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79" r:id="rId3"/>
    <p:sldId id="280" r:id="rId4"/>
    <p:sldId id="282" r:id="rId5"/>
    <p:sldId id="283" r:id="rId6"/>
    <p:sldId id="284" r:id="rId7"/>
    <p:sldId id="285" r:id="rId8"/>
    <p:sldId id="272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202"/>
    <a:srgbClr val="C11919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424" autoAdjust="0"/>
  </p:normalViewPr>
  <p:slideViewPr>
    <p:cSldViewPr snapToGrid="0">
      <p:cViewPr varScale="1">
        <p:scale>
          <a:sx n="163" d="100"/>
          <a:sy n="163" d="100"/>
        </p:scale>
        <p:origin x="174" y="2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CC3F-D9C2-4EE2-8213-158359FA7994}" type="datetimeFigureOut">
              <a:rPr lang="en-GB" smtClean="0"/>
              <a:t>14/06/2018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CB910-456B-4E6F-8BE1-DAEBCA442E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87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C7D57-5117-4A9D-9F09-6A7E2B47C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simple chat server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BA81D7-3B91-48FE-9B34-7AA1B12DB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08" y="5477256"/>
            <a:ext cx="9537192" cy="1097280"/>
          </a:xfrm>
        </p:spPr>
        <p:txBody>
          <a:bodyPr>
            <a:noAutofit/>
          </a:bodyPr>
          <a:lstStyle/>
          <a:p>
            <a:r>
              <a:rPr lang="de-DE" dirty="0"/>
              <a:t>Jan-Patrick Kirchner [742143], Felix Hennig [752734], Marija </a:t>
            </a:r>
            <a:r>
              <a:rPr lang="de-DE" dirty="0" err="1"/>
              <a:t>Belova</a:t>
            </a:r>
            <a:r>
              <a:rPr lang="de-DE" dirty="0"/>
              <a:t> [752684]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191C88-7030-47FA-9D8C-A8529D1C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78" y="1805309"/>
            <a:ext cx="4855735" cy="2971051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8AA7861E-A79D-4102-98D3-E4BB368EDD5C}"/>
              </a:ext>
            </a:extLst>
          </p:cNvPr>
          <p:cNvSpPr txBox="1">
            <a:spLocks/>
          </p:cNvSpPr>
          <p:nvPr/>
        </p:nvSpPr>
        <p:spPr>
          <a:xfrm>
            <a:off x="5400690" y="4440304"/>
            <a:ext cx="2886787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Cloud Computing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6A418B-A155-4F68-A20E-5C705006E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65" y="185828"/>
            <a:ext cx="4175124" cy="25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7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1DE2C-0B56-4F58-BD46-63BE92CB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</a:t>
            </a:r>
            <a:r>
              <a:rPr lang="en-GB" dirty="0"/>
              <a:t>problems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7F806FE-866A-4FD0-8451-46CE6AE3A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15" t="35100" r="27842" b="31341"/>
          <a:stretch/>
        </p:blipFill>
        <p:spPr>
          <a:xfrm>
            <a:off x="1227871" y="2610677"/>
            <a:ext cx="10616335" cy="3260035"/>
          </a:xfr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57D4DB2-44FD-4F5D-9380-7BE6A38DC5F5}"/>
              </a:ext>
            </a:extLst>
          </p:cNvPr>
          <p:cNvSpPr/>
          <p:nvPr/>
        </p:nvSpPr>
        <p:spPr>
          <a:xfrm>
            <a:off x="538330" y="3203712"/>
            <a:ext cx="543339" cy="274983"/>
          </a:xfrm>
          <a:prstGeom prst="rightArrow">
            <a:avLst/>
          </a:prstGeom>
          <a:gradFill flip="none" rotWithShape="1">
            <a:gsLst>
              <a:gs pos="0">
                <a:srgbClr val="980202"/>
              </a:gs>
              <a:gs pos="50000">
                <a:srgbClr val="C11919">
                  <a:shade val="67500"/>
                  <a:satMod val="115000"/>
                </a:srgbClr>
              </a:gs>
              <a:gs pos="100000">
                <a:srgbClr val="C1191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ACAB7E80-0C71-40CB-BE79-F51AA589E460}"/>
              </a:ext>
            </a:extLst>
          </p:cNvPr>
          <p:cNvSpPr/>
          <p:nvPr/>
        </p:nvSpPr>
        <p:spPr>
          <a:xfrm>
            <a:off x="526694" y="5595729"/>
            <a:ext cx="543339" cy="274983"/>
          </a:xfrm>
          <a:prstGeom prst="rightArrow">
            <a:avLst/>
          </a:prstGeom>
          <a:gradFill flip="none" rotWithShape="1">
            <a:gsLst>
              <a:gs pos="0">
                <a:srgbClr val="980202"/>
              </a:gs>
              <a:gs pos="50000">
                <a:srgbClr val="C11919">
                  <a:shade val="67500"/>
                  <a:satMod val="115000"/>
                </a:srgbClr>
              </a:gs>
              <a:gs pos="100000">
                <a:srgbClr val="C1191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6B3C29B-17EE-4872-9D62-EE32B3046473}"/>
              </a:ext>
            </a:extLst>
          </p:cNvPr>
          <p:cNvSpPr/>
          <p:nvPr/>
        </p:nvSpPr>
        <p:spPr>
          <a:xfrm>
            <a:off x="526693" y="5264769"/>
            <a:ext cx="543339" cy="274983"/>
          </a:xfrm>
          <a:prstGeom prst="rightArrow">
            <a:avLst/>
          </a:prstGeom>
          <a:gradFill flip="none" rotWithShape="1">
            <a:gsLst>
              <a:gs pos="0">
                <a:srgbClr val="980202"/>
              </a:gs>
              <a:gs pos="50000">
                <a:srgbClr val="C11919">
                  <a:shade val="67500"/>
                  <a:satMod val="115000"/>
                </a:srgbClr>
              </a:gs>
              <a:gs pos="100000">
                <a:srgbClr val="C1191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5CE257A-D5E2-4D16-8AE6-C91F26980241}"/>
              </a:ext>
            </a:extLst>
          </p:cNvPr>
          <p:cNvSpPr/>
          <p:nvPr/>
        </p:nvSpPr>
        <p:spPr>
          <a:xfrm>
            <a:off x="538330" y="4954829"/>
            <a:ext cx="543339" cy="253963"/>
          </a:xfrm>
          <a:prstGeom prst="rightArrow">
            <a:avLst/>
          </a:prstGeom>
          <a:gradFill flip="none" rotWithShape="1">
            <a:gsLst>
              <a:gs pos="0">
                <a:srgbClr val="980202"/>
              </a:gs>
              <a:gs pos="50000">
                <a:srgbClr val="C11919">
                  <a:shade val="67500"/>
                  <a:satMod val="115000"/>
                </a:srgbClr>
              </a:gs>
              <a:gs pos="100000">
                <a:srgbClr val="C1191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47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A74B3-1389-4C25-9255-F5EF9D50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Unencrypted Login Request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30EC29-8BCA-4772-A5E7-E1941E3CA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hash our passwords with </a:t>
            </a:r>
            <a:r>
              <a:rPr lang="en-US" b="1" dirty="0" err="1"/>
              <a:t>bcrypt</a:t>
            </a:r>
            <a:r>
              <a:rPr lang="en-US" dirty="0"/>
              <a:t>.</a:t>
            </a:r>
          </a:p>
          <a:p>
            <a:r>
              <a:rPr lang="en-US" b="1" dirty="0"/>
              <a:t>TLS:</a:t>
            </a:r>
          </a:p>
          <a:p>
            <a:pPr lvl="1"/>
            <a:r>
              <a:rPr lang="en-US" dirty="0"/>
              <a:t>We ensured data confidentiality and integrity by using TLS channels.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7709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B9C98-CEC9-40B5-9821-A65A3050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Security Policy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D40287-0185-47E5-9DB1-9B0C4647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HTTP Content-Security-Policy response header </a:t>
            </a:r>
            <a:r>
              <a:rPr lang="en-GB" dirty="0"/>
              <a:t>allows web site administrators to control resources the user agent is allowed to load for a given page.</a:t>
            </a:r>
          </a:p>
          <a:p>
            <a:r>
              <a:rPr lang="en-GB" dirty="0"/>
              <a:t>That protect against malicious injection of JavaScript, CSS, plugins, and more.</a:t>
            </a:r>
          </a:p>
          <a:p>
            <a:r>
              <a:rPr lang="en-GB" dirty="0"/>
              <a:t>To solve the security problem we added the </a:t>
            </a:r>
            <a:r>
              <a:rPr lang="en-GB" b="1" dirty="0"/>
              <a:t>Content-Security-Policy HTTP header </a:t>
            </a:r>
            <a:r>
              <a:rPr lang="en-GB" dirty="0"/>
              <a:t>to a web page and gave it values to control resources.</a:t>
            </a:r>
          </a:p>
        </p:txBody>
      </p:sp>
    </p:spTree>
    <p:extLst>
      <p:ext uri="{BB962C8B-B14F-4D97-AF65-F5344CB8AC3E}">
        <p14:creationId xmlns:p14="http://schemas.microsoft.com/office/powerpoint/2010/main" val="362985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BC8F8-BEE7-4FB1-BBAA-A93BF8E2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X-Content-Type-Options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0EC97-A3BB-41AC-9D49-CAAD0525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X-Content-Type-Options response HTTP header </a:t>
            </a:r>
            <a:r>
              <a:rPr lang="en-GB" dirty="0"/>
              <a:t>helps prevent browsers from trying to guess (“sniff”) the MIME type, which can have security implications. </a:t>
            </a:r>
          </a:p>
          <a:p>
            <a:r>
              <a:rPr lang="en-GB" dirty="0"/>
              <a:t>Used </a:t>
            </a:r>
            <a:r>
              <a:rPr lang="en-GB" b="1" dirty="0"/>
              <a:t>helmet-module</a:t>
            </a:r>
            <a:r>
              <a:rPr lang="en-GB" dirty="0"/>
              <a:t> we added the </a:t>
            </a:r>
            <a:r>
              <a:rPr lang="en-GB" b="1" dirty="0"/>
              <a:t>X-Content-Type-Options header </a:t>
            </a:r>
            <a:r>
              <a:rPr lang="en-GB" dirty="0"/>
              <a:t>with a value of "</a:t>
            </a:r>
            <a:r>
              <a:rPr lang="en-GB" b="1" dirty="0" err="1"/>
              <a:t>nosniff</a:t>
            </a:r>
            <a:r>
              <a:rPr lang="en-GB" dirty="0"/>
              <a:t>" to inform the browser to trust what the site has sent is the appropriate content-type, and to not attempt "sniffing" the real content-type.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1985308-C3C4-4268-9C5F-905E490E5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67" r="69674" b="46085"/>
          <a:stretch/>
        </p:blipFill>
        <p:spPr>
          <a:xfrm>
            <a:off x="2480" y="5295191"/>
            <a:ext cx="8055665" cy="11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4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0CACD-61D2-4C77-8D45-B9C6D4BA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X-XSS-</a:t>
            </a:r>
            <a:r>
              <a:rPr lang="de-DE" dirty="0" err="1"/>
              <a:t>Protection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0EB22-604C-4337-A969-E6951BD8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X-XSS-PROTECTION</a:t>
            </a:r>
            <a:r>
              <a:rPr lang="en-GB" dirty="0"/>
              <a:t> header stops pages from loading when they detect reflected </a:t>
            </a:r>
            <a:r>
              <a:rPr lang="en-GB" b="1" dirty="0"/>
              <a:t>cross-site scripting </a:t>
            </a:r>
            <a:r>
              <a:rPr lang="en-GB" dirty="0"/>
              <a:t>(XSS) attacks. </a:t>
            </a:r>
          </a:p>
          <a:p>
            <a:r>
              <a:rPr lang="de-DE" dirty="0"/>
              <a:t>S</a:t>
            </a:r>
            <a:r>
              <a:rPr lang="en-GB" dirty="0"/>
              <a:t>o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en-GB" dirty="0"/>
              <a:t>the header we have enabled </a:t>
            </a:r>
            <a:r>
              <a:rPr lang="en-GB" b="1" dirty="0"/>
              <a:t>XSS</a:t>
            </a:r>
            <a:r>
              <a:rPr lang="en-GB" dirty="0"/>
              <a:t> filtering. Rather than sanitizing the page, the browser will prevent rendering of the page if an attack is detected.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8C93C2-93A7-496F-BB85-25C3774BE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75" r="69674" b="54205"/>
          <a:stretch/>
        </p:blipFill>
        <p:spPr>
          <a:xfrm>
            <a:off x="-1" y="5221357"/>
            <a:ext cx="7901370" cy="118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7DE28-7CAA-44BF-BDD0-0A781C0C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Bruteforce</a:t>
            </a:r>
            <a:r>
              <a:rPr lang="de-DE" dirty="0"/>
              <a:t>…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D1593-076F-4259-84F3-4EF6FAD4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0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0CF07-43B8-4223-BA31-E7890804E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 demonstration ?</a:t>
            </a:r>
          </a:p>
        </p:txBody>
      </p:sp>
    </p:spTree>
    <p:extLst>
      <p:ext uri="{BB962C8B-B14F-4D97-AF65-F5344CB8AC3E}">
        <p14:creationId xmlns:p14="http://schemas.microsoft.com/office/powerpoint/2010/main" val="386368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A332C7-F2F8-4910-A906-FF54708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52568"/>
          </a:xfrm>
          <a:solidFill>
            <a:schemeClr val="tx1"/>
          </a:solidFill>
        </p:spPr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7EFF152-3793-41F4-A730-1DD1EC56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94" y="1238865"/>
            <a:ext cx="7620000" cy="301942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4AEE91E-5BE4-440F-9263-DAD651FD8F61}"/>
              </a:ext>
            </a:extLst>
          </p:cNvPr>
          <p:cNvSpPr/>
          <p:nvPr/>
        </p:nvSpPr>
        <p:spPr>
          <a:xfrm>
            <a:off x="9144371" y="6642556"/>
            <a:ext cx="3047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Security icon: https://www.huddle.com/product/security/</a:t>
            </a:r>
          </a:p>
        </p:txBody>
      </p:sp>
    </p:spTree>
    <p:extLst>
      <p:ext uri="{BB962C8B-B14F-4D97-AF65-F5344CB8AC3E}">
        <p14:creationId xmlns:p14="http://schemas.microsoft.com/office/powerpoint/2010/main" val="523846063"/>
      </p:ext>
    </p:extLst>
  </p:cSld>
  <p:clrMapOvr>
    <a:masterClrMapping/>
  </p:clrMapOvr>
</p:sld>
</file>

<file path=ppt/theme/theme1.xml><?xml version="1.0" encoding="utf-8"?>
<a:theme xmlns:a="http://schemas.openxmlformats.org/drawingml/2006/main" name="Zitierfähig">
  <a:themeElements>
    <a:clrScheme name="Benutzerdefiniert 4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75B5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uchgla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249</Words>
  <Application>Microsoft Office PowerPoint</Application>
  <PresentationFormat>Breitbild</PresentationFormat>
  <Paragraphs>21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Zitierfähig</vt:lpstr>
      <vt:lpstr>A simple chat server</vt:lpstr>
      <vt:lpstr>Security problems</vt:lpstr>
      <vt:lpstr>Unencrypted Login Request</vt:lpstr>
      <vt:lpstr>Content Security Policy</vt:lpstr>
      <vt:lpstr>X-Content-Type-Options</vt:lpstr>
      <vt:lpstr>X-XSS-Protection</vt:lpstr>
      <vt:lpstr>Bruteforce…</vt:lpstr>
      <vt:lpstr>Chat demonstration 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chat server</dc:title>
  <dc:creator>Oksana Braun</dc:creator>
  <cp:lastModifiedBy>Felix</cp:lastModifiedBy>
  <cp:revision>108</cp:revision>
  <dcterms:created xsi:type="dcterms:W3CDTF">2018-04-09T08:01:44Z</dcterms:created>
  <dcterms:modified xsi:type="dcterms:W3CDTF">2018-06-14T13:09:33Z</dcterms:modified>
</cp:coreProperties>
</file>