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88" r:id="rId2"/>
    <p:sldId id="316" r:id="rId3"/>
    <p:sldId id="325" r:id="rId4"/>
    <p:sldId id="326" r:id="rId5"/>
    <p:sldId id="329" r:id="rId6"/>
    <p:sldId id="327" r:id="rId7"/>
    <p:sldId id="330" r:id="rId8"/>
    <p:sldId id="331" r:id="rId9"/>
    <p:sldId id="343" r:id="rId10"/>
    <p:sldId id="335" r:id="rId11"/>
    <p:sldId id="341" r:id="rId12"/>
    <p:sldId id="332" r:id="rId13"/>
    <p:sldId id="342" r:id="rId14"/>
    <p:sldId id="344" r:id="rId15"/>
    <p:sldId id="334" r:id="rId16"/>
    <p:sldId id="345" r:id="rId17"/>
    <p:sldId id="347" r:id="rId18"/>
    <p:sldId id="346" r:id="rId19"/>
    <p:sldId id="338" r:id="rId20"/>
    <p:sldId id="328" r:id="rId21"/>
    <p:sldId id="323" r:id="rId22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tsch, Felix" initials="RF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14"/>
    <a:srgbClr val="14710F"/>
    <a:srgbClr val="5C4FFF"/>
    <a:srgbClr val="FE880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5" autoAdjust="0"/>
    <p:restoredTop sz="94598" autoAdjust="0"/>
  </p:normalViewPr>
  <p:slideViewPr>
    <p:cSldViewPr>
      <p:cViewPr>
        <p:scale>
          <a:sx n="110" d="100"/>
          <a:sy n="110" d="100"/>
        </p:scale>
        <p:origin x="-1560" y="-270"/>
      </p:cViewPr>
      <p:guideLst>
        <p:guide orient="horz" pos="1026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3907E-F3CE-4E8A-8F4A-8FE8BFAF45B9}" type="datetimeFigureOut">
              <a:rPr lang="de-DE" smtClean="0"/>
              <a:t>16.05.2018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22222-60EC-4961-95CB-DE77E48D09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47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3110A4-6A7C-4E39-9CBE-92B7F1E3F9F8}" type="datetimeFigureOut">
              <a:rPr lang="en-GB"/>
              <a:pPr>
                <a:defRPr/>
              </a:pPr>
              <a:t>16/05/2018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2F6AAF-BEC6-4BEF-8308-FA05C93000B4}" type="slidenum">
              <a:rPr lang="en-GB" altLang="en-US"/>
              <a:pPr>
                <a:defRPr/>
              </a:pPr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3516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Sicherstellen, dass insbesondere bei 4 und 5 keine internen Infos rausgehen!</a:t>
            </a:r>
          </a:p>
          <a:p>
            <a:endParaRPr lang="de-DE" altLang="de-DE" dirty="0" smtClean="0"/>
          </a:p>
        </p:txBody>
      </p:sp>
      <p:sp>
        <p:nvSpPr>
          <p:cNvPr id="2253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C4C303AF-C742-4EA9-A9F3-0BC690682D92}" type="slidenum">
              <a:rPr lang="en-GB" altLang="en-US" smtClean="0"/>
              <a:pPr/>
              <a:t>1</a:t>
            </a:fld>
            <a:endParaRPr lang="en-GB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Evtl. erst Technologien und dann </a:t>
            </a:r>
            <a:r>
              <a:rPr lang="de-DE" altLang="de-DE" dirty="0" err="1" smtClean="0"/>
              <a:t>PanelX</a:t>
            </a:r>
            <a:endParaRPr lang="de-DE" altLang="de-DE" smtClean="0"/>
          </a:p>
          <a:p>
            <a:endParaRPr lang="de-DE" altLang="de-DE" smtClean="0"/>
          </a:p>
        </p:txBody>
      </p:sp>
      <p:sp>
        <p:nvSpPr>
          <p:cNvPr id="2355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D4E77577-503D-48EB-9977-38FFBC45F771}" type="slidenum">
              <a:rPr lang="en-GB" altLang="en-US" smtClean="0"/>
              <a:pPr/>
              <a:t>2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14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6"/>
          <p:cNvSpPr/>
          <p:nvPr userDrawn="1"/>
        </p:nvSpPr>
        <p:spPr>
          <a:xfrm>
            <a:off x="215900" y="1655763"/>
            <a:ext cx="85693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347493" y="332696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1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5"/>
          </p:nvPr>
        </p:nvSpPr>
        <p:spPr>
          <a:xfrm>
            <a:off x="4607247" y="3212976"/>
            <a:ext cx="4141217" cy="3312368"/>
          </a:xfrm>
          <a:prstGeom prst="rect">
            <a:avLst/>
          </a:prstGeom>
          <a:effectLst>
            <a:softEdge rad="127000"/>
          </a:effectLst>
        </p:spPr>
        <p:txBody>
          <a:bodyPr/>
          <a:lstStyle>
            <a:lvl1pPr marL="0" indent="0" algn="l">
              <a:buNone/>
              <a:defRPr sz="2000" b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935595" y="1700808"/>
            <a:ext cx="7812869" cy="1224136"/>
          </a:xfrm>
          <a:prstGeom prst="rect">
            <a:avLst/>
          </a:prstGeom>
        </p:spPr>
        <p:txBody>
          <a:bodyPr lIns="107287" tIns="53643" rIns="107287" bIns="53643" anchor="ctr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23572"/>
            <a:ext cx="7515661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938348" y="3212455"/>
            <a:ext cx="3600400" cy="1800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41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0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/>
          <p:nvPr userDrawn="1"/>
        </p:nvSpPr>
        <p:spPr>
          <a:xfrm>
            <a:off x="0" y="115888"/>
            <a:ext cx="8316913" cy="43338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10122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323850" y="620713"/>
            <a:ext cx="8135938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8" name="Datumsplatzhalter 4"/>
          <p:cNvSpPr txBox="1">
            <a:spLocks/>
          </p:cNvSpPr>
          <p:nvPr userDrawn="1"/>
        </p:nvSpPr>
        <p:spPr bwMode="auto">
          <a:xfrm>
            <a:off x="34925" y="6597650"/>
            <a:ext cx="2016125" cy="288925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D1D0DB"/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r>
              <a:rPr lang="en-US" altLang="en-US" dirty="0"/>
              <a:t>HBM: confidential </a:t>
            </a:r>
          </a:p>
        </p:txBody>
      </p:sp>
      <p:sp>
        <p:nvSpPr>
          <p:cNvPr id="9" name="Foliennummernplatzhalter 2"/>
          <p:cNvSpPr txBox="1">
            <a:spLocks/>
          </p:cNvSpPr>
          <p:nvPr userDrawn="1"/>
        </p:nvSpPr>
        <p:spPr>
          <a:xfrm>
            <a:off x="8748713" y="6597650"/>
            <a:ext cx="395287" cy="260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EE7CFB0A-AE0E-47C6-A85D-87D6680693AA}" type="slidenum">
              <a:rPr lang="en-US" altLang="en-US" sz="800" smtClean="0">
                <a:solidFill>
                  <a:srgbClr val="D1D0DB"/>
                </a:solidFill>
                <a:latin typeface="Arial" charset="0"/>
              </a:rPr>
              <a:pPr eaLnBrk="1" hangingPunct="1">
                <a:defRPr/>
              </a:pPr>
              <a:t>‹Nr.›</a:t>
            </a:fld>
            <a:endParaRPr lang="en-US" altLang="en-US" sz="800" dirty="0" smtClean="0">
              <a:solidFill>
                <a:srgbClr val="D1D0DB"/>
              </a:solidFill>
              <a:latin typeface="Arial" charset="0"/>
            </a:endParaRP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683592" y="836712"/>
            <a:ext cx="7268196" cy="5400675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sz="2000" b="0" baseline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 typeface="Arial" pitchFamily="34" charset="0"/>
              <a:buNone/>
              <a:defRPr sz="1800"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14"/>
          </p:nvPr>
        </p:nvSpPr>
        <p:spPr>
          <a:xfrm>
            <a:off x="35496" y="116632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2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1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8748713" y="836613"/>
            <a:ext cx="0" cy="554513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 flipH="1">
            <a:off x="395288" y="6381750"/>
            <a:ext cx="83534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287338" y="6453188"/>
            <a:ext cx="3708400" cy="293687"/>
          </a:xfrm>
          <a:prstGeom prst="rect">
            <a:avLst/>
          </a:prstGeom>
          <a:noFill/>
          <a:ln>
            <a:noFill/>
          </a:ln>
          <a:extLst/>
        </p:spPr>
        <p:txBody>
          <a:bodyPr lIns="107287" tIns="53643" rIns="107287" bIns="53643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measure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and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predict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with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confidence</a:t>
            </a:r>
            <a:endParaRPr lang="de-DE" sz="1200" dirty="0" smtClean="0">
              <a:solidFill>
                <a:srgbClr val="21245F"/>
              </a:solidFill>
              <a:cs typeface="+mn-cs"/>
            </a:endParaRPr>
          </a:p>
        </p:txBody>
      </p:sp>
      <p:sp>
        <p:nvSpPr>
          <p:cNvPr id="7" name="Rechteck 1"/>
          <p:cNvSpPr/>
          <p:nvPr userDrawn="1"/>
        </p:nvSpPr>
        <p:spPr>
          <a:xfrm>
            <a:off x="395288" y="1655763"/>
            <a:ext cx="83534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Textfeld 7"/>
          <p:cNvSpPr txBox="1">
            <a:spLocks noChangeArrowheads="1"/>
          </p:cNvSpPr>
          <p:nvPr userDrawn="1"/>
        </p:nvSpPr>
        <p:spPr bwMode="auto">
          <a:xfrm>
            <a:off x="484188" y="2085975"/>
            <a:ext cx="2503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2400" b="1" smtClean="0">
                <a:solidFill>
                  <a:srgbClr val="FFFFFF"/>
                </a:solidFill>
                <a:latin typeface="Arial" charset="0"/>
              </a:rPr>
              <a:t>www.hbm.com</a:t>
            </a:r>
            <a:endParaRPr lang="en-US" altLang="en-US" sz="2400" b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484170" y="3212976"/>
            <a:ext cx="4231846" cy="1224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193549"/>
            <a:ext cx="8394493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r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32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7"/>
          <p:cNvCxnSpPr/>
          <p:nvPr userDrawn="1"/>
        </p:nvCxnSpPr>
        <p:spPr>
          <a:xfrm>
            <a:off x="431800" y="620713"/>
            <a:ext cx="0" cy="56880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9"/>
          <p:cNvSpPr txBox="1">
            <a:spLocks noChangeArrowheads="1"/>
          </p:cNvSpPr>
          <p:nvPr userDrawn="1"/>
        </p:nvSpPr>
        <p:spPr bwMode="auto">
          <a:xfrm rot="16200000">
            <a:off x="2382" y="6258719"/>
            <a:ext cx="7921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smtClean="0">
                <a:solidFill>
                  <a:schemeClr val="bg2"/>
                </a:solidFill>
              </a:rPr>
              <a:t>© HBM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611014" y="765447"/>
            <a:ext cx="7345362" cy="5543873"/>
          </a:xfrm>
          <a:prstGeom prst="rect">
            <a:avLst/>
          </a:prstGeom>
        </p:spPr>
        <p:txBody>
          <a:bodyPr/>
          <a:lstStyle>
            <a:lvl1pPr>
              <a:defRPr sz="1800" baseline="0"/>
            </a:lvl1pPr>
            <a:lvl2pPr marL="742950" indent="-285750">
              <a:buSzPct val="100000"/>
              <a:buFont typeface="Arial" pitchFamily="34" charset="0"/>
              <a:buChar char="•"/>
              <a:defRPr sz="1600"/>
            </a:lvl2pPr>
            <a:lvl3pPr>
              <a:defRPr sz="1400"/>
            </a:lvl3pPr>
            <a:lvl4pPr marL="1600200" indent="-228600">
              <a:buFont typeface="Arial" pitchFamily="34" charset="0"/>
              <a:buChar char="•"/>
              <a:defRPr sz="1400" baseline="0"/>
            </a:lvl4pPr>
            <a:lvl5pPr marL="2057400" indent="-2286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32848" cy="346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 sz="20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8"/>
          </p:nvPr>
        </p:nvSpPr>
        <p:spPr>
          <a:xfrm>
            <a:off x="539750" y="6524625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 sz="8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HBM: confidential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1908175" y="6535738"/>
            <a:ext cx="6513513" cy="22066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"additional information like date, file name etc."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8604250" y="6524625"/>
            <a:ext cx="431800" cy="2238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‹Nr.›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92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 descr="hbm_blue_ppt_template_rgb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50" y="115888"/>
            <a:ext cx="4746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bm.com/fileadmin/mediapool/hbmdoc/technical/a4500.pdf" TargetMode="External"/><Relationship Id="rId2" Type="http://schemas.openxmlformats.org/officeDocument/2006/relationships/hyperlink" Target="https://www.hbm.com/en/6304/wtx120-industrial-and-legal-for-trade-weighing-terminal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visualstudio.com/vs/" TargetMode="External"/><Relationship Id="rId5" Type="http://schemas.openxmlformats.org/officeDocument/2006/relationships/hyperlink" Target="https://www.visualstudio.com/thank-you-downloading-visual-studio/?sku=Community&amp;rel=15" TargetMode="External"/><Relationship Id="rId4" Type="http://schemas.openxmlformats.org/officeDocument/2006/relationships/hyperlink" Target="https://github.com/leistner/ModbusTCP_WTX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vs/community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 bwMode="auto">
          <a:xfrm>
            <a:off x="347663" y="333375"/>
            <a:ext cx="7604125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DE" altLang="en-US" dirty="0" smtClean="0"/>
              <a:t>Version 1.5.3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6147" name="Title 3"/>
          <p:cNvSpPr>
            <a:spLocks noGrp="1"/>
          </p:cNvSpPr>
          <p:nvPr>
            <p:ph type="ctrTitle"/>
          </p:nvPr>
        </p:nvSpPr>
        <p:spPr bwMode="auto">
          <a:xfrm>
            <a:off x="755650" y="1665288"/>
            <a:ext cx="78136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 smtClean="0">
                <a:latin typeface="Arial" charset="0"/>
                <a:cs typeface="Arial" charset="0"/>
              </a:rPr>
              <a:t>Connection via Modbus TCP in less than 30 </a:t>
            </a:r>
            <a:r>
              <a:rPr lang="en-US" altLang="en-US" dirty="0">
                <a:latin typeface="Arial" charset="0"/>
                <a:cs typeface="Arial" charset="0"/>
              </a:rPr>
              <a:t>M</a:t>
            </a:r>
            <a:r>
              <a:rPr lang="en-US" altLang="en-US" dirty="0" smtClean="0">
                <a:latin typeface="Arial" charset="0"/>
                <a:cs typeface="Arial" charset="0"/>
              </a:rPr>
              <a:t>inutes</a:t>
            </a:r>
            <a:r>
              <a:rPr lang="en-US" altLang="en-US" sz="2000" dirty="0" smtClean="0">
                <a:latin typeface="Arial" charset="0"/>
                <a:cs typeface="Arial" charset="0"/>
              </a:rPr>
              <a:t/>
            </a:r>
            <a:br>
              <a:rPr lang="en-US" altLang="en-US" sz="2000" dirty="0" smtClean="0">
                <a:latin typeface="Arial" charset="0"/>
                <a:cs typeface="Arial" charset="0"/>
              </a:rPr>
            </a:br>
            <a:r>
              <a:rPr lang="en-US" altLang="en-US" sz="2000" b="0" dirty="0" smtClean="0">
                <a:latin typeface="Arial" charset="0"/>
                <a:cs typeface="Arial" charset="0"/>
              </a:rPr>
              <a:t>WTX120</a:t>
            </a:r>
            <a:endParaRPr lang="en-US" altLang="en-US" sz="1800" b="0" i="1" dirty="0" smtClean="0">
              <a:latin typeface="Arial" charset="0"/>
              <a:cs typeface="Arial" charset="0"/>
            </a:endParaRPr>
          </a:p>
        </p:txBody>
      </p:sp>
      <p:sp>
        <p:nvSpPr>
          <p:cNvPr id="6148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23888"/>
            <a:ext cx="7515225" cy="212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6149" name="Picture 2" descr="C:\Users\moeller\AppData\Local\Microsoft\Windows\Temporary Internet Files\Content.Outlook\0JO75CWX\WeighingExcellence_HBM-Logo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93763"/>
            <a:ext cx="5162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1547665" y="3255874"/>
            <a:ext cx="3044214" cy="279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31" t="60499" r="43" b="19515"/>
          <a:stretch/>
        </p:blipFill>
        <p:spPr bwMode="auto">
          <a:xfrm>
            <a:off x="5364088" y="4003259"/>
            <a:ext cx="176175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Use the API – Overview (2)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10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755577" y="645157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1464840" y="2140268"/>
            <a:ext cx="2482181" cy="14926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:</a:t>
            </a:r>
          </a:p>
          <a:p>
            <a:pPr algn="ctr"/>
            <a:r>
              <a:rPr lang="en-US" sz="1200" i="1" dirty="0" err="1" smtClean="0"/>
              <a:t>ModbusObj</a:t>
            </a:r>
            <a:endParaRPr lang="de-DE" sz="1600" i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4688174" y="2215729"/>
            <a:ext cx="1790328" cy="13831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Object of class WTX120Modbus:  </a:t>
            </a:r>
          </a:p>
          <a:p>
            <a:pPr algn="ctr"/>
            <a:r>
              <a:rPr lang="en-US" sz="1200" i="1" dirty="0" err="1" smtClean="0"/>
              <a:t>WTXObj</a:t>
            </a:r>
            <a:endParaRPr lang="de-DE" sz="12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1"/>
          <a:stretch/>
        </p:blipFill>
        <p:spPr bwMode="auto">
          <a:xfrm>
            <a:off x="6452603" y="4275476"/>
            <a:ext cx="203301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752872" y="3179635"/>
            <a:ext cx="157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IP_Address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isConnected</a:t>
            </a:r>
            <a:r>
              <a:rPr lang="en-US" sz="1100" dirty="0" smtClean="0"/>
              <a:t>, …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2247901" y="1599107"/>
            <a:ext cx="235868" cy="95082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365835" y="1552956"/>
            <a:ext cx="2972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Methods of Modbus Connection: </a:t>
            </a:r>
            <a:endParaRPr lang="en-US" sz="1200" dirty="0"/>
          </a:p>
          <a:p>
            <a:r>
              <a:rPr lang="en-US" sz="1200" dirty="0" smtClean="0">
                <a:solidFill>
                  <a:srgbClr val="C00000"/>
                </a:solidFill>
              </a:rPr>
              <a:t>Connect()</a:t>
            </a:r>
          </a:p>
          <a:p>
            <a:endParaRPr lang="en-US" sz="1200" dirty="0" smtClean="0">
              <a:solidFill>
                <a:srgbClr val="C00000"/>
              </a:solidFill>
            </a:endParaRPr>
          </a:p>
          <a:p>
            <a:r>
              <a:rPr lang="en-US" sz="1200" dirty="0" smtClean="0">
                <a:solidFill>
                  <a:srgbClr val="C00000"/>
                </a:solidFill>
              </a:rPr>
              <a:t>Read()</a:t>
            </a:r>
            <a:br>
              <a:rPr lang="en-US" sz="1200" dirty="0" smtClean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Write(index, data)</a:t>
            </a:r>
            <a:endParaRPr lang="de-DE" sz="1200" dirty="0">
              <a:solidFill>
                <a:srgbClr val="C00000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6303927" y="3179635"/>
            <a:ext cx="944500" cy="112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232522" y="2678824"/>
            <a:ext cx="150377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Async_Call</a:t>
            </a:r>
            <a:r>
              <a:rPr lang="en-US" sz="1200" dirty="0" smtClean="0"/>
              <a:t>(Opcode, </a:t>
            </a:r>
            <a:r>
              <a:rPr lang="en-US" sz="1200" dirty="0" err="1" smtClean="0"/>
              <a:t>CallbackMethod</a:t>
            </a:r>
            <a:r>
              <a:rPr lang="en-US" sz="1200" dirty="0" smtClean="0"/>
              <a:t>)</a:t>
            </a:r>
            <a:endParaRPr lang="de-DE" sz="1200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6193137" y="3706276"/>
            <a:ext cx="614649" cy="59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6658350" y="2174605"/>
            <a:ext cx="148648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CallbackMethod</a:t>
            </a:r>
            <a:r>
              <a:rPr lang="en-US" sz="1200" dirty="0" smtClean="0"/>
              <a:t>()</a:t>
            </a:r>
            <a:endParaRPr lang="de-DE" sz="1200" dirty="0"/>
          </a:p>
        </p:txBody>
      </p:sp>
      <p:cxnSp>
        <p:nvCxnSpPr>
          <p:cNvPr id="32" name="Gerade Verbindung mit Pfeil 31"/>
          <p:cNvCxnSpPr>
            <a:stCxn id="7" idx="1"/>
            <a:endCxn id="7" idx="1"/>
          </p:cNvCxnSpPr>
          <p:nvPr/>
        </p:nvCxnSpPr>
        <p:spPr>
          <a:xfrm>
            <a:off x="4688174" y="290729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1"/>
            <a:endCxn id="6" idx="3"/>
          </p:cNvCxnSpPr>
          <p:nvPr/>
        </p:nvCxnSpPr>
        <p:spPr>
          <a:xfrm flipH="1" flipV="1">
            <a:off x="3947021" y="2886600"/>
            <a:ext cx="741153" cy="2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985120" y="2909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has</a:t>
            </a:r>
            <a:endParaRPr lang="de-DE" sz="1100" dirty="0"/>
          </a:p>
        </p:txBody>
      </p:sp>
      <p:sp>
        <p:nvSpPr>
          <p:cNvPr id="39" name="Textfeld 38"/>
          <p:cNvSpPr txBox="1"/>
          <p:nvPr/>
        </p:nvSpPr>
        <p:spPr>
          <a:xfrm>
            <a:off x="5155516" y="3174105"/>
            <a:ext cx="157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GrossValue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NetValue</a:t>
            </a:r>
            <a:r>
              <a:rPr lang="en-US" sz="1100" dirty="0"/>
              <a:t> </a:t>
            </a:r>
            <a:r>
              <a:rPr lang="en-US" sz="1100" dirty="0" smtClean="0"/>
              <a:t>,…</a:t>
            </a:r>
          </a:p>
        </p:txBody>
      </p:sp>
      <p:sp>
        <p:nvSpPr>
          <p:cNvPr id="40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57671" y="4161173"/>
            <a:ext cx="5836384" cy="2257022"/>
          </a:xfrm>
        </p:spPr>
        <p:txBody>
          <a:bodyPr/>
          <a:lstStyle/>
          <a:p>
            <a:r>
              <a:rPr lang="en-US" sz="1400" dirty="0" smtClean="0"/>
              <a:t>First an object of class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and WTX120Modbus have to be created with a timer interval as a parameter.  </a:t>
            </a:r>
          </a:p>
          <a:p>
            <a:r>
              <a:rPr lang="en-US" sz="1400" dirty="0" smtClean="0"/>
              <a:t>A timer in the class WTX120Modbus calls periodically </a:t>
            </a:r>
            <a:r>
              <a:rPr lang="en-US" sz="1400" i="1" dirty="0" err="1" smtClean="0"/>
              <a:t>Async_Call</a:t>
            </a:r>
            <a:r>
              <a:rPr lang="en-US" sz="1400" i="1" dirty="0" smtClean="0"/>
              <a:t>()</a:t>
            </a:r>
          </a:p>
          <a:p>
            <a:r>
              <a:rPr lang="en-US" sz="1400" dirty="0" smtClean="0"/>
              <a:t>The method </a:t>
            </a:r>
            <a:r>
              <a:rPr lang="en-US" sz="1400" i="1" dirty="0" smtClean="0"/>
              <a:t>“</a:t>
            </a:r>
            <a:r>
              <a:rPr lang="en-US" sz="1400" i="1" dirty="0" err="1" smtClean="0"/>
              <a:t>Async_Call</a:t>
            </a:r>
            <a:r>
              <a:rPr lang="en-US" sz="1400" i="1" dirty="0"/>
              <a:t>()</a:t>
            </a:r>
            <a:r>
              <a:rPr lang="en-US" sz="1400" dirty="0"/>
              <a:t> </a:t>
            </a:r>
            <a:r>
              <a:rPr lang="en-US" sz="1400" dirty="0" smtClean="0"/>
              <a:t>updates the </a:t>
            </a:r>
            <a:r>
              <a:rPr lang="en-US" sz="1400" dirty="0"/>
              <a:t>values in </a:t>
            </a:r>
            <a:r>
              <a:rPr lang="en-US" sz="1400" i="1" dirty="0" err="1" smtClean="0"/>
              <a:t>WTXObj</a:t>
            </a:r>
            <a:r>
              <a:rPr lang="en-US" sz="1400" dirty="0" smtClean="0"/>
              <a:t> </a:t>
            </a:r>
            <a:r>
              <a:rPr lang="en-US" sz="1400" dirty="0"/>
              <a:t>via </a:t>
            </a:r>
            <a:r>
              <a:rPr lang="en-US" sz="1400" i="1" dirty="0" err="1" smtClean="0"/>
              <a:t>Modbus_TCP_obj</a:t>
            </a:r>
            <a:r>
              <a:rPr lang="en-US" sz="1400" i="1" dirty="0" smtClean="0"/>
              <a:t>.</a:t>
            </a:r>
          </a:p>
          <a:p>
            <a:r>
              <a:rPr lang="en-US" sz="1400" i="1" dirty="0" err="1" smtClean="0"/>
              <a:t>CallbackMethod</a:t>
            </a:r>
            <a:r>
              <a:rPr lang="en-US" sz="1400" i="1" dirty="0" smtClean="0"/>
              <a:t>()</a:t>
            </a:r>
            <a:r>
              <a:rPr lang="en-US" sz="1400" dirty="0" smtClean="0"/>
              <a:t> in WTX120Modbus is executed as soon as the values are up-to-date</a:t>
            </a:r>
          </a:p>
          <a:p>
            <a:r>
              <a:rPr lang="en-US" sz="1400" dirty="0" smtClean="0"/>
              <a:t>The data is called up after ‘.Invoke(</a:t>
            </a:r>
            <a:r>
              <a:rPr lang="en-US" sz="1400" dirty="0" err="1" smtClean="0"/>
              <a:t>this,e</a:t>
            </a:r>
            <a:r>
              <a:rPr lang="en-US" sz="1400" dirty="0" smtClean="0"/>
              <a:t>)’ in WTX120Modbus (method </a:t>
            </a:r>
            <a:r>
              <a:rPr lang="en-US" sz="1400" dirty="0" err="1" smtClean="0"/>
              <a:t>UpdateEvent</a:t>
            </a:r>
            <a:r>
              <a:rPr lang="en-US" sz="1400" dirty="0" smtClean="0"/>
              <a:t>) and fetched via an </a:t>
            </a:r>
            <a:r>
              <a:rPr lang="en-US" sz="1400" dirty="0" err="1" smtClean="0"/>
              <a:t>eventbased</a:t>
            </a:r>
            <a:r>
              <a:rPr lang="en-US" sz="1400" dirty="0" smtClean="0"/>
              <a:t> call by the GUI or console (‘</a:t>
            </a:r>
            <a:r>
              <a:rPr lang="en-US" sz="1400" dirty="0" err="1" smtClean="0"/>
              <a:t>WTXObj</a:t>
            </a:r>
            <a:r>
              <a:rPr lang="en-US" sz="1400" dirty="0" smtClean="0"/>
              <a:t>.</a:t>
            </a:r>
            <a:r>
              <a:rPr lang="de-DE" sz="1400" dirty="0" err="1" smtClean="0"/>
              <a:t>DataUpdateEvent</a:t>
            </a:r>
            <a:r>
              <a:rPr lang="de-DE" sz="1400" dirty="0" smtClean="0"/>
              <a:t> </a:t>
            </a:r>
            <a:r>
              <a:rPr lang="de-DE" sz="1400" dirty="0"/>
              <a:t>+= </a:t>
            </a:r>
            <a:r>
              <a:rPr lang="de-DE" sz="1400" dirty="0" err="1" smtClean="0"/>
              <a:t>ValuesOnConsole</a:t>
            </a:r>
            <a:r>
              <a:rPr lang="de-DE" sz="1400" dirty="0" smtClean="0"/>
              <a:t>‘)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696161" y="2013309"/>
            <a:ext cx="770485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96161" y="3746480"/>
            <a:ext cx="787406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52" y="1190896"/>
            <a:ext cx="767769" cy="81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582544" y="177281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82545" y="2013309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83637" y="3505974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82546" y="3723396"/>
            <a:ext cx="35643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</a:rPr>
              <a:t>Own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User Interface : </a:t>
            </a:r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Windows form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or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application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09463" y="6054669"/>
            <a:ext cx="2616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</a:t>
            </a:r>
            <a:r>
              <a:rPr lang="de-DE" sz="1000" i="1" dirty="0" err="1" smtClean="0"/>
              <a:t>Example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Window</a:t>
            </a:r>
            <a:r>
              <a:rPr lang="de-DE" sz="1000" i="1" dirty="0" smtClean="0"/>
              <a:t> User Interface, </a:t>
            </a:r>
            <a:r>
              <a:rPr lang="de-DE" sz="1000" i="1" dirty="0" err="1" smtClean="0"/>
              <a:t>given</a:t>
            </a:r>
            <a:r>
              <a:rPr lang="de-DE" sz="1000" i="1" dirty="0" smtClean="0"/>
              <a:t> in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„</a:t>
            </a:r>
            <a:r>
              <a:rPr lang="de-DE" sz="1000" i="1" dirty="0" err="1" smtClean="0"/>
              <a:t>WTXModbusSimpleGUI</a:t>
            </a:r>
            <a:r>
              <a:rPr lang="de-DE" sz="1000" i="1" dirty="0" smtClean="0"/>
              <a:t>“ </a:t>
            </a:r>
            <a:r>
              <a:rPr lang="de-DE" sz="1000" i="1" dirty="0" err="1" smtClean="0"/>
              <a:t>Application</a:t>
            </a:r>
            <a:r>
              <a:rPr lang="de-DE" sz="1000" i="1" dirty="0" smtClean="0"/>
              <a:t>. </a:t>
            </a:r>
            <a:r>
              <a:rPr lang="de-DE" sz="1200" i="1" dirty="0" smtClean="0"/>
              <a:t> </a:t>
            </a:r>
            <a:endParaRPr lang="de-DE" sz="1200" i="1" dirty="0"/>
          </a:p>
        </p:txBody>
      </p:sp>
      <p:cxnSp>
        <p:nvCxnSpPr>
          <p:cNvPr id="62" name="Gewinkelte Verbindung 61"/>
          <p:cNvCxnSpPr/>
          <p:nvPr/>
        </p:nvCxnSpPr>
        <p:spPr>
          <a:xfrm flipV="1">
            <a:off x="6513796" y="2851504"/>
            <a:ext cx="710366" cy="344155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Gewinkelte Verbindung 1030"/>
          <p:cNvCxnSpPr/>
          <p:nvPr/>
        </p:nvCxnSpPr>
        <p:spPr>
          <a:xfrm rot="10800000">
            <a:off x="6515113" y="2451604"/>
            <a:ext cx="1073903" cy="224854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hteck 1031"/>
          <p:cNvSpPr/>
          <p:nvPr/>
        </p:nvSpPr>
        <p:spPr>
          <a:xfrm>
            <a:off x="4178759" y="3771481"/>
            <a:ext cx="25226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/>
              <a:t>DataUpdateEvent</a:t>
            </a:r>
            <a:r>
              <a:rPr lang="de-DE" sz="1200" dirty="0"/>
              <a:t>?.</a:t>
            </a:r>
            <a:r>
              <a:rPr lang="de-DE" sz="1200" dirty="0" err="1"/>
              <a:t>Invoke</a:t>
            </a:r>
            <a:r>
              <a:rPr lang="de-DE" sz="1200" dirty="0"/>
              <a:t>(</a:t>
            </a:r>
            <a:r>
              <a:rPr lang="de-DE" sz="1200" dirty="0" err="1"/>
              <a:t>this</a:t>
            </a:r>
            <a:r>
              <a:rPr lang="de-DE" sz="1200" dirty="0"/>
              <a:t>, e);</a:t>
            </a:r>
          </a:p>
        </p:txBody>
      </p:sp>
      <p:sp>
        <p:nvSpPr>
          <p:cNvPr id="1033" name="Rechteck 1032"/>
          <p:cNvSpPr/>
          <p:nvPr/>
        </p:nvSpPr>
        <p:spPr>
          <a:xfrm>
            <a:off x="7052064" y="377148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err="1"/>
              <a:t>WTXObj.DataUpdateEvent</a:t>
            </a:r>
            <a:r>
              <a:rPr lang="de-DE" sz="1200" dirty="0"/>
              <a:t> += </a:t>
            </a:r>
            <a:endParaRPr lang="de-DE" sz="1200" dirty="0" smtClean="0"/>
          </a:p>
          <a:p>
            <a:r>
              <a:rPr lang="de-DE" sz="1200" dirty="0" err="1" smtClean="0"/>
              <a:t>ValuesOnConsole</a:t>
            </a:r>
            <a:r>
              <a:rPr lang="de-DE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19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9552" y="764704"/>
            <a:ext cx="8305848" cy="2615156"/>
          </a:xfrm>
        </p:spPr>
        <p:txBody>
          <a:bodyPr/>
          <a:lstStyle/>
          <a:p>
            <a:r>
              <a:rPr lang="en-US" dirty="0" smtClean="0"/>
              <a:t>Add a new </a:t>
            </a:r>
            <a:r>
              <a:rPr lang="en-US" i="1" dirty="0" smtClean="0"/>
              <a:t>Windows Forms App</a:t>
            </a:r>
            <a:r>
              <a:rPr lang="en-US" dirty="0" smtClean="0"/>
              <a:t> project to the Solution</a:t>
            </a:r>
          </a:p>
          <a:p>
            <a:r>
              <a:rPr lang="en-US" dirty="0" smtClean="0"/>
              <a:t>Use the VS Toolbox to create a display window (drag &amp; drop)</a:t>
            </a:r>
          </a:p>
          <a:p>
            <a:r>
              <a:rPr lang="en-US" dirty="0"/>
              <a:t>It is recommended to use a timer </a:t>
            </a:r>
            <a:r>
              <a:rPr lang="en-US" dirty="0" smtClean="0"/>
              <a:t>from the toolbox to </a:t>
            </a:r>
            <a:r>
              <a:rPr lang="en-US" dirty="0"/>
              <a:t>refresh the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Double-click on buttons or timer to create empty methods in code</a:t>
            </a:r>
          </a:p>
          <a:p>
            <a:r>
              <a:rPr lang="en-US" dirty="0" smtClean="0"/>
              <a:t>Use F7 to switch to the programming view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Make your own 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11</a:t>
            </a:fld>
            <a:endParaRPr lang="de-DE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7" b="4616"/>
          <a:stretch/>
        </p:blipFill>
        <p:spPr bwMode="auto">
          <a:xfrm>
            <a:off x="937072" y="2852936"/>
            <a:ext cx="5400600" cy="3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37072" y="6022257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/>
              <a:t>Picture: VS Toolbox </a:t>
            </a:r>
            <a:r>
              <a:rPr lang="de-DE" sz="1400" i="1" dirty="0" err="1" smtClean="0"/>
              <a:t>with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Example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Window</a:t>
            </a: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8907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95264" y="698275"/>
            <a:ext cx="4105002" cy="6048672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Add ‘</a:t>
            </a:r>
            <a:r>
              <a:rPr lang="de-DE" sz="1600" i="1" dirty="0" err="1" smtClean="0"/>
              <a:t>using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Hbm.Devices.WTXModbus</a:t>
            </a:r>
            <a:r>
              <a:rPr lang="de-DE" sz="1600" i="1" dirty="0" smtClean="0"/>
              <a:t>‘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‚</a:t>
            </a:r>
            <a:r>
              <a:rPr lang="de-DE" sz="1600" i="1" dirty="0" err="1" smtClean="0"/>
              <a:t>using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WTXModbus</a:t>
            </a:r>
            <a:r>
              <a:rPr lang="de-DE" sz="1600" i="1" dirty="0" smtClean="0"/>
              <a:t>‘.</a:t>
            </a:r>
          </a:p>
          <a:p>
            <a:endParaRPr lang="en-US" sz="1600" i="1" dirty="0" smtClean="0"/>
          </a:p>
          <a:p>
            <a:r>
              <a:rPr lang="en-US" sz="1600" dirty="0" smtClean="0"/>
              <a:t>Create an object of </a:t>
            </a:r>
            <a:r>
              <a:rPr lang="en-US" sz="1600" dirty="0" err="1" smtClean="0"/>
              <a:t>ModbusConnection</a:t>
            </a:r>
            <a:r>
              <a:rPr lang="en-US" sz="1600" dirty="0" smtClean="0"/>
              <a:t> ‘</a:t>
            </a:r>
            <a:r>
              <a:rPr lang="en-US" sz="1600" dirty="0" err="1" smtClean="0"/>
              <a:t>ModbusObj</a:t>
            </a:r>
            <a:r>
              <a:rPr lang="en-US" sz="1600" dirty="0" smtClean="0"/>
              <a:t>’ with an IP </a:t>
            </a:r>
            <a:r>
              <a:rPr lang="en-US" sz="1600" dirty="0" err="1" smtClean="0"/>
              <a:t>Adress</a:t>
            </a:r>
            <a:r>
              <a:rPr lang="en-US" sz="1600" dirty="0" smtClean="0"/>
              <a:t>, an object of WTX120Modbus (With </a:t>
            </a:r>
            <a:r>
              <a:rPr lang="en-US" sz="1600" dirty="0" err="1" smtClean="0"/>
              <a:t>ModbusObj</a:t>
            </a:r>
            <a:r>
              <a:rPr lang="en-US" sz="1600" dirty="0" smtClean="0"/>
              <a:t> and a timer interval as parameters. </a:t>
            </a:r>
          </a:p>
          <a:p>
            <a:endParaRPr lang="en-US" sz="1600" dirty="0" smtClean="0"/>
          </a:p>
          <a:p>
            <a:r>
              <a:rPr lang="en-US" sz="1600" dirty="0" smtClean="0"/>
              <a:t>Call </a:t>
            </a:r>
            <a:r>
              <a:rPr lang="en-US" sz="1600" i="1" dirty="0" smtClean="0"/>
              <a:t>Connect() </a:t>
            </a:r>
            <a:r>
              <a:rPr lang="en-US" sz="1600" dirty="0" smtClean="0"/>
              <a:t>on Modbus object or via </a:t>
            </a:r>
            <a:r>
              <a:rPr lang="en-US" sz="1600" dirty="0" err="1" smtClean="0"/>
              <a:t>WTXObj</a:t>
            </a:r>
            <a:r>
              <a:rPr lang="en-US" sz="1600" dirty="0" smtClean="0"/>
              <a:t>. </a:t>
            </a:r>
          </a:p>
          <a:p>
            <a:r>
              <a:rPr lang="en-US" sz="1600" dirty="0"/>
              <a:t>Add the method ‘</a:t>
            </a:r>
            <a:r>
              <a:rPr lang="en-US" sz="1600" dirty="0" err="1"/>
              <a:t>ValuesOnConsole</a:t>
            </a:r>
            <a:r>
              <a:rPr lang="en-US" sz="1600" dirty="0"/>
              <a:t>’ to the </a:t>
            </a:r>
            <a:r>
              <a:rPr lang="en-US" sz="1600" dirty="0" err="1"/>
              <a:t>Eventhandler</a:t>
            </a:r>
            <a:r>
              <a:rPr lang="en-US" sz="1600" dirty="0"/>
              <a:t> ‘</a:t>
            </a:r>
            <a:r>
              <a:rPr lang="en-US" sz="1600" dirty="0" err="1"/>
              <a:t>DataUpdateEvent</a:t>
            </a:r>
            <a:r>
              <a:rPr lang="en-US" sz="1600" dirty="0"/>
              <a:t>’.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The method is called in the GUI or console once the data is read and translated to strings.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‘</a:t>
            </a:r>
            <a:r>
              <a:rPr lang="en-US" sz="1600" dirty="0" err="1"/>
              <a:t>ValuesOnConsole</a:t>
            </a:r>
            <a:r>
              <a:rPr lang="en-US" sz="1600" dirty="0"/>
              <a:t>’ updates the GUI or console with the newly arrived values from you WTX device. </a:t>
            </a:r>
          </a:p>
          <a:p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Make your own App – Code example (1)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12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860032" y="970856"/>
            <a:ext cx="428396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Hbm.Devices.WTXModbus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WTXModbus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2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class </a:t>
            </a:r>
            <a:r>
              <a:rPr lang="en-US" sz="12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1200" dirty="0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ModbusConnection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WTX120Modbus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ublic </a:t>
            </a:r>
            <a:r>
              <a:rPr lang="en-US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 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 </a:t>
            </a:r>
          </a:p>
          <a:p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string like “199.199.21.1”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=1000;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//timer interval=1000ms(</a:t>
            </a:r>
            <a:r>
              <a:rPr lang="en-US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milli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ModbusTCP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WTX120Modbus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WTXObj.getConnection.Connect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equal to :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ModbusObj.Connect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de-DE" sz="1200" dirty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WTXModbusObj.DataUpdateEvent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NetConnectionEventArgs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[]&gt; 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WTXObj.NetValue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WTXObj.GrossValue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ValuesOnConsole-next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788024" y="692696"/>
            <a:ext cx="72008" cy="60486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95264" y="6926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latin typeface="+mn-lt"/>
              </a:rPr>
              <a:t>Description: </a:t>
            </a:r>
            <a:endParaRPr lang="de-DE" u="sng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74330" y="69269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+mn-lt"/>
              </a:rPr>
              <a:t>Code </a:t>
            </a:r>
            <a:r>
              <a:rPr lang="de-DE" u="sng" dirty="0" err="1" smtClean="0">
                <a:latin typeface="+mn-lt"/>
              </a:rPr>
              <a:t>example</a:t>
            </a:r>
            <a:r>
              <a:rPr lang="de-DE" u="sng" dirty="0" smtClean="0">
                <a:latin typeface="+mn-lt"/>
              </a:rPr>
              <a:t>:</a:t>
            </a:r>
            <a:endParaRPr lang="de-DE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45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9552" y="953840"/>
            <a:ext cx="4248472" cy="6048672"/>
          </a:xfrm>
        </p:spPr>
        <p:txBody>
          <a:bodyPr/>
          <a:lstStyle/>
          <a:p>
            <a:r>
              <a:rPr lang="en-US" sz="1600" dirty="0" smtClean="0"/>
              <a:t>‘</a:t>
            </a:r>
            <a:r>
              <a:rPr lang="en-US" sz="1600" dirty="0" err="1"/>
              <a:t>ValuesOnConsole</a:t>
            </a:r>
            <a:r>
              <a:rPr lang="en-US" sz="1600" dirty="0"/>
              <a:t>’ updates the GUI or console with the newly arrived values from you WTX device.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 values in ‘</a:t>
            </a:r>
            <a:r>
              <a:rPr lang="en-US" sz="1600" dirty="0" err="1" smtClean="0"/>
              <a:t>WTX.NetValue</a:t>
            </a:r>
            <a:r>
              <a:rPr lang="en-US" sz="1600" dirty="0" smtClean="0"/>
              <a:t>’ and ‘</a:t>
            </a:r>
            <a:r>
              <a:rPr lang="en-US" sz="1600" dirty="0" err="1" smtClean="0"/>
              <a:t>WTX.GrossValue</a:t>
            </a:r>
            <a:r>
              <a:rPr lang="en-US" sz="1600" dirty="0" smtClean="0"/>
              <a:t>’ have </a:t>
            </a:r>
            <a:r>
              <a:rPr lang="en-US" sz="1600" dirty="0" err="1" smtClean="0"/>
              <a:t>ushort</a:t>
            </a:r>
            <a:r>
              <a:rPr lang="en-US" sz="1600" dirty="0" smtClean="0"/>
              <a:t> as type. To convert them to strings there are methods automatically used like ‘</a:t>
            </a:r>
            <a:r>
              <a:rPr lang="en-US" sz="1600" dirty="0" err="1" smtClean="0"/>
              <a:t>comment_limit_status</a:t>
            </a:r>
            <a:r>
              <a:rPr lang="en-US" sz="1600" dirty="0" smtClean="0"/>
              <a:t>()’ or ‘</a:t>
            </a:r>
            <a:r>
              <a:rPr lang="en-US" sz="1600" dirty="0" err="1" smtClean="0"/>
              <a:t>measurement_with_comma</a:t>
            </a:r>
            <a:r>
              <a:rPr lang="en-US" sz="1600" dirty="0" smtClean="0"/>
              <a:t>()’ in the class WTX120Modbus.</a:t>
            </a:r>
          </a:p>
          <a:p>
            <a:endParaRPr lang="en-US" sz="1600" dirty="0" smtClean="0"/>
          </a:p>
          <a:p>
            <a:r>
              <a:rPr lang="en-US" sz="1600" dirty="0" smtClean="0"/>
              <a:t>In the method ‘</a:t>
            </a:r>
            <a:r>
              <a:rPr lang="en-US" sz="1600" dirty="0" err="1" smtClean="0"/>
              <a:t>ValuesOnConsole</a:t>
            </a:r>
            <a:r>
              <a:rPr lang="en-US" sz="1600" dirty="0" smtClean="0"/>
              <a:t>’ you </a:t>
            </a:r>
            <a:r>
              <a:rPr lang="en-US" sz="1600" i="1" u="sng" dirty="0" smtClean="0"/>
              <a:t>only</a:t>
            </a:r>
            <a:r>
              <a:rPr lang="en-US" sz="1600" dirty="0" smtClean="0"/>
              <a:t> have to call the string array via  ‘</a:t>
            </a:r>
            <a:r>
              <a:rPr lang="de-DE" sz="1600" dirty="0" err="1" smtClean="0"/>
              <a:t>WTXModbusObj.get_data_str</a:t>
            </a:r>
            <a:r>
              <a:rPr lang="de-DE" sz="1600" dirty="0" smtClean="0"/>
              <a:t>‘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print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GUI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console</a:t>
            </a:r>
            <a:r>
              <a:rPr lang="de-DE" sz="1600" dirty="0"/>
              <a:t> </a:t>
            </a:r>
            <a:r>
              <a:rPr lang="de-DE" sz="1600" dirty="0" smtClean="0"/>
              <a:t>like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. </a:t>
            </a:r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want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ushort</a:t>
            </a:r>
            <a:r>
              <a:rPr lang="de-DE" sz="1600" dirty="0" smtClean="0"/>
              <a:t> </a:t>
            </a:r>
            <a:r>
              <a:rPr lang="de-DE" sz="1600" dirty="0" err="1" smtClean="0"/>
              <a:t>elements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: ‚</a:t>
            </a:r>
            <a:r>
              <a:rPr lang="de-DE" sz="1600" dirty="0" err="1" smtClean="0"/>
              <a:t>WTXObj.NetValue</a:t>
            </a:r>
            <a:r>
              <a:rPr lang="de-DE" sz="1600" dirty="0" smtClean="0"/>
              <a:t>‘</a:t>
            </a:r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</a:t>
            </a:r>
            <a:r>
              <a:rPr lang="en-US" dirty="0"/>
              <a:t>: Make your own App – Code </a:t>
            </a:r>
            <a:r>
              <a:rPr lang="en-US" dirty="0" smtClean="0"/>
              <a:t>example (2)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13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998986" y="970856"/>
            <a:ext cx="41450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NetConnectionEventArgs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[]&gt; 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[0]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gross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[1]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[4]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de-DE" sz="1200" dirty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WTXObj.NetValue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WTXObj.GrossValue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WTXObj.limit_status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788024" y="692696"/>
            <a:ext cx="72008" cy="60486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95264" y="6926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latin typeface="+mn-lt"/>
              </a:rPr>
              <a:t>Description: </a:t>
            </a:r>
            <a:endParaRPr lang="de-DE" u="sng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74330" y="69269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+mn-lt"/>
              </a:rPr>
              <a:t>Code </a:t>
            </a:r>
            <a:r>
              <a:rPr lang="de-DE" u="sng" dirty="0" err="1" smtClean="0">
                <a:latin typeface="+mn-lt"/>
              </a:rPr>
              <a:t>example</a:t>
            </a:r>
            <a:r>
              <a:rPr lang="de-DE" u="sng" dirty="0" smtClean="0">
                <a:latin typeface="+mn-lt"/>
              </a:rPr>
              <a:t>:</a:t>
            </a:r>
            <a:endParaRPr lang="de-DE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77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67544" y="692696"/>
            <a:ext cx="7777410" cy="5742181"/>
          </a:xfrm>
        </p:spPr>
        <p:txBody>
          <a:bodyPr/>
          <a:lstStyle/>
          <a:p>
            <a:r>
              <a:rPr lang="en-US" sz="1600" dirty="0" smtClean="0"/>
              <a:t>First, create an object of the class ‘</a:t>
            </a:r>
            <a:r>
              <a:rPr lang="en-US" sz="1600" dirty="0" err="1" smtClean="0"/>
              <a:t>ModbusConnection</a:t>
            </a:r>
            <a:r>
              <a:rPr lang="en-US" sz="1600" dirty="0" smtClean="0"/>
              <a:t>’ and ‘WTX120Modbus’ to establish a connection and to run the timer. </a:t>
            </a:r>
          </a:p>
          <a:p>
            <a:endParaRPr lang="en-US" sz="1600" dirty="0" smtClean="0"/>
          </a:p>
          <a:p>
            <a:r>
              <a:rPr lang="en-US" sz="1600" dirty="0" smtClean="0"/>
              <a:t>For the purpose of writing : Call </a:t>
            </a:r>
            <a:r>
              <a:rPr lang="de-DE" sz="1600" i="1" dirty="0" err="1" smtClean="0"/>
              <a:t>WTX_obj.Async_Call</a:t>
            </a:r>
            <a:r>
              <a:rPr lang="de-DE" sz="1600" i="1" dirty="0" smtClean="0"/>
              <a:t>(</a:t>
            </a:r>
            <a:r>
              <a:rPr lang="en-US" sz="1600" i="1" dirty="0" err="1" smtClean="0"/>
              <a:t>Op_Code</a:t>
            </a:r>
            <a:r>
              <a:rPr lang="en-US" sz="1600" i="1" dirty="0"/>
              <a:t>, </a:t>
            </a:r>
            <a:r>
              <a:rPr lang="en-US" sz="1600" i="1" dirty="0" err="1"/>
              <a:t>CallbackMethod</a:t>
            </a:r>
            <a:r>
              <a:rPr lang="de-DE" sz="1600" i="1" dirty="0" smtClean="0"/>
              <a:t>)</a:t>
            </a:r>
            <a:r>
              <a:rPr lang="de-DE" sz="1600" dirty="0" smtClean="0"/>
              <a:t>,</a:t>
            </a:r>
            <a:r>
              <a:rPr lang="de-DE" sz="1600" i="1" dirty="0" smtClean="0"/>
              <a:t>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an </a:t>
            </a:r>
            <a:r>
              <a:rPr lang="de-DE" sz="1600" dirty="0" err="1" smtClean="0"/>
              <a:t>asynchronous</a:t>
            </a:r>
            <a:r>
              <a:rPr lang="de-DE" sz="1600" dirty="0" smtClean="0"/>
              <a:t> </a:t>
            </a:r>
            <a:r>
              <a:rPr lang="de-DE" sz="1600" dirty="0" err="1" smtClean="0"/>
              <a:t>method</a:t>
            </a:r>
            <a:r>
              <a:rPr lang="de-DE" sz="1600" dirty="0" smtClean="0"/>
              <a:t>.</a:t>
            </a:r>
          </a:p>
          <a:p>
            <a:endParaRPr lang="de-DE" sz="1600" dirty="0" smtClean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callback</a:t>
            </a:r>
            <a:r>
              <a:rPr lang="de-DE" sz="1600" dirty="0" smtClean="0"/>
              <a:t> </a:t>
            </a:r>
            <a:r>
              <a:rPr lang="de-DE" sz="1600" dirty="0" err="1" smtClean="0"/>
              <a:t>method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</a:t>
            </a:r>
            <a:r>
              <a:rPr lang="de-DE" sz="1600" dirty="0" err="1" smtClean="0"/>
              <a:t>once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writing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completed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WTX120,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updates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print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out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console</a:t>
            </a:r>
            <a:r>
              <a:rPr lang="de-DE" sz="1600" dirty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form.</a:t>
            </a:r>
          </a:p>
          <a:p>
            <a:pPr marL="0" indent="0">
              <a:buNone/>
            </a:pPr>
            <a:endParaRPr lang="en-US" sz="1600" dirty="0" smtClean="0"/>
          </a:p>
          <a:p>
            <a:pPr lvl="8"/>
            <a:r>
              <a:rPr lang="en-US" sz="1600" dirty="0" smtClean="0"/>
              <a:t>0x1 stands for taring, 0x2 for gross/net, 0x40 for zeroing</a:t>
            </a:r>
            <a:endParaRPr lang="en-US" sz="1600" i="1" dirty="0" smtClean="0"/>
          </a:p>
          <a:p>
            <a:pPr marL="3657600" lvl="8" indent="0">
              <a:buNone/>
            </a:pPr>
            <a:endParaRPr lang="en-US" sz="1600" i="1" dirty="0" smtClean="0"/>
          </a:p>
          <a:p>
            <a:pPr lvl="8"/>
            <a:r>
              <a:rPr lang="en-US" sz="1600" dirty="0" smtClean="0"/>
              <a:t>The method ‘</a:t>
            </a:r>
            <a:r>
              <a:rPr lang="en-US" sz="1600" dirty="0" err="1" smtClean="0"/>
              <a:t>Async_Call</a:t>
            </a:r>
            <a:r>
              <a:rPr lang="en-US" sz="1600" dirty="0" smtClean="0"/>
              <a:t>’ is called once a button or key is pressed (example on the next slide) in the form or </a:t>
            </a:r>
            <a:r>
              <a:rPr lang="en-US" sz="1600" dirty="0" err="1" smtClean="0"/>
              <a:t>program.cs</a:t>
            </a:r>
            <a:r>
              <a:rPr lang="en-US" sz="1600" dirty="0" smtClean="0"/>
              <a:t> .</a:t>
            </a:r>
          </a:p>
          <a:p>
            <a:pPr marL="3657600" lvl="8" indent="0">
              <a:buNone/>
            </a:pPr>
            <a:endParaRPr lang="en-US" sz="1600" i="1" dirty="0"/>
          </a:p>
          <a:p>
            <a:pPr lvl="8"/>
            <a:r>
              <a:rPr lang="en-US" sz="1600" dirty="0" smtClean="0"/>
              <a:t>For </a:t>
            </a:r>
            <a:r>
              <a:rPr lang="en-US" sz="1600" dirty="0"/>
              <a:t>more information: Have a look at the manual </a:t>
            </a:r>
            <a:r>
              <a:rPr lang="en-US" sz="1600" dirty="0" smtClean="0"/>
              <a:t>‘PLC link’ </a:t>
            </a:r>
            <a:r>
              <a:rPr lang="en-US" sz="1600" dirty="0"/>
              <a:t>on </a:t>
            </a:r>
            <a:r>
              <a:rPr lang="en-US" sz="1600" dirty="0" smtClean="0"/>
              <a:t>page 152.</a:t>
            </a:r>
            <a:endParaRPr lang="en-US" sz="1600" dirty="0"/>
          </a:p>
          <a:p>
            <a:pPr lvl="8"/>
            <a:endParaRPr lang="en-US" sz="1600" i="1" dirty="0" smtClean="0"/>
          </a:p>
          <a:p>
            <a:pPr lvl="8"/>
            <a:endParaRPr lang="en-US" sz="1600" i="1" dirty="0"/>
          </a:p>
          <a:p>
            <a:pPr lvl="8"/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Step-by-Step: Writing into the WTX120 device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14</a:t>
            </a:fld>
            <a:endParaRPr lang="de-DE" alt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52011"/>
              </p:ext>
            </p:extLst>
          </p:nvPr>
        </p:nvGraphicFramePr>
        <p:xfrm>
          <a:off x="827584" y="3068960"/>
          <a:ext cx="2880320" cy="3103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9371"/>
                <a:gridCol w="1870949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Op_Code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de-DE" sz="1400" dirty="0"/>
                    </a:p>
                  </a:txBody>
                  <a:tcPr/>
                </a:tc>
              </a:tr>
              <a:tr h="2764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Taring</a:t>
                      </a:r>
                      <a:endParaRPr lang="de-DE" sz="1400" dirty="0"/>
                    </a:p>
                  </a:txBody>
                  <a:tcPr/>
                </a:tc>
              </a:tr>
              <a:tr h="2963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 Gross</a:t>
                      </a:r>
                      <a:r>
                        <a:rPr lang="en-US" sz="1400" baseline="0" dirty="0" smtClean="0"/>
                        <a:t> / NET</a:t>
                      </a:r>
                      <a:endParaRPr lang="de-DE" sz="1400" dirty="0"/>
                    </a:p>
                  </a:txBody>
                  <a:tcPr/>
                </a:tc>
              </a:tr>
              <a:tr h="2795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Zeroing</a:t>
                      </a:r>
                    </a:p>
                  </a:txBody>
                  <a:tcPr/>
                </a:tc>
              </a:tr>
              <a:tr h="28309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0x80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 zero</a:t>
                      </a:r>
                    </a:p>
                  </a:txBody>
                  <a:tcPr/>
                </a:tc>
              </a:tr>
              <a:tr h="2460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</a:t>
                      </a:r>
                      <a:r>
                        <a:rPr lang="en-US" sz="1400" baseline="0" dirty="0" smtClean="0"/>
                        <a:t> nominal</a:t>
                      </a:r>
                      <a:endParaRPr lang="en-US" sz="1400" dirty="0" smtClean="0"/>
                    </a:p>
                  </a:txBody>
                  <a:tcPr/>
                </a:tc>
              </a:tr>
              <a:tr h="3012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Activate data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 taring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 storage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…(see</a:t>
                      </a:r>
                      <a:r>
                        <a:rPr lang="en-US" sz="1400" baseline="0" dirty="0" smtClean="0"/>
                        <a:t> manual PLC)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00084" y="620688"/>
            <a:ext cx="7417097" cy="5543873"/>
          </a:xfrm>
        </p:spPr>
        <p:txBody>
          <a:bodyPr/>
          <a:lstStyle/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call</a:t>
            </a:r>
            <a:r>
              <a:rPr lang="de-DE" sz="1600" dirty="0" smtClean="0"/>
              <a:t> </a:t>
            </a:r>
            <a:r>
              <a:rPr lang="de-DE" sz="1600" dirty="0" err="1" smtClean="0"/>
              <a:t>WTX_obj.Asnc_Call</a:t>
            </a:r>
            <a:r>
              <a:rPr lang="de-DE" sz="1600" dirty="0" smtClean="0"/>
              <a:t>(0x2</a:t>
            </a:r>
            <a:r>
              <a:rPr lang="de-DE" sz="1600" dirty="0"/>
              <a:t>, </a:t>
            </a:r>
            <a:r>
              <a:rPr lang="de-DE" sz="1600" dirty="0" err="1"/>
              <a:t>Write_DataReceived</a:t>
            </a:r>
            <a:r>
              <a:rPr lang="de-DE" sz="1600" dirty="0"/>
              <a:t>)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switch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WTX120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gross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net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console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form </a:t>
            </a:r>
            <a:r>
              <a:rPr lang="de-DE" sz="1600" dirty="0" err="1"/>
              <a:t>application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once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updated</a:t>
            </a:r>
            <a:r>
              <a:rPr lang="de-DE" sz="1600" dirty="0"/>
              <a:t> after </a:t>
            </a:r>
            <a:r>
              <a:rPr lang="de-DE" sz="1600" dirty="0" err="1"/>
              <a:t>writing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callback</a:t>
            </a:r>
            <a:r>
              <a:rPr lang="de-DE" sz="1600" dirty="0"/>
              <a:t> </a:t>
            </a:r>
            <a:r>
              <a:rPr lang="de-DE" sz="1600" dirty="0" err="1"/>
              <a:t>method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called</a:t>
            </a:r>
            <a:r>
              <a:rPr lang="de-DE" sz="1600" dirty="0"/>
              <a:t>.  </a:t>
            </a:r>
          </a:p>
          <a:p>
            <a:endParaRPr lang="de-DE" sz="1600" dirty="0"/>
          </a:p>
          <a:p>
            <a:r>
              <a:rPr lang="en-US" sz="1600" dirty="0" smtClean="0"/>
              <a:t>Access to values</a:t>
            </a:r>
            <a:r>
              <a:rPr lang="en-US" sz="1600" dirty="0"/>
              <a:t> </a:t>
            </a:r>
            <a:r>
              <a:rPr lang="en-US" sz="1600" dirty="0" smtClean="0"/>
              <a:t>e.g.: </a:t>
            </a:r>
            <a:r>
              <a:rPr lang="en-US" sz="1600" dirty="0" err="1" smtClean="0"/>
              <a:t>WTX_obj.NetValue</a:t>
            </a:r>
            <a:r>
              <a:rPr lang="en-US" sz="1600" dirty="0" smtClean="0"/>
              <a:t>, </a:t>
            </a:r>
            <a:r>
              <a:rPr lang="en-US" sz="1600" dirty="0" err="1" smtClean="0"/>
              <a:t>WTX_obj.GrossValue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You have access to all values mentioned in the WTX120 manual, chapter PLC link</a:t>
            </a:r>
          </a:p>
          <a:p>
            <a:endParaRPr lang="en-US" sz="1600" dirty="0" smtClean="0"/>
          </a:p>
          <a:p>
            <a:r>
              <a:rPr lang="en-US" sz="1600" dirty="0" smtClean="0"/>
              <a:t>Code example for the switching between gross and net: </a:t>
            </a:r>
            <a:endParaRPr lang="en-US" dirty="0"/>
          </a:p>
          <a:p>
            <a:pPr marL="0" indent="0">
              <a:buNone/>
            </a:pPr>
            <a:r>
              <a:rPr lang="en-US" sz="1600" u="sng" dirty="0" smtClean="0"/>
              <a:t>Console application :		  Form / GUI application:              _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Callback Method for writing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15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00084" y="3717032"/>
            <a:ext cx="36724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rgbClr val="14710F"/>
                </a:solidFill>
              </a:rPr>
              <a:t>// in </a:t>
            </a:r>
            <a:r>
              <a:rPr lang="de-DE" sz="1100" dirty="0" err="1" smtClean="0">
                <a:solidFill>
                  <a:srgbClr val="14710F"/>
                </a:solidFill>
              </a:rPr>
              <a:t>the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main</a:t>
            </a:r>
            <a:r>
              <a:rPr lang="de-DE" sz="1100" dirty="0" smtClean="0">
                <a:solidFill>
                  <a:srgbClr val="14710F"/>
                </a:solidFill>
              </a:rPr>
              <a:t>() </a:t>
            </a:r>
            <a:r>
              <a:rPr lang="de-DE" sz="1100" dirty="0" err="1" smtClean="0">
                <a:solidFill>
                  <a:srgbClr val="14710F"/>
                </a:solidFill>
              </a:rPr>
              <a:t>method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for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example</a:t>
            </a:r>
            <a:r>
              <a:rPr lang="de-DE" sz="1100" dirty="0" smtClean="0">
                <a:solidFill>
                  <a:srgbClr val="14710F"/>
                </a:solidFill>
              </a:rPr>
              <a:t>: </a:t>
            </a:r>
          </a:p>
          <a:p>
            <a:r>
              <a:rPr lang="de-DE" sz="1100" dirty="0" err="1" smtClean="0"/>
              <a:t>value_outputwords</a:t>
            </a:r>
            <a:r>
              <a:rPr lang="de-DE" sz="1100" dirty="0" smtClean="0"/>
              <a:t> </a:t>
            </a:r>
            <a:r>
              <a:rPr lang="de-DE" sz="1100" dirty="0"/>
              <a:t>= </a:t>
            </a:r>
            <a:r>
              <a:rPr lang="de-DE" sz="1100" dirty="0" err="1"/>
              <a:t>Console.ReadKey</a:t>
            </a:r>
            <a:r>
              <a:rPr lang="de-DE" sz="1100" dirty="0" smtClean="0"/>
              <a:t>();</a:t>
            </a:r>
          </a:p>
          <a:p>
            <a:endParaRPr lang="de-DE" sz="1100" dirty="0"/>
          </a:p>
          <a:p>
            <a:r>
              <a:rPr lang="de-DE" sz="1100" dirty="0" err="1" smtClean="0"/>
              <a:t>switch</a:t>
            </a:r>
            <a:r>
              <a:rPr lang="de-DE" sz="1100" dirty="0" smtClean="0"/>
              <a:t> (</a:t>
            </a:r>
            <a:r>
              <a:rPr lang="de-DE" sz="1100" dirty="0" err="1" smtClean="0"/>
              <a:t>value_outputwords.KeyChar</a:t>
            </a:r>
            <a:r>
              <a:rPr lang="de-DE" sz="1100" dirty="0" smtClean="0"/>
              <a:t>)</a:t>
            </a:r>
          </a:p>
          <a:p>
            <a:r>
              <a:rPr lang="de-DE" sz="1100" dirty="0" smtClean="0"/>
              <a:t>{</a:t>
            </a:r>
          </a:p>
          <a:p>
            <a:r>
              <a:rPr lang="en-US" sz="1100" dirty="0" smtClean="0"/>
              <a:t>case </a:t>
            </a:r>
            <a:r>
              <a:rPr lang="en-US" sz="1100" dirty="0" smtClean="0">
                <a:solidFill>
                  <a:srgbClr val="C00000"/>
                </a:solidFill>
              </a:rPr>
              <a:t>'0</a:t>
            </a:r>
            <a:r>
              <a:rPr lang="en-US" sz="1100" dirty="0">
                <a:solidFill>
                  <a:srgbClr val="C00000"/>
                </a:solidFill>
              </a:rPr>
              <a:t>'</a:t>
            </a:r>
            <a:r>
              <a:rPr lang="en-US" sz="1100" dirty="0" smtClean="0"/>
              <a:t> : </a:t>
            </a:r>
            <a:r>
              <a:rPr lang="en-US" sz="1100" dirty="0" err="1" smtClean="0"/>
              <a:t>WTX_obj.Async_Call</a:t>
            </a:r>
            <a:r>
              <a:rPr lang="en-US" sz="1100" dirty="0" smtClean="0"/>
              <a:t>(0x1</a:t>
            </a:r>
            <a:r>
              <a:rPr lang="en-US" sz="1100" dirty="0"/>
              <a:t>, </a:t>
            </a:r>
            <a:r>
              <a:rPr lang="en-US" sz="1100" dirty="0" err="1"/>
              <a:t>Write_DataReceived</a:t>
            </a:r>
            <a:r>
              <a:rPr lang="en-US" sz="1100" dirty="0"/>
              <a:t>); </a:t>
            </a:r>
            <a:endParaRPr lang="en-US" sz="1100" dirty="0" smtClean="0"/>
          </a:p>
          <a:p>
            <a:r>
              <a:rPr lang="en-US" sz="1100" dirty="0" smtClean="0"/>
              <a:t>break</a:t>
            </a:r>
            <a:r>
              <a:rPr lang="en-US" sz="1100" dirty="0"/>
              <a:t>;  </a:t>
            </a:r>
            <a:r>
              <a:rPr lang="en-US" sz="1100" dirty="0" smtClean="0">
                <a:solidFill>
                  <a:srgbClr val="14710F"/>
                </a:solidFill>
              </a:rPr>
              <a:t>// Taring </a:t>
            </a:r>
            <a:endParaRPr lang="en-US" sz="1100" dirty="0">
              <a:solidFill>
                <a:srgbClr val="14710F"/>
              </a:solidFill>
            </a:endParaRPr>
          </a:p>
          <a:p>
            <a:r>
              <a:rPr lang="en-US" sz="1100" dirty="0" smtClean="0"/>
              <a:t>case </a:t>
            </a:r>
            <a:r>
              <a:rPr lang="en-US" sz="1100" dirty="0" smtClean="0">
                <a:solidFill>
                  <a:srgbClr val="C00000"/>
                </a:solidFill>
              </a:rPr>
              <a:t>'1</a:t>
            </a:r>
            <a:r>
              <a:rPr lang="en-US" sz="1100" dirty="0">
                <a:solidFill>
                  <a:srgbClr val="C00000"/>
                </a:solidFill>
              </a:rPr>
              <a:t>'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/>
              <a:t>: </a:t>
            </a:r>
            <a:r>
              <a:rPr lang="en-US" sz="1100" dirty="0" err="1"/>
              <a:t>WTX_obj.Async_Call</a:t>
            </a:r>
            <a:r>
              <a:rPr lang="en-US" sz="1100" dirty="0"/>
              <a:t>(0x2, </a:t>
            </a:r>
            <a:r>
              <a:rPr lang="en-US" sz="1100" dirty="0" err="1"/>
              <a:t>Write_DataReceived</a:t>
            </a:r>
            <a:r>
              <a:rPr lang="en-US" sz="1100" dirty="0"/>
              <a:t>); </a:t>
            </a:r>
            <a:endParaRPr lang="en-US" sz="1100" dirty="0" smtClean="0"/>
          </a:p>
          <a:p>
            <a:r>
              <a:rPr lang="en-US" sz="1100" dirty="0" smtClean="0"/>
              <a:t>break;  </a:t>
            </a:r>
            <a:r>
              <a:rPr lang="en-US" sz="1100" dirty="0" smtClean="0">
                <a:solidFill>
                  <a:srgbClr val="14710F"/>
                </a:solidFill>
              </a:rPr>
              <a:t>// </a:t>
            </a:r>
            <a:r>
              <a:rPr lang="en-US" sz="1100" dirty="0">
                <a:solidFill>
                  <a:srgbClr val="14710F"/>
                </a:solidFill>
              </a:rPr>
              <a:t>Gross/Net</a:t>
            </a:r>
            <a:endParaRPr lang="en-US" sz="1100" dirty="0" smtClean="0"/>
          </a:p>
          <a:p>
            <a:r>
              <a:rPr lang="en-US" sz="1100" dirty="0" smtClean="0"/>
              <a:t>… }</a:t>
            </a:r>
          </a:p>
          <a:p>
            <a:endParaRPr lang="en-US" sz="1100" dirty="0" smtClean="0"/>
          </a:p>
          <a:p>
            <a:r>
              <a:rPr lang="en-US" sz="1100" dirty="0" smtClean="0"/>
              <a:t>private static void </a:t>
            </a:r>
            <a:r>
              <a:rPr lang="en-US" sz="1100" dirty="0" err="1" smtClean="0"/>
              <a:t>Write_DataReceived</a:t>
            </a:r>
            <a:r>
              <a:rPr lang="en-US" sz="1100" dirty="0" smtClean="0"/>
              <a:t>(</a:t>
            </a:r>
            <a:r>
              <a:rPr lang="en-US" sz="1100" dirty="0" err="1" smtClean="0"/>
              <a:t>IDeviceValues</a:t>
            </a:r>
            <a:r>
              <a:rPr lang="en-US" sz="1100" dirty="0" smtClean="0"/>
              <a:t> </a:t>
            </a:r>
            <a:r>
              <a:rPr lang="en-US" sz="1100" dirty="0" err="1" smtClean="0"/>
              <a:t>obj</a:t>
            </a:r>
            <a:r>
              <a:rPr lang="en-US" sz="1100" dirty="0" smtClean="0"/>
              <a:t>)   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err="1" smtClean="0"/>
              <a:t>Console.WriteLine</a:t>
            </a:r>
            <a:r>
              <a:rPr lang="de-DE" sz="1100" dirty="0" smtClean="0"/>
              <a:t>(„Write </a:t>
            </a:r>
            <a:r>
              <a:rPr lang="de-DE" sz="1100" dirty="0" err="1" smtClean="0"/>
              <a:t>Executed</a:t>
            </a:r>
            <a:r>
              <a:rPr lang="de-DE" sz="1100" dirty="0" smtClean="0"/>
              <a:t>“); </a:t>
            </a:r>
            <a:endParaRPr lang="de-DE" sz="1100" dirty="0"/>
          </a:p>
          <a:p>
            <a:r>
              <a:rPr lang="de-DE" sz="1100" dirty="0" smtClean="0"/>
              <a:t>}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44500" y="3717032"/>
            <a:ext cx="504056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>
                <a:solidFill>
                  <a:srgbClr val="14710F"/>
                </a:solidFill>
              </a:rPr>
              <a:t>// </a:t>
            </a:r>
            <a:r>
              <a:rPr lang="de-DE" sz="1100" dirty="0">
                <a:solidFill>
                  <a:srgbClr val="14710F"/>
                </a:solidFill>
              </a:rPr>
              <a:t>Button </a:t>
            </a:r>
            <a:r>
              <a:rPr lang="de-DE" sz="1100" dirty="0" err="1" smtClean="0">
                <a:solidFill>
                  <a:srgbClr val="14710F"/>
                </a:solidFill>
              </a:rPr>
              <a:t>Gross</a:t>
            </a:r>
            <a:r>
              <a:rPr lang="de-DE" sz="1100" dirty="0" smtClean="0">
                <a:solidFill>
                  <a:srgbClr val="14710F"/>
                </a:solidFill>
              </a:rPr>
              <a:t>/Net: </a:t>
            </a:r>
            <a:endParaRPr lang="de-DE" sz="1100" dirty="0">
              <a:solidFill>
                <a:srgbClr val="14710F"/>
              </a:solidFill>
            </a:endParaRPr>
          </a:p>
          <a:p>
            <a:r>
              <a:rPr lang="en-US" sz="1100" dirty="0" smtClean="0"/>
              <a:t>private </a:t>
            </a:r>
            <a:r>
              <a:rPr lang="en-US" sz="1100" dirty="0"/>
              <a:t>void button2_Click(object sender, </a:t>
            </a:r>
            <a:r>
              <a:rPr lang="en-US" sz="1100" dirty="0" err="1"/>
              <a:t>EventArgs</a:t>
            </a:r>
            <a:r>
              <a:rPr lang="en-US" sz="1100" dirty="0"/>
              <a:t> e)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err="1" smtClean="0"/>
              <a:t>if</a:t>
            </a:r>
            <a:r>
              <a:rPr lang="de-DE" sz="1100" dirty="0" smtClean="0"/>
              <a:t> </a:t>
            </a:r>
            <a:r>
              <a:rPr lang="de-DE" sz="1100" dirty="0"/>
              <a:t>(</a:t>
            </a:r>
            <a:r>
              <a:rPr lang="de-DE" sz="1100" dirty="0" err="1"/>
              <a:t>WTXObj.getConnection.is_connected</a:t>
            </a:r>
            <a:r>
              <a:rPr lang="de-DE" sz="1100" dirty="0"/>
              <a:t>)</a:t>
            </a:r>
          </a:p>
          <a:p>
            <a:r>
              <a:rPr lang="de-DE" sz="1100" dirty="0" smtClean="0"/>
              <a:t>{</a:t>
            </a:r>
          </a:p>
          <a:p>
            <a:r>
              <a:rPr lang="de-DE" sz="1100" dirty="0" smtClean="0"/>
              <a:t>          </a:t>
            </a:r>
            <a:r>
              <a:rPr lang="de-DE" sz="1100" dirty="0" err="1" smtClean="0"/>
              <a:t>WTXObj.Async_Call</a:t>
            </a:r>
            <a:r>
              <a:rPr lang="de-DE" sz="1100" dirty="0" smtClean="0"/>
              <a:t>(0x2, </a:t>
            </a:r>
            <a:r>
              <a:rPr lang="de-DE" sz="1100" dirty="0" err="1"/>
              <a:t>WriteDataReceived</a:t>
            </a:r>
            <a:r>
              <a:rPr lang="de-DE" sz="1100" dirty="0"/>
              <a:t>);</a:t>
            </a:r>
          </a:p>
          <a:p>
            <a:r>
              <a:rPr lang="de-DE" sz="1100" dirty="0" smtClean="0"/>
              <a:t>}</a:t>
            </a:r>
            <a:endParaRPr lang="de-DE" sz="1100" dirty="0"/>
          </a:p>
          <a:p>
            <a:r>
              <a:rPr lang="de-DE" sz="1100" dirty="0" smtClean="0"/>
              <a:t>}</a:t>
            </a:r>
            <a:endParaRPr lang="en-US" sz="1100" dirty="0" smtClean="0">
              <a:solidFill>
                <a:srgbClr val="14710F"/>
              </a:solidFill>
            </a:endParaRPr>
          </a:p>
          <a:p>
            <a:r>
              <a:rPr lang="en-US" sz="1100" dirty="0" smtClean="0">
                <a:solidFill>
                  <a:srgbClr val="14710F"/>
                </a:solidFill>
              </a:rPr>
              <a:t>// </a:t>
            </a:r>
            <a:r>
              <a:rPr lang="en-US" sz="1100" dirty="0" err="1">
                <a:solidFill>
                  <a:srgbClr val="14710F"/>
                </a:solidFill>
              </a:rPr>
              <a:t>CallbackMethod</a:t>
            </a:r>
            <a:r>
              <a:rPr lang="en-US" sz="1100" dirty="0">
                <a:solidFill>
                  <a:srgbClr val="14710F"/>
                </a:solidFill>
              </a:rPr>
              <a:t> executed after write to WTX</a:t>
            </a:r>
          </a:p>
          <a:p>
            <a:r>
              <a:rPr lang="de-DE" sz="1100" dirty="0" err="1" smtClean="0"/>
              <a:t>public</a:t>
            </a:r>
            <a:r>
              <a:rPr lang="de-DE" sz="1100" dirty="0" smtClean="0"/>
              <a:t> </a:t>
            </a:r>
            <a:r>
              <a:rPr lang="de-DE" sz="1100" dirty="0" err="1"/>
              <a:t>void</a:t>
            </a:r>
            <a:r>
              <a:rPr lang="de-DE" sz="1100" dirty="0"/>
              <a:t> </a:t>
            </a:r>
            <a:r>
              <a:rPr lang="de-DE" sz="1100" dirty="0" err="1"/>
              <a:t>WriteDataReceived</a:t>
            </a:r>
            <a:r>
              <a:rPr lang="de-DE" sz="1100" dirty="0"/>
              <a:t>(</a:t>
            </a:r>
            <a:r>
              <a:rPr lang="de-DE" sz="1100" dirty="0" err="1"/>
              <a:t>IDeviceValues</a:t>
            </a:r>
            <a:r>
              <a:rPr lang="de-DE" sz="1100" dirty="0"/>
              <a:t> </a:t>
            </a:r>
            <a:r>
              <a:rPr lang="de-DE" sz="1100" dirty="0" err="1"/>
              <a:t>deviceValues</a:t>
            </a:r>
            <a:r>
              <a:rPr lang="de-DE" sz="1100" dirty="0"/>
              <a:t>)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smtClean="0"/>
              <a:t>textBox2.Invoke(</a:t>
            </a:r>
            <a:r>
              <a:rPr lang="de-DE" sz="1100" dirty="0" err="1" smtClean="0"/>
              <a:t>new</a:t>
            </a:r>
            <a:r>
              <a:rPr lang="de-DE" sz="1100" dirty="0" smtClean="0"/>
              <a:t> </a:t>
            </a:r>
            <a:r>
              <a:rPr lang="de-DE" sz="1100" dirty="0"/>
              <a:t>Action(() =&gt;</a:t>
            </a:r>
          </a:p>
          <a:p>
            <a:r>
              <a:rPr lang="de-DE" sz="1100" dirty="0" smtClean="0"/>
              <a:t>{	</a:t>
            </a:r>
            <a:endParaRPr lang="de-DE" sz="1100" dirty="0"/>
          </a:p>
          <a:p>
            <a:r>
              <a:rPr lang="de-DE" sz="1100" dirty="0" smtClean="0"/>
              <a:t>textBox2.Text </a:t>
            </a:r>
            <a:r>
              <a:rPr lang="de-DE" sz="1100" dirty="0"/>
              <a:t>= "</a:t>
            </a:r>
            <a:r>
              <a:rPr lang="de-DE" sz="1100" dirty="0" err="1"/>
              <a:t>write</a:t>
            </a:r>
            <a:r>
              <a:rPr lang="de-DE" sz="1100" dirty="0"/>
              <a:t> </a:t>
            </a:r>
            <a:r>
              <a:rPr lang="de-DE" sz="1100" dirty="0" err="1"/>
              <a:t>executed</a:t>
            </a:r>
            <a:r>
              <a:rPr lang="de-DE" sz="1100" dirty="0"/>
              <a:t>";</a:t>
            </a:r>
          </a:p>
          <a:p>
            <a:r>
              <a:rPr lang="de-DE" sz="1100" dirty="0" smtClean="0"/>
              <a:t>}));</a:t>
            </a:r>
          </a:p>
          <a:p>
            <a:r>
              <a:rPr lang="de-DE" sz="1100" dirty="0" smtClean="0">
                <a:solidFill>
                  <a:srgbClr val="14710F"/>
                </a:solidFill>
              </a:rPr>
              <a:t>//textBox2.Invoke </a:t>
            </a:r>
            <a:r>
              <a:rPr lang="de-DE" sz="1100" dirty="0" err="1" smtClean="0">
                <a:solidFill>
                  <a:srgbClr val="14710F"/>
                </a:solidFill>
              </a:rPr>
              <a:t>needed,otherwise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>
                <a:solidFill>
                  <a:srgbClr val="14710F"/>
                </a:solidFill>
              </a:rPr>
              <a:t>thread</a:t>
            </a:r>
            <a:r>
              <a:rPr lang="de-DE" sz="1100" dirty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overlapping,exception</a:t>
            </a:r>
            <a:endParaRPr lang="de-DE" sz="1100" dirty="0"/>
          </a:p>
          <a:p>
            <a:r>
              <a:rPr lang="de-DE" sz="1100" dirty="0" smtClean="0"/>
              <a:t>}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4208496" y="3429000"/>
            <a:ext cx="36004" cy="331236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014" y="692697"/>
            <a:ext cx="7993434" cy="5760640"/>
          </a:xfrm>
        </p:spPr>
        <p:txBody>
          <a:bodyPr/>
          <a:lstStyle/>
          <a:p>
            <a:r>
              <a:rPr lang="de-DE" sz="1600" dirty="0" smtClean="0"/>
              <a:t>In </a:t>
            </a:r>
            <a:r>
              <a:rPr lang="de-DE" sz="1600" dirty="0" err="1" smtClean="0"/>
              <a:t>the</a:t>
            </a:r>
            <a:r>
              <a:rPr lang="de-DE" sz="1600" dirty="0" smtClean="0"/>
              <a:t> API </a:t>
            </a:r>
            <a:r>
              <a:rPr lang="de-DE" sz="1600" dirty="0" err="1" smtClean="0"/>
              <a:t>applications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also </a:t>
            </a:r>
            <a:r>
              <a:rPr lang="de-DE" sz="1600" dirty="0" err="1" smtClean="0"/>
              <a:t>calibrate</a:t>
            </a:r>
            <a:r>
              <a:rPr lang="de-DE" sz="1600" dirty="0" smtClean="0"/>
              <a:t> </a:t>
            </a:r>
            <a:r>
              <a:rPr lang="de-DE" sz="1600" dirty="0" err="1" smtClean="0"/>
              <a:t>your</a:t>
            </a:r>
            <a:r>
              <a:rPr lang="de-DE" sz="1600" dirty="0" smtClean="0"/>
              <a:t> WTX </a:t>
            </a:r>
            <a:r>
              <a:rPr lang="de-DE" sz="1600" dirty="0" err="1" smtClean="0"/>
              <a:t>device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in a </a:t>
            </a:r>
            <a:r>
              <a:rPr lang="de-DE" sz="1600" dirty="0" err="1" smtClean="0"/>
              <a:t>ratio</a:t>
            </a:r>
            <a:r>
              <a:rPr lang="de-DE" sz="1600" dirty="0" smtClean="0"/>
              <a:t> in mV/V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write</a:t>
            </a:r>
            <a:r>
              <a:rPr lang="de-DE" sz="1600" dirty="0" smtClean="0"/>
              <a:t> in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do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well</a:t>
            </a:r>
            <a:r>
              <a:rPr lang="de-DE" sz="1600" dirty="0" smtClean="0"/>
              <a:t> a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an individual </a:t>
            </a:r>
            <a:r>
              <a:rPr lang="de-DE" sz="1600" dirty="0" err="1" smtClean="0"/>
              <a:t>weight</a:t>
            </a:r>
            <a:r>
              <a:rPr lang="de-DE" sz="1600" dirty="0" smtClean="0"/>
              <a:t> :		   First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tip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weight</a:t>
            </a:r>
            <a:r>
              <a:rPr lang="de-DE" sz="1600" dirty="0" smtClean="0"/>
              <a:t>,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/>
              <a:t> </a:t>
            </a:r>
            <a:r>
              <a:rPr lang="de-DE" sz="1600" dirty="0" smtClean="0"/>
              <a:t>(</a:t>
            </a:r>
            <a:r>
              <a:rPr lang="de-DE" sz="1600" dirty="0" err="1" smtClean="0"/>
              <a:t>method</a:t>
            </a:r>
            <a:r>
              <a:rPr lang="de-DE" sz="1600" dirty="0" smtClean="0"/>
              <a:t> ‚</a:t>
            </a:r>
            <a:r>
              <a:rPr lang="de-DE" sz="1600" dirty="0" err="1" smtClean="0"/>
              <a:t>MeasureZero</a:t>
            </a:r>
            <a:r>
              <a:rPr lang="de-DE" sz="1600" dirty="0" smtClean="0"/>
              <a:t>‘), </a:t>
            </a:r>
            <a:r>
              <a:rPr lang="de-DE" sz="1600" dirty="0" err="1" smtClean="0"/>
              <a:t>finally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nominal </a:t>
            </a:r>
            <a:r>
              <a:rPr lang="de-DE" sz="1600" dirty="0" err="1" smtClean="0"/>
              <a:t>weight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(</a:t>
            </a:r>
            <a:r>
              <a:rPr lang="de-DE" sz="1600" dirty="0" err="1" smtClean="0"/>
              <a:t>method</a:t>
            </a:r>
            <a:r>
              <a:rPr lang="de-DE" sz="1600" dirty="0"/>
              <a:t> </a:t>
            </a:r>
            <a:r>
              <a:rPr lang="de-DE" sz="1600" dirty="0" smtClean="0"/>
              <a:t>‚</a:t>
            </a:r>
            <a:r>
              <a:rPr lang="de-DE" sz="1600" dirty="0" err="1" smtClean="0"/>
              <a:t>Calibrate</a:t>
            </a:r>
            <a:r>
              <a:rPr lang="de-DE" sz="1600" dirty="0" smtClean="0"/>
              <a:t>(</a:t>
            </a:r>
            <a:r>
              <a:rPr lang="de-DE" sz="1600" dirty="0" err="1" smtClean="0"/>
              <a:t>calibrationValue</a:t>
            </a:r>
            <a:r>
              <a:rPr lang="de-DE" sz="1600" dirty="0" smtClean="0"/>
              <a:t>)‘).</a:t>
            </a:r>
            <a:endParaRPr lang="de-DE" sz="1600" dirty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following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WTX120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: </a:t>
            </a:r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/>
              <a:t>In </a:t>
            </a:r>
            <a:r>
              <a:rPr lang="de-DE" sz="1600" dirty="0" err="1"/>
              <a:t>the</a:t>
            </a:r>
            <a:r>
              <a:rPr lang="de-DE" sz="1600" dirty="0"/>
              <a:t> GUI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choose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calibration</a:t>
            </a:r>
            <a:r>
              <a:rPr lang="de-DE" sz="1600" dirty="0"/>
              <a:t> via </a:t>
            </a:r>
            <a:r>
              <a:rPr lang="de-DE" sz="1600" dirty="0" err="1" smtClean="0"/>
              <a:t>tools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r>
              <a:rPr lang="de-DE" sz="1600" dirty="0" smtClean="0"/>
              <a:t>      ‚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‘ </a:t>
            </a:r>
            <a:r>
              <a:rPr lang="de-DE" sz="1600" dirty="0" err="1" smtClean="0"/>
              <a:t>and</a:t>
            </a:r>
            <a:r>
              <a:rPr lang="de-DE" sz="1600" dirty="0" smtClean="0"/>
              <a:t> ‚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weight</a:t>
            </a:r>
            <a:r>
              <a:rPr lang="de-DE" sz="1600" dirty="0" smtClean="0"/>
              <a:t>‘.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Calibration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16</a:t>
            </a:fld>
            <a:endParaRPr lang="de-DE" alt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13381"/>
              </p:ext>
            </p:extLst>
          </p:nvPr>
        </p:nvGraphicFramePr>
        <p:xfrm>
          <a:off x="689767" y="3158088"/>
          <a:ext cx="7992888" cy="1572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80589"/>
                <a:gridCol w="1643746"/>
                <a:gridCol w="648072"/>
                <a:gridCol w="504056"/>
                <a:gridCol w="1368153"/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Register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Type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Bit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Content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Comment</a:t>
                      </a:r>
                      <a:endParaRPr lang="de-DE" sz="1100" dirty="0"/>
                    </a:p>
                  </a:txBody>
                  <a:tcPr/>
                </a:tc>
              </a:tr>
              <a:tr h="17296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word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i="0" dirty="0" smtClean="0"/>
                        <a:t>Bit</a:t>
                      </a:r>
                      <a:endParaRPr lang="de-DE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.7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Adjust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zero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</a:tr>
              <a:tr h="1464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word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Bit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.8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Adjust</a:t>
                      </a:r>
                      <a:r>
                        <a:rPr lang="de-DE" sz="1100" dirty="0" smtClean="0"/>
                        <a:t> nominal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</a:tr>
              <a:tr h="1297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46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Calibration</a:t>
                      </a:r>
                      <a:r>
                        <a:rPr lang="en-US" sz="1100" baseline="0" dirty="0" smtClean="0"/>
                        <a:t> weight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</a:tr>
              <a:tr h="2773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48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Zero</a:t>
                      </a:r>
                      <a:r>
                        <a:rPr lang="en-US" sz="1100" baseline="0" dirty="0" smtClean="0"/>
                        <a:t> load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0x7FFFFFFF=auto measure weight </a:t>
                      </a:r>
                    </a:p>
                  </a:txBody>
                  <a:tcPr/>
                </a:tc>
              </a:tr>
              <a:tr h="138688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50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Nominal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0x7FFFFFFF=auto measure weight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941168"/>
            <a:ext cx="2248603" cy="16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5940152" y="4941168"/>
            <a:ext cx="1656184" cy="7200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4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8028384" cy="11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560" y="692696"/>
            <a:ext cx="7345362" cy="5687889"/>
          </a:xfrm>
        </p:spPr>
        <p:txBody>
          <a:bodyPr/>
          <a:lstStyle/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(span) in a </a:t>
            </a:r>
            <a:r>
              <a:rPr lang="de-DE" sz="1600" dirty="0" err="1" smtClean="0"/>
              <a:t>ratio</a:t>
            </a:r>
            <a:r>
              <a:rPr lang="de-DE" sz="1600" dirty="0" smtClean="0"/>
              <a:t> in mV/V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write</a:t>
            </a:r>
            <a:r>
              <a:rPr lang="de-DE" sz="1600" dirty="0" smtClean="0"/>
              <a:t> in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Procedure</a:t>
            </a:r>
            <a:r>
              <a:rPr lang="de-DE" sz="1600" dirty="0" smtClean="0"/>
              <a:t>: First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tip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dead</a:t>
            </a:r>
            <a:r>
              <a:rPr lang="de-DE" sz="1600" dirty="0" smtClean="0"/>
              <a:t>/</a:t>
            </a:r>
            <a:r>
              <a:rPr lang="de-DE" sz="1600" dirty="0" err="1" smtClean="0"/>
              <a:t>zero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span/nominal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.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preload</a:t>
            </a:r>
            <a:r>
              <a:rPr lang="de-DE" sz="1600" dirty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multiplied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2/1000000</a:t>
            </a:r>
            <a:r>
              <a:rPr lang="de-DE" sz="1600" dirty="0"/>
              <a:t>.</a:t>
            </a:r>
            <a:r>
              <a:rPr lang="de-DE" sz="1600" dirty="0" smtClean="0"/>
              <a:t> The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computed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preload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capacity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multiplier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2/1000000: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de-DE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DPreload</a:t>
            </a:r>
            <a:r>
              <a:rPr lang="de-DE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</a:t>
            </a:r>
            <a:r>
              <a:rPr lang="de-DE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MultiplierMv2D;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DNominalLoad</a:t>
            </a:r>
            <a:r>
              <a:rPr lang="en-US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DPreload</a:t>
            </a:r>
            <a:r>
              <a:rPr lang="en-US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(Capacity * MultiplierMv2D</a:t>
            </a:r>
            <a:r>
              <a:rPr lang="en-US" sz="1400" dirty="0" smtClean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preload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written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via </a:t>
            </a:r>
            <a:r>
              <a:rPr lang="de-DE" sz="1600" dirty="0" err="1" smtClean="0"/>
              <a:t>register</a:t>
            </a:r>
            <a:r>
              <a:rPr lang="de-DE" sz="1600" dirty="0" smtClean="0"/>
              <a:t> 48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0x80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</a:t>
            </a:r>
            <a:r>
              <a:rPr lang="de-DE" sz="1600" dirty="0" smtClean="0"/>
              <a:t> „</a:t>
            </a:r>
            <a:r>
              <a:rPr lang="de-DE" sz="1600" dirty="0" err="1" smtClean="0"/>
              <a:t>adjust</a:t>
            </a:r>
            <a:r>
              <a:rPr lang="de-DE" sz="1600" dirty="0" smtClean="0"/>
              <a:t> </a:t>
            </a:r>
            <a:r>
              <a:rPr lang="de-DE" sz="1600" dirty="0" err="1" smtClean="0"/>
              <a:t>zero</a:t>
            </a:r>
            <a:r>
              <a:rPr lang="de-DE" sz="1600" dirty="0" smtClean="0"/>
              <a:t>“. </a:t>
            </a:r>
            <a:endParaRPr lang="de-DE" sz="1600" dirty="0"/>
          </a:p>
          <a:p>
            <a:r>
              <a:rPr lang="de-DE" sz="1600" dirty="0" err="1" smtClean="0"/>
              <a:t>Afterwards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written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via </a:t>
            </a:r>
            <a:r>
              <a:rPr lang="de-DE" sz="1600" dirty="0" err="1" smtClean="0"/>
              <a:t>register</a:t>
            </a:r>
            <a:r>
              <a:rPr lang="de-DE" sz="1600" dirty="0" smtClean="0"/>
              <a:t> 50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</a:t>
            </a:r>
            <a:r>
              <a:rPr lang="de-DE" sz="1600" dirty="0" smtClean="0"/>
              <a:t> „</a:t>
            </a:r>
            <a:r>
              <a:rPr lang="de-DE" sz="1600" dirty="0" err="1" smtClean="0"/>
              <a:t>adjust</a:t>
            </a:r>
            <a:r>
              <a:rPr lang="de-DE" sz="1600" dirty="0"/>
              <a:t> </a:t>
            </a:r>
            <a:r>
              <a:rPr lang="de-DE" sz="1600" dirty="0" smtClean="0"/>
              <a:t>nominal‘.</a:t>
            </a:r>
          </a:p>
          <a:p>
            <a:r>
              <a:rPr lang="de-DE" sz="1600" dirty="0" err="1" smtClean="0"/>
              <a:t>Example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windows</a:t>
            </a:r>
            <a:r>
              <a:rPr lang="de-DE" sz="1600" dirty="0" smtClean="0"/>
              <a:t> form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GUI:</a:t>
            </a:r>
          </a:p>
          <a:p>
            <a:pPr marL="0" indent="0">
              <a:buNone/>
            </a:pPr>
            <a:r>
              <a:rPr lang="de-DE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			2)			3)</a:t>
            </a:r>
            <a:endParaRPr lang="de-DE" sz="1000" dirty="0" smtClean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 smtClean="0">
              <a:solidFill>
                <a:srgbClr val="0007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solidFill>
                <a:srgbClr val="0007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Calculate Calibration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17</a:t>
            </a:fld>
            <a:endParaRPr lang="de-DE" altLang="en-US" dirty="0"/>
          </a:p>
        </p:txBody>
      </p:sp>
      <p:sp>
        <p:nvSpPr>
          <p:cNvPr id="8" name="Pfeil nach rechts 7"/>
          <p:cNvSpPr/>
          <p:nvPr/>
        </p:nvSpPr>
        <p:spPr>
          <a:xfrm>
            <a:off x="3131840" y="5517232"/>
            <a:ext cx="28803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5868144" y="5517232"/>
            <a:ext cx="28803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19" y="3131124"/>
            <a:ext cx="7580559" cy="360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4308" y="405407"/>
            <a:ext cx="8110140" cy="5687889"/>
          </a:xfrm>
        </p:spPr>
        <p:txBody>
          <a:bodyPr/>
          <a:lstStyle/>
          <a:p>
            <a:pPr marL="0" indent="0">
              <a:buNone/>
            </a:pPr>
            <a:endParaRPr lang="de-DE" sz="1500" dirty="0" smtClean="0"/>
          </a:p>
          <a:p>
            <a:r>
              <a:rPr lang="de-DE" sz="1500" dirty="0" err="1" smtClean="0"/>
              <a:t>Procedure</a:t>
            </a:r>
            <a:r>
              <a:rPr lang="de-DE" sz="1500" dirty="0" smtClean="0"/>
              <a:t>: First </a:t>
            </a:r>
            <a:r>
              <a:rPr lang="de-DE" sz="1500" dirty="0" err="1" smtClean="0"/>
              <a:t>you</a:t>
            </a:r>
            <a:r>
              <a:rPr lang="de-DE" sz="1500" dirty="0" smtClean="0"/>
              <a:t> </a:t>
            </a:r>
            <a:r>
              <a:rPr lang="de-DE" sz="1500" dirty="0" err="1" smtClean="0"/>
              <a:t>have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enter</a:t>
            </a:r>
            <a:r>
              <a:rPr lang="de-DE" sz="1500" dirty="0" smtClean="0"/>
              <a:t> a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weight</a:t>
            </a:r>
            <a:r>
              <a:rPr lang="de-DE" sz="1500" dirty="0" smtClean="0"/>
              <a:t>, </a:t>
            </a:r>
            <a:r>
              <a:rPr lang="de-DE" sz="1500" dirty="0"/>
              <a:t>	</a:t>
            </a:r>
            <a:r>
              <a:rPr lang="de-DE" sz="1500" dirty="0" smtClean="0"/>
              <a:t>		          </a:t>
            </a:r>
            <a:r>
              <a:rPr lang="de-DE" sz="1500" dirty="0" err="1" smtClean="0"/>
              <a:t>then</a:t>
            </a:r>
            <a:r>
              <a:rPr lang="de-DE" sz="1500" dirty="0"/>
              <a:t> </a:t>
            </a:r>
            <a:r>
              <a:rPr lang="de-DE" sz="1500" dirty="0" err="1" smtClean="0"/>
              <a:t>measure</a:t>
            </a:r>
            <a:r>
              <a:rPr lang="de-DE" sz="1500" dirty="0" smtClean="0"/>
              <a:t> </a:t>
            </a:r>
            <a:r>
              <a:rPr lang="de-DE" sz="1500" dirty="0" err="1" smtClean="0"/>
              <a:t>zero</a:t>
            </a:r>
            <a:r>
              <a:rPr lang="de-DE" sz="1500" dirty="0" smtClean="0"/>
              <a:t>, </a:t>
            </a:r>
            <a:r>
              <a:rPr lang="de-DE" sz="1500" dirty="0" err="1" smtClean="0"/>
              <a:t>finally</a:t>
            </a:r>
            <a:r>
              <a:rPr lang="de-DE" sz="1500" dirty="0"/>
              <a:t> </a:t>
            </a:r>
            <a:r>
              <a:rPr lang="de-DE" sz="1500" dirty="0" err="1" smtClean="0"/>
              <a:t>put</a:t>
            </a:r>
            <a:r>
              <a:rPr lang="de-DE" sz="1500" dirty="0" smtClean="0"/>
              <a:t> </a:t>
            </a:r>
            <a:r>
              <a:rPr lang="de-DE" sz="1500" dirty="0" err="1" smtClean="0"/>
              <a:t>weight</a:t>
            </a:r>
            <a:r>
              <a:rPr lang="de-DE" sz="1500" dirty="0" smtClean="0"/>
              <a:t> on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scale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your</a:t>
            </a:r>
            <a:r>
              <a:rPr lang="de-DE" sz="1500" dirty="0" smtClean="0"/>
              <a:t> </a:t>
            </a:r>
          </a:p>
          <a:p>
            <a:pPr marL="0" indent="0">
              <a:buNone/>
            </a:pPr>
            <a:r>
              <a:rPr lang="de-DE" sz="1500" dirty="0"/>
              <a:t> </a:t>
            </a:r>
            <a:r>
              <a:rPr lang="de-DE" sz="1500" dirty="0" smtClean="0"/>
              <a:t>      </a:t>
            </a:r>
            <a:r>
              <a:rPr lang="de-DE" sz="1500" dirty="0" err="1" smtClean="0"/>
              <a:t>load</a:t>
            </a:r>
            <a:r>
              <a:rPr lang="de-DE" sz="1500" dirty="0" smtClean="0"/>
              <a:t> </a:t>
            </a:r>
            <a:r>
              <a:rPr lang="de-DE" sz="1500" dirty="0" err="1" smtClean="0"/>
              <a:t>cell</a:t>
            </a:r>
            <a:r>
              <a:rPr lang="de-DE" sz="1500" dirty="0" smtClean="0"/>
              <a:t> </a:t>
            </a:r>
            <a:r>
              <a:rPr lang="de-DE" sz="1500" dirty="0" err="1" smtClean="0"/>
              <a:t>or</a:t>
            </a:r>
            <a:r>
              <a:rPr lang="de-DE" sz="1500" dirty="0" smtClean="0"/>
              <a:t> </a:t>
            </a:r>
            <a:r>
              <a:rPr lang="de-DE" sz="1500" dirty="0" err="1" smtClean="0"/>
              <a:t>sensor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enter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button</a:t>
            </a:r>
            <a:r>
              <a:rPr lang="de-DE" sz="1500" dirty="0" smtClean="0"/>
              <a:t> ‚</a:t>
            </a:r>
            <a:r>
              <a:rPr lang="de-DE" sz="1500" dirty="0" err="1" smtClean="0"/>
              <a:t>calibrate</a:t>
            </a:r>
            <a:r>
              <a:rPr lang="de-DE" sz="1500" dirty="0" smtClean="0"/>
              <a:t>‘, </a:t>
            </a:r>
            <a:r>
              <a:rPr lang="de-DE" sz="1500" dirty="0" err="1" smtClean="0"/>
              <a:t>wait</a:t>
            </a:r>
            <a:r>
              <a:rPr lang="de-DE" sz="1500" dirty="0" smtClean="0"/>
              <a:t>, </a:t>
            </a:r>
            <a:r>
              <a:rPr lang="de-DE" sz="1500" dirty="0" err="1" smtClean="0"/>
              <a:t>which</a:t>
            </a:r>
            <a:r>
              <a:rPr lang="de-DE" sz="1500" dirty="0" smtClean="0"/>
              <a:t> </a:t>
            </a:r>
          </a:p>
          <a:p>
            <a:pPr marL="0" indent="0">
              <a:buNone/>
            </a:pPr>
            <a:r>
              <a:rPr lang="de-DE" sz="1500" dirty="0" smtClean="0"/>
              <a:t>       </a:t>
            </a:r>
            <a:r>
              <a:rPr lang="de-DE" sz="1500" dirty="0" err="1" smtClean="0"/>
              <a:t>takes</a:t>
            </a:r>
            <a:r>
              <a:rPr lang="de-DE" sz="1500" dirty="0" smtClean="0"/>
              <a:t> </a:t>
            </a:r>
            <a:r>
              <a:rPr lang="de-DE" sz="1500" dirty="0" err="1" smtClean="0"/>
              <a:t>up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/>
              <a:t> </a:t>
            </a:r>
            <a:r>
              <a:rPr lang="de-DE" sz="1500" dirty="0" smtClean="0"/>
              <a:t>5 </a:t>
            </a:r>
            <a:r>
              <a:rPr lang="de-DE" sz="1500" dirty="0" err="1" smtClean="0"/>
              <a:t>seconds</a:t>
            </a:r>
            <a:r>
              <a:rPr lang="de-DE" sz="1500" dirty="0" smtClean="0"/>
              <a:t> </a:t>
            </a:r>
            <a:r>
              <a:rPr lang="de-DE" sz="1500" dirty="0" err="1" smtClean="0"/>
              <a:t>till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finished</a:t>
            </a:r>
            <a:r>
              <a:rPr lang="de-DE" sz="1500" dirty="0" smtClean="0"/>
              <a:t>. </a:t>
            </a:r>
          </a:p>
          <a:p>
            <a:endParaRPr lang="de-DE" sz="1500" dirty="0" smtClean="0"/>
          </a:p>
          <a:p>
            <a:r>
              <a:rPr lang="de-DE" sz="1500" dirty="0" err="1" smtClean="0"/>
              <a:t>Therefore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>
                <a:cs typeface="Consolas" panose="020B0609020204030204" pitchFamily="49" charset="0"/>
              </a:rPr>
              <a:t>methods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smtClean="0">
                <a:cs typeface="Consolas" panose="020B0609020204030204" pitchFamily="49" charset="0"/>
              </a:rPr>
              <a:t>1)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calibration_weight_input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500" dirty="0" smtClean="0"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de-DE" sz="1500" dirty="0">
                <a:cs typeface="Consolas" panose="020B0609020204030204" pitchFamily="49" charset="0"/>
              </a:rPr>
              <a:t> </a:t>
            </a:r>
            <a:r>
              <a:rPr lang="de-DE" sz="1500" dirty="0" smtClean="0">
                <a:cs typeface="Consolas" panose="020B0609020204030204" pitchFamily="49" charset="0"/>
              </a:rPr>
              <a:t>      2)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MeasureZero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500" dirty="0" err="1" smtClean="0">
                <a:cs typeface="Consolas" panose="020B0609020204030204" pitchFamily="49" charset="0"/>
              </a:rPr>
              <a:t>and</a:t>
            </a:r>
            <a:r>
              <a:rPr lang="de-DE" sz="1500" dirty="0" smtClean="0">
                <a:cs typeface="Consolas" panose="020B0609020204030204" pitchFamily="49" charset="0"/>
              </a:rPr>
              <a:t> 3)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Calibrate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potencyCalibrationWeight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used</a:t>
            </a:r>
            <a:r>
              <a:rPr lang="de-DE" sz="1500" dirty="0" smtClean="0"/>
              <a:t> </a:t>
            </a:r>
            <a:r>
              <a:rPr lang="de-DE" sz="1500" dirty="0" err="1" smtClean="0"/>
              <a:t>one</a:t>
            </a:r>
            <a:r>
              <a:rPr lang="de-DE" sz="1500" dirty="0" smtClean="0"/>
              <a:t> after </a:t>
            </a:r>
            <a:r>
              <a:rPr lang="de-DE" sz="1500" dirty="0" err="1" smtClean="0"/>
              <a:t>another</a:t>
            </a:r>
            <a:r>
              <a:rPr lang="de-DE" sz="1500" dirty="0" smtClean="0"/>
              <a:t> </a:t>
            </a:r>
            <a:r>
              <a:rPr lang="de-DE" sz="1500" u="sng" dirty="0" err="1" smtClean="0"/>
              <a:t>synchronously</a:t>
            </a:r>
            <a:r>
              <a:rPr lang="de-DE" sz="1500" dirty="0" smtClean="0"/>
              <a:t>. </a:t>
            </a: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lvl="6" indent="0" eaLnBrk="0" fontAlgn="base" hangingPunct="0">
              <a:spcAft>
                <a:spcPct val="0"/>
              </a:spcAft>
              <a:buNone/>
            </a:pPr>
            <a:r>
              <a:rPr lang="de-DE" sz="1500" dirty="0" smtClean="0"/>
              <a:t>     1)			      Writing 0x7FFFFFFF in 2) </a:t>
            </a:r>
            <a:r>
              <a:rPr lang="de-DE" sz="1500" dirty="0" err="1" smtClean="0"/>
              <a:t>for</a:t>
            </a:r>
            <a:r>
              <a:rPr lang="de-DE" sz="1500" dirty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zero</a:t>
            </a:r>
            <a:r>
              <a:rPr lang="de-DE" sz="1500" dirty="0" smtClean="0"/>
              <a:t> </a:t>
            </a:r>
            <a:r>
              <a:rPr lang="de-DE" sz="1500" dirty="0" err="1" smtClean="0"/>
              <a:t>load</a:t>
            </a:r>
            <a:r>
              <a:rPr lang="de-DE" sz="1500" dirty="0" smtClean="0"/>
              <a:t>, </a:t>
            </a:r>
            <a:r>
              <a:rPr lang="de-DE" sz="1500" dirty="0" err="1" smtClean="0"/>
              <a:t>writing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			     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value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/>
              <a:t> </a:t>
            </a:r>
            <a:r>
              <a:rPr lang="de-DE" sz="1500" dirty="0" err="1" smtClean="0"/>
              <a:t>writing</a:t>
            </a:r>
            <a:r>
              <a:rPr lang="de-DE" sz="1500" dirty="0" smtClean="0"/>
              <a:t> 0x7FFFFFFF </a:t>
            </a:r>
            <a:r>
              <a:rPr lang="de-DE" sz="1500" dirty="0" err="1" smtClean="0"/>
              <a:t>again</a:t>
            </a:r>
            <a:r>
              <a:rPr lang="de-DE" sz="1500" dirty="0" smtClean="0"/>
              <a:t> </a:t>
            </a:r>
            <a:r>
              <a:rPr lang="de-DE" sz="1500" dirty="0" err="1" smtClean="0"/>
              <a:t>for</a:t>
            </a:r>
            <a:r>
              <a:rPr lang="de-DE" sz="1500" dirty="0" smtClean="0"/>
              <a:t> 			      </a:t>
            </a:r>
            <a:r>
              <a:rPr lang="de-DE" sz="1500" dirty="0" err="1" smtClean="0"/>
              <a:t>setting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nominal </a:t>
            </a:r>
            <a:r>
              <a:rPr lang="de-DE" sz="1500" dirty="0" err="1" smtClean="0"/>
              <a:t>load</a:t>
            </a:r>
            <a:r>
              <a:rPr lang="de-DE" sz="1500" dirty="0" smtClean="0"/>
              <a:t> in 3).</a:t>
            </a:r>
          </a:p>
          <a:p>
            <a:pPr marL="0" lvl="6" indent="0" eaLnBrk="0" fontAlgn="base" hangingPunct="0">
              <a:spcAft>
                <a:spcPct val="0"/>
              </a:spcAft>
              <a:buNone/>
            </a:pPr>
            <a:endParaRPr lang="de-DE" sz="1500" dirty="0"/>
          </a:p>
          <a:p>
            <a:pPr marL="0" lvl="6" indent="0" eaLnBrk="0" fontAlgn="base" hangingPunct="0">
              <a:spcAft>
                <a:spcPct val="0"/>
              </a:spcAft>
              <a:buNone/>
            </a:pPr>
            <a:endParaRPr lang="de-DE" sz="1500" dirty="0" smtClean="0"/>
          </a:p>
          <a:p>
            <a:pPr marL="0" indent="0">
              <a:buNone/>
            </a:pPr>
            <a:r>
              <a:rPr lang="de-DE" sz="1500" dirty="0" smtClean="0"/>
              <a:t>      2)</a:t>
            </a:r>
            <a:r>
              <a:rPr lang="de-DE" sz="1500" dirty="0"/>
              <a:t> </a:t>
            </a:r>
            <a:r>
              <a:rPr lang="de-DE" sz="1500" dirty="0" smtClean="0"/>
              <a:t>			     4</a:t>
            </a:r>
            <a:r>
              <a:rPr lang="de-DE" sz="1500" dirty="0"/>
              <a:t>) In </a:t>
            </a:r>
            <a:r>
              <a:rPr lang="de-DE" sz="1500" dirty="0" err="1"/>
              <a:t>the</a:t>
            </a:r>
            <a:r>
              <a:rPr lang="de-DE" sz="1500" dirty="0"/>
              <a:t> end,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calibration</a:t>
            </a:r>
            <a:r>
              <a:rPr lang="de-DE" sz="1500" dirty="0"/>
              <a:t> </a:t>
            </a:r>
            <a:endParaRPr lang="de-DE" sz="1500" dirty="0" smtClean="0"/>
          </a:p>
          <a:p>
            <a:pPr marL="0" indent="0">
              <a:buNone/>
            </a:pPr>
            <a:r>
              <a:rPr lang="de-DE" sz="1500" dirty="0"/>
              <a:t>	</a:t>
            </a:r>
            <a:r>
              <a:rPr lang="de-DE" sz="1500" dirty="0" smtClean="0"/>
              <a:t>		    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finished</a:t>
            </a:r>
            <a:r>
              <a:rPr lang="de-DE" sz="1500" dirty="0" smtClean="0"/>
              <a:t>.</a:t>
            </a:r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r>
              <a:rPr lang="de-DE" sz="1500" dirty="0" smtClean="0"/>
              <a:t>      3)			     4)</a:t>
            </a:r>
          </a:p>
          <a:p>
            <a:pPr marL="0" indent="0">
              <a:buNone/>
            </a:pPr>
            <a:r>
              <a:rPr lang="de-DE" sz="1500" dirty="0" smtClean="0"/>
              <a:t>  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Calibration with an individual calibration weight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18</a:t>
            </a:fld>
            <a:endParaRPr lang="de-DE" altLang="en-US" dirty="0"/>
          </a:p>
        </p:txBody>
      </p:sp>
      <p:sp>
        <p:nvSpPr>
          <p:cNvPr id="8" name="Nach links gekrümmter Pfeil 7"/>
          <p:cNvSpPr/>
          <p:nvPr/>
        </p:nvSpPr>
        <p:spPr>
          <a:xfrm flipH="1">
            <a:off x="539552" y="3717032"/>
            <a:ext cx="576064" cy="1216152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links gekrümmter Pfeil 12"/>
          <p:cNvSpPr/>
          <p:nvPr/>
        </p:nvSpPr>
        <p:spPr>
          <a:xfrm flipH="1">
            <a:off x="539552" y="5229200"/>
            <a:ext cx="576064" cy="1216152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3374187" y="5842159"/>
            <a:ext cx="504056" cy="31008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5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For more details or functions have a look at the examples GUI and CL or at the WTX120 manual (updated version with all output word is in progress.</a:t>
            </a:r>
          </a:p>
          <a:p>
            <a:r>
              <a:rPr lang="en-US" dirty="0" err="1" smtClean="0"/>
              <a:t>WTXModbusCL</a:t>
            </a:r>
            <a:r>
              <a:rPr lang="en-US" dirty="0" smtClean="0"/>
              <a:t> is the example API for a console application. </a:t>
            </a:r>
          </a:p>
          <a:p>
            <a:r>
              <a:rPr lang="en-US" dirty="0" err="1" smtClean="0"/>
              <a:t>WTXModbusGUI</a:t>
            </a:r>
            <a:r>
              <a:rPr lang="en-US" dirty="0" smtClean="0"/>
              <a:t> has everything implemented, which is possible to do via Modbus</a:t>
            </a:r>
          </a:p>
          <a:p>
            <a:r>
              <a:rPr lang="en-US" dirty="0" err="1" smtClean="0"/>
              <a:t>WTXModbusGUISimple</a:t>
            </a:r>
            <a:r>
              <a:rPr lang="en-US" dirty="0" smtClean="0"/>
              <a:t> is a shorter implementation with the most important features, like showing the net and gross measurement value, calibration , switching between gross and net, taring. </a:t>
            </a:r>
          </a:p>
          <a:p>
            <a:r>
              <a:rPr lang="en-US" dirty="0" smtClean="0"/>
              <a:t>All implementations work with same classes WTX120Modbus, </a:t>
            </a:r>
            <a:r>
              <a:rPr lang="en-US" dirty="0" err="1" smtClean="0"/>
              <a:t>ModbusConnection</a:t>
            </a:r>
            <a:r>
              <a:rPr lang="en-US" dirty="0" smtClean="0"/>
              <a:t>, </a:t>
            </a:r>
            <a:r>
              <a:rPr lang="en-US" dirty="0" err="1" smtClean="0"/>
              <a:t>DeviceAbstract</a:t>
            </a:r>
            <a:r>
              <a:rPr lang="en-US" dirty="0" smtClean="0"/>
              <a:t> and with same interfaces.</a:t>
            </a:r>
            <a:endParaRPr lang="de-DE" dirty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an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guided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‚</a:t>
            </a:r>
            <a:r>
              <a:rPr lang="de-DE" dirty="0" err="1" smtClean="0"/>
              <a:t>IDeviceValues</a:t>
            </a:r>
            <a:r>
              <a:rPr lang="de-DE" dirty="0" smtClean="0"/>
              <a:t>‘ </a:t>
            </a:r>
            <a:r>
              <a:rPr lang="de-DE" dirty="0" err="1" smtClean="0"/>
              <a:t>and</a:t>
            </a:r>
            <a:r>
              <a:rPr lang="de-DE" dirty="0" smtClean="0"/>
              <a:t> ‚</a:t>
            </a:r>
            <a:r>
              <a:rPr lang="de-DE" dirty="0" err="1" smtClean="0"/>
              <a:t>IModbusConnection</a:t>
            </a:r>
            <a:r>
              <a:rPr lang="de-DE" dirty="0" smtClean="0"/>
              <a:t>‘. The </a:t>
            </a:r>
            <a:r>
              <a:rPr lang="de-DE" dirty="0" err="1" smtClean="0"/>
              <a:t>latter</a:t>
            </a:r>
            <a:r>
              <a:rPr lang="de-DE" dirty="0" smtClean="0"/>
              <a:t>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TCP/</a:t>
            </a:r>
            <a:r>
              <a:rPr lang="de-DE" dirty="0" err="1" smtClean="0"/>
              <a:t>Modbus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WTX </a:t>
            </a:r>
            <a:r>
              <a:rPr lang="de-DE" dirty="0" err="1" smtClean="0"/>
              <a:t>and</a:t>
            </a:r>
            <a:r>
              <a:rPr lang="de-DE" dirty="0" smtClean="0"/>
              <a:t> ‚</a:t>
            </a:r>
            <a:r>
              <a:rPr lang="de-DE" dirty="0" err="1" smtClean="0"/>
              <a:t>IDeviceValues</a:t>
            </a:r>
            <a:r>
              <a:rPr lang="de-DE" dirty="0" smtClean="0"/>
              <a:t>‘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via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An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Jetbus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Modbus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informations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 redundant </a:t>
            </a:r>
            <a:r>
              <a:rPr lang="de-DE" dirty="0" err="1" smtClean="0"/>
              <a:t>system</a:t>
            </a:r>
            <a:r>
              <a:rPr lang="de-DE" dirty="0" smtClean="0"/>
              <a:t>. 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</a:t>
            </a:r>
            <a:r>
              <a:rPr lang="en-US" dirty="0"/>
              <a:t>Outlook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19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431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684213" y="836613"/>
            <a:ext cx="7267575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Prerequisites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Hardware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Software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Step-by-Step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Use Demo Examples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Programing own Window Using the API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Code Example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Writing into the WTX120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Calibration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Link Collection</a:t>
            </a:r>
          </a:p>
          <a:p>
            <a:pPr>
              <a:buFont typeface="Arial" charset="0"/>
              <a:buAutoNum type="arabicPeriod"/>
            </a:pPr>
            <a:endParaRPr lang="en-US" altLang="de-DE" dirty="0" smtClean="0">
              <a:latin typeface="Arial" charset="0"/>
              <a:cs typeface="Arial" charset="0"/>
            </a:endParaRPr>
          </a:p>
        </p:txBody>
      </p:sp>
      <p:sp>
        <p:nvSpPr>
          <p:cNvPr id="7171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34925" y="115888"/>
            <a:ext cx="76041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de-DE" dirty="0" smtClean="0">
                <a:latin typeface="Arial" charset="0"/>
                <a:cs typeface="Arial" charset="0"/>
              </a:rPr>
              <a:t>Agenda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WTX120 </a:t>
            </a:r>
            <a:r>
              <a:rPr lang="en-US" dirty="0"/>
              <a:t>Website: </a:t>
            </a:r>
            <a:endParaRPr lang="en-US" dirty="0" smtClean="0"/>
          </a:p>
          <a:p>
            <a:pPr marL="357188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://www.hbm.com/en/6304/wtx120-industrial-and-legal-for-trade-weighing-terminal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pPr marL="0" indent="357188"/>
            <a:r>
              <a:rPr lang="de-DE" dirty="0" smtClean="0"/>
              <a:t>WTX120 Manual:</a:t>
            </a:r>
          </a:p>
          <a:p>
            <a:pPr marL="357188" indent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www.hbm.com/fileadmin/mediapool/hbmdoc/technical/a4500.pdf</a:t>
            </a:r>
            <a:r>
              <a:rPr lang="de-DE" dirty="0" smtClean="0"/>
              <a:t> </a:t>
            </a:r>
          </a:p>
          <a:p>
            <a:r>
              <a:rPr lang="en-US" dirty="0" err="1" smtClean="0"/>
              <a:t>ModbusTCP</a:t>
            </a:r>
            <a:r>
              <a:rPr lang="en-US" dirty="0" smtClean="0"/>
              <a:t> API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i="1" dirty="0" smtClean="0"/>
              <a:t>(unofficial, later …/HBM)</a:t>
            </a:r>
            <a:endParaRPr lang="de-DE" dirty="0" smtClean="0"/>
          </a:p>
          <a:p>
            <a:pPr marL="0" indent="357188">
              <a:buNone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github.com/leistner/ModbusTCP_WTX</a:t>
            </a:r>
            <a:endParaRPr lang="de-DE" dirty="0" smtClean="0"/>
          </a:p>
          <a:p>
            <a:r>
              <a:rPr lang="en-US" dirty="0" smtClean="0"/>
              <a:t>Microsoft Visual Studio:</a:t>
            </a:r>
            <a:endParaRPr lang="de-DE" dirty="0" smtClean="0">
              <a:hlinkClick r:id="rId5"/>
            </a:endParaRPr>
          </a:p>
          <a:p>
            <a:pPr marL="0" indent="357188">
              <a:buNone/>
            </a:pPr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www.visualstudio.com/vs/</a:t>
            </a:r>
            <a:endParaRPr lang="de-DE" dirty="0" smtClean="0"/>
          </a:p>
          <a:p>
            <a:pPr marL="0" indent="357188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Link </a:t>
            </a:r>
            <a:r>
              <a:rPr lang="en-US" dirty="0"/>
              <a:t>Collection : “Alter Stand”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20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553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484188" y="3213100"/>
            <a:ext cx="4232275" cy="1223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20483" name="Textplatzhalter 5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192838"/>
            <a:ext cx="839470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de-DE" altLang="de-DE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HBM WTX120 </a:t>
            </a:r>
            <a:r>
              <a:rPr lang="en-US" dirty="0"/>
              <a:t>w</a:t>
            </a:r>
            <a:r>
              <a:rPr lang="en-US" dirty="0" smtClean="0"/>
              <a:t>eighing </a:t>
            </a:r>
            <a:r>
              <a:rPr lang="en-US" dirty="0"/>
              <a:t>t</a:t>
            </a:r>
            <a:r>
              <a:rPr lang="en-US" dirty="0" smtClean="0"/>
              <a:t>erminal</a:t>
            </a:r>
          </a:p>
          <a:p>
            <a:r>
              <a:rPr lang="en-US" dirty="0" smtClean="0"/>
              <a:t>Supply voltage for WTX120 (12V-30V, DC)</a:t>
            </a:r>
          </a:p>
          <a:p>
            <a:r>
              <a:rPr lang="en-US" dirty="0" smtClean="0"/>
              <a:t>RJ45 Cable (“LAN” Cable)</a:t>
            </a:r>
          </a:p>
          <a:p>
            <a:r>
              <a:rPr lang="en-US" dirty="0" smtClean="0"/>
              <a:t>A weighing sensor, e.g. HBM PW6C</a:t>
            </a:r>
          </a:p>
          <a:p>
            <a:r>
              <a:rPr lang="en-US" dirty="0" smtClean="0"/>
              <a:t>Computer with LAN-port or which is connected to the same network as the WTX</a:t>
            </a:r>
          </a:p>
          <a:p>
            <a:r>
              <a:rPr lang="en-US" dirty="0" smtClean="0"/>
              <a:t>Visual Studio 2017 hardware requirements:</a:t>
            </a:r>
          </a:p>
          <a:p>
            <a:pPr lvl="1"/>
            <a:r>
              <a:rPr lang="en-US" dirty="0" smtClean="0"/>
              <a:t>Min. 1.8 GHz processor (dual-core recommended)</a:t>
            </a:r>
          </a:p>
          <a:p>
            <a:pPr lvl="1"/>
            <a:r>
              <a:rPr lang="en-US" dirty="0" smtClean="0"/>
              <a:t>Min. 2 GB RAM (4 GB recommended)</a:t>
            </a:r>
          </a:p>
          <a:p>
            <a:pPr lvl="1"/>
            <a:r>
              <a:rPr lang="en-US" dirty="0" smtClean="0"/>
              <a:t>Around 20-50 GB hard disk space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Prerequisites – 1.1) Hardware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32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Windows operating system, min. Win7 SP1 </a:t>
            </a:r>
          </a:p>
          <a:p>
            <a:pPr marL="357188" indent="0">
              <a:buNone/>
            </a:pPr>
            <a:r>
              <a:rPr lang="en-US" dirty="0" smtClean="0"/>
              <a:t>(for programming also </a:t>
            </a:r>
            <a:r>
              <a:rPr lang="en-US" dirty="0" err="1" smtClean="0"/>
              <a:t>macOS</a:t>
            </a:r>
            <a:r>
              <a:rPr lang="en-US" dirty="0" smtClean="0"/>
              <a:t> possible)</a:t>
            </a:r>
          </a:p>
          <a:p>
            <a:r>
              <a:rPr lang="en-US" dirty="0" smtClean="0"/>
              <a:t>Min. Visual Studio (VS) 2013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Version 4.5.2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Prerequisites – 1.2)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911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“For </a:t>
            </a:r>
            <a:r>
              <a:rPr lang="en-US" i="1" dirty="0"/>
              <a:t>organizations</a:t>
            </a:r>
          </a:p>
          <a:p>
            <a:pPr marL="0" indent="0">
              <a:buNone/>
            </a:pPr>
            <a:r>
              <a:rPr lang="en-US" i="1" dirty="0"/>
              <a:t>An unlimited number of users within an organization can use Visual Studio Community for the following scenarios: in a classroom learning environment, for academic research, or </a:t>
            </a:r>
            <a:r>
              <a:rPr lang="en-US" b="1" i="1" dirty="0"/>
              <a:t>for contributing to open source </a:t>
            </a:r>
            <a:r>
              <a:rPr lang="en-US" b="1" i="1" dirty="0" smtClean="0"/>
              <a:t>projects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For </a:t>
            </a:r>
            <a:r>
              <a:rPr lang="en-US" i="1" dirty="0"/>
              <a:t>all other usage scenarios:</a:t>
            </a:r>
            <a:br>
              <a:rPr lang="en-US" i="1" dirty="0"/>
            </a:br>
            <a:r>
              <a:rPr lang="en-US" i="1" dirty="0"/>
              <a:t>In non-enterprise organizations, up to five users can use Visual Studio Community. In enterprise organizations (meaning those with &gt;250 PCs or &gt;$1 Million US Dollars in annual </a:t>
            </a:r>
            <a:r>
              <a:rPr lang="en-US" i="1" dirty="0" smtClean="0"/>
              <a:t>revenue)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For individuals</a:t>
            </a:r>
          </a:p>
          <a:p>
            <a:pPr marL="0" indent="0">
              <a:buNone/>
            </a:pPr>
            <a:r>
              <a:rPr lang="en-US" i="1" dirty="0"/>
              <a:t>Any individual developer can use Visual Studio Community to create their own free or paid apps</a:t>
            </a:r>
            <a:r>
              <a:rPr lang="en-US" i="1" dirty="0" smtClean="0"/>
              <a:t>.”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https://www.visualstudio.com/vs/community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(02/14/2018)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After 30 days you have to log in with a Microsoft account to unlock the test version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Everyone else needs another license!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VS Community License - Extract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217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You can find all required links for downloads in the Link-Collection</a:t>
            </a:r>
          </a:p>
          <a:p>
            <a:r>
              <a:rPr lang="en-US" dirty="0" smtClean="0"/>
              <a:t>Install VS with .NET-Development extension or basic version and install required packages afterwards</a:t>
            </a:r>
          </a:p>
          <a:p>
            <a:r>
              <a:rPr lang="en-US" dirty="0"/>
              <a:t>Download </a:t>
            </a:r>
            <a:r>
              <a:rPr lang="en-US" dirty="0" err="1"/>
              <a:t>ModbusTCP_WTX</a:t>
            </a:r>
            <a:r>
              <a:rPr lang="en-US" dirty="0"/>
              <a:t> from GitHub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6</a:t>
            </a:fld>
            <a:endParaRPr lang="de-DE" alt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533060" y="2580871"/>
            <a:ext cx="7567332" cy="3296401"/>
            <a:chOff x="533060" y="1916832"/>
            <a:chExt cx="7567332" cy="329640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61" y="1916832"/>
              <a:ext cx="7567331" cy="3047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33060" y="4967012"/>
              <a:ext cx="25267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VS </a:t>
              </a:r>
              <a:r>
                <a:rPr lang="de-DE" sz="1000" i="1" dirty="0" err="1" smtClean="0"/>
                <a:t>Required</a:t>
              </a:r>
              <a:r>
                <a:rPr lang="de-DE" sz="1000" i="1" dirty="0" smtClean="0"/>
                <a:t> Tools </a:t>
              </a:r>
              <a:r>
                <a:rPr lang="de-DE" sz="1000" i="1" dirty="0" err="1" smtClean="0"/>
                <a:t>and</a:t>
              </a:r>
              <a:r>
                <a:rPr lang="de-DE" sz="1000" i="1" dirty="0" smtClean="0"/>
                <a:t> Features</a:t>
              </a:r>
              <a:endParaRPr lang="de-DE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3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Connect WTX120 with the same </a:t>
            </a:r>
            <a:r>
              <a:rPr lang="en-US" dirty="0" smtClean="0"/>
              <a:t>network </a:t>
            </a:r>
            <a:r>
              <a:rPr lang="en-US" dirty="0"/>
              <a:t>as your PC (note: WTX does not support DHCP currently, only fixed IP)</a:t>
            </a:r>
          </a:p>
          <a:p>
            <a:r>
              <a:rPr lang="en-US" dirty="0" smtClean="0"/>
              <a:t>Or connect directly to your PC, the IP-address in WTX must be the same, where the subnet-mask is 255, and different, where it is 0</a:t>
            </a:r>
          </a:p>
          <a:p>
            <a:endParaRPr lang="en-US" dirty="0" smtClean="0"/>
          </a:p>
          <a:p>
            <a:r>
              <a:rPr lang="en-US" dirty="0" smtClean="0"/>
              <a:t>Open WTXModbus.sln in the main folder of the Modbus download</a:t>
            </a:r>
          </a:p>
          <a:p>
            <a:r>
              <a:rPr lang="en-US" dirty="0" smtClean="0"/>
              <a:t>Project overview: two examples, a command </a:t>
            </a:r>
          </a:p>
          <a:p>
            <a:pPr marL="357188" indent="0">
              <a:buNone/>
            </a:pPr>
            <a:r>
              <a:rPr lang="en-US" dirty="0" smtClean="0"/>
              <a:t>line application (CL) and a graphic application</a:t>
            </a:r>
          </a:p>
          <a:p>
            <a:pPr marL="357188" indent="0">
              <a:buNone/>
            </a:pPr>
            <a:r>
              <a:rPr lang="en-US" dirty="0" smtClean="0"/>
              <a:t>(GUI), and the API </a:t>
            </a:r>
            <a:r>
              <a:rPr lang="en-US" dirty="0" err="1" smtClean="0"/>
              <a:t>WTXModbus</a:t>
            </a:r>
            <a:endParaRPr lang="en-US" dirty="0" smtClean="0"/>
          </a:p>
          <a:p>
            <a:pPr marL="357188" indent="0">
              <a:buNone/>
            </a:pPr>
            <a:endParaRPr lang="en-US" dirty="0"/>
          </a:p>
          <a:p>
            <a:pPr marL="354013" indent="-354013"/>
            <a:r>
              <a:rPr lang="en-US" dirty="0" smtClean="0"/>
              <a:t>You need internet access during the first build</a:t>
            </a:r>
            <a:r>
              <a:rPr lang="de-DE" dirty="0" smtClean="0"/>
              <a:t>,</a:t>
            </a:r>
          </a:p>
          <a:p>
            <a:pPr marL="400050" lvl="1" indent="0">
              <a:buNone/>
            </a:pPr>
            <a:r>
              <a:rPr lang="en-US" sz="1800" dirty="0"/>
              <a:t>b</a:t>
            </a:r>
            <a:r>
              <a:rPr lang="en-US" sz="1800" dirty="0" smtClean="0"/>
              <a:t>ecause </a:t>
            </a:r>
            <a:r>
              <a:rPr lang="en-US" sz="1800" dirty="0" err="1" smtClean="0"/>
              <a:t>WTXModbus</a:t>
            </a:r>
            <a:r>
              <a:rPr lang="en-US" sz="1800" dirty="0" smtClean="0"/>
              <a:t> downloads 2 </a:t>
            </a:r>
            <a:r>
              <a:rPr lang="en-US" sz="1800" dirty="0" err="1" smtClean="0"/>
              <a:t>NuGet</a:t>
            </a:r>
            <a:r>
              <a:rPr lang="en-US" sz="1800" dirty="0" smtClean="0"/>
              <a:t>-</a:t>
            </a:r>
          </a:p>
          <a:p>
            <a:pPr marL="400050" lvl="1" indent="0">
              <a:buNone/>
            </a:pPr>
            <a:r>
              <a:rPr lang="en-US" sz="1800" dirty="0"/>
              <a:t>p</a:t>
            </a:r>
            <a:r>
              <a:rPr lang="en-US" sz="1800" dirty="0" smtClean="0"/>
              <a:t>ackages one-time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Connect WTX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7</a:t>
            </a:fld>
            <a:endParaRPr lang="de-DE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1"/>
          <a:stretch/>
        </p:blipFill>
        <p:spPr bwMode="auto">
          <a:xfrm>
            <a:off x="5779381" y="2686761"/>
            <a:ext cx="2321011" cy="34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724128" y="6184950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Project </a:t>
            </a:r>
            <a:r>
              <a:rPr lang="de-DE" sz="1000" i="1" dirty="0" err="1" smtClean="0"/>
              <a:t>Overview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19760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/>
              <a:t>WTXModbusCL</a:t>
            </a:r>
            <a:r>
              <a:rPr lang="en-US" sz="1400" i="1" dirty="0"/>
              <a:t>, you have to set the IP in the VS project properties menu as an argument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Demo Example Application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8</a:t>
            </a:fld>
            <a:endParaRPr lang="de-DE" alt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16093" y="5879013"/>
            <a:ext cx="762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If a failure occurs during build, probably you have not installed all required VS packages </a:t>
            </a:r>
            <a:endParaRPr lang="de-DE" dirty="0">
              <a:latin typeface="+mn-lt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971600" y="1639943"/>
            <a:ext cx="6712362" cy="4121196"/>
            <a:chOff x="971600" y="1104529"/>
            <a:chExt cx="6712362" cy="41211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3791" r="44334" b="34568"/>
            <a:stretch/>
          </p:blipFill>
          <p:spPr bwMode="auto">
            <a:xfrm>
              <a:off x="971600" y="1196752"/>
              <a:ext cx="6712362" cy="3782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Ellipse 4"/>
            <p:cNvSpPr/>
            <p:nvPr/>
          </p:nvSpPr>
          <p:spPr>
            <a:xfrm>
              <a:off x="4355976" y="1104529"/>
              <a:ext cx="1777012" cy="39884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737721" y="3242793"/>
              <a:ext cx="796101" cy="19942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076700" y="3494236"/>
              <a:ext cx="2063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Use the IP of your WTX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72144" y="4979504"/>
              <a:ext cx="48239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</a:t>
              </a:r>
              <a:r>
                <a:rPr lang="de-DE" sz="1000" i="1" dirty="0"/>
                <a:t>P</a:t>
              </a:r>
              <a:r>
                <a:rPr lang="de-DE" sz="1000" i="1" dirty="0" smtClean="0"/>
                <a:t>roject </a:t>
              </a:r>
              <a:r>
                <a:rPr lang="de-DE" sz="1000" i="1" dirty="0"/>
                <a:t>M</a:t>
              </a:r>
              <a:r>
                <a:rPr lang="de-DE" sz="1000" i="1" dirty="0" smtClean="0"/>
                <a:t>enu (Project-&gt;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Properties… -&gt; </a:t>
              </a:r>
              <a:r>
                <a:rPr lang="de-DE" sz="1000" i="1" dirty="0" err="1" smtClean="0"/>
                <a:t>Debug</a:t>
              </a:r>
              <a:r>
                <a:rPr lang="de-DE" sz="1000" i="1" dirty="0" smtClean="0"/>
                <a:t>)</a:t>
              </a:r>
              <a:endParaRPr lang="de-DE" sz="1200" i="1" dirty="0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5868144" y="2120685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Choose command line or graphic version</a:t>
            </a:r>
          </a:p>
        </p:txBody>
      </p:sp>
    </p:spTree>
    <p:extLst>
      <p:ext uri="{BB962C8B-B14F-4D97-AF65-F5344CB8AC3E}">
        <p14:creationId xmlns:p14="http://schemas.microsoft.com/office/powerpoint/2010/main" val="9931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Use the API – Overview (1)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9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755577" y="869022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4286669" y="3683126"/>
            <a:ext cx="1958393" cy="9748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:</a:t>
            </a:r>
          </a:p>
          <a:p>
            <a:pPr algn="ctr"/>
            <a:r>
              <a:rPr lang="en-US" sz="1200" i="1" dirty="0" err="1" smtClean="0"/>
              <a:t>ModbusObj</a:t>
            </a:r>
            <a:endParaRPr lang="de-DE" sz="1600" i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7011044" y="3709369"/>
            <a:ext cx="1647024" cy="10147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WTX120Modbus</a:t>
            </a:r>
          </a:p>
          <a:p>
            <a:pPr algn="ctr"/>
            <a:r>
              <a:rPr lang="en-US" sz="1200" i="1" dirty="0" err="1" smtClean="0"/>
              <a:t>WTXObj</a:t>
            </a:r>
            <a:endParaRPr lang="de-DE" sz="1200" i="1" dirty="0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2247901" y="1863532"/>
            <a:ext cx="0" cy="18531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980893" y="417056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6" idx="3"/>
          </p:cNvCxnSpPr>
          <p:nvPr/>
        </p:nvCxnSpPr>
        <p:spPr>
          <a:xfrm flipH="1">
            <a:off x="6245062" y="4170565"/>
            <a:ext cx="7358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6381989" y="390895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has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47986" y="211021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24957" y="2364132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120538" y="3716674"/>
            <a:ext cx="1681673" cy="897727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222218" y="3908956"/>
            <a:ext cx="15472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+mn-lt"/>
              </a:rPr>
              <a:t>Interface : </a:t>
            </a:r>
          </a:p>
          <a:p>
            <a:r>
              <a:rPr lang="de-DE" sz="1200" i="1" dirty="0" err="1" smtClean="0">
                <a:latin typeface="+mn-lt"/>
              </a:rPr>
              <a:t>IModbusConnection</a:t>
            </a:r>
            <a:endParaRPr lang="de-DE" sz="1200" i="1" dirty="0">
              <a:latin typeface="+mn-lt"/>
            </a:endParaRPr>
          </a:p>
        </p:txBody>
      </p:sp>
      <p:sp>
        <p:nvSpPr>
          <p:cNvPr id="58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700954" y="4941168"/>
            <a:ext cx="7886818" cy="3345423"/>
          </a:xfrm>
        </p:spPr>
        <p:txBody>
          <a:bodyPr/>
          <a:lstStyle/>
          <a:p>
            <a:r>
              <a:rPr lang="de-DE" sz="1400" dirty="0" err="1" smtClean="0"/>
              <a:t>IModbusConnection</a:t>
            </a:r>
            <a:r>
              <a:rPr lang="de-DE" sz="1400" dirty="0" smtClean="0"/>
              <a:t> </a:t>
            </a:r>
            <a:r>
              <a:rPr lang="de-DE" sz="1400" dirty="0" err="1"/>
              <a:t>defines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methods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connect</a:t>
            </a:r>
            <a:r>
              <a:rPr lang="de-DE" sz="1400" dirty="0"/>
              <a:t>,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write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 smtClean="0"/>
              <a:t>read</a:t>
            </a:r>
            <a:r>
              <a:rPr lang="de-DE" sz="1400" dirty="0" smtClean="0"/>
              <a:t>, </a:t>
            </a:r>
            <a:r>
              <a:rPr lang="de-DE" sz="1400" dirty="0" err="1" smtClean="0"/>
              <a:t>implemented</a:t>
            </a:r>
            <a:r>
              <a:rPr lang="de-DE" sz="1400" dirty="0" smtClean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class</a:t>
            </a:r>
            <a:r>
              <a:rPr lang="de-DE" sz="1400" dirty="0"/>
              <a:t> </a:t>
            </a:r>
            <a:r>
              <a:rPr lang="de-DE" sz="1400" dirty="0" err="1"/>
              <a:t>ModbusConnection</a:t>
            </a:r>
            <a:r>
              <a:rPr lang="de-DE" sz="1400" dirty="0"/>
              <a:t>. </a:t>
            </a:r>
            <a:r>
              <a:rPr lang="de-DE" sz="1400" dirty="0" err="1" smtClean="0"/>
              <a:t>It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an </a:t>
            </a:r>
            <a:r>
              <a:rPr lang="de-DE" sz="1400" dirty="0" err="1" smtClean="0"/>
              <a:t>eventhandler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signalize</a:t>
            </a:r>
            <a:r>
              <a:rPr lang="de-DE" sz="1400" dirty="0" smtClean="0"/>
              <a:t>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  <a:r>
              <a:rPr lang="de-DE" sz="1400" dirty="0" err="1" smtClean="0"/>
              <a:t>been</a:t>
            </a:r>
            <a:r>
              <a:rPr lang="de-DE" sz="1400" dirty="0" smtClean="0"/>
              <a:t> </a:t>
            </a:r>
            <a:r>
              <a:rPr lang="de-DE" sz="1400" dirty="0" err="1" smtClean="0"/>
              <a:t>read</a:t>
            </a:r>
            <a:r>
              <a:rPr lang="de-DE" sz="1400" dirty="0" smtClean="0"/>
              <a:t>. </a:t>
            </a:r>
          </a:p>
          <a:p>
            <a:endParaRPr lang="de-DE" sz="1400" dirty="0" smtClean="0"/>
          </a:p>
          <a:p>
            <a:r>
              <a:rPr lang="de-DE" sz="1400" dirty="0" err="1" smtClean="0"/>
              <a:t>IDeviceValues</a:t>
            </a:r>
            <a:r>
              <a:rPr lang="de-DE" sz="1400" dirty="0" smtClean="0"/>
              <a:t> </a:t>
            </a:r>
            <a:r>
              <a:rPr lang="de-DE" sz="1400" dirty="0" err="1"/>
              <a:t>defines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</a:t>
            </a:r>
            <a:r>
              <a:rPr lang="de-DE" sz="1400" dirty="0" smtClean="0"/>
              <a:t>(</a:t>
            </a:r>
            <a:r>
              <a:rPr lang="de-DE" sz="1400" dirty="0" err="1" smtClean="0"/>
              <a:t>attributes</a:t>
            </a:r>
            <a:r>
              <a:rPr lang="de-DE" sz="1400" dirty="0" smtClean="0"/>
              <a:t>)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 smtClean="0"/>
              <a:t>your</a:t>
            </a:r>
            <a:r>
              <a:rPr lang="de-DE" sz="1400" dirty="0" smtClean="0"/>
              <a:t> WTX </a:t>
            </a:r>
            <a:r>
              <a:rPr lang="de-DE" sz="1400" dirty="0" err="1" smtClean="0"/>
              <a:t>device</a:t>
            </a:r>
            <a:r>
              <a:rPr lang="de-DE" sz="1400" dirty="0" smtClean="0"/>
              <a:t>, </a:t>
            </a:r>
            <a:r>
              <a:rPr lang="de-DE" sz="1400" dirty="0" err="1" smtClean="0"/>
              <a:t>f.e</a:t>
            </a:r>
            <a:r>
              <a:rPr lang="de-DE" sz="1400" dirty="0" smtClean="0"/>
              <a:t>. </a:t>
            </a:r>
            <a:r>
              <a:rPr lang="de-DE" sz="1400" dirty="0" err="1" smtClean="0"/>
              <a:t>net</a:t>
            </a:r>
            <a:r>
              <a:rPr lang="de-DE" sz="1400" dirty="0" smtClean="0"/>
              <a:t>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/>
              <a:t>gross</a:t>
            </a:r>
            <a:r>
              <a:rPr lang="de-DE" sz="1400" dirty="0"/>
              <a:t>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 smtClean="0"/>
              <a:t>status</a:t>
            </a:r>
            <a:r>
              <a:rPr lang="de-DE" sz="1400" dirty="0" smtClean="0"/>
              <a:t>, </a:t>
            </a:r>
            <a:r>
              <a:rPr lang="de-DE" sz="1400" dirty="0" err="1" smtClean="0"/>
              <a:t>handshake</a:t>
            </a:r>
            <a:r>
              <a:rPr lang="de-DE" sz="1400" dirty="0" smtClean="0"/>
              <a:t> </a:t>
            </a:r>
            <a:r>
              <a:rPr lang="de-DE" sz="1400" dirty="0" err="1"/>
              <a:t>bits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an </a:t>
            </a:r>
            <a:r>
              <a:rPr lang="de-DE" sz="1400" dirty="0" err="1" smtClean="0"/>
              <a:t>eventhandler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check </a:t>
            </a:r>
            <a:r>
              <a:rPr lang="de-DE" sz="1400" dirty="0" err="1" smtClean="0"/>
              <a:t>if</a:t>
            </a:r>
            <a:r>
              <a:rPr lang="de-DE" sz="1400" dirty="0" smtClean="0"/>
              <a:t> </a:t>
            </a:r>
            <a:r>
              <a:rPr lang="de-DE" sz="1400" dirty="0" err="1" smtClean="0"/>
              <a:t>new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  <a:r>
              <a:rPr lang="de-DE" sz="1400" dirty="0" err="1" smtClean="0"/>
              <a:t>been</a:t>
            </a:r>
            <a:r>
              <a:rPr lang="de-DE" sz="1400" dirty="0" smtClean="0"/>
              <a:t> </a:t>
            </a:r>
            <a:r>
              <a:rPr lang="de-DE" sz="1400" dirty="0" err="1" smtClean="0"/>
              <a:t>read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afterwards</a:t>
            </a:r>
            <a:r>
              <a:rPr lang="de-DE" sz="1400" dirty="0" smtClean="0"/>
              <a:t> </a:t>
            </a:r>
            <a:r>
              <a:rPr lang="de-DE" sz="1400" dirty="0" err="1" smtClean="0"/>
              <a:t>converted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sp>
        <p:nvSpPr>
          <p:cNvPr id="59" name="Ellipse 58"/>
          <p:cNvSpPr/>
          <p:nvPr/>
        </p:nvSpPr>
        <p:spPr>
          <a:xfrm>
            <a:off x="7034708" y="2333593"/>
            <a:ext cx="1604944" cy="948275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7273285" y="2580530"/>
            <a:ext cx="11526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+mn-lt"/>
              </a:rPr>
              <a:t>Interface : </a:t>
            </a:r>
          </a:p>
          <a:p>
            <a:r>
              <a:rPr lang="de-DE" sz="1200" i="1" dirty="0" err="1" smtClean="0">
                <a:latin typeface="+mn-lt"/>
              </a:rPr>
              <a:t>IDeviceValues</a:t>
            </a:r>
            <a:endParaRPr lang="de-DE" sz="1200" i="1" dirty="0">
              <a:latin typeface="+mn-lt"/>
            </a:endParaRPr>
          </a:p>
        </p:txBody>
      </p:sp>
      <p:cxnSp>
        <p:nvCxnSpPr>
          <p:cNvPr id="1025" name="Gerade Verbindung mit Pfeil 1024"/>
          <p:cNvCxnSpPr>
            <a:stCxn id="12" idx="6"/>
            <a:endCxn id="6" idx="1"/>
          </p:cNvCxnSpPr>
          <p:nvPr/>
        </p:nvCxnSpPr>
        <p:spPr>
          <a:xfrm>
            <a:off x="2802211" y="4165538"/>
            <a:ext cx="1484458" cy="5027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feld 1034"/>
          <p:cNvSpPr txBox="1"/>
          <p:nvPr/>
        </p:nvSpPr>
        <p:spPr>
          <a:xfrm>
            <a:off x="2771800" y="375199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Interface </a:t>
            </a:r>
            <a:r>
              <a:rPr lang="de-DE" sz="1200" dirty="0" err="1" smtClean="0"/>
              <a:t>implemented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endParaRPr lang="de-DE" sz="1200" dirty="0" smtClean="0"/>
          </a:p>
          <a:p>
            <a:r>
              <a:rPr lang="de-DE" sz="1200" dirty="0" err="1" smtClean="0"/>
              <a:t>ModbusConnection</a:t>
            </a:r>
            <a:endParaRPr lang="de-DE" sz="1600" dirty="0"/>
          </a:p>
        </p:txBody>
      </p:sp>
      <p:cxnSp>
        <p:nvCxnSpPr>
          <p:cNvPr id="1037" name="Gerade Verbindung mit Pfeil 1036"/>
          <p:cNvCxnSpPr>
            <a:stCxn id="59" idx="4"/>
            <a:endCxn id="7" idx="0"/>
          </p:cNvCxnSpPr>
          <p:nvPr/>
        </p:nvCxnSpPr>
        <p:spPr>
          <a:xfrm flipH="1">
            <a:off x="7834556" y="3281868"/>
            <a:ext cx="2624" cy="42750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feld 1046"/>
          <p:cNvSpPr txBox="1"/>
          <p:nvPr/>
        </p:nvSpPr>
        <p:spPr>
          <a:xfrm>
            <a:off x="6300192" y="3274815"/>
            <a:ext cx="22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Interface </a:t>
            </a:r>
            <a:r>
              <a:rPr lang="de-DE" sz="1200" dirty="0" err="1" smtClean="0"/>
              <a:t>implemented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WTX120Modbus</a:t>
            </a:r>
            <a:endParaRPr lang="de-DE" sz="1200" dirty="0"/>
          </a:p>
        </p:txBody>
      </p:sp>
      <p:sp>
        <p:nvSpPr>
          <p:cNvPr id="1055" name="Textfeld 1054"/>
          <p:cNvSpPr txBox="1"/>
          <p:nvPr/>
        </p:nvSpPr>
        <p:spPr>
          <a:xfrm>
            <a:off x="2901616" y="725221"/>
            <a:ext cx="56027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+mn-lt"/>
              </a:rPr>
              <a:t>2 </a:t>
            </a:r>
            <a:r>
              <a:rPr lang="de-DE" sz="1400" dirty="0" err="1" smtClean="0">
                <a:latin typeface="+mn-lt"/>
              </a:rPr>
              <a:t>interfaces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defining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methods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for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smtClean="0">
                <a:latin typeface="+mn-lt"/>
              </a:rPr>
              <a:t>TCP/</a:t>
            </a:r>
            <a:r>
              <a:rPr lang="de-DE" sz="1400" dirty="0" err="1" smtClean="0">
                <a:latin typeface="+mn-lt"/>
              </a:rPr>
              <a:t>IPModbus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connection</a:t>
            </a:r>
            <a:r>
              <a:rPr lang="de-DE" sz="1400" dirty="0" smtClean="0">
                <a:latin typeface="+mn-lt"/>
              </a:rPr>
              <a:t> </a:t>
            </a:r>
          </a:p>
          <a:p>
            <a:r>
              <a:rPr lang="de-DE" sz="1400" dirty="0" smtClean="0">
                <a:latin typeface="+mn-lt"/>
              </a:rPr>
              <a:t>(</a:t>
            </a:r>
            <a:r>
              <a:rPr lang="de-DE" sz="1400" dirty="0" err="1" smtClean="0">
                <a:latin typeface="+mn-lt"/>
              </a:rPr>
              <a:t>IModbusConnection</a:t>
            </a:r>
            <a:r>
              <a:rPr lang="de-DE" sz="1400" dirty="0" smtClean="0">
                <a:latin typeface="+mn-lt"/>
              </a:rPr>
              <a:t>) </a:t>
            </a:r>
            <a:r>
              <a:rPr lang="de-DE" sz="1400" dirty="0" err="1" smtClean="0">
                <a:latin typeface="+mn-lt"/>
              </a:rPr>
              <a:t>and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for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specific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values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from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your</a:t>
            </a:r>
            <a:r>
              <a:rPr lang="de-DE" sz="1400" dirty="0" smtClean="0">
                <a:latin typeface="+mn-lt"/>
              </a:rPr>
              <a:t> WTX </a:t>
            </a:r>
          </a:p>
          <a:p>
            <a:r>
              <a:rPr lang="de-DE" sz="1400" dirty="0" err="1" smtClean="0">
                <a:latin typeface="+mn-lt"/>
              </a:rPr>
              <a:t>device</a:t>
            </a:r>
            <a:r>
              <a:rPr lang="de-DE" sz="1400" dirty="0" smtClean="0">
                <a:latin typeface="+mn-lt"/>
              </a:rPr>
              <a:t> (</a:t>
            </a:r>
            <a:r>
              <a:rPr lang="de-DE" sz="1400" dirty="0" err="1" smtClean="0">
                <a:latin typeface="+mn-lt"/>
              </a:rPr>
              <a:t>IDeviceValues</a:t>
            </a:r>
            <a:r>
              <a:rPr lang="de-DE" sz="1400" dirty="0" smtClean="0">
                <a:latin typeface="+mn-lt"/>
              </a:rPr>
              <a:t>).</a:t>
            </a:r>
          </a:p>
          <a:p>
            <a:endParaRPr lang="de-DE" sz="1400" dirty="0" smtClean="0">
              <a:latin typeface="+mn-lt"/>
            </a:endParaRPr>
          </a:p>
          <a:p>
            <a:r>
              <a:rPr lang="de-DE" sz="1400" dirty="0" smtClean="0">
                <a:latin typeface="+mn-lt"/>
              </a:rPr>
              <a:t>A </a:t>
            </a:r>
            <a:r>
              <a:rPr lang="de-DE" sz="1400" dirty="0" err="1" smtClean="0">
                <a:latin typeface="+mn-lt"/>
              </a:rPr>
              <a:t>console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program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or</a:t>
            </a:r>
            <a:r>
              <a:rPr lang="de-DE" sz="1400" dirty="0" smtClean="0">
                <a:latin typeface="+mn-lt"/>
              </a:rPr>
              <a:t> form </a:t>
            </a:r>
            <a:r>
              <a:rPr lang="de-DE" sz="1400" dirty="0" err="1" smtClean="0">
                <a:latin typeface="+mn-lt"/>
              </a:rPr>
              <a:t>application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has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access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to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objects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of</a:t>
            </a:r>
            <a:endParaRPr lang="de-DE" sz="1400" dirty="0" smtClean="0">
              <a:latin typeface="+mn-lt"/>
            </a:endParaRPr>
          </a:p>
          <a:p>
            <a:r>
              <a:rPr lang="de-DE" sz="1400" dirty="0" err="1" smtClean="0">
                <a:latin typeface="+mn-lt"/>
              </a:rPr>
              <a:t>ModbusConnection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and</a:t>
            </a:r>
            <a:r>
              <a:rPr lang="de-DE" sz="1400" dirty="0" smtClean="0">
                <a:latin typeface="+mn-lt"/>
              </a:rPr>
              <a:t> WTX120Modbus. </a:t>
            </a:r>
            <a:endParaRPr lang="de-DE" sz="1400" dirty="0">
              <a:latin typeface="+mn-lt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>
            <a:off x="676166" y="2297826"/>
            <a:ext cx="770485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3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ver">
  <a:themeElements>
    <a:clrScheme name="TEMPLATE">
      <a:dk1>
        <a:srgbClr val="21245F"/>
      </a:dk1>
      <a:lt1>
        <a:sysClr val="window" lastClr="FFFFFF"/>
      </a:lt1>
      <a:dk2>
        <a:srgbClr val="D1D0DB"/>
      </a:dk2>
      <a:lt2>
        <a:srgbClr val="10122F"/>
      </a:lt2>
      <a:accent1>
        <a:srgbClr val="FEF886"/>
      </a:accent1>
      <a:accent2>
        <a:srgbClr val="F3C200"/>
      </a:accent2>
      <a:accent3>
        <a:srgbClr val="009266"/>
      </a:accent3>
      <a:accent4>
        <a:srgbClr val="C60039"/>
      </a:accent4>
      <a:accent5>
        <a:srgbClr val="5171B4"/>
      </a:accent5>
      <a:accent6>
        <a:srgbClr val="FF0000"/>
      </a:accent6>
      <a:hlink>
        <a:srgbClr val="21245F"/>
      </a:hlink>
      <a:folHlink>
        <a:srgbClr val="21245F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2103</Words>
  <Application>Microsoft Office PowerPoint</Application>
  <PresentationFormat>Bildschirmpräsentation (4:3)</PresentationFormat>
  <Paragraphs>400</Paragraphs>
  <Slides>21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1_Cover</vt:lpstr>
      <vt:lpstr>Connection via Modbus TCP in less than 30 Minutes WTX120</vt:lpstr>
      <vt:lpstr>PowerPoint-Präsentation</vt:lpstr>
      <vt:lpstr>1) Prerequisites – 1.1) Hardware</vt:lpstr>
      <vt:lpstr>1) Prerequisites – 1.2) Software</vt:lpstr>
      <vt:lpstr>1) VS Community License - Extract</vt:lpstr>
      <vt:lpstr>2) Step-by-Step: Software</vt:lpstr>
      <vt:lpstr>2) Step-by-Step: Connect WTX</vt:lpstr>
      <vt:lpstr>2) Step-by-Step: Demo Example Application</vt:lpstr>
      <vt:lpstr>2) Step-by-Step: Use the API – Overview (1)</vt:lpstr>
      <vt:lpstr>2) Step-by-Step: Use the API – Overview (2)</vt:lpstr>
      <vt:lpstr>2) Step-by-Step: Make your own App</vt:lpstr>
      <vt:lpstr>2) Step-by-Step: Make your own App – Code example (1) </vt:lpstr>
      <vt:lpstr>2) Step-by-Step: Make your own App – Code example (2) </vt:lpstr>
      <vt:lpstr>Step-by-Step: Writing into the WTX120 device</vt:lpstr>
      <vt:lpstr>2) Step-by-Step: Callback Method for writing</vt:lpstr>
      <vt:lpstr>2) Step-by-Step: Calibration</vt:lpstr>
      <vt:lpstr>2) Step-by-Step: Calculate Calibration </vt:lpstr>
      <vt:lpstr>2) Step-by-Step: Calibration with an individual calibration weight</vt:lpstr>
      <vt:lpstr>2) Step-by-Step: Outlook </vt:lpstr>
      <vt:lpstr>3) Link Collection : “Alter Stand”</vt:lpstr>
      <vt:lpstr>PowerPoint-Präsentation</vt:lpstr>
    </vt:vector>
  </TitlesOfParts>
  <Company>HBM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Richter, Marcel</dc:creator>
  <cp:lastModifiedBy>LeistnerV2</cp:lastModifiedBy>
  <cp:revision>548</cp:revision>
  <dcterms:created xsi:type="dcterms:W3CDTF">2017-11-29T05:54:21Z</dcterms:created>
  <dcterms:modified xsi:type="dcterms:W3CDTF">2018-05-16T09:19:12Z</dcterms:modified>
</cp:coreProperties>
</file>