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88" r:id="rId2"/>
    <p:sldId id="316" r:id="rId3"/>
    <p:sldId id="325" r:id="rId4"/>
    <p:sldId id="326" r:id="rId5"/>
    <p:sldId id="329" r:id="rId6"/>
    <p:sldId id="327" r:id="rId7"/>
    <p:sldId id="330" r:id="rId8"/>
    <p:sldId id="331" r:id="rId9"/>
    <p:sldId id="348" r:id="rId10"/>
    <p:sldId id="343" r:id="rId11"/>
    <p:sldId id="335" r:id="rId12"/>
    <p:sldId id="341" r:id="rId13"/>
    <p:sldId id="332" r:id="rId14"/>
    <p:sldId id="349" r:id="rId15"/>
    <p:sldId id="344" r:id="rId16"/>
    <p:sldId id="345" r:id="rId17"/>
    <p:sldId id="338" r:id="rId18"/>
    <p:sldId id="328" r:id="rId19"/>
    <p:sldId id="323" r:id="rId20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tsch, Felix" initials="RF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710F"/>
    <a:srgbClr val="003D7A"/>
    <a:srgbClr val="000714"/>
    <a:srgbClr val="0066CC"/>
    <a:srgbClr val="FFFFFF"/>
    <a:srgbClr val="FE8806"/>
    <a:srgbClr val="5C4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0" autoAdjust="0"/>
    <p:restoredTop sz="94598" autoAdjust="0"/>
  </p:normalViewPr>
  <p:slideViewPr>
    <p:cSldViewPr>
      <p:cViewPr>
        <p:scale>
          <a:sx n="70" d="100"/>
          <a:sy n="70" d="100"/>
        </p:scale>
        <p:origin x="-2172" y="-888"/>
      </p:cViewPr>
      <p:guideLst>
        <p:guide orient="horz" pos="1026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3907E-F3CE-4E8A-8F4A-8FE8BFAF45B9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22222-60EC-4961-95CB-DE77E48D09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47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3110A4-6A7C-4E39-9CBE-92B7F1E3F9F8}" type="datetimeFigureOut">
              <a:rPr lang="en-GB"/>
              <a:pPr>
                <a:defRPr/>
              </a:pPr>
              <a:t>18/06/2018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2F6AAF-BEC6-4BEF-8308-FA05C93000B4}" type="slidenum">
              <a:rPr lang="en-GB" altLang="en-US"/>
              <a:pPr>
                <a:defRPr/>
              </a:pPr>
              <a:t>‹Nr.›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3516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dirty="0" smtClean="0"/>
          </a:p>
        </p:txBody>
      </p:sp>
      <p:sp>
        <p:nvSpPr>
          <p:cNvPr id="2253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C4C303AF-C742-4EA9-A9F3-0BC690682D92}" type="slidenum">
              <a:rPr lang="en-GB" altLang="en-US" smtClean="0"/>
              <a:pPr/>
              <a:t>1</a:t>
            </a:fld>
            <a:endParaRPr lang="en-GB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dirty="0" smtClean="0"/>
          </a:p>
        </p:txBody>
      </p:sp>
      <p:sp>
        <p:nvSpPr>
          <p:cNvPr id="2355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D4E77577-503D-48EB-9977-38FFBC45F771}" type="slidenum">
              <a:rPr lang="en-GB" altLang="en-US" smtClean="0"/>
              <a:pPr/>
              <a:t>2</a:t>
            </a:fld>
            <a:endParaRPr lang="en-GB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14"/>
          <p:cNvCxnSpPr/>
          <p:nvPr userDrawn="1"/>
        </p:nvCxnSpPr>
        <p:spPr>
          <a:xfrm>
            <a:off x="431800" y="620713"/>
            <a:ext cx="0" cy="60483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6"/>
          <p:cNvSpPr/>
          <p:nvPr userDrawn="1"/>
        </p:nvSpPr>
        <p:spPr>
          <a:xfrm>
            <a:off x="215900" y="1655763"/>
            <a:ext cx="8569325" cy="1295400"/>
          </a:xfrm>
          <a:prstGeom prst="rect">
            <a:avLst/>
          </a:prstGeom>
          <a:solidFill>
            <a:srgbClr val="212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defTabSz="10728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347493" y="332696"/>
            <a:ext cx="7604295" cy="36000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1200" b="0"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5"/>
          </p:nvPr>
        </p:nvSpPr>
        <p:spPr>
          <a:xfrm>
            <a:off x="4607247" y="3212976"/>
            <a:ext cx="4141217" cy="3312368"/>
          </a:xfrm>
          <a:prstGeom prst="rect">
            <a:avLst/>
          </a:prstGeom>
          <a:effectLst>
            <a:softEdge rad="127000"/>
          </a:effectLst>
        </p:spPr>
        <p:txBody>
          <a:bodyPr/>
          <a:lstStyle>
            <a:lvl1pPr marL="0" indent="0" algn="l">
              <a:buNone/>
              <a:defRPr sz="2000" b="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935595" y="1700808"/>
            <a:ext cx="7812869" cy="1224136"/>
          </a:xfrm>
          <a:prstGeom prst="rect">
            <a:avLst/>
          </a:prstGeom>
        </p:spPr>
        <p:txBody>
          <a:bodyPr lIns="107287" tIns="53643" rIns="107287" bIns="53643" anchor="ctr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395536" y="623572"/>
            <a:ext cx="7515661" cy="21314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800" b="0" baseline="0">
                <a:solidFill>
                  <a:srgbClr val="D1D0D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938348" y="3212455"/>
            <a:ext cx="3600400" cy="1800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841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431800" y="620713"/>
            <a:ext cx="0" cy="60483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10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/>
          <p:nvPr userDrawn="1"/>
        </p:nvSpPr>
        <p:spPr>
          <a:xfrm>
            <a:off x="0" y="115888"/>
            <a:ext cx="8316913" cy="43338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lumOff val="2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rgbClr val="10122F"/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323850" y="620713"/>
            <a:ext cx="8135938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8" name="Datumsplatzhalter 4"/>
          <p:cNvSpPr txBox="1">
            <a:spLocks/>
          </p:cNvSpPr>
          <p:nvPr userDrawn="1"/>
        </p:nvSpPr>
        <p:spPr bwMode="auto">
          <a:xfrm>
            <a:off x="34925" y="6597650"/>
            <a:ext cx="2016125" cy="288925"/>
          </a:xfrm>
          <a:prstGeom prst="rect">
            <a:avLst/>
          </a:prstGeom>
          <a:extLst/>
        </p:spPr>
        <p:txBody>
          <a:bodyPr/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D1D0DB"/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r>
              <a:rPr lang="en-US" altLang="en-US" dirty="0"/>
              <a:t>HBM: </a:t>
            </a:r>
            <a:r>
              <a:rPr lang="en-US" altLang="en-US" dirty="0" smtClean="0"/>
              <a:t>public</a:t>
            </a:r>
            <a:endParaRPr lang="en-US" altLang="en-US" dirty="0"/>
          </a:p>
        </p:txBody>
      </p:sp>
      <p:sp>
        <p:nvSpPr>
          <p:cNvPr id="9" name="Foliennummernplatzhalter 2"/>
          <p:cNvSpPr txBox="1">
            <a:spLocks/>
          </p:cNvSpPr>
          <p:nvPr userDrawn="1"/>
        </p:nvSpPr>
        <p:spPr>
          <a:xfrm>
            <a:off x="8748713" y="6597650"/>
            <a:ext cx="395287" cy="260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EE7CFB0A-AE0E-47C6-A85D-87D6680693AA}" type="slidenum">
              <a:rPr lang="en-US" altLang="en-US" sz="800" smtClean="0">
                <a:solidFill>
                  <a:srgbClr val="D1D0DB"/>
                </a:solidFill>
                <a:latin typeface="Arial" charset="0"/>
              </a:rPr>
              <a:pPr eaLnBrk="1" hangingPunct="1">
                <a:defRPr/>
              </a:pPr>
              <a:t>‹Nr.›</a:t>
            </a:fld>
            <a:endParaRPr lang="en-US" altLang="en-US" sz="800" dirty="0" smtClean="0">
              <a:solidFill>
                <a:srgbClr val="D1D0DB"/>
              </a:solidFill>
              <a:latin typeface="Arial" charset="0"/>
            </a:endParaRP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683592" y="836712"/>
            <a:ext cx="7268196" cy="5400675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sz="2000" b="0" baseline="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 typeface="Arial" pitchFamily="34" charset="0"/>
              <a:buNone/>
              <a:defRPr sz="1800"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14"/>
          </p:nvPr>
        </p:nvSpPr>
        <p:spPr>
          <a:xfrm>
            <a:off x="35496" y="116632"/>
            <a:ext cx="7604295" cy="36000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2200" b="0"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19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8748713" y="836613"/>
            <a:ext cx="0" cy="554513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/>
        </p:nvCxnSpPr>
        <p:spPr>
          <a:xfrm flipH="1">
            <a:off x="395288" y="6381750"/>
            <a:ext cx="835342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>
            <a:spLocks noChangeArrowheads="1"/>
          </p:cNvSpPr>
          <p:nvPr userDrawn="1"/>
        </p:nvSpPr>
        <p:spPr bwMode="auto">
          <a:xfrm>
            <a:off x="287338" y="6453188"/>
            <a:ext cx="3708400" cy="293687"/>
          </a:xfrm>
          <a:prstGeom prst="rect">
            <a:avLst/>
          </a:prstGeom>
          <a:noFill/>
          <a:ln>
            <a:noFill/>
          </a:ln>
          <a:extLst/>
        </p:spPr>
        <p:txBody>
          <a:bodyPr lIns="107287" tIns="53643" rIns="107287" bIns="53643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measure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and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predict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with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confidence</a:t>
            </a:r>
            <a:endParaRPr lang="de-DE" sz="1200" dirty="0" smtClean="0">
              <a:solidFill>
                <a:srgbClr val="21245F"/>
              </a:solidFill>
              <a:cs typeface="+mn-cs"/>
            </a:endParaRPr>
          </a:p>
        </p:txBody>
      </p:sp>
      <p:sp>
        <p:nvSpPr>
          <p:cNvPr id="7" name="Rechteck 1"/>
          <p:cNvSpPr/>
          <p:nvPr userDrawn="1"/>
        </p:nvSpPr>
        <p:spPr>
          <a:xfrm>
            <a:off x="395288" y="1655763"/>
            <a:ext cx="8353425" cy="1295400"/>
          </a:xfrm>
          <a:prstGeom prst="rect">
            <a:avLst/>
          </a:prstGeom>
          <a:solidFill>
            <a:srgbClr val="212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defTabSz="10728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Textfeld 7"/>
          <p:cNvSpPr txBox="1">
            <a:spLocks noChangeArrowheads="1"/>
          </p:cNvSpPr>
          <p:nvPr userDrawn="1"/>
        </p:nvSpPr>
        <p:spPr bwMode="auto">
          <a:xfrm>
            <a:off x="484188" y="2085975"/>
            <a:ext cx="2503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2400" b="1" smtClean="0">
                <a:solidFill>
                  <a:srgbClr val="FFFFFF"/>
                </a:solidFill>
                <a:latin typeface="Arial" charset="0"/>
              </a:rPr>
              <a:t>www.hbm.com</a:t>
            </a:r>
            <a:endParaRPr lang="en-US" altLang="en-US" sz="2400" b="1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>
          <a:xfrm>
            <a:off x="484170" y="3212976"/>
            <a:ext cx="4231846" cy="12241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395536" y="6193549"/>
            <a:ext cx="8394493" cy="213140"/>
          </a:xfrm>
          <a:prstGeom prst="rect">
            <a:avLst/>
          </a:prstGeom>
        </p:spPr>
        <p:txBody>
          <a:bodyPr anchor="ctr"/>
          <a:lstStyle>
            <a:lvl1pPr marL="401638" marR="0" indent="-401638" algn="r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800" b="0" baseline="0">
                <a:solidFill>
                  <a:srgbClr val="D1D0D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32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7"/>
          <p:cNvCxnSpPr/>
          <p:nvPr userDrawn="1"/>
        </p:nvCxnSpPr>
        <p:spPr>
          <a:xfrm>
            <a:off x="431800" y="620713"/>
            <a:ext cx="0" cy="568801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9"/>
          <p:cNvSpPr txBox="1">
            <a:spLocks noChangeArrowheads="1"/>
          </p:cNvSpPr>
          <p:nvPr userDrawn="1"/>
        </p:nvSpPr>
        <p:spPr bwMode="auto">
          <a:xfrm rot="16200000">
            <a:off x="2382" y="6258719"/>
            <a:ext cx="7921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smtClean="0">
                <a:solidFill>
                  <a:schemeClr val="bg2"/>
                </a:solidFill>
              </a:rPr>
              <a:t>© HBM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611014" y="765447"/>
            <a:ext cx="7345362" cy="5543873"/>
          </a:xfrm>
          <a:prstGeom prst="rect">
            <a:avLst/>
          </a:prstGeom>
        </p:spPr>
        <p:txBody>
          <a:bodyPr/>
          <a:lstStyle>
            <a:lvl1pPr>
              <a:defRPr sz="1800" baseline="0"/>
            </a:lvl1pPr>
            <a:lvl2pPr marL="742950" indent="-285750">
              <a:buSzPct val="100000"/>
              <a:buFont typeface="Arial" pitchFamily="34" charset="0"/>
              <a:buChar char="•"/>
              <a:defRPr sz="1600"/>
            </a:lvl2pPr>
            <a:lvl3pPr>
              <a:defRPr sz="1400"/>
            </a:lvl3pPr>
            <a:lvl4pPr marL="1600200" indent="-228600">
              <a:buFont typeface="Arial" pitchFamily="34" charset="0"/>
              <a:buChar char="•"/>
              <a:defRPr sz="1400" baseline="0"/>
            </a:lvl4pPr>
            <a:lvl5pPr marL="2057400" indent="-2286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632848" cy="3460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 sz="20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8"/>
          </p:nvPr>
        </p:nvSpPr>
        <p:spPr>
          <a:xfrm>
            <a:off x="539750" y="6524625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 sz="800"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HBM: public</a:t>
            </a:r>
            <a:endParaRPr lang="en-US" alt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1908175" y="6535738"/>
            <a:ext cx="6513513" cy="220662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"additional information like date, file name etc."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8604250" y="6524625"/>
            <a:ext cx="431800" cy="2238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‹Nr.›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192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 descr="hbm_blue_ppt_template_rgb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50" y="115888"/>
            <a:ext cx="4746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bm.com/fileadmin/mediapool/hbmdoc/technical/a4500.pdf" TargetMode="External"/><Relationship Id="rId2" Type="http://schemas.openxmlformats.org/officeDocument/2006/relationships/hyperlink" Target="https://www.hbm.com/en/6304/wtx120-industrial-and-legal-for-trade-weighing-terminal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visualstudio.com/vs/" TargetMode="External"/><Relationship Id="rId5" Type="http://schemas.openxmlformats.org/officeDocument/2006/relationships/hyperlink" Target="https://www.visualstudio.com/thank-you-downloading-visual-studio/?sku=Community&amp;rel=15" TargetMode="External"/><Relationship Id="rId4" Type="http://schemas.openxmlformats.org/officeDocument/2006/relationships/hyperlink" Target="https://github.com/leistner/ModbusTCP_WTX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vs/community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 bwMode="auto">
          <a:xfrm>
            <a:off x="347663" y="333375"/>
            <a:ext cx="7604125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DE" altLang="en-US" dirty="0" smtClean="0"/>
              <a:t>Version 1.5.3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6147" name="Title 3"/>
          <p:cNvSpPr>
            <a:spLocks noGrp="1"/>
          </p:cNvSpPr>
          <p:nvPr>
            <p:ph type="ctrTitle"/>
          </p:nvPr>
        </p:nvSpPr>
        <p:spPr bwMode="auto">
          <a:xfrm>
            <a:off x="755650" y="1665288"/>
            <a:ext cx="7813675" cy="1223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 smtClean="0">
                <a:latin typeface="Arial" charset="0"/>
                <a:cs typeface="Arial" charset="0"/>
              </a:rPr>
              <a:t>Connection via Modbus TCP </a:t>
            </a:r>
            <a:r>
              <a:rPr lang="en-US" altLang="en-US" sz="2000" dirty="0" smtClean="0">
                <a:latin typeface="Arial" charset="0"/>
                <a:cs typeface="Arial" charset="0"/>
              </a:rPr>
              <a:t/>
            </a:r>
            <a:br>
              <a:rPr lang="en-US" altLang="en-US" sz="2000" dirty="0" smtClean="0">
                <a:latin typeface="Arial" charset="0"/>
                <a:cs typeface="Arial" charset="0"/>
              </a:rPr>
            </a:br>
            <a:r>
              <a:rPr lang="en-US" altLang="en-US" sz="2000" b="0" dirty="0" smtClean="0">
                <a:latin typeface="Arial" charset="0"/>
                <a:cs typeface="Arial" charset="0"/>
              </a:rPr>
              <a:t>WTX120</a:t>
            </a:r>
            <a:endParaRPr lang="en-US" altLang="en-US" sz="1800" b="0" i="1" dirty="0" smtClean="0">
              <a:latin typeface="Arial" charset="0"/>
              <a:cs typeface="Arial" charset="0"/>
            </a:endParaRPr>
          </a:p>
        </p:txBody>
      </p:sp>
      <p:sp>
        <p:nvSpPr>
          <p:cNvPr id="6148" name="Text Placeholder 4"/>
          <p:cNvSpPr>
            <a:spLocks noGrp="1"/>
          </p:cNvSpPr>
          <p:nvPr>
            <p:ph type="body" sz="quarter" idx="16"/>
          </p:nvPr>
        </p:nvSpPr>
        <p:spPr bwMode="auto">
          <a:xfrm>
            <a:off x="395288" y="623888"/>
            <a:ext cx="7515225" cy="212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6149" name="Picture 2" descr="C:\Users\moeller\AppData\Local\Microsoft\Windows\Temporary Internet Files\Content.Outlook\0JO75CWX\WeighingExcellence_HBM-Logo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93763"/>
            <a:ext cx="5162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1547665" y="3255874"/>
            <a:ext cx="3044214" cy="279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31" t="60499" r="43" b="19515"/>
          <a:stretch/>
        </p:blipFill>
        <p:spPr bwMode="auto">
          <a:xfrm>
            <a:off x="5364088" y="4003259"/>
            <a:ext cx="176175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2.2.1 Step-by-Step - Use the API: Overview Structure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10</a:t>
            </a:fld>
            <a:endParaRPr lang="de-DE" altLang="en-US" dirty="0"/>
          </a:p>
        </p:txBody>
      </p:sp>
      <p:pic>
        <p:nvPicPr>
          <p:cNvPr id="5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639263" y="1139631"/>
            <a:ext cx="149232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Gerade Verbindung mit Pfeil 10"/>
          <p:cNvCxnSpPr>
            <a:stCxn id="8" idx="1"/>
            <a:endCxn id="5" idx="3"/>
          </p:cNvCxnSpPr>
          <p:nvPr/>
        </p:nvCxnSpPr>
        <p:spPr>
          <a:xfrm flipH="1">
            <a:off x="2131587" y="1823707"/>
            <a:ext cx="1758627" cy="0"/>
          </a:xfrm>
          <a:prstGeom prst="straightConnector1">
            <a:avLst/>
          </a:prstGeom>
          <a:ln w="19050">
            <a:solidFill>
              <a:srgbClr val="000714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849216" y="233359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980893" y="417056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5829288" y="3938990"/>
            <a:ext cx="452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1 </a:t>
            </a:r>
          </a:p>
          <a:p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58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30644" y="3789040"/>
            <a:ext cx="2872241" cy="1337403"/>
          </a:xfrm>
        </p:spPr>
        <p:txBody>
          <a:bodyPr/>
          <a:lstStyle/>
          <a:p>
            <a:r>
              <a:rPr lang="en-US" dirty="0" err="1" smtClean="0"/>
              <a:t>ModbusConnection</a:t>
            </a:r>
            <a:r>
              <a:rPr lang="en-US" dirty="0" smtClean="0"/>
              <a:t> uses an event handler to signalize that data has been read</a:t>
            </a:r>
          </a:p>
        </p:txBody>
      </p:sp>
      <p:sp>
        <p:nvSpPr>
          <p:cNvPr id="8" name="Rechteck 7"/>
          <p:cNvSpPr/>
          <p:nvPr/>
        </p:nvSpPr>
        <p:spPr>
          <a:xfrm>
            <a:off x="3890214" y="836712"/>
            <a:ext cx="1926000" cy="1973990"/>
          </a:xfrm>
          <a:prstGeom prst="rect">
            <a:avLst/>
          </a:prstGeom>
          <a:solidFill>
            <a:schemeClr val="bg1"/>
          </a:solidFill>
          <a:ln w="19050">
            <a:solidFill>
              <a:srgbClr val="000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2"/>
                </a:solidFill>
              </a:rPr>
              <a:t>&lt;&lt;</a:t>
            </a:r>
            <a:r>
              <a:rPr lang="de-DE" sz="1400" dirty="0" err="1" smtClean="0">
                <a:solidFill>
                  <a:schemeClr val="bg2"/>
                </a:solidFill>
              </a:rPr>
              <a:t>interface</a:t>
            </a:r>
            <a:r>
              <a:rPr lang="de-DE" sz="1400" dirty="0" smtClean="0">
                <a:solidFill>
                  <a:schemeClr val="bg2"/>
                </a:solidFill>
              </a:rPr>
              <a:t>&gt;&gt;</a:t>
            </a:r>
          </a:p>
          <a:p>
            <a:pPr algn="ctr"/>
            <a:r>
              <a:rPr lang="de-DE" sz="1400" b="1" dirty="0" err="1" smtClean="0">
                <a:solidFill>
                  <a:schemeClr val="bg2"/>
                </a:solidFill>
              </a:rPr>
              <a:t>IModbusConnection</a:t>
            </a:r>
            <a:endParaRPr lang="de-DE" sz="1400" b="1" dirty="0" smtClean="0">
              <a:solidFill>
                <a:schemeClr val="bg2"/>
              </a:solidFill>
            </a:endParaRPr>
          </a:p>
          <a:p>
            <a:pPr algn="ctr"/>
            <a:r>
              <a:rPr lang="de-DE" sz="1400" b="1" dirty="0" smtClean="0">
                <a:solidFill>
                  <a:schemeClr val="bg2"/>
                </a:solidFill>
              </a:rPr>
              <a:t>_________________</a:t>
            </a:r>
          </a:p>
          <a:p>
            <a:pPr algn="ctr"/>
            <a:r>
              <a:rPr lang="de-DE" sz="1400" b="1" dirty="0" smtClean="0">
                <a:solidFill>
                  <a:schemeClr val="bg2"/>
                </a:solidFill>
              </a:rPr>
              <a:t>_________________</a:t>
            </a:r>
          </a:p>
          <a:p>
            <a:r>
              <a:rPr lang="de-DE" sz="1400" dirty="0" smtClean="0">
                <a:solidFill>
                  <a:schemeClr val="bg2"/>
                </a:solidFill>
              </a:rPr>
              <a:t>+</a:t>
            </a:r>
            <a:r>
              <a:rPr lang="de-DE" sz="1400" dirty="0">
                <a:solidFill>
                  <a:schemeClr val="bg2"/>
                </a:solidFill>
              </a:rPr>
              <a:t>C</a:t>
            </a:r>
            <a:r>
              <a:rPr lang="de-DE" sz="1400" dirty="0" smtClean="0">
                <a:solidFill>
                  <a:schemeClr val="bg2"/>
                </a:solidFill>
              </a:rPr>
              <a:t>onnect():void</a:t>
            </a:r>
          </a:p>
          <a:p>
            <a:r>
              <a:rPr lang="de-DE" sz="1400" dirty="0" smtClean="0">
                <a:solidFill>
                  <a:schemeClr val="bg2"/>
                </a:solidFill>
              </a:rPr>
              <a:t>+Write():void</a:t>
            </a:r>
          </a:p>
          <a:p>
            <a:r>
              <a:rPr lang="de-DE" sz="1400" dirty="0" smtClean="0">
                <a:solidFill>
                  <a:schemeClr val="bg2"/>
                </a:solidFill>
              </a:rPr>
              <a:t>+Read(…):void</a:t>
            </a:r>
          </a:p>
        </p:txBody>
      </p:sp>
      <p:sp>
        <p:nvSpPr>
          <p:cNvPr id="27" name="Rechteck 26"/>
          <p:cNvSpPr/>
          <p:nvPr/>
        </p:nvSpPr>
        <p:spPr>
          <a:xfrm>
            <a:off x="6660231" y="836712"/>
            <a:ext cx="1926000" cy="2304256"/>
          </a:xfrm>
          <a:prstGeom prst="rect">
            <a:avLst/>
          </a:prstGeom>
          <a:solidFill>
            <a:schemeClr val="bg1"/>
          </a:solidFill>
          <a:ln w="19050">
            <a:solidFill>
              <a:srgbClr val="000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2"/>
                </a:solidFill>
              </a:rPr>
              <a:t>&lt;&lt;</a:t>
            </a:r>
            <a:r>
              <a:rPr lang="de-DE" sz="1400" dirty="0" err="1" smtClean="0">
                <a:solidFill>
                  <a:schemeClr val="bg2"/>
                </a:solidFill>
              </a:rPr>
              <a:t>interface</a:t>
            </a:r>
            <a:r>
              <a:rPr lang="de-DE" sz="1400" dirty="0" smtClean="0">
                <a:solidFill>
                  <a:schemeClr val="bg2"/>
                </a:solidFill>
              </a:rPr>
              <a:t>&gt;&gt;</a:t>
            </a:r>
          </a:p>
          <a:p>
            <a:pPr algn="ctr"/>
            <a:r>
              <a:rPr lang="de-DE" sz="1400" b="1" dirty="0" err="1" smtClean="0">
                <a:solidFill>
                  <a:schemeClr val="bg2"/>
                </a:solidFill>
              </a:rPr>
              <a:t>IDeviceValues</a:t>
            </a:r>
            <a:endParaRPr lang="de-DE" sz="1400" dirty="0" smtClean="0">
              <a:solidFill>
                <a:schemeClr val="bg2"/>
              </a:solidFill>
            </a:endParaRPr>
          </a:p>
          <a:p>
            <a:pPr algn="ctr"/>
            <a:r>
              <a:rPr lang="de-DE" sz="1400" b="1" dirty="0" smtClean="0">
                <a:solidFill>
                  <a:schemeClr val="bg2"/>
                </a:solidFill>
              </a:rPr>
              <a:t>_________________</a:t>
            </a:r>
          </a:p>
          <a:p>
            <a:r>
              <a:rPr lang="de-DE" sz="1400" dirty="0" smtClean="0">
                <a:solidFill>
                  <a:schemeClr val="bg2"/>
                </a:solidFill>
              </a:rPr>
              <a:t>~</a:t>
            </a:r>
            <a:r>
              <a:rPr lang="de-DE" sz="1400" dirty="0" err="1" smtClean="0">
                <a:solidFill>
                  <a:schemeClr val="bg2"/>
                </a:solidFill>
              </a:rPr>
              <a:t>NetValue:int</a:t>
            </a:r>
            <a:endParaRPr lang="de-DE" sz="1400" dirty="0" smtClean="0">
              <a:solidFill>
                <a:schemeClr val="bg2"/>
              </a:solidFill>
            </a:endParaRPr>
          </a:p>
          <a:p>
            <a:r>
              <a:rPr lang="de-DE" sz="1400" dirty="0" smtClean="0">
                <a:solidFill>
                  <a:schemeClr val="bg2"/>
                </a:solidFill>
              </a:rPr>
              <a:t>~</a:t>
            </a:r>
            <a:r>
              <a:rPr lang="de-DE" sz="1400" dirty="0" err="1" smtClean="0">
                <a:solidFill>
                  <a:schemeClr val="bg2"/>
                </a:solidFill>
              </a:rPr>
              <a:t>GrossValue:int</a:t>
            </a:r>
            <a:endParaRPr lang="de-DE" sz="1400" dirty="0" smtClean="0">
              <a:solidFill>
                <a:schemeClr val="bg2"/>
              </a:solidFill>
            </a:endParaRPr>
          </a:p>
          <a:p>
            <a:r>
              <a:rPr lang="de-DE" sz="1400" dirty="0" smtClean="0">
                <a:solidFill>
                  <a:schemeClr val="bg2"/>
                </a:solidFill>
              </a:rPr>
              <a:t>~</a:t>
            </a:r>
            <a:r>
              <a:rPr lang="de-DE" sz="1400" dirty="0" err="1" smtClean="0">
                <a:solidFill>
                  <a:schemeClr val="bg2"/>
                </a:solidFill>
              </a:rPr>
              <a:t>status:int</a:t>
            </a:r>
            <a:endParaRPr lang="de-DE" sz="1400" dirty="0" smtClean="0">
              <a:solidFill>
                <a:schemeClr val="bg2"/>
              </a:solidFill>
            </a:endParaRPr>
          </a:p>
          <a:p>
            <a:r>
              <a:rPr lang="de-DE" sz="1400" dirty="0" smtClean="0">
                <a:solidFill>
                  <a:schemeClr val="bg2"/>
                </a:solidFill>
              </a:rPr>
              <a:t>~</a:t>
            </a:r>
            <a:r>
              <a:rPr lang="de-DE" sz="1400" dirty="0" err="1" smtClean="0">
                <a:solidFill>
                  <a:schemeClr val="bg2"/>
                </a:solidFill>
              </a:rPr>
              <a:t>handshake:int</a:t>
            </a:r>
            <a:endParaRPr lang="de-DE" sz="1400" dirty="0">
              <a:solidFill>
                <a:schemeClr val="bg2"/>
              </a:solidFill>
            </a:endParaRPr>
          </a:p>
          <a:p>
            <a:r>
              <a:rPr lang="de-DE" sz="1400" dirty="0" smtClean="0">
                <a:solidFill>
                  <a:schemeClr val="bg2"/>
                </a:solidFill>
              </a:rPr>
              <a:t>….</a:t>
            </a:r>
          </a:p>
          <a:p>
            <a:r>
              <a:rPr lang="de-DE" sz="1400" dirty="0" smtClean="0">
                <a:solidFill>
                  <a:schemeClr val="bg2"/>
                </a:solidFill>
              </a:rPr>
              <a:t>~</a:t>
            </a:r>
            <a:r>
              <a:rPr lang="de-DE" sz="1400" dirty="0" err="1" smtClean="0">
                <a:solidFill>
                  <a:schemeClr val="bg2"/>
                </a:solidFill>
              </a:rPr>
              <a:t>DataUpdateEvent</a:t>
            </a:r>
            <a:r>
              <a:rPr lang="de-DE" sz="1400" dirty="0" smtClean="0">
                <a:solidFill>
                  <a:schemeClr val="bg2"/>
                </a:solidFill>
              </a:rPr>
              <a:t>:</a:t>
            </a:r>
          </a:p>
          <a:p>
            <a:r>
              <a:rPr lang="de-DE" sz="1400" dirty="0" smtClean="0">
                <a:solidFill>
                  <a:schemeClr val="bg2"/>
                </a:solidFill>
              </a:rPr>
              <a:t>  </a:t>
            </a:r>
            <a:r>
              <a:rPr lang="de-DE" sz="1400" dirty="0" err="1" smtClean="0">
                <a:solidFill>
                  <a:schemeClr val="bg2"/>
                </a:solidFill>
              </a:rPr>
              <a:t>event</a:t>
            </a:r>
            <a:r>
              <a:rPr lang="de-DE" sz="1400" dirty="0" smtClean="0">
                <a:solidFill>
                  <a:schemeClr val="bg2"/>
                </a:solidFill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</a:rPr>
              <a:t>EventHandler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884720" y="3616253"/>
            <a:ext cx="1926000" cy="12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 err="1" smtClean="0">
                <a:solidFill>
                  <a:schemeClr val="bg2"/>
                </a:solidFill>
              </a:rPr>
              <a:t>ModbusConnObj</a:t>
            </a:r>
            <a:r>
              <a:rPr lang="de-DE" sz="1400" u="sng" dirty="0" smtClean="0">
                <a:solidFill>
                  <a:schemeClr val="bg2"/>
                </a:solidFill>
              </a:rPr>
              <a:t> : </a:t>
            </a:r>
            <a:r>
              <a:rPr lang="de-DE" sz="1400" u="sng" dirty="0" err="1" smtClean="0">
                <a:solidFill>
                  <a:schemeClr val="bg2"/>
                </a:solidFill>
              </a:rPr>
              <a:t>ModbusConnection</a:t>
            </a:r>
            <a:endParaRPr lang="de-DE" sz="1400" u="sng" dirty="0" smtClean="0">
              <a:solidFill>
                <a:schemeClr val="bg2"/>
              </a:solidFill>
            </a:endParaRPr>
          </a:p>
          <a:p>
            <a:pPr algn="ctr"/>
            <a:r>
              <a:rPr lang="de-DE" sz="1400" b="1" dirty="0" smtClean="0">
                <a:solidFill>
                  <a:schemeClr val="bg2"/>
                </a:solidFill>
              </a:rPr>
              <a:t>_________________</a:t>
            </a:r>
          </a:p>
          <a:p>
            <a:r>
              <a:rPr lang="de-DE" sz="1400" dirty="0" smtClean="0">
                <a:solidFill>
                  <a:schemeClr val="bg2"/>
                </a:solidFill>
              </a:rPr>
              <a:t>+</a:t>
            </a:r>
            <a:r>
              <a:rPr lang="de-DE" sz="1400" dirty="0" err="1" smtClean="0">
                <a:solidFill>
                  <a:schemeClr val="bg2"/>
                </a:solidFill>
              </a:rPr>
              <a:t>RaiseDataEvent</a:t>
            </a:r>
            <a:r>
              <a:rPr lang="de-DE" sz="1400" dirty="0" smtClean="0">
                <a:solidFill>
                  <a:schemeClr val="bg2"/>
                </a:solidFill>
              </a:rPr>
              <a:t>:</a:t>
            </a:r>
          </a:p>
          <a:p>
            <a:r>
              <a:rPr lang="de-DE" sz="1400" dirty="0" smtClean="0">
                <a:solidFill>
                  <a:schemeClr val="bg2"/>
                </a:solidFill>
              </a:rPr>
              <a:t>  </a:t>
            </a:r>
            <a:r>
              <a:rPr lang="de-DE" sz="1400" dirty="0" err="1" smtClean="0">
                <a:solidFill>
                  <a:schemeClr val="bg2"/>
                </a:solidFill>
              </a:rPr>
              <a:t>event</a:t>
            </a:r>
            <a:r>
              <a:rPr lang="de-DE" sz="1400" dirty="0" smtClean="0">
                <a:solidFill>
                  <a:schemeClr val="bg2"/>
                </a:solidFill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</a:rPr>
              <a:t>EventHandler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6660230" y="3616253"/>
            <a:ext cx="1926000" cy="12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 err="1" smtClean="0">
                <a:solidFill>
                  <a:schemeClr val="bg2"/>
                </a:solidFill>
              </a:rPr>
              <a:t>WTXObj</a:t>
            </a:r>
            <a:r>
              <a:rPr lang="de-DE" sz="1400" u="sng" dirty="0" smtClean="0">
                <a:solidFill>
                  <a:schemeClr val="bg2"/>
                </a:solidFill>
              </a:rPr>
              <a:t> : WTX120</a:t>
            </a:r>
          </a:p>
          <a:p>
            <a:pPr algn="ctr"/>
            <a:r>
              <a:rPr lang="de-DE" sz="1400" b="1" dirty="0" smtClean="0">
                <a:solidFill>
                  <a:schemeClr val="bg2"/>
                </a:solidFill>
              </a:rPr>
              <a:t>_________________</a:t>
            </a:r>
          </a:p>
          <a:p>
            <a:r>
              <a:rPr lang="de-DE" sz="1400" dirty="0" smtClean="0">
                <a:solidFill>
                  <a:schemeClr val="bg2"/>
                </a:solidFill>
              </a:rPr>
              <a:t>-</a:t>
            </a:r>
            <a:r>
              <a:rPr lang="de-DE" sz="1400" dirty="0" err="1" smtClean="0">
                <a:solidFill>
                  <a:schemeClr val="bg2"/>
                </a:solidFill>
              </a:rPr>
              <a:t>ModbusConnObj</a:t>
            </a:r>
            <a:r>
              <a:rPr lang="de-DE" sz="1400" dirty="0" smtClean="0">
                <a:solidFill>
                  <a:schemeClr val="bg2"/>
                </a:solidFill>
              </a:rPr>
              <a:t>:</a:t>
            </a:r>
          </a:p>
          <a:p>
            <a:r>
              <a:rPr lang="de-DE" sz="1400" dirty="0" smtClean="0">
                <a:solidFill>
                  <a:schemeClr val="bg2"/>
                </a:solidFill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</a:rPr>
              <a:t>ModbusConnection</a:t>
            </a:r>
            <a:endParaRPr lang="de-DE" sz="1400" dirty="0" smtClean="0">
              <a:solidFill>
                <a:schemeClr val="bg2"/>
              </a:solidFill>
            </a:endParaRPr>
          </a:p>
        </p:txBody>
      </p:sp>
      <p:cxnSp>
        <p:nvCxnSpPr>
          <p:cNvPr id="14" name="Gerade Verbindung mit Pfeil 13"/>
          <p:cNvCxnSpPr>
            <a:stCxn id="29" idx="0"/>
            <a:endCxn id="27" idx="2"/>
          </p:cNvCxnSpPr>
          <p:nvPr/>
        </p:nvCxnSpPr>
        <p:spPr>
          <a:xfrm flipV="1">
            <a:off x="7623230" y="3140968"/>
            <a:ext cx="1" cy="475285"/>
          </a:xfrm>
          <a:prstGeom prst="straightConnector1">
            <a:avLst/>
          </a:prstGeom>
          <a:ln w="28575">
            <a:solidFill>
              <a:srgbClr val="000714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8" idx="0"/>
            <a:endCxn id="8" idx="2"/>
          </p:cNvCxnSpPr>
          <p:nvPr/>
        </p:nvCxnSpPr>
        <p:spPr>
          <a:xfrm flipV="1">
            <a:off x="4847720" y="2810702"/>
            <a:ext cx="5494" cy="805551"/>
          </a:xfrm>
          <a:prstGeom prst="straightConnector1">
            <a:avLst/>
          </a:prstGeom>
          <a:ln w="28575">
            <a:solidFill>
              <a:srgbClr val="000714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29" idx="1"/>
            <a:endCxn id="28" idx="3"/>
          </p:cNvCxnSpPr>
          <p:nvPr/>
        </p:nvCxnSpPr>
        <p:spPr>
          <a:xfrm flipH="1">
            <a:off x="5810720" y="4246253"/>
            <a:ext cx="849510" cy="0"/>
          </a:xfrm>
          <a:prstGeom prst="straightConnector1">
            <a:avLst/>
          </a:prstGeom>
          <a:ln w="28575">
            <a:solidFill>
              <a:srgbClr val="00071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2311400" y="1081797"/>
            <a:ext cx="1399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c</a:t>
            </a:r>
            <a:r>
              <a:rPr lang="en-US" sz="1400" dirty="0" smtClean="0">
                <a:solidFill>
                  <a:schemeClr val="bg2"/>
                </a:solidFill>
              </a:rPr>
              <a:t>ommunicates</a:t>
            </a:r>
          </a:p>
          <a:p>
            <a:pPr algn="ctr"/>
            <a:r>
              <a:rPr lang="en-US" sz="1400" dirty="0">
                <a:solidFill>
                  <a:schemeClr val="bg2"/>
                </a:solidFill>
              </a:rPr>
              <a:t>v</a:t>
            </a:r>
            <a:r>
              <a:rPr lang="en-US" sz="1400" dirty="0" smtClean="0">
                <a:solidFill>
                  <a:schemeClr val="bg2"/>
                </a:solidFill>
              </a:rPr>
              <a:t>ia Modbus/</a:t>
            </a:r>
            <a:r>
              <a:rPr lang="en-US" sz="1400" dirty="0">
                <a:solidFill>
                  <a:schemeClr val="bg2"/>
                </a:solidFill>
              </a:rPr>
              <a:t>T</a:t>
            </a:r>
            <a:r>
              <a:rPr lang="en-US" sz="1400" dirty="0" smtClean="0">
                <a:solidFill>
                  <a:schemeClr val="bg2"/>
                </a:solidFill>
              </a:rPr>
              <a:t>CP protocol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6532987" y="3221535"/>
            <a:ext cx="117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implements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3779912" y="3096119"/>
            <a:ext cx="117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implements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097181" y="3930640"/>
            <a:ext cx="439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has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121" name="Textplatzhalter 1"/>
          <p:cNvSpPr txBox="1">
            <a:spLocks/>
          </p:cNvSpPr>
          <p:nvPr/>
        </p:nvSpPr>
        <p:spPr>
          <a:xfrm>
            <a:off x="627498" y="5276841"/>
            <a:ext cx="7688917" cy="141912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IDeviceValues</a:t>
            </a:r>
            <a:r>
              <a:rPr lang="en-US" dirty="0" smtClean="0"/>
              <a:t> defines the properties (attributes) for values from the WTX device and an </a:t>
            </a:r>
            <a:r>
              <a:rPr lang="en-US" dirty="0" err="1" smtClean="0"/>
              <a:t>eventhandler</a:t>
            </a:r>
            <a:r>
              <a:rPr lang="en-US" dirty="0" smtClean="0"/>
              <a:t> to check if new data has been read and converted afterwards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2.2.1 Step-by-Step - Use the API: Overview Communication Flow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11</a:t>
            </a:fld>
            <a:endParaRPr lang="de-DE" altLang="en-US" dirty="0"/>
          </a:p>
        </p:txBody>
      </p:sp>
      <p:pic>
        <p:nvPicPr>
          <p:cNvPr id="5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569744" y="963628"/>
            <a:ext cx="149232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Gerade Verbindung mit Pfeil 10"/>
          <p:cNvCxnSpPr>
            <a:stCxn id="46" idx="1"/>
            <a:endCxn id="5" idx="3"/>
          </p:cNvCxnSpPr>
          <p:nvPr/>
        </p:nvCxnSpPr>
        <p:spPr>
          <a:xfrm flipH="1" flipV="1">
            <a:off x="2062068" y="1647704"/>
            <a:ext cx="932224" cy="2738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074869" y="1317135"/>
            <a:ext cx="103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1. Connect()</a:t>
            </a:r>
          </a:p>
          <a:p>
            <a:endParaRPr lang="en-US" sz="12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4849216" y="233359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 flipV="1">
            <a:off x="6645224" y="2342279"/>
            <a:ext cx="676421" cy="1560673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453326" y="1425228"/>
            <a:ext cx="1643599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3. </a:t>
            </a:r>
            <a:r>
              <a:rPr lang="en-US" sz="12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Async_Call</a:t>
            </a: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(Opcode,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12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CallbackMethod</a:t>
            </a: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de-DE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6300192" y="2342279"/>
            <a:ext cx="720080" cy="1560673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4688174" y="290729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63111" y="3551749"/>
            <a:ext cx="5836384" cy="289933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400" dirty="0" smtClean="0"/>
              <a:t>Create an object of class </a:t>
            </a:r>
            <a:r>
              <a:rPr lang="en-US" sz="1400" i="1" dirty="0" err="1" smtClean="0"/>
              <a:t>ModbusConnection</a:t>
            </a:r>
            <a:r>
              <a:rPr lang="en-US" sz="1400" dirty="0" smtClean="0"/>
              <a:t> and </a:t>
            </a:r>
            <a:r>
              <a:rPr lang="en-US" sz="1400" i="1" dirty="0" smtClean="0"/>
              <a:t>WTX120Modbus</a:t>
            </a:r>
            <a:r>
              <a:rPr lang="en-US" sz="1400" dirty="0" smtClean="0"/>
              <a:t> with a timer interval as a parameter, then call </a:t>
            </a:r>
            <a:r>
              <a:rPr lang="en-US" sz="1400" i="1" dirty="0" smtClean="0"/>
              <a:t>Connect()</a:t>
            </a:r>
            <a:r>
              <a:rPr lang="en-US" sz="1400" dirty="0" smtClean="0"/>
              <a:t>  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 </a:t>
            </a:r>
            <a:r>
              <a:rPr lang="en-US" sz="1400" i="1" dirty="0" err="1" smtClean="0"/>
              <a:t>aTimer</a:t>
            </a:r>
            <a:r>
              <a:rPr lang="en-US" sz="1400" dirty="0" smtClean="0"/>
              <a:t>  calls periodically </a:t>
            </a:r>
            <a:r>
              <a:rPr lang="en-US" sz="1400" i="1" dirty="0" err="1" smtClean="0"/>
              <a:t>Async_Call</a:t>
            </a:r>
            <a:r>
              <a:rPr lang="en-US" sz="1400" i="1" dirty="0" smtClean="0"/>
              <a:t>()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The method </a:t>
            </a:r>
            <a:r>
              <a:rPr lang="en-US" sz="1400" i="1" dirty="0" err="1" smtClean="0"/>
              <a:t>Async_Call</a:t>
            </a:r>
            <a:r>
              <a:rPr lang="en-US" sz="1400" i="1" dirty="0"/>
              <a:t>()</a:t>
            </a:r>
            <a:r>
              <a:rPr lang="en-US" sz="1400" dirty="0"/>
              <a:t> </a:t>
            </a:r>
            <a:r>
              <a:rPr lang="en-US" sz="1400" dirty="0" smtClean="0"/>
              <a:t>updates the </a:t>
            </a:r>
            <a:r>
              <a:rPr lang="en-US" sz="1400" dirty="0"/>
              <a:t>values in </a:t>
            </a:r>
            <a:r>
              <a:rPr lang="en-US" sz="1400" i="1" dirty="0" err="1" smtClean="0"/>
              <a:t>WTXObj</a:t>
            </a:r>
            <a:r>
              <a:rPr lang="en-US" sz="1400" dirty="0" smtClean="0"/>
              <a:t> </a:t>
            </a:r>
            <a:r>
              <a:rPr lang="en-US" sz="1400" dirty="0"/>
              <a:t>via </a:t>
            </a:r>
            <a:r>
              <a:rPr lang="en-US" sz="1400" i="1" dirty="0" err="1" smtClean="0"/>
              <a:t>ModbusConnObj</a:t>
            </a:r>
            <a:endParaRPr lang="en-US" sz="1400" i="1" dirty="0" smtClean="0"/>
          </a:p>
          <a:p>
            <a:pPr>
              <a:buFont typeface="+mj-lt"/>
              <a:buAutoNum type="arabicPeriod"/>
            </a:pPr>
            <a:r>
              <a:rPr lang="en-US" sz="1400" dirty="0" smtClean="0"/>
              <a:t> </a:t>
            </a:r>
            <a:r>
              <a:rPr lang="en-US" sz="1400" i="1" dirty="0" err="1" smtClean="0"/>
              <a:t>CallbackMethod</a:t>
            </a:r>
            <a:r>
              <a:rPr lang="en-US" sz="1400" i="1" dirty="0" smtClean="0"/>
              <a:t>()</a:t>
            </a:r>
            <a:r>
              <a:rPr lang="en-US" sz="1400" dirty="0" smtClean="0"/>
              <a:t> in </a:t>
            </a:r>
            <a:r>
              <a:rPr lang="en-US" sz="1400" i="1" dirty="0" err="1" smtClean="0"/>
              <a:t>WTXObj</a:t>
            </a:r>
            <a:r>
              <a:rPr lang="en-US" sz="1400" dirty="0" smtClean="0"/>
              <a:t> is executed as soon as the values are up-to-date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Via the event based call </a:t>
            </a:r>
            <a:r>
              <a:rPr lang="en-US" sz="1400" i="1" dirty="0" err="1" smtClean="0"/>
              <a:t>WTXObj</a:t>
            </a:r>
            <a:r>
              <a:rPr lang="en-US" sz="1400" i="1" dirty="0" smtClean="0"/>
              <a:t>.</a:t>
            </a:r>
            <a:r>
              <a:rPr lang="de-DE" sz="1400" i="1" dirty="0" err="1" smtClean="0"/>
              <a:t>DataUpdateEvent</a:t>
            </a:r>
            <a:r>
              <a:rPr lang="de-DE" sz="1400" i="1" dirty="0" smtClean="0"/>
              <a:t> </a:t>
            </a:r>
            <a:r>
              <a:rPr lang="de-DE" sz="1400" i="1" dirty="0"/>
              <a:t>+= </a:t>
            </a:r>
            <a:r>
              <a:rPr lang="de-DE" sz="1400" i="1" dirty="0" smtClean="0"/>
              <a:t>ValuesOnConsole </a:t>
            </a:r>
            <a:r>
              <a:rPr lang="en-US" sz="1400" dirty="0"/>
              <a:t>by the </a:t>
            </a:r>
            <a:r>
              <a:rPr lang="en-US" sz="1400" dirty="0" smtClean="0"/>
              <a:t>application … </a:t>
            </a:r>
            <a:endParaRPr lang="de-DE" sz="1400" i="1" dirty="0" smtClean="0"/>
          </a:p>
          <a:p>
            <a:pPr>
              <a:buFont typeface="+mj-lt"/>
              <a:buAutoNum type="arabicPeriod"/>
            </a:pPr>
            <a:r>
              <a:rPr lang="en-US" sz="1400" dirty="0"/>
              <a:t>The data is called up after </a:t>
            </a:r>
            <a:r>
              <a:rPr lang="en-US" sz="1400" i="1" dirty="0"/>
              <a:t>.</a:t>
            </a:r>
            <a:r>
              <a:rPr lang="en-US" sz="1400" i="1" dirty="0" smtClean="0"/>
              <a:t>Invoke()</a:t>
            </a:r>
            <a:r>
              <a:rPr lang="en-US" sz="1400" dirty="0" smtClean="0"/>
              <a:t> </a:t>
            </a:r>
            <a:r>
              <a:rPr lang="en-US" sz="1400" dirty="0"/>
              <a:t>in WTX120Modbus </a:t>
            </a:r>
            <a:r>
              <a:rPr lang="en-US" sz="1400" dirty="0" smtClean="0"/>
              <a:t>within method </a:t>
            </a:r>
            <a:r>
              <a:rPr lang="en-US" sz="1400" i="1" dirty="0" err="1"/>
              <a:t>UpdateEvent</a:t>
            </a:r>
            <a:r>
              <a:rPr lang="en-US" sz="1400" i="1" dirty="0" smtClean="0"/>
              <a:t>()</a:t>
            </a:r>
            <a:r>
              <a:rPr lang="en-US" sz="1400" dirty="0" smtClean="0"/>
              <a:t> </a:t>
            </a:r>
            <a:r>
              <a:rPr lang="en-US" sz="1400" dirty="0"/>
              <a:t>and fetched</a:t>
            </a:r>
            <a:endParaRPr lang="en-US" sz="1400" i="1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2364744" y="694475"/>
            <a:ext cx="0" cy="174838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322554" y="2636912"/>
            <a:ext cx="65507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533808" y="694475"/>
            <a:ext cx="796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Real World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392127" y="714003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8569981" y="2382996"/>
            <a:ext cx="3809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279897" y="2629819"/>
            <a:ext cx="17821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User Interface (</a:t>
            </a:r>
            <a:r>
              <a:rPr lang="de-DE" sz="1050" dirty="0" err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pplication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32" name="Rechteck 1031"/>
          <p:cNvSpPr/>
          <p:nvPr/>
        </p:nvSpPr>
        <p:spPr>
          <a:xfrm>
            <a:off x="4231919" y="2951125"/>
            <a:ext cx="25226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6. </a:t>
            </a:r>
            <a:r>
              <a:rPr lang="de-DE" sz="12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DataUpdateEvent</a:t>
            </a:r>
            <a:r>
              <a:rPr lang="de-DE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?.</a:t>
            </a:r>
            <a:r>
              <a:rPr lang="de-DE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Invoke</a:t>
            </a:r>
            <a:r>
              <a:rPr lang="de-DE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de-DE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 e);</a:t>
            </a:r>
          </a:p>
        </p:txBody>
      </p:sp>
      <p:sp>
        <p:nvSpPr>
          <p:cNvPr id="1033" name="Rechteck 1032"/>
          <p:cNvSpPr/>
          <p:nvPr/>
        </p:nvSpPr>
        <p:spPr>
          <a:xfrm>
            <a:off x="6995830" y="2948318"/>
            <a:ext cx="2113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5. </a:t>
            </a:r>
            <a:r>
              <a:rPr lang="de-DE" sz="12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WTXObj.DataUpdateEvent</a:t>
            </a:r>
            <a:endParaRPr lang="de-DE" sz="12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de-DE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   += ValuesOnConsole</a:t>
            </a:r>
            <a:r>
              <a:rPr lang="de-DE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;</a:t>
            </a:r>
          </a:p>
        </p:txBody>
      </p:sp>
      <p:grpSp>
        <p:nvGrpSpPr>
          <p:cNvPr id="1049" name="Gruppieren 1048"/>
          <p:cNvGrpSpPr/>
          <p:nvPr/>
        </p:nvGrpSpPr>
        <p:grpSpPr>
          <a:xfrm>
            <a:off x="6462333" y="3902953"/>
            <a:ext cx="2036670" cy="2597040"/>
            <a:chOff x="6786138" y="3934190"/>
            <a:chExt cx="1638073" cy="2088772"/>
          </a:xfrm>
        </p:grpSpPr>
        <p:sp>
          <p:nvSpPr>
            <p:cNvPr id="34" name="Textfeld 33"/>
            <p:cNvSpPr txBox="1"/>
            <p:nvPr/>
          </p:nvSpPr>
          <p:spPr>
            <a:xfrm>
              <a:off x="6810479" y="5701158"/>
              <a:ext cx="1613732" cy="321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Picture: Example  User Interface “</a:t>
              </a:r>
              <a:r>
                <a:rPr lang="en-US" sz="1000" i="1" dirty="0" err="1" smtClean="0"/>
                <a:t>WTXModbusSimpleGUI</a:t>
              </a:r>
              <a:r>
                <a:rPr lang="en-US" sz="1000" i="1" dirty="0" smtClean="0"/>
                <a:t>”</a:t>
              </a:r>
              <a:endParaRPr lang="en-US" sz="1200" i="1" dirty="0"/>
            </a:p>
          </p:txBody>
        </p:sp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138" y="3934190"/>
              <a:ext cx="1638072" cy="1766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Rechteck 45"/>
          <p:cNvSpPr/>
          <p:nvPr/>
        </p:nvSpPr>
        <p:spPr>
          <a:xfrm>
            <a:off x="2994292" y="1020442"/>
            <a:ext cx="1577708" cy="12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u="sng" dirty="0" err="1" smtClean="0">
                <a:solidFill>
                  <a:schemeClr val="bg2"/>
                </a:solidFill>
              </a:rPr>
              <a:t>ModbusConnObj</a:t>
            </a:r>
            <a:r>
              <a:rPr lang="de-DE" sz="1200" u="sng" dirty="0" smtClean="0">
                <a:solidFill>
                  <a:schemeClr val="bg2"/>
                </a:solidFill>
              </a:rPr>
              <a:t> : </a:t>
            </a:r>
            <a:r>
              <a:rPr lang="de-DE" sz="1200" u="sng" dirty="0" err="1" smtClean="0">
                <a:solidFill>
                  <a:schemeClr val="bg2"/>
                </a:solidFill>
              </a:rPr>
              <a:t>ModbusConnection</a:t>
            </a:r>
            <a:endParaRPr lang="de-DE" sz="1200" u="sng" dirty="0" smtClean="0">
              <a:solidFill>
                <a:schemeClr val="bg2"/>
              </a:solidFill>
            </a:endParaRPr>
          </a:p>
          <a:p>
            <a:pPr algn="ctr"/>
            <a:r>
              <a:rPr lang="de-DE" sz="1200" b="1" dirty="0" smtClean="0">
                <a:solidFill>
                  <a:schemeClr val="bg2"/>
                </a:solidFill>
              </a:rPr>
              <a:t>________________</a:t>
            </a:r>
          </a:p>
          <a:p>
            <a:r>
              <a:rPr lang="de-DE" sz="1200" dirty="0" smtClean="0">
                <a:solidFill>
                  <a:schemeClr val="bg2"/>
                </a:solidFill>
              </a:rPr>
              <a:t>+</a:t>
            </a:r>
            <a:r>
              <a:rPr lang="de-DE" sz="1200" dirty="0" err="1" smtClean="0">
                <a:solidFill>
                  <a:schemeClr val="bg2"/>
                </a:solidFill>
              </a:rPr>
              <a:t>is_connected:bool</a:t>
            </a:r>
            <a:endParaRPr lang="de-DE" sz="1200" dirty="0" smtClean="0">
              <a:solidFill>
                <a:schemeClr val="bg2"/>
              </a:solidFill>
            </a:endParaRPr>
          </a:p>
          <a:p>
            <a:r>
              <a:rPr lang="de-DE" sz="1200" dirty="0" smtClean="0">
                <a:solidFill>
                  <a:schemeClr val="bg2"/>
                </a:solidFill>
              </a:rPr>
              <a:t>+</a:t>
            </a:r>
            <a:r>
              <a:rPr lang="de-DE" sz="1200" dirty="0" err="1" smtClean="0">
                <a:solidFill>
                  <a:schemeClr val="bg2"/>
                </a:solidFill>
              </a:rPr>
              <a:t>IP_Adress:String</a:t>
            </a:r>
            <a:endParaRPr lang="de-DE" sz="1200" dirty="0" smtClean="0">
              <a:solidFill>
                <a:schemeClr val="bg2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148064" y="958605"/>
            <a:ext cx="2068203" cy="1383674"/>
          </a:xfrm>
          <a:prstGeom prst="rect">
            <a:avLst/>
          </a:prstGeom>
          <a:solidFill>
            <a:schemeClr val="bg1"/>
          </a:solidFill>
          <a:ln w="19050">
            <a:solidFill>
              <a:srgbClr val="000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u="sng" dirty="0" err="1" smtClean="0">
                <a:solidFill>
                  <a:schemeClr val="bg2"/>
                </a:solidFill>
              </a:rPr>
              <a:t>WTXObj</a:t>
            </a:r>
            <a:r>
              <a:rPr lang="de-DE" sz="1200" u="sng" dirty="0" smtClean="0">
                <a:solidFill>
                  <a:schemeClr val="bg2"/>
                </a:solidFill>
              </a:rPr>
              <a:t> : WTX120Modbus</a:t>
            </a:r>
          </a:p>
          <a:p>
            <a:pPr algn="ctr"/>
            <a:r>
              <a:rPr lang="de-DE" sz="1200" b="1" dirty="0" smtClean="0">
                <a:solidFill>
                  <a:schemeClr val="bg2"/>
                </a:solidFill>
              </a:rPr>
              <a:t>______________________</a:t>
            </a:r>
          </a:p>
          <a:p>
            <a:r>
              <a:rPr lang="de-DE" sz="1200" dirty="0" smtClean="0">
                <a:solidFill>
                  <a:schemeClr val="bg2"/>
                </a:solidFill>
              </a:rPr>
              <a:t>-</a:t>
            </a:r>
            <a:r>
              <a:rPr lang="de-DE" sz="1200" dirty="0" err="1" smtClean="0">
                <a:solidFill>
                  <a:schemeClr val="bg2"/>
                </a:solidFill>
              </a:rPr>
              <a:t>aTimer:Timer</a:t>
            </a:r>
            <a:endParaRPr lang="de-DE" sz="1200" dirty="0" smtClean="0">
              <a:solidFill>
                <a:schemeClr val="bg2"/>
              </a:solidFill>
            </a:endParaRPr>
          </a:p>
          <a:p>
            <a:pPr algn="ctr"/>
            <a:r>
              <a:rPr lang="de-DE" sz="1200" b="1" dirty="0" smtClean="0">
                <a:solidFill>
                  <a:schemeClr val="bg2"/>
                </a:solidFill>
              </a:rPr>
              <a:t>______________________</a:t>
            </a:r>
          </a:p>
          <a:p>
            <a:r>
              <a:rPr lang="de-DE" sz="1200" dirty="0" smtClean="0">
                <a:solidFill>
                  <a:schemeClr val="bg2"/>
                </a:solidFill>
              </a:rPr>
              <a:t>+WTX120Modbus</a:t>
            </a:r>
          </a:p>
          <a:p>
            <a:r>
              <a:rPr lang="de-DE" sz="1200" dirty="0">
                <a:solidFill>
                  <a:schemeClr val="bg2"/>
                </a:solidFill>
              </a:rPr>
              <a:t> </a:t>
            </a:r>
            <a:r>
              <a:rPr lang="de-DE" sz="1200" dirty="0" smtClean="0">
                <a:solidFill>
                  <a:schemeClr val="bg2"/>
                </a:solidFill>
              </a:rPr>
              <a:t>(</a:t>
            </a:r>
            <a:r>
              <a:rPr lang="de-DE" sz="1200" dirty="0" err="1" smtClean="0">
                <a:solidFill>
                  <a:schemeClr val="bg2"/>
                </a:solidFill>
              </a:rPr>
              <a:t>connection</a:t>
            </a:r>
            <a:r>
              <a:rPr lang="de-DE" sz="1200" dirty="0" smtClean="0">
                <a:solidFill>
                  <a:schemeClr val="bg2"/>
                </a:solidFill>
              </a:rPr>
              <a:t>, </a:t>
            </a:r>
            <a:r>
              <a:rPr lang="de-DE" sz="1200" dirty="0" err="1" smtClean="0">
                <a:solidFill>
                  <a:schemeClr val="bg2"/>
                </a:solidFill>
              </a:rPr>
              <a:t>timerInterval</a:t>
            </a:r>
            <a:r>
              <a:rPr lang="de-DE" sz="1200" dirty="0" smtClean="0">
                <a:solidFill>
                  <a:schemeClr val="bg2"/>
                </a:solidFill>
              </a:rPr>
              <a:t>)</a:t>
            </a:r>
          </a:p>
        </p:txBody>
      </p:sp>
      <p:cxnSp>
        <p:nvCxnSpPr>
          <p:cNvPr id="48" name="Gerade Verbindung mit Pfeil 47"/>
          <p:cNvCxnSpPr>
            <a:stCxn id="47" idx="1"/>
            <a:endCxn id="46" idx="3"/>
          </p:cNvCxnSpPr>
          <p:nvPr/>
        </p:nvCxnSpPr>
        <p:spPr>
          <a:xfrm flipH="1">
            <a:off x="4572000" y="1650442"/>
            <a:ext cx="576064" cy="0"/>
          </a:xfrm>
          <a:prstGeom prst="straightConnector1">
            <a:avLst/>
          </a:prstGeom>
          <a:ln w="19050">
            <a:solidFill>
              <a:srgbClr val="00071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4788024" y="1390463"/>
            <a:ext cx="439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has</a:t>
            </a:r>
            <a:endParaRPr lang="de-DE" sz="1200" dirty="0">
              <a:solidFill>
                <a:schemeClr val="bg2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7191672" y="2054781"/>
            <a:ext cx="1486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12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OnTimedEvent</a:t>
            </a: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  <a:endParaRPr lang="de-DE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Bogen 1"/>
          <p:cNvSpPr/>
          <p:nvPr/>
        </p:nvSpPr>
        <p:spPr>
          <a:xfrm rot="10800000">
            <a:off x="7092280" y="1696552"/>
            <a:ext cx="1126862" cy="358227"/>
          </a:xfrm>
          <a:prstGeom prst="arc">
            <a:avLst>
              <a:gd name="adj1" fmla="val 10933915"/>
              <a:gd name="adj2" fmla="val 20752539"/>
            </a:avLst>
          </a:prstGeom>
          <a:ln>
            <a:solidFill>
              <a:schemeClr val="tx1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Bogen 50"/>
          <p:cNvSpPr/>
          <p:nvPr/>
        </p:nvSpPr>
        <p:spPr>
          <a:xfrm>
            <a:off x="7095802" y="1188683"/>
            <a:ext cx="1182975" cy="467378"/>
          </a:xfrm>
          <a:prstGeom prst="arc">
            <a:avLst>
              <a:gd name="adj1" fmla="val 11694936"/>
              <a:gd name="adj2" fmla="val 0"/>
            </a:avLst>
          </a:prstGeom>
          <a:ln>
            <a:solidFill>
              <a:schemeClr val="tx1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7316030" y="917808"/>
            <a:ext cx="14869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4. </a:t>
            </a:r>
            <a:r>
              <a:rPr lang="en-US" sz="12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CallbackMethod</a:t>
            </a: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  <a:endParaRPr lang="de-DE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39552" y="764704"/>
            <a:ext cx="7776864" cy="26151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GUI</a:t>
            </a:r>
          </a:p>
          <a:p>
            <a:r>
              <a:rPr lang="en-US" dirty="0" smtClean="0"/>
              <a:t>Add a new </a:t>
            </a:r>
            <a:r>
              <a:rPr lang="en-US" i="1" dirty="0" smtClean="0"/>
              <a:t>Windows Forms App</a:t>
            </a:r>
            <a:r>
              <a:rPr lang="en-US" dirty="0" smtClean="0"/>
              <a:t> project to the Solution</a:t>
            </a:r>
          </a:p>
          <a:p>
            <a:r>
              <a:rPr lang="en-US" dirty="0" smtClean="0"/>
              <a:t>Use the VS Toolbox to create a display window (drag &amp; drop)</a:t>
            </a:r>
          </a:p>
          <a:p>
            <a:r>
              <a:rPr lang="en-US" dirty="0" smtClean="0"/>
              <a:t>Double-click on buttons or timer to create empty methods in code</a:t>
            </a:r>
          </a:p>
          <a:p>
            <a:r>
              <a:rPr lang="en-US" dirty="0" smtClean="0"/>
              <a:t>Use F7 to switch to the programming view</a:t>
            </a:r>
          </a:p>
          <a:p>
            <a:pPr marL="0" indent="0">
              <a:buNone/>
            </a:pPr>
            <a:r>
              <a:rPr lang="en-US" dirty="0" smtClean="0"/>
              <a:t>For CL 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Console App </a:t>
            </a:r>
            <a:r>
              <a:rPr lang="en-US" dirty="0" smtClean="0"/>
              <a:t>project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 both </a:t>
            </a:r>
          </a:p>
          <a:p>
            <a:r>
              <a:rPr lang="en-US" dirty="0" smtClean="0"/>
              <a:t>Use methods as mentioned</a:t>
            </a:r>
          </a:p>
          <a:p>
            <a:pPr marL="0" indent="357188">
              <a:buNone/>
            </a:pPr>
            <a:r>
              <a:rPr lang="en-US" dirty="0" smtClean="0"/>
              <a:t>on the previous slides to </a:t>
            </a:r>
          </a:p>
          <a:p>
            <a:pPr marL="0" indent="357188">
              <a:buNone/>
            </a:pPr>
            <a:r>
              <a:rPr lang="en-US" dirty="0" smtClean="0"/>
              <a:t>create your program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2.2.2 Step-by-Step </a:t>
            </a:r>
            <a:r>
              <a:rPr lang="en-US" dirty="0"/>
              <a:t>-</a:t>
            </a:r>
            <a:r>
              <a:rPr lang="en-US" dirty="0" smtClean="0"/>
              <a:t> Use the API: Create your own Application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12</a:t>
            </a:fld>
            <a:endParaRPr lang="de-DE" alt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4035692" y="2777321"/>
            <a:ext cx="4676005" cy="2997906"/>
            <a:chOff x="925853" y="2852936"/>
            <a:chExt cx="5411819" cy="346965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87" b="4616"/>
            <a:stretch/>
          </p:blipFill>
          <p:spPr bwMode="auto">
            <a:xfrm>
              <a:off x="937072" y="2852936"/>
              <a:ext cx="5400600" cy="316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925853" y="6044693"/>
              <a:ext cx="5400600" cy="277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 dirty="0" smtClean="0"/>
                <a:t>Picture: VS Toolbox </a:t>
              </a:r>
              <a:r>
                <a:rPr lang="de-DE" sz="1000" i="1" dirty="0" err="1" smtClean="0"/>
                <a:t>with</a:t>
              </a:r>
              <a:r>
                <a:rPr lang="de-DE" sz="1000" i="1" dirty="0" smtClean="0"/>
                <a:t> an </a:t>
              </a:r>
              <a:r>
                <a:rPr lang="de-DE" sz="1000" i="1" dirty="0" err="1"/>
                <a:t>E</a:t>
              </a:r>
              <a:r>
                <a:rPr lang="de-DE" sz="1000" i="1" dirty="0" err="1" smtClean="0"/>
                <a:t>xample</a:t>
              </a:r>
              <a:r>
                <a:rPr lang="de-DE" sz="1000" i="1" dirty="0" smtClean="0"/>
                <a:t> </a:t>
              </a:r>
              <a:r>
                <a:rPr lang="de-DE" sz="1000" i="1" dirty="0" err="1" smtClean="0"/>
                <a:t>Window</a:t>
              </a:r>
              <a:endParaRPr lang="de-DE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907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012159" y="726231"/>
            <a:ext cx="2934111" cy="604867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Description</a:t>
            </a:r>
            <a:endParaRPr lang="en-US" sz="1600" dirty="0" smtClean="0"/>
          </a:p>
          <a:p>
            <a:pPr marL="0" indent="0">
              <a:buNone/>
            </a:pPr>
            <a:endParaRPr lang="de-DE" sz="1200" dirty="0" smtClean="0"/>
          </a:p>
          <a:p>
            <a:pPr marL="0" indent="0">
              <a:buNone/>
            </a:pPr>
            <a:r>
              <a:rPr lang="de-DE" sz="1200" dirty="0" err="1" smtClean="0"/>
              <a:t>Required</a:t>
            </a:r>
            <a:r>
              <a:rPr lang="de-DE" sz="1200" dirty="0" smtClean="0"/>
              <a:t> </a:t>
            </a:r>
            <a:r>
              <a:rPr lang="de-DE" sz="1200" dirty="0" err="1" smtClean="0"/>
              <a:t>imports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i="1" dirty="0" err="1"/>
              <a:t>IPAddress</a:t>
            </a:r>
            <a:r>
              <a:rPr lang="en-US" sz="1200" dirty="0"/>
              <a:t> is a string like “</a:t>
            </a:r>
            <a:r>
              <a:rPr lang="en-US" sz="1200" dirty="0" smtClean="0"/>
              <a:t>192.168.21.1</a:t>
            </a:r>
            <a:r>
              <a:rPr lang="en-US" sz="1200" dirty="0"/>
              <a:t>” and </a:t>
            </a:r>
            <a:r>
              <a:rPr lang="en-US" sz="1200" i="1" dirty="0"/>
              <a:t>interval</a:t>
            </a:r>
            <a:r>
              <a:rPr lang="en-US" sz="1200" dirty="0"/>
              <a:t> is in </a:t>
            </a:r>
            <a:r>
              <a:rPr lang="en-US" sz="1200" dirty="0" smtClean="0"/>
              <a:t>milliseconds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Create an object of </a:t>
            </a:r>
            <a:r>
              <a:rPr lang="en-US" sz="1200" i="1" dirty="0" err="1"/>
              <a:t>ModbusConnection</a:t>
            </a:r>
            <a:r>
              <a:rPr lang="en-US" sz="1200" dirty="0"/>
              <a:t> with an IP address of the WTX device and an object of </a:t>
            </a:r>
            <a:r>
              <a:rPr lang="en-US" sz="1200" i="1" dirty="0"/>
              <a:t>WTX120Modbus</a:t>
            </a:r>
            <a:r>
              <a:rPr lang="en-US" sz="1200" dirty="0"/>
              <a:t> with the created </a:t>
            </a:r>
            <a:r>
              <a:rPr lang="en-US" sz="1200" i="1" dirty="0" err="1"/>
              <a:t>ModbusConnection</a:t>
            </a:r>
            <a:r>
              <a:rPr lang="en-US" sz="1200" dirty="0"/>
              <a:t> object and a timer interval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Connect your device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Add </a:t>
            </a:r>
            <a:r>
              <a:rPr lang="en-US" sz="1200" dirty="0" smtClean="0"/>
              <a:t>your </a:t>
            </a:r>
            <a:r>
              <a:rPr lang="en-US" sz="1200" dirty="0"/>
              <a:t>method </a:t>
            </a:r>
            <a:r>
              <a:rPr lang="en-US" sz="1200" i="1" dirty="0" err="1" smtClean="0"/>
              <a:t>ValuesOnConsole</a:t>
            </a:r>
            <a:r>
              <a:rPr lang="en-US" sz="1200" dirty="0" smtClean="0"/>
              <a:t> </a:t>
            </a:r>
            <a:r>
              <a:rPr lang="en-US" sz="1200" dirty="0"/>
              <a:t>to the </a:t>
            </a:r>
            <a:r>
              <a:rPr lang="en-US" sz="1200" dirty="0" err="1"/>
              <a:t>Eventhandler</a:t>
            </a:r>
            <a:r>
              <a:rPr lang="en-US" sz="1200" dirty="0"/>
              <a:t> </a:t>
            </a:r>
            <a:r>
              <a:rPr lang="en-US" sz="1200" i="1" dirty="0" err="1" smtClean="0"/>
              <a:t>DataUpdateEvent</a:t>
            </a:r>
            <a:r>
              <a:rPr lang="en-US" sz="1200" dirty="0" smtClean="0"/>
              <a:t>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The method is called </a:t>
            </a:r>
            <a:r>
              <a:rPr lang="en-US" sz="1200" dirty="0" smtClean="0"/>
              <a:t>from the API once </a:t>
            </a:r>
            <a:r>
              <a:rPr lang="en-US" sz="1200" dirty="0"/>
              <a:t>the data is read from your WTX device and translated to </a:t>
            </a:r>
            <a:r>
              <a:rPr lang="en-US" sz="1200" dirty="0" smtClean="0"/>
              <a:t>strings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Here </a:t>
            </a:r>
            <a:r>
              <a:rPr lang="en-US" sz="1200" i="1" dirty="0" err="1" smtClean="0"/>
              <a:t>ValuesOnConsole</a:t>
            </a:r>
            <a:r>
              <a:rPr lang="en-US" sz="1200" dirty="0" smtClean="0"/>
              <a:t> </a:t>
            </a:r>
            <a:r>
              <a:rPr lang="en-US" sz="1200" dirty="0"/>
              <a:t>updates the </a:t>
            </a:r>
            <a:r>
              <a:rPr lang="en-US" sz="1200" dirty="0" smtClean="0"/>
              <a:t>console </a:t>
            </a:r>
            <a:r>
              <a:rPr lang="en-US" sz="1200" dirty="0"/>
              <a:t>with the newly </a:t>
            </a:r>
            <a:r>
              <a:rPr lang="en-US" sz="1200" dirty="0" smtClean="0"/>
              <a:t>arrived net and gross values. Write your specific code here! </a:t>
            </a: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b="1" dirty="0" smtClean="0"/>
              <a:t>See next slide for another example of </a:t>
            </a:r>
            <a:r>
              <a:rPr lang="en-US" sz="1200" b="1" i="1" dirty="0" err="1" smtClean="0"/>
              <a:t>ValuesOnConsole</a:t>
            </a:r>
            <a:endParaRPr lang="en-US" sz="1200" b="1" i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2.2.2 Step-by-Step </a:t>
            </a:r>
            <a:r>
              <a:rPr lang="en-US" dirty="0"/>
              <a:t>- Use the API: Code E</a:t>
            </a:r>
            <a:r>
              <a:rPr lang="en-US" dirty="0" smtClean="0"/>
              <a:t>xample (1)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13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57302" y="739214"/>
            <a:ext cx="50948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>
                <a:latin typeface="+mn-lt"/>
              </a:rPr>
              <a:t>Code Example</a:t>
            </a:r>
          </a:p>
          <a:p>
            <a:endParaRPr lang="en-US" sz="1200" noProof="1" smtClean="0">
              <a:latin typeface="+mn-lt"/>
              <a:cs typeface="Consolas" panose="020B0609020204030204" pitchFamily="49" charset="0"/>
            </a:endParaRPr>
          </a:p>
          <a:p>
            <a:pPr defTabSz="268288"/>
            <a:r>
              <a:rPr lang="en-US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using Hbm.Devices.WTXModbus;</a:t>
            </a:r>
          </a:p>
          <a:p>
            <a:pPr defTabSz="268288"/>
            <a:r>
              <a:rPr lang="en-US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using WTXModbus;</a:t>
            </a:r>
          </a:p>
          <a:p>
            <a:pPr defTabSz="268288"/>
            <a:endParaRPr lang="en-US" sz="12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268288"/>
            <a:r>
              <a:rPr lang="en-US" sz="1200" noProof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CodeExample </a:t>
            </a:r>
          </a:p>
          <a:p>
            <a:pPr defTabSz="268288"/>
            <a:r>
              <a:rPr lang="en-US" sz="1200" noProof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268288"/>
            <a:r>
              <a:rPr lang="en-US" sz="1200" noProof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class ClassExample</a:t>
            </a:r>
          </a:p>
          <a:p>
            <a:pPr defTabSz="268288"/>
            <a:r>
              <a:rPr lang="en-US" sz="1200" noProof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en-US" sz="1200" noProof="1" smtClean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268288"/>
            <a:r>
              <a:rPr lang="en-US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	private ModbusConnection ModbusObj;</a:t>
            </a:r>
          </a:p>
          <a:p>
            <a:pPr lvl="1" defTabSz="268288"/>
            <a:r>
              <a:rPr lang="en-US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	private WTX120Modbus WTXObj;</a:t>
            </a:r>
          </a:p>
          <a:p>
            <a:pPr lvl="1" defTabSz="268288"/>
            <a:endParaRPr lang="en-US" sz="1200" noProof="1" smtClean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268288"/>
            <a:r>
              <a:rPr lang="en-US" sz="1200" noProof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ClassExample()</a:t>
            </a:r>
          </a:p>
          <a:p>
            <a:pPr lvl="1" defTabSz="268288"/>
            <a:r>
              <a:rPr lang="en-US" sz="1200" noProof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de-DE" sz="12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268288"/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		int interval=1000;</a:t>
            </a:r>
          </a:p>
          <a:p>
            <a:pPr lvl="1" defTabSz="268288"/>
            <a:r>
              <a:rPr lang="en-US" sz="1200" noProof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ModbusObj </a:t>
            </a:r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= new ModbusTCP(IPAddress);</a:t>
            </a:r>
          </a:p>
          <a:p>
            <a:pPr lvl="1" defTabSz="268288"/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		WTXObj = new </a:t>
            </a:r>
            <a:r>
              <a:rPr lang="en-US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WTX120Modbus(ModbusObj</a:t>
            </a:r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, interval);</a:t>
            </a:r>
          </a:p>
          <a:p>
            <a:pPr lvl="1" defTabSz="268288"/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		WTXObj.getConnection.Connect(); </a:t>
            </a:r>
          </a:p>
          <a:p>
            <a:pPr lvl="1" defTabSz="268288"/>
            <a:r>
              <a:rPr lang="de-DE" sz="1200" noProof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noProof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equal to  </a:t>
            </a:r>
            <a:r>
              <a:rPr lang="de-DE" sz="1200" noProof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ModbusObj.Connect();</a:t>
            </a:r>
          </a:p>
          <a:p>
            <a:pPr lvl="1" defTabSz="268288"/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		WTXModbusObj.DataUpdateEvent += ValuesOnConsole;</a:t>
            </a:r>
          </a:p>
          <a:p>
            <a:pPr lvl="1" defTabSz="268288"/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lvl="1" defTabSz="268288"/>
            <a:endParaRPr lang="de-DE" sz="12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268288"/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	private void ValuesOnConsole(object sender,</a:t>
            </a:r>
          </a:p>
          <a:p>
            <a:pPr lvl="1" defTabSz="268288"/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			 NetConnectionEventArgs&lt;ushort[]&gt; e)</a:t>
            </a:r>
          </a:p>
          <a:p>
            <a:pPr lvl="1" defTabSz="268288"/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lvl="1" defTabSz="268288"/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		Console.WriteLine(WTXObj.NetValue);</a:t>
            </a:r>
          </a:p>
          <a:p>
            <a:pPr lvl="1" defTabSz="268288"/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		Console.WriteLine(WTXObj.GrossValue);</a:t>
            </a:r>
          </a:p>
          <a:p>
            <a:pPr lvl="1" defTabSz="268288"/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lvl="1" defTabSz="268288"/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defTabSz="268288"/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5940152" y="836712"/>
            <a:ext cx="0" cy="5753156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5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012159" y="726231"/>
            <a:ext cx="2934111" cy="60486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Description</a:t>
            </a:r>
            <a:endParaRPr lang="en-US" sz="16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i="1" dirty="0" err="1" smtClean="0"/>
              <a:t>ValuesOnConsole</a:t>
            </a:r>
            <a:r>
              <a:rPr lang="en-US" sz="1200" i="1" dirty="0" smtClean="0"/>
              <a:t>()</a:t>
            </a:r>
            <a:r>
              <a:rPr lang="en-US" sz="1200" dirty="0" smtClean="0"/>
              <a:t> updates the console with the newly arrived values from your WTX device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In the method </a:t>
            </a:r>
            <a:r>
              <a:rPr lang="en-US" sz="1200" i="1" dirty="0" err="1" smtClean="0"/>
              <a:t>ValuesOnConsole</a:t>
            </a:r>
            <a:r>
              <a:rPr lang="en-US" sz="1200" i="1" dirty="0" smtClean="0"/>
              <a:t>()</a:t>
            </a:r>
            <a:r>
              <a:rPr lang="en-US" sz="1200" dirty="0" smtClean="0"/>
              <a:t> you </a:t>
            </a:r>
            <a:r>
              <a:rPr lang="en-US" sz="1200" b="1" dirty="0" smtClean="0"/>
              <a:t>only</a:t>
            </a:r>
            <a:r>
              <a:rPr lang="en-US" sz="1200" dirty="0" smtClean="0"/>
              <a:t> have to call the string array via  </a:t>
            </a:r>
            <a:r>
              <a:rPr lang="en-US" sz="1200" i="1" dirty="0" err="1" smtClean="0"/>
              <a:t>WTXModbusObj.get_data_str</a:t>
            </a:r>
            <a:r>
              <a:rPr lang="en-US" sz="1200" dirty="0" smtClean="0"/>
              <a:t> and print the values on the console like in the code example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The values like </a:t>
            </a:r>
            <a:r>
              <a:rPr lang="en-US" sz="1200" i="1" dirty="0" err="1" smtClean="0"/>
              <a:t>WTX.NetValue</a:t>
            </a:r>
            <a:r>
              <a:rPr lang="en-US" sz="1200" dirty="0" smtClean="0"/>
              <a:t> and </a:t>
            </a:r>
            <a:r>
              <a:rPr lang="en-US" sz="1200" i="1" dirty="0" err="1" smtClean="0"/>
              <a:t>WTX.GrossValue</a:t>
            </a:r>
            <a:r>
              <a:rPr lang="en-US" sz="1200" dirty="0" smtClean="0"/>
              <a:t> have </a:t>
            </a:r>
            <a:r>
              <a:rPr lang="en-US" sz="1200" i="1" dirty="0" err="1" smtClean="0"/>
              <a:t>ushort</a:t>
            </a:r>
            <a:r>
              <a:rPr lang="en-US" sz="1200" dirty="0" smtClean="0"/>
              <a:t> as type. To convert them to strings there are methods available e.g. </a:t>
            </a:r>
            <a:r>
              <a:rPr lang="en-US" sz="1200" i="1" dirty="0" err="1" smtClean="0"/>
              <a:t>comment_limit_status</a:t>
            </a:r>
            <a:r>
              <a:rPr lang="en-US" sz="1200" i="1" dirty="0" smtClean="0"/>
              <a:t>()</a:t>
            </a:r>
            <a:r>
              <a:rPr lang="en-US" sz="1200" dirty="0" smtClean="0"/>
              <a:t> or </a:t>
            </a:r>
            <a:r>
              <a:rPr lang="en-US" sz="1200" i="1" dirty="0" err="1" smtClean="0"/>
              <a:t>measurement_with_comma</a:t>
            </a:r>
            <a:r>
              <a:rPr lang="en-US" sz="1200" i="1" dirty="0" smtClean="0"/>
              <a:t>()</a:t>
            </a:r>
            <a:r>
              <a:rPr lang="en-US" sz="1200" dirty="0" smtClean="0"/>
              <a:t> in the class </a:t>
            </a:r>
            <a:r>
              <a:rPr lang="en-US" sz="1200" i="1" dirty="0" smtClean="0"/>
              <a:t>WTX120Modbus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2.2.2 Step-by-Step </a:t>
            </a:r>
            <a:r>
              <a:rPr lang="en-US" dirty="0"/>
              <a:t>- Use the API: Code E</a:t>
            </a:r>
            <a:r>
              <a:rPr lang="en-US" dirty="0" smtClean="0"/>
              <a:t>xample (2)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14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57302" y="739214"/>
            <a:ext cx="50948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>
                <a:latin typeface="+mn-lt"/>
              </a:rPr>
              <a:t>Code Example</a:t>
            </a:r>
          </a:p>
          <a:p>
            <a:endParaRPr lang="en-US" sz="1200" noProof="1" smtClean="0">
              <a:latin typeface="+mn-lt"/>
              <a:cs typeface="Consolas" panose="020B0609020204030204" pitchFamily="49" charset="0"/>
            </a:endParaRPr>
          </a:p>
          <a:p>
            <a:pPr defTabSz="268288"/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private void ValuesOnConsole(object sender,</a:t>
            </a:r>
          </a:p>
          <a:p>
            <a:pPr defTabSz="268288"/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	NetConnectionEventArgs&lt;ushort[]&gt; e)</a:t>
            </a:r>
          </a:p>
          <a:p>
            <a:pPr defTabSz="268288"/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268288"/>
            <a:r>
              <a:rPr lang="de-DE" sz="1200" noProof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To print the net value as a string.</a:t>
            </a:r>
            <a:endParaRPr lang="de-DE" sz="12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268288"/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	Console.WriteLine(</a:t>
            </a:r>
            <a:r>
              <a:rPr lang="de-DE" sz="1200" noProof="1" smtClean="0"/>
              <a:t>WTXModbusObj.get_data_str[0]</a:t>
            </a:r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268288"/>
            <a:endParaRPr lang="de-DE" sz="12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268288"/>
            <a:r>
              <a:rPr lang="de-DE" sz="1200" noProof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To print the gross value as a string.</a:t>
            </a:r>
            <a:endParaRPr lang="de-DE" sz="12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268288"/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	Console.WriteLine(</a:t>
            </a:r>
            <a:r>
              <a:rPr lang="de-DE" sz="1200" noProof="1" smtClean="0"/>
              <a:t>WTXModbusObj.get_data_str[1]</a:t>
            </a:r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268288"/>
            <a:r>
              <a:rPr lang="de-DE" sz="1200" noProof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To print the limit status as a string.</a:t>
            </a:r>
            <a:endParaRPr lang="de-DE" sz="12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268288"/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	Console.WriteLine(</a:t>
            </a:r>
            <a:r>
              <a:rPr lang="de-DE" sz="1200" noProof="1" smtClean="0"/>
              <a:t>WTXModbusObj.get_data_str[4]</a:t>
            </a:r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268288"/>
            <a:r>
              <a:rPr lang="de-DE" sz="1200" noProof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As ushort or integer values: </a:t>
            </a:r>
          </a:p>
          <a:p>
            <a:pPr defTabSz="268288"/>
            <a:r>
              <a:rPr lang="de-DE" sz="1200" noProof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Console.WriteLine(WTXObj.NetValue);	Console.WriteLine(WTXObj.GrossValue);</a:t>
            </a:r>
          </a:p>
          <a:p>
            <a:pPr defTabSz="268288"/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	Console.WriteLine(WTXObj.limit_status);</a:t>
            </a:r>
          </a:p>
          <a:p>
            <a:pPr defTabSz="268288"/>
            <a:r>
              <a:rPr lang="de-DE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1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5940152" y="836712"/>
            <a:ext cx="0" cy="5753156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07725" y="692696"/>
            <a:ext cx="7777410" cy="2232248"/>
          </a:xfrm>
        </p:spPr>
        <p:txBody>
          <a:bodyPr/>
          <a:lstStyle/>
          <a:p>
            <a:r>
              <a:rPr lang="en-US" dirty="0" smtClean="0"/>
              <a:t>Establish a connection</a:t>
            </a:r>
          </a:p>
          <a:p>
            <a:endParaRPr lang="en-US" dirty="0" smtClean="0"/>
          </a:p>
          <a:p>
            <a:r>
              <a:rPr lang="en-US" dirty="0" smtClean="0"/>
              <a:t>Call </a:t>
            </a:r>
            <a:r>
              <a:rPr lang="en-US" i="1" dirty="0" err="1" smtClean="0"/>
              <a:t>WTX_obj.Async_Call</a:t>
            </a:r>
            <a:r>
              <a:rPr lang="en-US" i="1" dirty="0" smtClean="0"/>
              <a:t>(</a:t>
            </a:r>
            <a:r>
              <a:rPr lang="en-US" i="1" dirty="0" err="1" smtClean="0"/>
              <a:t>Op_Code</a:t>
            </a:r>
            <a:r>
              <a:rPr lang="en-US" i="1" dirty="0" smtClean="0"/>
              <a:t>, </a:t>
            </a:r>
            <a:r>
              <a:rPr lang="en-US" i="1" dirty="0" err="1" smtClean="0"/>
              <a:t>CallbackMethod</a:t>
            </a:r>
            <a:r>
              <a:rPr lang="en-US" i="1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callback method is called once the writing is completed to the WTX120. Choose the content by yourself.</a:t>
            </a:r>
            <a:endParaRPr lang="en-US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2.2.3 Step-by-Step: Writing into the WTX120 device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15</a:t>
            </a:fld>
            <a:endParaRPr lang="de-DE" alt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897615"/>
              </p:ext>
            </p:extLst>
          </p:nvPr>
        </p:nvGraphicFramePr>
        <p:xfrm>
          <a:off x="5292080" y="2852936"/>
          <a:ext cx="2880320" cy="3316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9371"/>
                <a:gridCol w="1870949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Op_Code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Meaning</a:t>
                      </a:r>
                      <a:endParaRPr lang="de-DE" sz="1400" dirty="0"/>
                    </a:p>
                  </a:txBody>
                  <a:tcPr/>
                </a:tc>
              </a:tr>
              <a:tr h="2764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Taring</a:t>
                      </a:r>
                      <a:endParaRPr lang="de-DE" sz="1400" dirty="0"/>
                    </a:p>
                  </a:txBody>
                  <a:tcPr/>
                </a:tc>
              </a:tr>
              <a:tr h="2963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 Gross</a:t>
                      </a:r>
                      <a:r>
                        <a:rPr lang="en-US" sz="1400" baseline="0" dirty="0" smtClean="0"/>
                        <a:t> / NET</a:t>
                      </a:r>
                      <a:endParaRPr lang="de-DE" sz="1400" dirty="0"/>
                    </a:p>
                  </a:txBody>
                  <a:tcPr/>
                </a:tc>
              </a:tr>
              <a:tr h="2795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0x40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Zeroing</a:t>
                      </a:r>
                    </a:p>
                  </a:txBody>
                  <a:tcPr/>
                </a:tc>
              </a:tr>
              <a:tr h="28309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0x80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Adjust zero</a:t>
                      </a:r>
                    </a:p>
                  </a:txBody>
                  <a:tcPr/>
                </a:tc>
              </a:tr>
              <a:tr h="2460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Adjust</a:t>
                      </a:r>
                      <a:r>
                        <a:rPr lang="en-US" sz="1400" baseline="0" dirty="0" smtClean="0"/>
                        <a:t> nominal</a:t>
                      </a:r>
                      <a:endParaRPr lang="en-US" sz="1400" dirty="0" smtClean="0"/>
                    </a:p>
                  </a:txBody>
                  <a:tcPr/>
                </a:tc>
              </a:tr>
              <a:tr h="3012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Activate data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Manual taring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 storage</a:t>
                      </a:r>
                    </a:p>
                  </a:txBody>
                  <a:tcPr/>
                </a:tc>
              </a:tr>
              <a:tr h="284528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(For more see WTX</a:t>
                      </a:r>
                      <a:r>
                        <a:rPr lang="en-US" sz="1400" baseline="0" dirty="0" smtClean="0"/>
                        <a:t> manual, chapter PLC link)</a:t>
                      </a:r>
                      <a:endParaRPr lang="en-US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platzhalter 1"/>
          <p:cNvSpPr txBox="1">
            <a:spLocks/>
          </p:cNvSpPr>
          <p:nvPr/>
        </p:nvSpPr>
        <p:spPr>
          <a:xfrm>
            <a:off x="607725" y="2924945"/>
            <a:ext cx="4396323" cy="32403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Choose the function with </a:t>
            </a:r>
            <a:r>
              <a:rPr lang="en-US" dirty="0" err="1" smtClean="0"/>
              <a:t>Op_Code</a:t>
            </a:r>
            <a:r>
              <a:rPr lang="en-US" dirty="0" smtClean="0"/>
              <a:t> according to the table on the right.</a:t>
            </a:r>
            <a:endParaRPr lang="en-US" i="1" dirty="0"/>
          </a:p>
        </p:txBody>
      </p:sp>
      <p:sp>
        <p:nvSpPr>
          <p:cNvPr id="8" name="Textfeld 7"/>
          <p:cNvSpPr txBox="1"/>
          <p:nvPr/>
        </p:nvSpPr>
        <p:spPr>
          <a:xfrm>
            <a:off x="611560" y="3968073"/>
            <a:ext cx="4446746" cy="2400657"/>
          </a:xfrm>
          <a:prstGeom prst="rect">
            <a:avLst/>
          </a:prstGeom>
          <a:noFill/>
          <a:ln>
            <a:solidFill>
              <a:srgbClr val="003D7A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 smtClean="0">
                <a:latin typeface="+mn-lt"/>
              </a:rPr>
              <a:t>Code Example</a:t>
            </a:r>
          </a:p>
          <a:p>
            <a:endParaRPr lang="en-US" sz="1200" noProof="1" smtClean="0">
              <a:latin typeface="+mn-lt"/>
              <a:cs typeface="Consolas" panose="020B0609020204030204" pitchFamily="49" charset="0"/>
            </a:endParaRPr>
          </a:p>
          <a:p>
            <a:pPr defTabSz="268288"/>
            <a:r>
              <a:rPr lang="en-US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private void buttonTare_Clicked(object sender, EventArgs e)</a:t>
            </a:r>
          </a:p>
          <a:p>
            <a:pPr defTabSz="268288"/>
            <a:r>
              <a:rPr lang="en-US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268288"/>
            <a:r>
              <a:rPr lang="en-US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	WTX_obj.AsyncCall(0x1, WriteDataReceived);</a:t>
            </a:r>
          </a:p>
          <a:p>
            <a:pPr defTabSz="268288"/>
            <a:r>
              <a:rPr lang="en-US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268288"/>
            <a:endParaRPr lang="en-US" sz="12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268288"/>
            <a:r>
              <a:rPr lang="en-US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private void WriteDataReceived(IDeviceValues_obj)</a:t>
            </a:r>
          </a:p>
          <a:p>
            <a:pPr defTabSz="268288"/>
            <a:r>
              <a:rPr lang="en-US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268288"/>
            <a:r>
              <a:rPr lang="en-US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	textBoxAusgabe.Text = “Write executed”;</a:t>
            </a:r>
          </a:p>
          <a:p>
            <a:pPr defTabSz="268288"/>
            <a:r>
              <a:rPr lang="en-US" sz="1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014" y="692697"/>
            <a:ext cx="7993434" cy="37444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are two possibilities:</a:t>
            </a:r>
          </a:p>
          <a:p>
            <a:r>
              <a:rPr lang="en-US" dirty="0" smtClean="0"/>
              <a:t>Calculate the values for a dead load and a nominal load in a ratio in mV/V and write in into the WTX registers</a:t>
            </a:r>
          </a:p>
          <a:p>
            <a:pPr lvl="1"/>
            <a:r>
              <a:rPr lang="en-US" dirty="0" smtClean="0"/>
              <a:t>Call </a:t>
            </a:r>
            <a:r>
              <a:rPr lang="en-US" i="1" dirty="0" err="1" smtClean="0"/>
              <a:t>WTXObj.Calculate</a:t>
            </a:r>
            <a:r>
              <a:rPr lang="en-US" i="1" dirty="0" smtClean="0"/>
              <a:t>(preload, capacity)</a:t>
            </a:r>
            <a:r>
              <a:rPr lang="en-US" dirty="0" smtClean="0"/>
              <a:t> on your WTX120 object with preload and capacity as double in mV/V</a:t>
            </a:r>
            <a:endParaRPr lang="en-US" i="1" dirty="0" smtClean="0"/>
          </a:p>
          <a:p>
            <a:r>
              <a:rPr lang="en-US" dirty="0" smtClean="0"/>
              <a:t>Calibration with a reference weight</a:t>
            </a:r>
          </a:p>
          <a:p>
            <a:pPr lvl="1"/>
            <a:r>
              <a:rPr lang="en-US" dirty="0" smtClean="0"/>
              <a:t>Call </a:t>
            </a:r>
            <a:r>
              <a:rPr lang="en-US" i="1" dirty="0" err="1" smtClean="0"/>
              <a:t>WTXObj.MeasureZero</a:t>
            </a:r>
            <a:r>
              <a:rPr lang="en-US" i="1" dirty="0" smtClean="0"/>
              <a:t>()</a:t>
            </a:r>
            <a:r>
              <a:rPr lang="en-US" dirty="0" smtClean="0"/>
              <a:t> with unloaded scale</a:t>
            </a:r>
          </a:p>
          <a:p>
            <a:pPr lvl="1"/>
            <a:r>
              <a:rPr lang="en-US" dirty="0" smtClean="0"/>
              <a:t>Call </a:t>
            </a:r>
            <a:r>
              <a:rPr lang="en-US" i="1" dirty="0" err="1" smtClean="0"/>
              <a:t>WTXObj.Calibrate</a:t>
            </a:r>
            <a:r>
              <a:rPr lang="en-US" i="1" dirty="0" smtClean="0"/>
              <a:t>(</a:t>
            </a:r>
            <a:r>
              <a:rPr lang="en-US" i="1" dirty="0" err="1" smtClean="0"/>
              <a:t>normalizedWeight</a:t>
            </a:r>
            <a:r>
              <a:rPr lang="en-US" i="1" dirty="0" smtClean="0"/>
              <a:t>, </a:t>
            </a:r>
            <a:r>
              <a:rPr lang="en-US" i="1" dirty="0" err="1" smtClean="0"/>
              <a:t>weightAsString</a:t>
            </a:r>
            <a:r>
              <a:rPr lang="en-US" i="1" dirty="0" smtClean="0"/>
              <a:t>)</a:t>
            </a:r>
            <a:r>
              <a:rPr lang="en-US" dirty="0" smtClean="0"/>
              <a:t> with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normalizedWeight</a:t>
            </a:r>
            <a:r>
              <a:rPr lang="en-US" dirty="0" smtClean="0"/>
              <a:t> is the reference weight in the current unit multiplied with 10^(</a:t>
            </a:r>
            <a:r>
              <a:rPr lang="en-US" dirty="0" err="1" smtClean="0"/>
              <a:t>WTXObj.decimals</a:t>
            </a:r>
            <a:r>
              <a:rPr lang="en-US" dirty="0" smtClean="0"/>
              <a:t>)</a:t>
            </a:r>
            <a:endParaRPr lang="en-US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2.2.4 </a:t>
            </a:r>
            <a:r>
              <a:rPr lang="de-DE" dirty="0" err="1" smtClean="0"/>
              <a:t>Step</a:t>
            </a:r>
            <a:r>
              <a:rPr lang="en-US" dirty="0" smtClean="0"/>
              <a:t>-by-Step: Calibration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16</a:t>
            </a:fld>
            <a:endParaRPr lang="de-DE" alt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1331640" y="3861048"/>
            <a:ext cx="6912768" cy="2400657"/>
          </a:xfrm>
          <a:prstGeom prst="rect">
            <a:avLst/>
          </a:prstGeom>
          <a:noFill/>
          <a:ln>
            <a:solidFill>
              <a:srgbClr val="003D7A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 smtClean="0">
                <a:latin typeface="+mn-lt"/>
              </a:rPr>
              <a:t>Code Example</a:t>
            </a:r>
          </a:p>
          <a:p>
            <a:endParaRPr lang="en-US" sz="1200" noProof="1" smtClean="0">
              <a:latin typeface="+mn-lt"/>
              <a:cs typeface="Consolas" panose="020B0609020204030204" pitchFamily="49" charset="0"/>
            </a:endParaRPr>
          </a:p>
          <a:p>
            <a:r>
              <a:rPr lang="en-US" sz="1200" noProof="1" smtClean="0">
                <a:solidFill>
                  <a:srgbClr val="14710F"/>
                </a:solidFill>
                <a:latin typeface="+mn-lt"/>
                <a:cs typeface="Consolas" panose="020B0609020204030204" pitchFamily="49" charset="0"/>
              </a:rPr>
              <a:t>// Unload scale</a:t>
            </a:r>
          </a:p>
          <a:p>
            <a:endParaRPr lang="en-US" sz="1200" noProof="1" smtClean="0">
              <a:latin typeface="+mn-lt"/>
              <a:cs typeface="Consolas" panose="020B0609020204030204" pitchFamily="49" charset="0"/>
            </a:endParaRPr>
          </a:p>
          <a:p>
            <a:r>
              <a:rPr lang="en-US" sz="1200" noProof="1" smtClean="0">
                <a:latin typeface="+mn-lt"/>
                <a:cs typeface="Consolas" panose="020B0609020204030204" pitchFamily="49" charset="0"/>
              </a:rPr>
              <a:t>WTXObj.MeasureZero();</a:t>
            </a:r>
          </a:p>
          <a:p>
            <a:endParaRPr lang="en-US" sz="1200" noProof="1" smtClean="0">
              <a:latin typeface="+mn-lt"/>
              <a:cs typeface="Consolas" panose="020B0609020204030204" pitchFamily="49" charset="0"/>
            </a:endParaRPr>
          </a:p>
          <a:p>
            <a:r>
              <a:rPr lang="en-US" sz="1200" noProof="1" smtClean="0">
                <a:solidFill>
                  <a:srgbClr val="14710F"/>
                </a:solidFill>
                <a:latin typeface="+mn-lt"/>
                <a:cs typeface="Consolas" panose="020B0609020204030204" pitchFamily="49" charset="0"/>
              </a:rPr>
              <a:t>// put reference weight e.g. 2kg on the scale. WTX display shows weights in kg (WTXObj.unit=0)</a:t>
            </a:r>
          </a:p>
          <a:p>
            <a:endParaRPr lang="en-US" sz="1200" noProof="1" smtClean="0">
              <a:latin typeface="+mn-lt"/>
              <a:cs typeface="Consolas" panose="020B0609020204030204" pitchFamily="49" charset="0"/>
            </a:endParaRPr>
          </a:p>
          <a:p>
            <a:r>
              <a:rPr lang="en-US" sz="1200" noProof="1" smtClean="0">
                <a:latin typeface="+mn-lt"/>
                <a:cs typeface="Consolas" panose="020B0609020204030204" pitchFamily="49" charset="0"/>
              </a:rPr>
              <a:t>Int weight = 2;</a:t>
            </a:r>
            <a:endParaRPr lang="en-US" sz="1200" noProof="1">
              <a:latin typeface="+mn-lt"/>
              <a:cs typeface="Consolas" panose="020B0609020204030204" pitchFamily="49" charset="0"/>
            </a:endParaRPr>
          </a:p>
          <a:p>
            <a:r>
              <a:rPr lang="en-US" sz="1200" noProof="1" smtClean="0">
                <a:latin typeface="+mn-lt"/>
                <a:cs typeface="Consolas" panose="020B0609020204030204" pitchFamily="49" charset="0"/>
              </a:rPr>
              <a:t>Int normalizedWeight = weight * Math.pow(10, WTXObj.decimals);</a:t>
            </a:r>
          </a:p>
          <a:p>
            <a:r>
              <a:rPr lang="en-US" sz="1200" noProof="1" smtClean="0">
                <a:latin typeface="+mn-lt"/>
                <a:cs typeface="Consolas" panose="020B0609020204030204" pitchFamily="49" charset="0"/>
              </a:rPr>
              <a:t>WTXObj.Calibrate(normalizedWeight, weight.toString());</a:t>
            </a:r>
          </a:p>
          <a:p>
            <a:endParaRPr lang="en-US" sz="1200" noProof="1" smtClean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4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If you want to implement an own application, it is recommended to be guided by the interfaces ‚</a:t>
            </a:r>
            <a:r>
              <a:rPr lang="en-US" dirty="0" err="1" smtClean="0"/>
              <a:t>IDeviceValues</a:t>
            </a:r>
            <a:r>
              <a:rPr lang="en-US" dirty="0" smtClean="0"/>
              <a:t>‘ and ‚</a:t>
            </a:r>
            <a:r>
              <a:rPr lang="en-US" dirty="0" err="1" smtClean="0"/>
              <a:t>IModbusConnection</a:t>
            </a:r>
            <a:r>
              <a:rPr lang="en-US" dirty="0" smtClean="0"/>
              <a:t>‘. The latter represents the connection with TCP/Modbus to the WTX and ‚</a:t>
            </a:r>
            <a:r>
              <a:rPr lang="en-US" dirty="0" err="1" smtClean="0"/>
              <a:t>IDeviceValues</a:t>
            </a:r>
            <a:r>
              <a:rPr lang="en-US" dirty="0" smtClean="0"/>
              <a:t>‘ represents the available values, which can be easily called via the interface from your application.</a:t>
            </a:r>
          </a:p>
          <a:p>
            <a:endParaRPr lang="en-US" dirty="0" smtClean="0"/>
          </a:p>
          <a:p>
            <a:r>
              <a:rPr lang="en-US" dirty="0" smtClean="0"/>
              <a:t>For more details or functions have a look at the descriptions or at the WTX120 manual</a:t>
            </a:r>
          </a:p>
          <a:p>
            <a:endParaRPr lang="en-US" dirty="0" smtClean="0"/>
          </a:p>
          <a:p>
            <a:r>
              <a:rPr lang="en-US" dirty="0" smtClean="0"/>
              <a:t>An application with </a:t>
            </a:r>
            <a:r>
              <a:rPr lang="en-US" dirty="0" err="1" smtClean="0"/>
              <a:t>Jetbus</a:t>
            </a:r>
            <a:r>
              <a:rPr lang="en-US" dirty="0" smtClean="0"/>
              <a:t> and Modbus together is in work to get more </a:t>
            </a:r>
            <a:r>
              <a:rPr lang="en-US" dirty="0" err="1" smtClean="0"/>
              <a:t>informations</a:t>
            </a:r>
            <a:r>
              <a:rPr lang="en-US" dirty="0" smtClean="0"/>
              <a:t> and </a:t>
            </a:r>
            <a:r>
              <a:rPr lang="en-US" dirty="0" err="1" smtClean="0"/>
              <a:t>redundance</a:t>
            </a:r>
            <a:r>
              <a:rPr lang="en-US" dirty="0" smtClean="0"/>
              <a:t>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 </a:t>
            </a:r>
            <a:r>
              <a:rPr lang="en-US" dirty="0" smtClean="0"/>
              <a:t>Outlook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17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431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WTX120 </a:t>
            </a:r>
            <a:r>
              <a:rPr lang="en-US" dirty="0"/>
              <a:t>Website: </a:t>
            </a:r>
            <a:endParaRPr lang="en-US" dirty="0" smtClean="0"/>
          </a:p>
          <a:p>
            <a:pPr marL="357188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://www.hbm.com/en/6304/wtx120-industrial-and-legal-for-trade-weighing-terminal</a:t>
            </a:r>
            <a:r>
              <a:rPr lang="de-DE" dirty="0" smtClean="0">
                <a:hlinkClick r:id="rId2"/>
              </a:rPr>
              <a:t>/</a:t>
            </a:r>
            <a:endParaRPr lang="de-DE" dirty="0"/>
          </a:p>
          <a:p>
            <a:pPr marL="0" indent="357188"/>
            <a:r>
              <a:rPr lang="de-DE" dirty="0" smtClean="0"/>
              <a:t>WTX120 Manual:</a:t>
            </a:r>
          </a:p>
          <a:p>
            <a:pPr marL="357188" indent="0">
              <a:buNone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www.hbm.com/fileadmin/mediapool/hbmdoc/technical/a4500.pdf</a:t>
            </a:r>
            <a:r>
              <a:rPr lang="de-DE" dirty="0" smtClean="0"/>
              <a:t> </a:t>
            </a:r>
          </a:p>
          <a:p>
            <a:r>
              <a:rPr lang="en-US" dirty="0" err="1" smtClean="0"/>
              <a:t>ModbusTCP</a:t>
            </a:r>
            <a:r>
              <a:rPr lang="en-US" dirty="0" smtClean="0"/>
              <a:t> API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i="1" dirty="0" smtClean="0"/>
              <a:t>(unofficial, later …/HBM)</a:t>
            </a:r>
            <a:endParaRPr lang="de-DE" dirty="0" smtClean="0"/>
          </a:p>
          <a:p>
            <a:pPr marL="0" indent="357188">
              <a:buNone/>
            </a:pPr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github.com/leistner/ModbusTCP_WTX</a:t>
            </a:r>
            <a:endParaRPr lang="de-DE" dirty="0" smtClean="0"/>
          </a:p>
          <a:p>
            <a:r>
              <a:rPr lang="en-US" dirty="0" smtClean="0"/>
              <a:t>Microsoft Visual Studio:</a:t>
            </a:r>
            <a:endParaRPr lang="de-DE" dirty="0" smtClean="0">
              <a:hlinkClick r:id="rId5"/>
            </a:endParaRPr>
          </a:p>
          <a:p>
            <a:pPr marL="0" indent="357188">
              <a:buNone/>
            </a:pPr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www.visualstudio.com/vs/</a:t>
            </a:r>
            <a:endParaRPr lang="de-DE" dirty="0" smtClean="0"/>
          </a:p>
          <a:p>
            <a:pPr marL="0" indent="357188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Link Collection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18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553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484188" y="3213100"/>
            <a:ext cx="4232275" cy="1223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20483" name="Textplatzhalter 5"/>
          <p:cNvSpPr>
            <a:spLocks noGrp="1"/>
          </p:cNvSpPr>
          <p:nvPr>
            <p:ph type="body" sz="quarter" idx="16"/>
          </p:nvPr>
        </p:nvSpPr>
        <p:spPr bwMode="auto">
          <a:xfrm>
            <a:off x="395288" y="6192838"/>
            <a:ext cx="839470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de-DE" altLang="de-DE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684213" y="836613"/>
            <a:ext cx="7267575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Prerequisites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Hardware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Software</a:t>
            </a:r>
          </a:p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Step-by-Step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 Run Example Applications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 Programing own Window App Using the API</a:t>
            </a:r>
          </a:p>
          <a:p>
            <a:pPr lvl="2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 Overview Structure &amp; Communication Flow</a:t>
            </a:r>
          </a:p>
          <a:p>
            <a:pPr lvl="2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 Code Example Using the API</a:t>
            </a:r>
          </a:p>
          <a:p>
            <a:pPr lvl="2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 Change Settings of the WTX120</a:t>
            </a:r>
          </a:p>
          <a:p>
            <a:pPr lvl="2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 Calibration</a:t>
            </a:r>
          </a:p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Outlook &amp; Link Collection</a:t>
            </a:r>
          </a:p>
          <a:p>
            <a:pPr>
              <a:buFont typeface="Arial" charset="0"/>
              <a:buAutoNum type="arabicPeriod"/>
            </a:pPr>
            <a:endParaRPr lang="en-US" altLang="de-DE" dirty="0" smtClean="0">
              <a:latin typeface="Arial" charset="0"/>
              <a:cs typeface="Arial" charset="0"/>
            </a:endParaRPr>
          </a:p>
        </p:txBody>
      </p:sp>
      <p:sp>
        <p:nvSpPr>
          <p:cNvPr id="7171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34925" y="115888"/>
            <a:ext cx="760412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de-DE" dirty="0" smtClean="0">
                <a:latin typeface="Arial" charset="0"/>
                <a:cs typeface="Arial" charset="0"/>
              </a:rPr>
              <a:t>Agenda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HBM WTX120 </a:t>
            </a:r>
            <a:r>
              <a:rPr lang="en-US" dirty="0"/>
              <a:t>w</a:t>
            </a:r>
            <a:r>
              <a:rPr lang="en-US" dirty="0" smtClean="0"/>
              <a:t>eighing </a:t>
            </a:r>
            <a:r>
              <a:rPr lang="en-US" dirty="0"/>
              <a:t>t</a:t>
            </a:r>
            <a:r>
              <a:rPr lang="en-US" dirty="0" smtClean="0"/>
              <a:t>erminal</a:t>
            </a:r>
          </a:p>
          <a:p>
            <a:r>
              <a:rPr lang="en-US" dirty="0" smtClean="0"/>
              <a:t>Supply voltage for WTX120 (12V-30V, DC)</a:t>
            </a:r>
          </a:p>
          <a:p>
            <a:r>
              <a:rPr lang="en-US" dirty="0" smtClean="0"/>
              <a:t>RJ45 Cable (“LAN” Cable)</a:t>
            </a:r>
          </a:p>
          <a:p>
            <a:r>
              <a:rPr lang="en-US" dirty="0" smtClean="0"/>
              <a:t>A weighing sensor, e.g. HBM PW6C</a:t>
            </a:r>
          </a:p>
          <a:p>
            <a:r>
              <a:rPr lang="en-US" dirty="0" smtClean="0"/>
              <a:t>Computer with LAN-port or which is connected to the same network as the WTX</a:t>
            </a:r>
          </a:p>
          <a:p>
            <a:r>
              <a:rPr lang="en-US" dirty="0" smtClean="0"/>
              <a:t>Visual Studio 2017 hardware requirements:</a:t>
            </a:r>
          </a:p>
          <a:p>
            <a:pPr lvl="1"/>
            <a:r>
              <a:rPr lang="en-US" dirty="0" smtClean="0"/>
              <a:t>Min. 1.8 GHz processor (dual-core recommended)</a:t>
            </a:r>
          </a:p>
          <a:p>
            <a:pPr lvl="1"/>
            <a:r>
              <a:rPr lang="en-US" dirty="0" smtClean="0"/>
              <a:t>Min. 2 GB RAM (4 GB recommended)</a:t>
            </a:r>
          </a:p>
          <a:p>
            <a:pPr lvl="1"/>
            <a:r>
              <a:rPr lang="en-US" dirty="0" smtClean="0"/>
              <a:t>Around 20-50 GB hard disk space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Prerequisites – Hardware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632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Windows operating system, min. Win7 SP1 </a:t>
            </a:r>
          </a:p>
          <a:p>
            <a:pPr marL="357188" indent="0">
              <a:buNone/>
            </a:pPr>
            <a:r>
              <a:rPr lang="en-US" dirty="0" smtClean="0"/>
              <a:t>(for programming also </a:t>
            </a:r>
            <a:r>
              <a:rPr lang="en-US" dirty="0" err="1" smtClean="0"/>
              <a:t>macOS</a:t>
            </a:r>
            <a:r>
              <a:rPr lang="en-US" dirty="0" smtClean="0"/>
              <a:t> possible)</a:t>
            </a:r>
          </a:p>
          <a:p>
            <a:r>
              <a:rPr lang="en-US" dirty="0" smtClean="0"/>
              <a:t>Min. Visual Studio (VS) 2013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Version 4.5.2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Prerequisites – 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911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“For </a:t>
            </a:r>
            <a:r>
              <a:rPr lang="en-US" i="1" dirty="0"/>
              <a:t>organizations</a:t>
            </a:r>
          </a:p>
          <a:p>
            <a:pPr marL="0" indent="0">
              <a:buNone/>
            </a:pPr>
            <a:r>
              <a:rPr lang="en-US" i="1" dirty="0"/>
              <a:t>An unlimited number of users within an organization can use Visual Studio Community for the following scenarios: in a classroom learning environment, for academic research, or </a:t>
            </a:r>
            <a:r>
              <a:rPr lang="en-US" b="1" i="1" dirty="0"/>
              <a:t>for contributing to open source </a:t>
            </a:r>
            <a:r>
              <a:rPr lang="en-US" b="1" i="1" dirty="0" smtClean="0"/>
              <a:t>projects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For </a:t>
            </a:r>
            <a:r>
              <a:rPr lang="en-US" i="1" dirty="0"/>
              <a:t>all other usage scenarios:</a:t>
            </a:r>
            <a:br>
              <a:rPr lang="en-US" i="1" dirty="0"/>
            </a:br>
            <a:r>
              <a:rPr lang="en-US" i="1" dirty="0"/>
              <a:t>In non-enterprise organizations, up to five users can use Visual Studio Community. In enterprise organizations (meaning those with &gt;250 PCs or &gt;$1 Million US Dollars in annual </a:t>
            </a:r>
            <a:r>
              <a:rPr lang="en-US" i="1" dirty="0" smtClean="0"/>
              <a:t>revenue)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For individuals</a:t>
            </a:r>
          </a:p>
          <a:p>
            <a:pPr marL="0" indent="0">
              <a:buNone/>
            </a:pPr>
            <a:r>
              <a:rPr lang="en-US" i="1" dirty="0"/>
              <a:t>Any individual developer can use Visual Studio Community to create their own free or paid apps</a:t>
            </a:r>
            <a:r>
              <a:rPr lang="en-US" i="1" dirty="0" smtClean="0"/>
              <a:t>.”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https://www.visualstudio.com/vs/community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(02/14/2018)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After 30 days you have to log in with a Microsoft account to unlock the test version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Everyone else needs another license!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VS Community License - Extract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217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827584" y="2780928"/>
            <a:ext cx="7143323" cy="2959731"/>
            <a:chOff x="533060" y="1916832"/>
            <a:chExt cx="7567332" cy="329640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61" y="1916832"/>
              <a:ext cx="7567331" cy="3047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33060" y="4967012"/>
              <a:ext cx="25267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 dirty="0" smtClean="0"/>
                <a:t>Picture: VS </a:t>
              </a:r>
              <a:r>
                <a:rPr lang="de-DE" sz="1000" i="1" dirty="0" err="1" smtClean="0"/>
                <a:t>Required</a:t>
              </a:r>
              <a:r>
                <a:rPr lang="de-DE" sz="1000" i="1" dirty="0" smtClean="0"/>
                <a:t> Tools </a:t>
              </a:r>
              <a:r>
                <a:rPr lang="de-DE" sz="1000" i="1" dirty="0" err="1" smtClean="0"/>
                <a:t>and</a:t>
              </a:r>
              <a:r>
                <a:rPr lang="de-DE" sz="1000" i="1" dirty="0" smtClean="0"/>
                <a:t> Features</a:t>
              </a:r>
              <a:endParaRPr lang="de-DE" sz="1200" i="1" dirty="0"/>
            </a:p>
          </p:txBody>
        </p:sp>
      </p:grp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014" y="764704"/>
            <a:ext cx="7345362" cy="5543873"/>
          </a:xfrm>
        </p:spPr>
        <p:txBody>
          <a:bodyPr/>
          <a:lstStyle/>
          <a:p>
            <a:r>
              <a:rPr lang="en-US" dirty="0" smtClean="0"/>
              <a:t>You can find all required links for downloads in the Link-Collection</a:t>
            </a:r>
          </a:p>
          <a:p>
            <a:r>
              <a:rPr lang="en-US" dirty="0" smtClean="0"/>
              <a:t>Install VS with .NET-Development extension or basic version and install required packages afterwards</a:t>
            </a:r>
          </a:p>
          <a:p>
            <a:r>
              <a:rPr lang="en-US" dirty="0"/>
              <a:t>Download </a:t>
            </a:r>
            <a:r>
              <a:rPr lang="en-US" dirty="0" err="1"/>
              <a:t>ModbusTCP_WTX</a:t>
            </a:r>
            <a:r>
              <a:rPr lang="en-US" dirty="0"/>
              <a:t> from </a:t>
            </a:r>
            <a:r>
              <a:rPr lang="en-US" dirty="0" smtClean="0"/>
              <a:t>GitHub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- Installation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0253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289614" y="6226257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Picture: Project </a:t>
            </a:r>
            <a:r>
              <a:rPr lang="de-DE" sz="1000" i="1" dirty="0" err="1" smtClean="0"/>
              <a:t>overview</a:t>
            </a:r>
            <a:r>
              <a:rPr lang="de-DE" sz="1000" i="1" dirty="0" smtClean="0"/>
              <a:t>– Solution </a:t>
            </a:r>
            <a:r>
              <a:rPr lang="de-DE" sz="1000" i="1" dirty="0" err="1" smtClean="0"/>
              <a:t>explorer</a:t>
            </a:r>
            <a:endParaRPr lang="de-DE" sz="1200" i="1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560" y="778628"/>
            <a:ext cx="7484089" cy="5543873"/>
          </a:xfrm>
        </p:spPr>
        <p:txBody>
          <a:bodyPr/>
          <a:lstStyle/>
          <a:p>
            <a:r>
              <a:rPr lang="en-US" dirty="0"/>
              <a:t>Connect WTX120 with the same </a:t>
            </a:r>
            <a:r>
              <a:rPr lang="en-US" dirty="0" smtClean="0"/>
              <a:t>network </a:t>
            </a:r>
            <a:r>
              <a:rPr lang="en-US" dirty="0"/>
              <a:t>as your PC </a:t>
            </a:r>
            <a:r>
              <a:rPr lang="en-US" dirty="0" smtClean="0"/>
              <a:t>                         </a:t>
            </a:r>
            <a:r>
              <a:rPr lang="en-US" sz="1400" i="1" dirty="0" smtClean="0"/>
              <a:t>Note</a:t>
            </a:r>
            <a:r>
              <a:rPr lang="en-US" sz="1400" i="1" dirty="0"/>
              <a:t>: WTX does not support DHCP </a:t>
            </a:r>
            <a:r>
              <a:rPr lang="en-US" sz="1400" i="1" dirty="0" smtClean="0"/>
              <a:t>currently, only </a:t>
            </a:r>
            <a:r>
              <a:rPr lang="en-US" sz="1400" i="1" dirty="0"/>
              <a:t>fixed </a:t>
            </a:r>
            <a:r>
              <a:rPr lang="en-US" sz="1400" i="1" dirty="0" smtClean="0"/>
              <a:t>IP</a:t>
            </a:r>
          </a:p>
          <a:p>
            <a:endParaRPr lang="en-US" dirty="0"/>
          </a:p>
          <a:p>
            <a:r>
              <a:rPr lang="en-US" dirty="0" smtClean="0"/>
              <a:t>Or connect directly to your PC, the IP-address in WTX                        must be the same, where the subnet-mask is 255,                                     and different, where it is 0.</a:t>
            </a:r>
          </a:p>
          <a:p>
            <a:endParaRPr lang="en-US" dirty="0" smtClean="0"/>
          </a:p>
          <a:p>
            <a:r>
              <a:rPr lang="en-US" dirty="0" smtClean="0"/>
              <a:t>Open WTXModbus.sln in the </a:t>
            </a:r>
            <a:r>
              <a:rPr lang="en-US" i="1" dirty="0" err="1" smtClean="0"/>
              <a:t>WTXModbus</a:t>
            </a:r>
            <a:r>
              <a:rPr lang="en-US" dirty="0" smtClean="0"/>
              <a:t> folder in the </a:t>
            </a:r>
          </a:p>
          <a:p>
            <a:pPr marL="0" indent="355600">
              <a:buNone/>
            </a:pPr>
            <a:r>
              <a:rPr lang="en-US" dirty="0"/>
              <a:t>d</a:t>
            </a:r>
            <a:r>
              <a:rPr lang="en-US" dirty="0" smtClean="0"/>
              <a:t>ownloaded folder</a:t>
            </a:r>
          </a:p>
          <a:p>
            <a:pPr marL="0" indent="355600">
              <a:buNone/>
            </a:pPr>
            <a:r>
              <a:rPr lang="en-US" sz="1400" i="1" dirty="0" smtClean="0"/>
              <a:t>Note: You </a:t>
            </a:r>
            <a:r>
              <a:rPr lang="en-US" sz="1400" i="1" dirty="0"/>
              <a:t>need internet access during the first build</a:t>
            </a:r>
            <a:r>
              <a:rPr lang="de-DE" sz="1400" i="1" dirty="0"/>
              <a:t>,</a:t>
            </a:r>
          </a:p>
          <a:p>
            <a:pPr marL="400050" lvl="1" indent="0">
              <a:buNone/>
            </a:pPr>
            <a:r>
              <a:rPr lang="en-US" sz="1400" i="1" dirty="0"/>
              <a:t>because </a:t>
            </a:r>
            <a:r>
              <a:rPr lang="en-US" sz="1400" i="1" dirty="0" err="1"/>
              <a:t>WTXModbus</a:t>
            </a:r>
            <a:r>
              <a:rPr lang="en-US" sz="1400" i="1" dirty="0"/>
              <a:t> downloads 2 </a:t>
            </a:r>
            <a:r>
              <a:rPr lang="en-US" sz="1400" i="1" dirty="0" err="1" smtClean="0"/>
              <a:t>NuGet</a:t>
            </a:r>
            <a:r>
              <a:rPr lang="en-US" sz="1400" i="1" dirty="0" smtClean="0"/>
              <a:t>- packages </a:t>
            </a:r>
          </a:p>
          <a:p>
            <a:pPr marL="400050" lvl="1" indent="0">
              <a:buNone/>
            </a:pPr>
            <a:r>
              <a:rPr lang="en-US" sz="1400" i="1" dirty="0" smtClean="0"/>
              <a:t>one-time</a:t>
            </a:r>
          </a:p>
          <a:p>
            <a:endParaRPr lang="en-US" dirty="0" smtClean="0"/>
          </a:p>
          <a:p>
            <a:r>
              <a:rPr lang="en-US" dirty="0" smtClean="0"/>
              <a:t>Project overview: 3 example applications: one command </a:t>
            </a:r>
          </a:p>
          <a:p>
            <a:pPr marL="357188" indent="0">
              <a:buNone/>
            </a:pPr>
            <a:r>
              <a:rPr lang="en-US" dirty="0" smtClean="0"/>
              <a:t>line application (CL),  two graphic applications (GUI), </a:t>
            </a:r>
          </a:p>
          <a:p>
            <a:pPr marL="357188" indent="0">
              <a:buNone/>
            </a:pPr>
            <a:r>
              <a:rPr lang="en-US" dirty="0" smtClean="0"/>
              <a:t>and the API </a:t>
            </a:r>
            <a:r>
              <a:rPr lang="en-US" dirty="0" err="1" smtClean="0"/>
              <a:t>WTXModbus</a:t>
            </a:r>
            <a:r>
              <a:rPr lang="en-US" dirty="0" smtClean="0"/>
              <a:t>.</a:t>
            </a:r>
            <a:endParaRPr lang="en-US" dirty="0"/>
          </a:p>
          <a:p>
            <a:pPr marL="357188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dirty="0"/>
              <a:t> </a:t>
            </a:r>
            <a:endParaRPr lang="en-US" sz="18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Step-by-Step - Connect WTX &amp; Get Started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7</a:t>
            </a:fld>
            <a:endParaRPr lang="de-DE" alt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020272" y="2353632"/>
            <a:ext cx="1717614" cy="3814528"/>
            <a:chOff x="7020272" y="2353632"/>
            <a:chExt cx="1717614" cy="381452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167"/>
            <a:stretch/>
          </p:blipFill>
          <p:spPr bwMode="auto">
            <a:xfrm>
              <a:off x="7020272" y="2353632"/>
              <a:ext cx="1717614" cy="3814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Gerade Verbindung 6"/>
            <p:cNvCxnSpPr/>
            <p:nvPr/>
          </p:nvCxnSpPr>
          <p:spPr>
            <a:xfrm>
              <a:off x="8737886" y="2353632"/>
              <a:ext cx="0" cy="3814528"/>
            </a:xfrm>
            <a:prstGeom prst="line">
              <a:avLst/>
            </a:prstGeom>
            <a:ln>
              <a:solidFill>
                <a:srgbClr val="003D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60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Start a demo example: Choose an app</a:t>
            </a:r>
          </a:p>
          <a:p>
            <a:pPr marL="357188" indent="0">
              <a:buNone/>
            </a:pPr>
            <a:r>
              <a:rPr lang="en-US" sz="1400" i="1" dirty="0"/>
              <a:t>Note: </a:t>
            </a:r>
            <a:r>
              <a:rPr lang="en-US" sz="1400" i="1" dirty="0" smtClean="0"/>
              <a:t>If </a:t>
            </a:r>
            <a:r>
              <a:rPr lang="en-US" sz="1400" i="1" dirty="0"/>
              <a:t>you choose </a:t>
            </a:r>
            <a:r>
              <a:rPr lang="en-US" sz="1400" i="1" dirty="0" err="1"/>
              <a:t>WTXModbusCL</a:t>
            </a:r>
            <a:r>
              <a:rPr lang="en-US" sz="1400" i="1" dirty="0"/>
              <a:t>, you have to set the IP in the VS project properties menu as an </a:t>
            </a:r>
            <a:r>
              <a:rPr lang="en-US" sz="1400" i="1" dirty="0" smtClean="0"/>
              <a:t>argument. Connection </a:t>
            </a:r>
            <a:r>
              <a:rPr lang="en-US" sz="1400" i="1" dirty="0" err="1" smtClean="0"/>
              <a:t>establishs</a:t>
            </a:r>
            <a:r>
              <a:rPr lang="en-US" sz="1400" i="1" dirty="0" smtClean="0"/>
              <a:t> automatically after start.</a:t>
            </a:r>
            <a:endParaRPr lang="en-US" sz="14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Step-by-Step - Example Application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8</a:t>
            </a:fld>
            <a:endParaRPr lang="de-DE" alt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16093" y="5879013"/>
            <a:ext cx="762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If a failure occurs during build, probably you have not installed all required VS packages </a:t>
            </a:r>
            <a:endParaRPr lang="de-DE" dirty="0">
              <a:latin typeface="+mn-lt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971600" y="1639943"/>
            <a:ext cx="6712362" cy="4121196"/>
            <a:chOff x="971600" y="1104529"/>
            <a:chExt cx="6712362" cy="41211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3791" r="44334" b="34568"/>
            <a:stretch/>
          </p:blipFill>
          <p:spPr bwMode="auto">
            <a:xfrm>
              <a:off x="971600" y="1196752"/>
              <a:ext cx="6712362" cy="3782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Ellipse 4"/>
            <p:cNvSpPr/>
            <p:nvPr/>
          </p:nvSpPr>
          <p:spPr>
            <a:xfrm>
              <a:off x="4355976" y="1104529"/>
              <a:ext cx="1777012" cy="39884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737721" y="3242793"/>
              <a:ext cx="796101" cy="19942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076700" y="3494236"/>
              <a:ext cx="2191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Insert the IP of your WTX</a:t>
              </a:r>
              <a:endParaRPr lang="en-US" sz="14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72144" y="4979504"/>
              <a:ext cx="48239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 dirty="0" smtClean="0"/>
                <a:t>Picture: </a:t>
              </a:r>
              <a:r>
                <a:rPr lang="de-DE" sz="1000" i="1" dirty="0" err="1" smtClean="0"/>
                <a:t>WTXModbusCL</a:t>
              </a:r>
              <a:r>
                <a:rPr lang="de-DE" sz="1000" i="1" dirty="0" smtClean="0"/>
                <a:t> </a:t>
              </a:r>
              <a:r>
                <a:rPr lang="de-DE" sz="1000" i="1" dirty="0"/>
                <a:t>P</a:t>
              </a:r>
              <a:r>
                <a:rPr lang="de-DE" sz="1000" i="1" dirty="0" smtClean="0"/>
                <a:t>roject </a:t>
              </a:r>
              <a:r>
                <a:rPr lang="de-DE" sz="1000" i="1" dirty="0"/>
                <a:t>M</a:t>
              </a:r>
              <a:r>
                <a:rPr lang="de-DE" sz="1000" i="1" dirty="0" smtClean="0"/>
                <a:t>enu (Project-&gt; </a:t>
              </a:r>
              <a:r>
                <a:rPr lang="de-DE" sz="1000" i="1" dirty="0" err="1" smtClean="0"/>
                <a:t>WTXModbusCL</a:t>
              </a:r>
              <a:r>
                <a:rPr lang="de-DE" sz="1000" i="1" dirty="0" smtClean="0"/>
                <a:t> Properties… -&gt; </a:t>
              </a:r>
              <a:r>
                <a:rPr lang="de-DE" sz="1000" i="1" dirty="0" err="1" smtClean="0"/>
                <a:t>Debug</a:t>
              </a:r>
              <a:r>
                <a:rPr lang="de-DE" sz="1000" i="1" dirty="0" smtClean="0"/>
                <a:t>)</a:t>
              </a:r>
              <a:endParaRPr lang="de-DE" sz="1200" i="1" dirty="0"/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5868144" y="2120685"/>
            <a:ext cx="2376264" cy="52322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Choose command line (CL) or  a graphic version (GUI)</a:t>
            </a:r>
          </a:p>
        </p:txBody>
      </p:sp>
    </p:spTree>
    <p:extLst>
      <p:ext uri="{BB962C8B-B14F-4D97-AF65-F5344CB8AC3E}">
        <p14:creationId xmlns:p14="http://schemas.microsoft.com/office/powerpoint/2010/main" val="9931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41351" y="765447"/>
            <a:ext cx="8035105" cy="5543873"/>
          </a:xfrm>
        </p:spPr>
        <p:txBody>
          <a:bodyPr/>
          <a:lstStyle/>
          <a:p>
            <a:r>
              <a:rPr lang="en-US" dirty="0" smtClean="0"/>
              <a:t>GUI example apps can change their IP graphically, also during a run</a:t>
            </a:r>
          </a:p>
          <a:p>
            <a:pPr marL="357188" indent="0">
              <a:buNone/>
            </a:pPr>
            <a:endParaRPr lang="en-US" sz="1400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Step-by-Step - Example Application: GUIs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9</a:t>
            </a:fld>
            <a:endParaRPr lang="de-DE" alt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5470010" y="1944530"/>
            <a:ext cx="3134438" cy="3381079"/>
            <a:chOff x="5364088" y="2662301"/>
            <a:chExt cx="2784559" cy="284057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2662301"/>
              <a:ext cx="2784559" cy="2840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Ellipse 11"/>
            <p:cNvSpPr/>
            <p:nvPr/>
          </p:nvSpPr>
          <p:spPr>
            <a:xfrm>
              <a:off x="5364088" y="2996952"/>
              <a:ext cx="1728192" cy="72008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5" name="Gerade Verbindung 14"/>
          <p:cNvCxnSpPr/>
          <p:nvPr/>
        </p:nvCxnSpPr>
        <p:spPr>
          <a:xfrm>
            <a:off x="5220072" y="1916832"/>
            <a:ext cx="72008" cy="4752528"/>
          </a:xfrm>
          <a:prstGeom prst="line">
            <a:avLst/>
          </a:prstGeom>
          <a:ln w="19050">
            <a:solidFill>
              <a:srgbClr val="00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607648" y="1916832"/>
            <a:ext cx="4407999" cy="3408777"/>
            <a:chOff x="463632" y="2269048"/>
            <a:chExt cx="4407999" cy="340877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32" y="2269048"/>
              <a:ext cx="4407999" cy="3408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Ellipse 12"/>
            <p:cNvSpPr/>
            <p:nvPr/>
          </p:nvSpPr>
          <p:spPr>
            <a:xfrm>
              <a:off x="497335" y="2348880"/>
              <a:ext cx="1122337" cy="648072"/>
            </a:xfrm>
            <a:prstGeom prst="ellips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772072" y="2501280"/>
              <a:ext cx="1656184" cy="88691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Rechteck 4"/>
          <p:cNvSpPr/>
          <p:nvPr/>
        </p:nvSpPr>
        <p:spPr>
          <a:xfrm>
            <a:off x="5470010" y="5385516"/>
            <a:ext cx="25932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WTXModbusGUIsimple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Start </a:t>
            </a:r>
            <a:r>
              <a:rPr lang="en-US" dirty="0"/>
              <a:t>by clicking </a:t>
            </a:r>
            <a:r>
              <a:rPr lang="en-US" dirty="0" smtClean="0"/>
              <a:t> </a:t>
            </a:r>
            <a:r>
              <a:rPr lang="en-US" i="1" dirty="0" smtClean="0"/>
              <a:t>Connect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41351" y="5385516"/>
            <a:ext cx="28324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WTXModbusGUI</a:t>
            </a:r>
            <a:r>
              <a:rPr lang="en-US" dirty="0" smtClean="0"/>
              <a:t>: </a:t>
            </a:r>
          </a:p>
          <a:p>
            <a:r>
              <a:rPr lang="en-US" dirty="0" smtClean="0"/>
              <a:t>Start </a:t>
            </a:r>
            <a:r>
              <a:rPr lang="en-US" dirty="0"/>
              <a:t>by clicking </a:t>
            </a:r>
            <a:r>
              <a:rPr lang="en-US" i="1" dirty="0" smtClean="0"/>
              <a:t>File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i="1" dirty="0" smtClean="0"/>
              <a:t>Start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91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ver">
  <a:themeElements>
    <a:clrScheme name="TEMPLATE">
      <a:dk1>
        <a:srgbClr val="21245F"/>
      </a:dk1>
      <a:lt1>
        <a:sysClr val="window" lastClr="FFFFFF"/>
      </a:lt1>
      <a:dk2>
        <a:srgbClr val="D1D0DB"/>
      </a:dk2>
      <a:lt2>
        <a:srgbClr val="10122F"/>
      </a:lt2>
      <a:accent1>
        <a:srgbClr val="FEF886"/>
      </a:accent1>
      <a:accent2>
        <a:srgbClr val="F3C200"/>
      </a:accent2>
      <a:accent3>
        <a:srgbClr val="009266"/>
      </a:accent3>
      <a:accent4>
        <a:srgbClr val="C60039"/>
      </a:accent4>
      <a:accent5>
        <a:srgbClr val="5171B4"/>
      </a:accent5>
      <a:accent6>
        <a:srgbClr val="FF0000"/>
      </a:accent6>
      <a:hlink>
        <a:srgbClr val="21245F"/>
      </a:hlink>
      <a:folHlink>
        <a:srgbClr val="21245F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1447</Words>
  <Application>Microsoft Office PowerPoint</Application>
  <PresentationFormat>Bildschirmpräsentation (4:3)</PresentationFormat>
  <Paragraphs>325</Paragraphs>
  <Slides>19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1_Cover</vt:lpstr>
      <vt:lpstr>Connection via Modbus TCP  WTX120</vt:lpstr>
      <vt:lpstr>PowerPoint-Präsentation</vt:lpstr>
      <vt:lpstr>1.1 Prerequisites – Hardware</vt:lpstr>
      <vt:lpstr>1.2 Prerequisites – Software</vt:lpstr>
      <vt:lpstr>1.2 VS Community License - Extract</vt:lpstr>
      <vt:lpstr>Step-by-Step - Installation</vt:lpstr>
      <vt:lpstr>2 Step-by-Step - Connect WTX &amp; Get Started</vt:lpstr>
      <vt:lpstr>2.1 Step-by-Step - Example Application</vt:lpstr>
      <vt:lpstr>2.1 Step-by-Step - Example Application: GUIs</vt:lpstr>
      <vt:lpstr>2.2.1 Step-by-Step - Use the API: Overview Structure</vt:lpstr>
      <vt:lpstr>2.2.1 Step-by-Step - Use the API: Overview Communication Flow</vt:lpstr>
      <vt:lpstr>2.2.2 Step-by-Step - Use the API: Create your own Application</vt:lpstr>
      <vt:lpstr>2.2.2 Step-by-Step - Use the API: Code Example (1) </vt:lpstr>
      <vt:lpstr>2.2.2 Step-by-Step - Use the API: Code Example (2) </vt:lpstr>
      <vt:lpstr>2.2.3 Step-by-Step: Writing into the WTX120 device</vt:lpstr>
      <vt:lpstr>2.2.4 Step-by-Step: Calibration</vt:lpstr>
      <vt:lpstr>3 Outlook </vt:lpstr>
      <vt:lpstr>3 Link Collection</vt:lpstr>
      <vt:lpstr>PowerPoint-Präsentation</vt:lpstr>
    </vt:vector>
  </TitlesOfParts>
  <Company>HBM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Richter, Marcel</dc:creator>
  <cp:lastModifiedBy>Hüttl, Felix</cp:lastModifiedBy>
  <cp:revision>631</cp:revision>
  <cp:lastPrinted>2018-06-18T08:12:41Z</cp:lastPrinted>
  <dcterms:created xsi:type="dcterms:W3CDTF">2017-11-29T05:54:21Z</dcterms:created>
  <dcterms:modified xsi:type="dcterms:W3CDTF">2018-06-18T09:25:18Z</dcterms:modified>
</cp:coreProperties>
</file>