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7" r:id="rId7"/>
    <p:sldId id="269" r:id="rId8"/>
    <p:sldId id="270" r:id="rId9"/>
    <p:sldId id="268" r:id="rId10"/>
    <p:sldId id="266"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lix Kleine Bösing" initials="FKB" lastIdx="1" clrIdx="0">
    <p:extLst>
      <p:ext uri="{19B8F6BF-5375-455C-9EA6-DF929625EA0E}">
        <p15:presenceInfo xmlns:p15="http://schemas.microsoft.com/office/powerpoint/2012/main" userId="c906c0fe4c0c30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160" d="100"/>
          <a:sy n="160" d="100"/>
        </p:scale>
        <p:origin x="1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2T19:02:33.822"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01B101-AFEC-4EFC-AA1B-B7FC32B915D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B0B451-C0EB-46F5-A410-9A5F14AD8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D466D8D-DFAD-4D90-B822-FFE71DE9CC99}"/>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5" name="Fußzeilenplatzhalter 4">
            <a:extLst>
              <a:ext uri="{FF2B5EF4-FFF2-40B4-BE49-F238E27FC236}">
                <a16:creationId xmlns:a16="http://schemas.microsoft.com/office/drawing/2014/main" id="{B1F6807F-DC78-457A-855E-F40752CA8BD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1119FE-F757-4104-AC1E-BA50D010FFD0}"/>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367191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23FA53-D0A7-48C0-9DB9-9C516443CE2A}"/>
              </a:ext>
            </a:extLst>
          </p:cNvPr>
          <p:cNvSpPr>
            <a:spLocks noGrp="1"/>
          </p:cNvSpPr>
          <p:nvPr>
            <p:ph type="title"/>
          </p:nvPr>
        </p:nvSpPr>
        <p:spPr/>
        <p:txBody>
          <a:bodyPr/>
          <a:lstStyle>
            <a:lvl1pPr>
              <a:defRPr>
                <a:latin typeface="+mj-lt"/>
              </a:defRPr>
            </a:lvl1pPr>
          </a:lstStyle>
          <a:p>
            <a:r>
              <a:rPr lang="de-DE"/>
              <a:t>Mastertitelformat bearbeiten</a:t>
            </a:r>
          </a:p>
        </p:txBody>
      </p:sp>
      <p:sp>
        <p:nvSpPr>
          <p:cNvPr id="3" name="Vertikaler Textplatzhalter 2">
            <a:extLst>
              <a:ext uri="{FF2B5EF4-FFF2-40B4-BE49-F238E27FC236}">
                <a16:creationId xmlns:a16="http://schemas.microsoft.com/office/drawing/2014/main" id="{7E3EA8C1-6563-40B9-8F0B-55E743D2206A}"/>
              </a:ext>
            </a:extLst>
          </p:cNvPr>
          <p:cNvSpPr>
            <a:spLocks noGrp="1"/>
          </p:cNvSpPr>
          <p:nvPr>
            <p:ph type="body" orient="vert" idx="1"/>
          </p:nvPr>
        </p:nvSpPr>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A9CCF7-4F16-41BD-9B22-4E52C5761A20}"/>
              </a:ext>
            </a:extLst>
          </p:cNvPr>
          <p:cNvSpPr>
            <a:spLocks noGrp="1"/>
          </p:cNvSpPr>
          <p:nvPr>
            <p:ph type="dt" sz="half" idx="10"/>
          </p:nvPr>
        </p:nvSpPr>
        <p:spPr/>
        <p:txBody>
          <a:bodyPr/>
          <a:lstStyle>
            <a:lvl1pPr>
              <a:defRPr>
                <a:latin typeface="+mj-lt"/>
              </a:defRPr>
            </a:lvl1pPr>
          </a:lstStyle>
          <a:p>
            <a:fld id="{DA2479C5-C604-4AE7-B663-7513951F8A4E}" type="datetimeFigureOut">
              <a:rPr lang="de-DE" smtClean="0"/>
              <a:pPr/>
              <a:t>22.10.2020</a:t>
            </a:fld>
            <a:endParaRPr lang="de-DE">
              <a:latin typeface="+mj-lt"/>
            </a:endParaRPr>
          </a:p>
        </p:txBody>
      </p:sp>
      <p:sp>
        <p:nvSpPr>
          <p:cNvPr id="5" name="Fußzeilenplatzhalter 4">
            <a:extLst>
              <a:ext uri="{FF2B5EF4-FFF2-40B4-BE49-F238E27FC236}">
                <a16:creationId xmlns:a16="http://schemas.microsoft.com/office/drawing/2014/main" id="{7897A726-F625-4405-9239-4009D553051B}"/>
              </a:ext>
            </a:extLst>
          </p:cNvPr>
          <p:cNvSpPr>
            <a:spLocks noGrp="1"/>
          </p:cNvSpPr>
          <p:nvPr>
            <p:ph type="ftr" sz="quarter" idx="11"/>
          </p:nvPr>
        </p:nvSpPr>
        <p:spPr/>
        <p:txBody>
          <a:bodyPr/>
          <a:lstStyle>
            <a:lvl1pPr>
              <a:defRPr>
                <a:latin typeface="+mj-lt"/>
              </a:defRPr>
            </a:lvl1pPr>
          </a:lstStyle>
          <a:p>
            <a:endParaRPr lang="de-DE">
              <a:latin typeface="+mj-lt"/>
            </a:endParaRPr>
          </a:p>
        </p:txBody>
      </p:sp>
      <p:sp>
        <p:nvSpPr>
          <p:cNvPr id="6" name="Foliennummernplatzhalter 5">
            <a:extLst>
              <a:ext uri="{FF2B5EF4-FFF2-40B4-BE49-F238E27FC236}">
                <a16:creationId xmlns:a16="http://schemas.microsoft.com/office/drawing/2014/main" id="{70A7190C-ED2D-4194-A1F7-A9A8B49B821E}"/>
              </a:ext>
            </a:extLst>
          </p:cNvPr>
          <p:cNvSpPr>
            <a:spLocks noGrp="1"/>
          </p:cNvSpPr>
          <p:nvPr>
            <p:ph type="sldNum" sz="quarter" idx="12"/>
          </p:nvPr>
        </p:nvSpPr>
        <p:spPr/>
        <p:txBody>
          <a:bodyPr/>
          <a:lstStyle>
            <a:lvl1pPr>
              <a:defRPr>
                <a:latin typeface="+mj-lt"/>
              </a:defRPr>
            </a:lvl1pPr>
          </a:lstStyle>
          <a:p>
            <a:fld id="{DA978850-A3AC-4BFA-AB42-B41DB1A38613}" type="slidenum">
              <a:rPr lang="de-DE" smtClean="0"/>
              <a:pPr/>
              <a:t>‹Nr.›</a:t>
            </a:fld>
            <a:endParaRPr lang="de-DE">
              <a:latin typeface="+mj-lt"/>
            </a:endParaRPr>
          </a:p>
        </p:txBody>
      </p:sp>
    </p:spTree>
    <p:extLst>
      <p:ext uri="{BB962C8B-B14F-4D97-AF65-F5344CB8AC3E}">
        <p14:creationId xmlns:p14="http://schemas.microsoft.com/office/powerpoint/2010/main" val="60725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C39F2FF-B855-4202-B426-6EB98B47379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B3C6C4F-E4C6-4F61-A56C-53BE0D136DB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2DAA626-5191-4635-BB1F-A27A2BAC3B4B}"/>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5" name="Fußzeilenplatzhalter 4">
            <a:extLst>
              <a:ext uri="{FF2B5EF4-FFF2-40B4-BE49-F238E27FC236}">
                <a16:creationId xmlns:a16="http://schemas.microsoft.com/office/drawing/2014/main" id="{8C7AB515-4269-4166-BE84-BD541BEF4EA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CA57BEC-7AE7-4E57-A63F-F8CD9207ACC1}"/>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108566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46CEC-6B89-4D8A-A43F-E606E8E5B12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196D495-DA84-4DAE-8C22-053F06D54D93}"/>
              </a:ext>
            </a:extLst>
          </p:cNvPr>
          <p:cNvSpPr>
            <a:spLocks noGrp="1"/>
          </p:cNvSpPr>
          <p:nvPr>
            <p:ph idx="1"/>
          </p:nvPr>
        </p:nvSpPr>
        <p:spPr/>
        <p:txBody>
          <a:bodyPr/>
          <a:lstStyle>
            <a:lvl1pPr>
              <a:defRPr>
                <a:latin typeface="+mj-lt"/>
              </a:defRPr>
            </a:lvl1pPr>
            <a:lvl2pPr>
              <a:defRPr/>
            </a:lvl2pPr>
            <a:lvl3pPr>
              <a:defRPr/>
            </a:lvl3pPr>
            <a:lvl4pPr>
              <a:defRPr/>
            </a:lvl4pPr>
            <a:lvl5pP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09E30F7-E6FE-44B9-818F-238532DC76C8}"/>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5" name="Fußzeilenplatzhalter 4">
            <a:extLst>
              <a:ext uri="{FF2B5EF4-FFF2-40B4-BE49-F238E27FC236}">
                <a16:creationId xmlns:a16="http://schemas.microsoft.com/office/drawing/2014/main" id="{AECFEDE4-7FD6-4C7F-A852-C171DBC340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9F278CC-6DF9-496B-B9B9-74B7BB563326}"/>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3886891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50C9A0-0684-4CCA-B82E-C68A4696CCD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9D7C3E8-AF6F-45B1-9E7B-5BBE29E791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F69E86E-CCCE-4458-8F37-CCCAD8AF392E}"/>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5" name="Fußzeilenplatzhalter 4">
            <a:extLst>
              <a:ext uri="{FF2B5EF4-FFF2-40B4-BE49-F238E27FC236}">
                <a16:creationId xmlns:a16="http://schemas.microsoft.com/office/drawing/2014/main" id="{6E7E495B-8EE9-4C97-B357-1C47ADCEFA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F1AC507-50BD-426B-B822-78EC0CDDA047}"/>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356168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CB9CA4-6529-4786-9ED2-2408834D436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5A050A1-00AE-4E04-82C6-6280F31DCF9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6CA68C4-A5C5-4047-B12B-499BCC3BC16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3F8888A-86D0-4D56-AE02-CE3A908B6722}"/>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6" name="Fußzeilenplatzhalter 5">
            <a:extLst>
              <a:ext uri="{FF2B5EF4-FFF2-40B4-BE49-F238E27FC236}">
                <a16:creationId xmlns:a16="http://schemas.microsoft.com/office/drawing/2014/main" id="{7C782D60-0AD2-413B-B733-F960713682F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CEA0A5A-4D7A-4DAE-8916-6FC9191EF096}"/>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3506348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73824-885C-4BE2-A561-C68E7AEB61CD}"/>
              </a:ext>
            </a:extLst>
          </p:cNvPr>
          <p:cNvSpPr>
            <a:spLocks noGrp="1"/>
          </p:cNvSpPr>
          <p:nvPr>
            <p:ph type="title"/>
          </p:nvPr>
        </p:nvSpPr>
        <p:spPr>
          <a:xfrm>
            <a:off x="839788" y="365125"/>
            <a:ext cx="10515600" cy="1325563"/>
          </a:xfrm>
        </p:spPr>
        <p:txBody>
          <a:bodyPr/>
          <a:lstStyle/>
          <a:p>
            <a:r>
              <a:rPr lang="de-DE" dirty="0"/>
              <a:t>Mastertitelformat bearbeiten</a:t>
            </a:r>
          </a:p>
        </p:txBody>
      </p:sp>
      <p:sp>
        <p:nvSpPr>
          <p:cNvPr id="3" name="Textplatzhalter 2">
            <a:extLst>
              <a:ext uri="{FF2B5EF4-FFF2-40B4-BE49-F238E27FC236}">
                <a16:creationId xmlns:a16="http://schemas.microsoft.com/office/drawing/2014/main" id="{DB85B7D6-E33C-4BB7-BB82-AB376A88E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B0B7C04-FBD6-497C-84B7-C29D978D5F5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63E46EE-A2A3-405D-B241-0AD3B54A1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C3814DE-ED98-46F6-B406-62136CCD5A8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57E3BBB-2BAE-471E-925D-45C3E9CE01D1}"/>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8" name="Fußzeilenplatzhalter 7">
            <a:extLst>
              <a:ext uri="{FF2B5EF4-FFF2-40B4-BE49-F238E27FC236}">
                <a16:creationId xmlns:a16="http://schemas.microsoft.com/office/drawing/2014/main" id="{350B61D9-8F03-4409-911B-8CDB94B6697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C64B14D-3136-4D9F-884E-D1139CE07CA4}"/>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51982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B26BA-2C1A-48BA-835C-FC00C2821E1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8DBEF2-23DE-451F-98F7-9E2BB1BEF7E8}"/>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4" name="Fußzeilenplatzhalter 3">
            <a:extLst>
              <a:ext uri="{FF2B5EF4-FFF2-40B4-BE49-F238E27FC236}">
                <a16:creationId xmlns:a16="http://schemas.microsoft.com/office/drawing/2014/main" id="{AE6DB2E9-42B8-4044-9DA7-1BEA875F7DF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0EC835B7-BB91-4601-BDEE-DA2B228530FC}"/>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1600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2BA0393-5E98-4760-BB07-7DECCF70D06A}"/>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3" name="Fußzeilenplatzhalter 2">
            <a:extLst>
              <a:ext uri="{FF2B5EF4-FFF2-40B4-BE49-F238E27FC236}">
                <a16:creationId xmlns:a16="http://schemas.microsoft.com/office/drawing/2014/main" id="{F7FE9A9C-F059-47AB-AE8A-2F1067F75CD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1DF5B32-5D93-4052-AE4C-D77B36DB4BB1}"/>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135316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4FD9F8-95B4-4504-A506-0383462E621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FCB6B12-ECD8-4018-A94D-ED4DE61999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29E0B97-5D19-4084-B362-169064A74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31CE3D5-DA61-4FD2-8840-410EC839C99D}"/>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6" name="Fußzeilenplatzhalter 5">
            <a:extLst>
              <a:ext uri="{FF2B5EF4-FFF2-40B4-BE49-F238E27FC236}">
                <a16:creationId xmlns:a16="http://schemas.microsoft.com/office/drawing/2014/main" id="{7731950B-089B-42A5-AEA4-F7EB8D1319F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999ADD-263F-40C9-8BB1-E1FAAA1E84C7}"/>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300760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316F83-F036-4740-886B-CD35EA5326C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1C0ACB3-01A6-4F1A-B420-A5208B80B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ACE4C92-C659-40D2-8C0B-90F2ECFE8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2579E3-A12B-4576-BF6D-AE74BBD0C301}"/>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6" name="Fußzeilenplatzhalter 5">
            <a:extLst>
              <a:ext uri="{FF2B5EF4-FFF2-40B4-BE49-F238E27FC236}">
                <a16:creationId xmlns:a16="http://schemas.microsoft.com/office/drawing/2014/main" id="{ACB08FD3-2AE1-46F2-8127-B2E13B92F60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D69AC0B-DB28-473B-B12F-5B943AD95DE2}"/>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37216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7960D74-B2EB-4B9A-8A16-7500211EA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F15EE4A-0BDD-49FE-8256-EFFB1DAE4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F756D6D-861E-4933-B90F-79EF1B28A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479C5-C604-4AE7-B663-7513951F8A4E}" type="datetimeFigureOut">
              <a:rPr lang="de-DE" smtClean="0"/>
              <a:t>22.10.2020</a:t>
            </a:fld>
            <a:endParaRPr lang="de-DE"/>
          </a:p>
        </p:txBody>
      </p:sp>
      <p:sp>
        <p:nvSpPr>
          <p:cNvPr id="5" name="Fußzeilenplatzhalter 4">
            <a:extLst>
              <a:ext uri="{FF2B5EF4-FFF2-40B4-BE49-F238E27FC236}">
                <a16:creationId xmlns:a16="http://schemas.microsoft.com/office/drawing/2014/main" id="{B85E5F74-7C40-45DA-BFC3-B09581EA3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39963537-6914-4FEA-A574-C3421EA1A1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78850-A3AC-4BFA-AB42-B41DB1A38613}" type="slidenum">
              <a:rPr lang="de-DE" smtClean="0"/>
              <a:t>‹Nr.›</a:t>
            </a:fld>
            <a:endParaRPr lang="de-DE"/>
          </a:p>
        </p:txBody>
      </p:sp>
    </p:spTree>
    <p:extLst>
      <p:ext uri="{BB962C8B-B14F-4D97-AF65-F5344CB8AC3E}">
        <p14:creationId xmlns:p14="http://schemas.microsoft.com/office/powerpoint/2010/main" val="3716457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8FD7A5-D680-4C33-A7FC-6A969A0F0B72}"/>
              </a:ext>
            </a:extLst>
          </p:cNvPr>
          <p:cNvSpPr>
            <a:spLocks noGrp="1"/>
          </p:cNvSpPr>
          <p:nvPr>
            <p:ph type="ctrTitle"/>
          </p:nvPr>
        </p:nvSpPr>
        <p:spPr>
          <a:xfrm>
            <a:off x="6287075" y="459811"/>
            <a:ext cx="4807132" cy="2387600"/>
          </a:xfrm>
        </p:spPr>
        <p:txBody>
          <a:bodyPr/>
          <a:lstStyle/>
          <a:p>
            <a:pPr algn="l"/>
            <a:r>
              <a:rPr lang="de-DE" sz="4800" dirty="0">
                <a:latin typeface="Calibri Light" panose="020F0302020204030204" pitchFamily="34" charset="0"/>
                <a:cs typeface="Calibri Light" panose="020F0302020204030204" pitchFamily="34" charset="0"/>
              </a:rPr>
              <a:t>Agenda</a:t>
            </a:r>
            <a:endParaRPr lang="de-DE" dirty="0">
              <a:latin typeface="Calibri Light" panose="020F0302020204030204" pitchFamily="34" charset="0"/>
              <a:cs typeface="Calibri Light" panose="020F0302020204030204" pitchFamily="34" charset="0"/>
            </a:endParaRPr>
          </a:p>
        </p:txBody>
      </p:sp>
      <p:sp>
        <p:nvSpPr>
          <p:cNvPr id="3" name="Untertitel 2">
            <a:extLst>
              <a:ext uri="{FF2B5EF4-FFF2-40B4-BE49-F238E27FC236}">
                <a16:creationId xmlns:a16="http://schemas.microsoft.com/office/drawing/2014/main" id="{D67F0996-0C5D-4675-9B5C-FF625995F5FB}"/>
              </a:ext>
            </a:extLst>
          </p:cNvPr>
          <p:cNvSpPr>
            <a:spLocks noGrp="1"/>
          </p:cNvSpPr>
          <p:nvPr>
            <p:ph type="subTitle" idx="1"/>
          </p:nvPr>
        </p:nvSpPr>
        <p:spPr>
          <a:xfrm>
            <a:off x="6287075" y="2939485"/>
            <a:ext cx="4807131" cy="2562413"/>
          </a:xfrm>
        </p:spPr>
        <p:txBody>
          <a:bodyPr/>
          <a:lstStyle/>
          <a:p>
            <a:pPr marL="342900" indent="-342900" algn="l">
              <a:buFont typeface="Wingdings" panose="05000000000000000000" pitchFamily="2" charset="2"/>
              <a:buChar char="§"/>
            </a:pPr>
            <a:r>
              <a:rPr lang="de-DE" dirty="0">
                <a:latin typeface="+mj-lt"/>
              </a:rPr>
              <a:t>Situation</a:t>
            </a:r>
          </a:p>
          <a:p>
            <a:pPr marL="342900" indent="-342900" algn="l">
              <a:buFont typeface="Wingdings" panose="05000000000000000000" pitchFamily="2" charset="2"/>
              <a:buChar char="§"/>
            </a:pPr>
            <a:r>
              <a:rPr lang="de-DE" dirty="0">
                <a:latin typeface="+mj-lt"/>
              </a:rPr>
              <a:t>Solution</a:t>
            </a:r>
          </a:p>
          <a:p>
            <a:pPr marL="342900" indent="-342900" algn="l">
              <a:buFont typeface="Wingdings" panose="05000000000000000000" pitchFamily="2" charset="2"/>
              <a:buChar char="§"/>
            </a:pPr>
            <a:r>
              <a:rPr lang="de-DE" dirty="0" err="1">
                <a:latin typeface="+mj-lt"/>
              </a:rPr>
              <a:t>Results</a:t>
            </a:r>
            <a:endParaRPr lang="de-DE" dirty="0">
              <a:latin typeface="+mj-lt"/>
            </a:endParaRPr>
          </a:p>
          <a:p>
            <a:pPr marL="342900" indent="-342900" algn="l">
              <a:buFont typeface="Wingdings" panose="05000000000000000000" pitchFamily="2" charset="2"/>
              <a:buChar char="§"/>
            </a:pPr>
            <a:r>
              <a:rPr lang="de-DE" dirty="0">
                <a:latin typeface="+mj-lt"/>
              </a:rPr>
              <a:t>Next </a:t>
            </a:r>
            <a:r>
              <a:rPr lang="de-DE" dirty="0" err="1">
                <a:latin typeface="+mj-lt"/>
              </a:rPr>
              <a:t>Steps</a:t>
            </a:r>
            <a:endParaRPr lang="de-DE" dirty="0">
              <a:latin typeface="+mj-lt"/>
            </a:endParaRPr>
          </a:p>
        </p:txBody>
      </p:sp>
      <p:sp>
        <p:nvSpPr>
          <p:cNvPr id="4" name="Textfeld 3">
            <a:extLst>
              <a:ext uri="{FF2B5EF4-FFF2-40B4-BE49-F238E27FC236}">
                <a16:creationId xmlns:a16="http://schemas.microsoft.com/office/drawing/2014/main" id="{3365BC22-724D-4CF4-B1B7-2C7824DF51EF}"/>
              </a:ext>
            </a:extLst>
          </p:cNvPr>
          <p:cNvSpPr txBox="1"/>
          <p:nvPr/>
        </p:nvSpPr>
        <p:spPr>
          <a:xfrm>
            <a:off x="766503" y="2641868"/>
            <a:ext cx="4065094" cy="923330"/>
          </a:xfrm>
          <a:prstGeom prst="rect">
            <a:avLst/>
          </a:prstGeom>
          <a:noFill/>
        </p:spPr>
        <p:txBody>
          <a:bodyPr wrap="square" rtlCol="0">
            <a:spAutoFit/>
          </a:bodyPr>
          <a:lstStyle/>
          <a:p>
            <a:r>
              <a:rPr lang="de-DE" sz="5400" dirty="0" err="1">
                <a:latin typeface="+mj-lt"/>
              </a:rPr>
              <a:t>Polnish</a:t>
            </a:r>
            <a:r>
              <a:rPr lang="de-DE" sz="5400" dirty="0">
                <a:latin typeface="+mj-lt"/>
              </a:rPr>
              <a:t> Client</a:t>
            </a:r>
          </a:p>
        </p:txBody>
      </p:sp>
      <p:sp>
        <p:nvSpPr>
          <p:cNvPr id="5" name="Textfeld 4">
            <a:extLst>
              <a:ext uri="{FF2B5EF4-FFF2-40B4-BE49-F238E27FC236}">
                <a16:creationId xmlns:a16="http://schemas.microsoft.com/office/drawing/2014/main" id="{2F3C6A8B-9AF5-4630-93C5-71B0BD3D0201}"/>
              </a:ext>
            </a:extLst>
          </p:cNvPr>
          <p:cNvSpPr txBox="1"/>
          <p:nvPr/>
        </p:nvSpPr>
        <p:spPr>
          <a:xfrm>
            <a:off x="825285" y="3707967"/>
            <a:ext cx="3851329" cy="369332"/>
          </a:xfrm>
          <a:prstGeom prst="rect">
            <a:avLst/>
          </a:prstGeom>
          <a:noFill/>
        </p:spPr>
        <p:txBody>
          <a:bodyPr wrap="square" rtlCol="0">
            <a:spAutoFit/>
          </a:bodyPr>
          <a:lstStyle/>
          <a:p>
            <a:r>
              <a:rPr lang="en-US" dirty="0">
                <a:latin typeface="+mj-lt"/>
              </a:rPr>
              <a:t>Identification of insolvent clients </a:t>
            </a:r>
            <a:endParaRPr lang="de-DE" dirty="0">
              <a:latin typeface="+mj-lt"/>
            </a:endParaRPr>
          </a:p>
        </p:txBody>
      </p:sp>
      <p:cxnSp>
        <p:nvCxnSpPr>
          <p:cNvPr id="7" name="Gerader Verbinder 6">
            <a:extLst>
              <a:ext uri="{FF2B5EF4-FFF2-40B4-BE49-F238E27FC236}">
                <a16:creationId xmlns:a16="http://schemas.microsoft.com/office/drawing/2014/main" id="{C8233BEA-25B5-4465-8B36-88B602A1BFCF}"/>
              </a:ext>
            </a:extLst>
          </p:cNvPr>
          <p:cNvCxnSpPr/>
          <p:nvPr/>
        </p:nvCxnSpPr>
        <p:spPr>
          <a:xfrm>
            <a:off x="5895741" y="2556"/>
            <a:ext cx="0" cy="6858000"/>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0477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7111"/>
            <a:ext cx="10515600" cy="646140"/>
          </a:xfrm>
        </p:spPr>
        <p:txBody>
          <a:bodyPr>
            <a:normAutofit fontScale="90000"/>
          </a:bodyPr>
          <a:lstStyle/>
          <a:p>
            <a:r>
              <a:rPr lang="de-DE" dirty="0" err="1"/>
              <a:t>Excourse</a:t>
            </a:r>
            <a:r>
              <a:rPr lang="de-DE" dirty="0"/>
              <a:t>: </a:t>
            </a:r>
            <a:r>
              <a:rPr lang="de-DE" dirty="0" err="1"/>
              <a:t>Weighted</a:t>
            </a:r>
            <a:r>
              <a:rPr lang="de-DE" dirty="0"/>
              <a:t> </a:t>
            </a:r>
            <a:r>
              <a:rPr lang="de-DE" dirty="0" err="1"/>
              <a:t>Accuracy</a:t>
            </a:r>
            <a:endParaRPr lang="de-DE" dirty="0"/>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549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8325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83251"/>
            <a:ext cx="10515600" cy="400694"/>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err="1"/>
              <a:t>Weighted</a:t>
            </a:r>
            <a:r>
              <a:rPr lang="de-DE" dirty="0"/>
              <a:t> </a:t>
            </a:r>
            <a:r>
              <a:rPr lang="de-DE" dirty="0" err="1"/>
              <a:t>accuracy</a:t>
            </a:r>
            <a:r>
              <a:rPr lang="de-DE" dirty="0"/>
              <a:t> </a:t>
            </a:r>
            <a:r>
              <a:rPr lang="de-DE" dirty="0" err="1"/>
              <a:t>captures</a:t>
            </a:r>
            <a:r>
              <a:rPr lang="de-DE" dirty="0"/>
              <a:t> </a:t>
            </a:r>
            <a:r>
              <a:rPr lang="de-DE" dirty="0" err="1"/>
              <a:t>cost</a:t>
            </a:r>
            <a:r>
              <a:rPr lang="de-DE" dirty="0"/>
              <a:t> </a:t>
            </a:r>
            <a:r>
              <a:rPr lang="de-DE" dirty="0" err="1"/>
              <a:t>differences</a:t>
            </a:r>
            <a:r>
              <a:rPr lang="de-DE" dirty="0"/>
              <a:t> </a:t>
            </a:r>
            <a:r>
              <a:rPr lang="de-DE" dirty="0" err="1"/>
              <a:t>between</a:t>
            </a:r>
            <a:r>
              <a:rPr lang="de-DE" dirty="0"/>
              <a:t> </a:t>
            </a:r>
            <a:r>
              <a:rPr lang="de-DE" dirty="0" err="1"/>
              <a:t>the</a:t>
            </a:r>
            <a:r>
              <a:rPr lang="de-DE" dirty="0"/>
              <a:t> positive and negative </a:t>
            </a:r>
            <a:r>
              <a:rPr lang="de-DE" dirty="0" err="1"/>
              <a:t>class</a:t>
            </a:r>
            <a:endParaRPr lang="de-DE" dirty="0"/>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C0C88ECA-9134-4F9B-BD96-3FE0693B0459}"/>
                  </a:ext>
                </a:extLst>
              </p:cNvPr>
              <p:cNvSpPr txBox="1"/>
              <p:nvPr/>
            </p:nvSpPr>
            <p:spPr>
              <a:xfrm>
                <a:off x="2738739" y="2219092"/>
                <a:ext cx="7143750" cy="584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𝑊𝑒𝑖𝑔h𝑡𝑒𝑑</m:t>
                      </m:r>
                      <m:r>
                        <a:rPr lang="de-DE" b="0" i="1" smtClean="0">
                          <a:latin typeface="Cambria Math" panose="02040503050406030204" pitchFamily="18" charset="0"/>
                        </a:rPr>
                        <m:t> </m:t>
                      </m:r>
                      <m:r>
                        <a:rPr lang="de-DE" b="0" i="1" smtClean="0">
                          <a:latin typeface="Cambria Math" panose="02040503050406030204" pitchFamily="18" charset="0"/>
                        </a:rPr>
                        <m:t>𝐴𝑐𝑐𝑢𝑟𝑎𝑐𝑦</m:t>
                      </m:r>
                      <m:r>
                        <a:rPr lang="de-DE" b="0" i="1" smtClean="0">
                          <a:latin typeface="Cambria Math" panose="02040503050406030204" pitchFamily="18" charset="0"/>
                        </a:rPr>
                        <m:t>= </m:t>
                      </m:r>
                      <m:f>
                        <m:fPr>
                          <m:ctrlPr>
                            <a:rPr lang="de-DE" b="0" i="1" smtClean="0">
                              <a:latin typeface="Cambria Math" panose="02040503050406030204" pitchFamily="18" charset="0"/>
                            </a:rPr>
                          </m:ctrlPr>
                        </m:fPr>
                        <m:num>
                          <m:nary>
                            <m:naryPr>
                              <m:chr m:val="∑"/>
                              <m:subHide m:val="on"/>
                              <m:supHide m:val="on"/>
                              <m:ctrlPr>
                                <a:rPr lang="de-DE" b="0" i="1" smtClean="0">
                                  <a:latin typeface="Cambria Math" panose="02040503050406030204" pitchFamily="18" charset="0"/>
                                </a:rPr>
                              </m:ctrlPr>
                            </m:naryPr>
                            <m:sub/>
                            <m:sup/>
                            <m:e>
                              <m:r>
                                <a:rPr lang="de-DE" i="1">
                                  <a:latin typeface="Cambria Math" panose="02040503050406030204" pitchFamily="18" charset="0"/>
                                </a:rPr>
                                <m:t>(</m:t>
                              </m:r>
                              <m:d>
                                <m:dPr>
                                  <m:ctrlPr>
                                    <a:rPr lang="de-DE" i="1">
                                      <a:latin typeface="Cambria Math" panose="02040503050406030204" pitchFamily="18" charset="0"/>
                                    </a:rPr>
                                  </m:ctrlPr>
                                </m:dPr>
                                <m:e>
                                  <m:r>
                                    <a:rPr lang="de-DE" i="1">
                                      <a:latin typeface="Cambria Math" panose="02040503050406030204" pitchFamily="18" charset="0"/>
                                    </a:rPr>
                                    <m:t>𝑦</m:t>
                                  </m:r>
                                  <m:r>
                                    <a:rPr lang="de-DE" i="1">
                                      <a:latin typeface="Cambria Math" panose="02040503050406030204" pitchFamily="18" charset="0"/>
                                      <a:ea typeface="Cambria Math" panose="02040503050406030204" pitchFamily="18" charset="0"/>
                                    </a:rPr>
                                    <m:t>∧1</m:t>
                                  </m:r>
                                </m:e>
                              </m:d>
                              <m:r>
                                <a:rPr lang="de-DE" i="1">
                                  <a:latin typeface="Cambria Math" panose="02040503050406030204" pitchFamily="18" charset="0"/>
                                  <a:ea typeface="Cambria Math" panose="02040503050406030204" pitchFamily="18" charset="0"/>
                                </a:rPr>
                                <m:t>∧</m:t>
                              </m:r>
                              <m:d>
                                <m:dPr>
                                  <m:ctrlPr>
                                    <a:rPr lang="de-DE" i="1">
                                      <a:latin typeface="Cambria Math" panose="02040503050406030204" pitchFamily="18" charset="0"/>
                                      <a:ea typeface="Cambria Math" panose="02040503050406030204" pitchFamily="18" charset="0"/>
                                    </a:rPr>
                                  </m:ctrlPr>
                                </m:dPr>
                                <m:e>
                                  <m:acc>
                                    <m:accPr>
                                      <m:chr m:val="̂"/>
                                      <m:ctrlPr>
                                        <a:rPr lang="de-DE" i="1">
                                          <a:latin typeface="Cambria Math" panose="02040503050406030204" pitchFamily="18" charset="0"/>
                                          <a:ea typeface="Cambria Math" panose="02040503050406030204" pitchFamily="18" charset="0"/>
                                        </a:rPr>
                                      </m:ctrlPr>
                                    </m:accPr>
                                    <m:e>
                                      <m:r>
                                        <a:rPr lang="de-DE" i="1">
                                          <a:latin typeface="Cambria Math" panose="02040503050406030204" pitchFamily="18" charset="0"/>
                                          <a:ea typeface="Cambria Math" panose="02040503050406030204" pitchFamily="18" charset="0"/>
                                        </a:rPr>
                                        <m:t>𝑦</m:t>
                                      </m:r>
                                    </m:e>
                                  </m:acc>
                                  <m:r>
                                    <a:rPr lang="de-DE" i="1">
                                      <a:latin typeface="Cambria Math" panose="02040503050406030204" pitchFamily="18" charset="0"/>
                                      <a:ea typeface="Cambria Math" panose="02040503050406030204" pitchFamily="18" charset="0"/>
                                    </a:rPr>
                                    <m:t>∧1)</m:t>
                                  </m:r>
                                </m:e>
                              </m:d>
                            </m:e>
                          </m:nary>
                          <m:r>
                            <a:rPr lang="de-DE" i="1">
                              <a:latin typeface="Cambria Math" panose="02040503050406030204" pitchFamily="18" charset="0"/>
                              <a:ea typeface="Cambria Math" panose="02040503050406030204" pitchFamily="18" charset="0"/>
                            </a:rPr>
                            <m:t> ∗ </m:t>
                          </m:r>
                          <m:r>
                            <a:rPr lang="de-DE" i="1">
                              <a:latin typeface="Cambria Math" panose="02040503050406030204" pitchFamily="18" charset="0"/>
                              <a:ea typeface="Cambria Math" panose="02040503050406030204" pitchFamily="18" charset="0"/>
                            </a:rPr>
                            <m:t>𝛼</m:t>
                          </m:r>
                          <m:r>
                            <a:rPr lang="de-DE" i="1">
                              <a:latin typeface="Cambria Math" panose="02040503050406030204" pitchFamily="18" charset="0"/>
                              <a:ea typeface="Cambria Math" panose="02040503050406030204" pitchFamily="18" charset="0"/>
                            </a:rPr>
                            <m:t>+</m:t>
                          </m:r>
                          <m:nary>
                            <m:naryPr>
                              <m:chr m:val="∑"/>
                              <m:subHide m:val="on"/>
                              <m:supHide m:val="on"/>
                              <m:ctrlPr>
                                <a:rPr lang="de-DE" i="1" smtClean="0">
                                  <a:latin typeface="Cambria Math" panose="02040503050406030204" pitchFamily="18" charset="0"/>
                                  <a:ea typeface="Cambria Math" panose="02040503050406030204" pitchFamily="18" charset="0"/>
                                </a:rPr>
                              </m:ctrlPr>
                            </m:naryPr>
                            <m:sub/>
                            <m:sup/>
                            <m:e>
                              <m:r>
                                <a:rPr lang="de-DE" i="1">
                                  <a:latin typeface="Cambria Math" panose="02040503050406030204" pitchFamily="18" charset="0"/>
                                  <a:ea typeface="Cambria Math" panose="02040503050406030204" pitchFamily="18" charset="0"/>
                                </a:rPr>
                                <m:t>(</m:t>
                              </m:r>
                              <m:d>
                                <m:dPr>
                                  <m:ctrlPr>
                                    <a:rPr lang="de-DE" i="1">
                                      <a:latin typeface="Cambria Math" panose="02040503050406030204" pitchFamily="18" charset="0"/>
                                    </a:rPr>
                                  </m:ctrlPr>
                                </m:dPr>
                                <m:e>
                                  <m:r>
                                    <a:rPr lang="de-DE" i="1">
                                      <a:latin typeface="Cambria Math" panose="02040503050406030204" pitchFamily="18" charset="0"/>
                                    </a:rPr>
                                    <m:t>𝑦</m:t>
                                  </m:r>
                                  <m:r>
                                    <a:rPr lang="de-DE" i="1">
                                      <a:latin typeface="Cambria Math" panose="02040503050406030204" pitchFamily="18" charset="0"/>
                                      <a:ea typeface="Cambria Math" panose="02040503050406030204" pitchFamily="18" charset="0"/>
                                    </a:rPr>
                                    <m:t>∧0</m:t>
                                  </m:r>
                                </m:e>
                              </m:d>
                              <m:r>
                                <a:rPr lang="de-DE" i="1">
                                  <a:latin typeface="Cambria Math" panose="02040503050406030204" pitchFamily="18" charset="0"/>
                                  <a:ea typeface="Cambria Math" panose="02040503050406030204" pitchFamily="18" charset="0"/>
                                </a:rPr>
                                <m:t>∧</m:t>
                              </m:r>
                              <m:d>
                                <m:dPr>
                                  <m:ctrlPr>
                                    <a:rPr lang="de-DE" i="1">
                                      <a:latin typeface="Cambria Math" panose="02040503050406030204" pitchFamily="18" charset="0"/>
                                      <a:ea typeface="Cambria Math" panose="02040503050406030204" pitchFamily="18" charset="0"/>
                                    </a:rPr>
                                  </m:ctrlPr>
                                </m:dPr>
                                <m:e>
                                  <m:acc>
                                    <m:accPr>
                                      <m:chr m:val="̂"/>
                                      <m:ctrlPr>
                                        <a:rPr lang="de-DE" i="1">
                                          <a:latin typeface="Cambria Math" panose="02040503050406030204" pitchFamily="18" charset="0"/>
                                          <a:ea typeface="Cambria Math" panose="02040503050406030204" pitchFamily="18" charset="0"/>
                                        </a:rPr>
                                      </m:ctrlPr>
                                    </m:accPr>
                                    <m:e>
                                      <m:r>
                                        <a:rPr lang="de-DE" i="1">
                                          <a:latin typeface="Cambria Math" panose="02040503050406030204" pitchFamily="18" charset="0"/>
                                          <a:ea typeface="Cambria Math" panose="02040503050406030204" pitchFamily="18" charset="0"/>
                                        </a:rPr>
                                        <m:t>𝑦</m:t>
                                      </m:r>
                                    </m:e>
                                  </m:acc>
                                  <m:r>
                                    <a:rPr lang="de-DE" i="1">
                                      <a:latin typeface="Cambria Math" panose="02040503050406030204" pitchFamily="18" charset="0"/>
                                      <a:ea typeface="Cambria Math" panose="02040503050406030204" pitchFamily="18" charset="0"/>
                                    </a:rPr>
                                    <m:t>∧0)</m:t>
                                  </m:r>
                                </m:e>
                              </m:d>
                            </m:e>
                          </m:nary>
                        </m:num>
                        <m:den>
                          <m:nary>
                            <m:naryPr>
                              <m:chr m:val="∑"/>
                              <m:subHide m:val="on"/>
                              <m:supHide m:val="on"/>
                              <m:ctrlPr>
                                <a:rPr lang="de-DE" b="0" i="1" smtClean="0">
                                  <a:latin typeface="Cambria Math" panose="02040503050406030204" pitchFamily="18" charset="0"/>
                                </a:rPr>
                              </m:ctrlPr>
                            </m:naryPr>
                            <m:sub/>
                            <m:sup/>
                            <m:e>
                              <m:d>
                                <m:dPr>
                                  <m:ctrlPr>
                                    <a:rPr lang="de-DE" i="1">
                                      <a:latin typeface="Cambria Math" panose="02040503050406030204" pitchFamily="18" charset="0"/>
                                    </a:rPr>
                                  </m:ctrlPr>
                                </m:dPr>
                                <m:e>
                                  <m:r>
                                    <a:rPr lang="de-DE" i="1">
                                      <a:latin typeface="Cambria Math" panose="02040503050406030204" pitchFamily="18" charset="0"/>
                                    </a:rPr>
                                    <m:t>𝑦</m:t>
                                  </m:r>
                                  <m:r>
                                    <a:rPr lang="de-DE" i="1">
                                      <a:latin typeface="Cambria Math" panose="02040503050406030204" pitchFamily="18" charset="0"/>
                                      <a:ea typeface="Cambria Math" panose="02040503050406030204" pitchFamily="18" charset="0"/>
                                    </a:rPr>
                                    <m:t>∧1</m:t>
                                  </m:r>
                                </m:e>
                              </m:d>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𝛼</m:t>
                              </m:r>
                              <m:r>
                                <a:rPr lang="de-DE" i="1">
                                  <a:latin typeface="Cambria Math" panose="02040503050406030204" pitchFamily="18" charset="0"/>
                                  <a:ea typeface="Cambria Math" panose="02040503050406030204" pitchFamily="18" charset="0"/>
                                </a:rPr>
                                <m:t>+</m:t>
                              </m:r>
                              <m:d>
                                <m:dPr>
                                  <m:ctrlPr>
                                    <a:rPr lang="de-DE" i="1">
                                      <a:latin typeface="Cambria Math" panose="02040503050406030204" pitchFamily="18" charset="0"/>
                                    </a:rPr>
                                  </m:ctrlPr>
                                </m:dPr>
                                <m:e>
                                  <m:r>
                                    <a:rPr lang="de-DE" i="1">
                                      <a:latin typeface="Cambria Math" panose="02040503050406030204" pitchFamily="18" charset="0"/>
                                    </a:rPr>
                                    <m:t>𝑦</m:t>
                                  </m:r>
                                  <m:r>
                                    <a:rPr lang="de-DE" i="1">
                                      <a:latin typeface="Cambria Math" panose="02040503050406030204" pitchFamily="18" charset="0"/>
                                      <a:ea typeface="Cambria Math" panose="02040503050406030204" pitchFamily="18" charset="0"/>
                                    </a:rPr>
                                    <m:t>∧0</m:t>
                                  </m:r>
                                </m:e>
                              </m:d>
                            </m:e>
                          </m:nary>
                        </m:den>
                      </m:f>
                    </m:oMath>
                  </m:oMathPara>
                </a14:m>
                <a:endParaRPr lang="de-DE" b="0" dirty="0"/>
              </a:p>
            </p:txBody>
          </p:sp>
        </mc:Choice>
        <mc:Fallback xmlns="">
          <p:sp>
            <p:nvSpPr>
              <p:cNvPr id="5" name="Textfeld 4">
                <a:extLst>
                  <a:ext uri="{FF2B5EF4-FFF2-40B4-BE49-F238E27FC236}">
                    <a16:creationId xmlns:a16="http://schemas.microsoft.com/office/drawing/2014/main" id="{C0C88ECA-9134-4F9B-BD96-3FE0693B0459}"/>
                  </a:ext>
                </a:extLst>
              </p:cNvPr>
              <p:cNvSpPr txBox="1">
                <a:spLocks noRot="1" noChangeAspect="1" noMove="1" noResize="1" noEditPoints="1" noAdjustHandles="1" noChangeArrowheads="1" noChangeShapeType="1" noTextEdit="1"/>
              </p:cNvSpPr>
              <p:nvPr/>
            </p:nvSpPr>
            <p:spPr>
              <a:xfrm>
                <a:off x="2738739" y="2219092"/>
                <a:ext cx="7143750" cy="584840"/>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BEBA2228-BDB3-449B-9A9B-4CE64BC78C06}"/>
                  </a:ext>
                </a:extLst>
              </p:cNvPr>
              <p:cNvSpPr txBox="1"/>
              <p:nvPr/>
            </p:nvSpPr>
            <p:spPr>
              <a:xfrm>
                <a:off x="3992136" y="3030516"/>
                <a:ext cx="4488023"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𝑤𝑖𝑡h</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𝛼</m:t>
                      </m:r>
                      <m:r>
                        <a:rPr lang="de-DE" b="0" i="1" smtClean="0">
                          <a:latin typeface="Cambria Math" panose="02040503050406030204" pitchFamily="18" charset="0"/>
                          <a:ea typeface="Cambria Math" panose="02040503050406030204" pitchFamily="18" charset="0"/>
                        </a:rPr>
                        <m:t>= </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𝑐𝑜𝑠𝑡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𝑛𝑜𝑡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𝑖𝑑𝑒𝑛𝑡𝑖𝑓𝑖𝑒𝑑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𝑝𝑜𝑠𝑖𝑡𝑖𝑣𝑒</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𝑐𝑎𝑠𝑒</m:t>
                          </m:r>
                          <m:r>
                            <a:rPr lang="de-DE" b="0" i="1" smtClean="0">
                              <a:latin typeface="Cambria Math" panose="02040503050406030204" pitchFamily="18" charset="0"/>
                              <a:ea typeface="Cambria Math" panose="02040503050406030204" pitchFamily="18" charset="0"/>
                            </a:rPr>
                            <m:t> </m:t>
                          </m:r>
                        </m:num>
                        <m:den>
                          <m:r>
                            <a:rPr lang="de-DE" b="0" i="1" smtClean="0">
                              <a:latin typeface="Cambria Math" panose="02040503050406030204" pitchFamily="18" charset="0"/>
                              <a:ea typeface="Cambria Math" panose="02040503050406030204" pitchFamily="18" charset="0"/>
                            </a:rPr>
                            <m:t>𝑐𝑜𝑠𝑡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𝑛𝑜𝑡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𝑖𝑑𝑒𝑛𝑡𝑖𝑓𝑖𝑒𝑑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𝑛𝑒𝑔𝑎𝑡𝑖𝑣𝑒</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𝑐𝑎𝑠𝑒</m:t>
                          </m:r>
                        </m:den>
                      </m:f>
                    </m:oMath>
                  </m:oMathPara>
                </a14:m>
                <a:endParaRPr lang="de-DE" dirty="0"/>
              </a:p>
            </p:txBody>
          </p:sp>
        </mc:Choice>
        <mc:Fallback xmlns="">
          <p:sp>
            <p:nvSpPr>
              <p:cNvPr id="10" name="Textfeld 9">
                <a:extLst>
                  <a:ext uri="{FF2B5EF4-FFF2-40B4-BE49-F238E27FC236}">
                    <a16:creationId xmlns:a16="http://schemas.microsoft.com/office/drawing/2014/main" id="{BEBA2228-BDB3-449B-9A9B-4CE64BC78C06}"/>
                  </a:ext>
                </a:extLst>
              </p:cNvPr>
              <p:cNvSpPr txBox="1">
                <a:spLocks noRot="1" noChangeAspect="1" noMove="1" noResize="1" noEditPoints="1" noAdjustHandles="1" noChangeArrowheads="1" noChangeShapeType="1" noTextEdit="1"/>
              </p:cNvSpPr>
              <p:nvPr/>
            </p:nvSpPr>
            <p:spPr>
              <a:xfrm>
                <a:off x="3992136" y="3030516"/>
                <a:ext cx="4488023" cy="575157"/>
              </a:xfrm>
              <a:prstGeom prst="rect">
                <a:avLst/>
              </a:prstGeom>
              <a:blipFill>
                <a:blip r:embed="rId3"/>
                <a:stretch>
                  <a:fillRect/>
                </a:stretch>
              </a:blipFill>
            </p:spPr>
            <p:txBody>
              <a:bodyPr/>
              <a:lstStyle/>
              <a:p>
                <a:r>
                  <a:rPr lang="de-DE">
                    <a:noFill/>
                  </a:rPr>
                  <a:t> </a:t>
                </a:r>
              </a:p>
            </p:txBody>
          </p:sp>
        </mc:Fallback>
      </mc:AlternateContent>
      <p:sp>
        <p:nvSpPr>
          <p:cNvPr id="11" name="Textfeld 10">
            <a:extLst>
              <a:ext uri="{FF2B5EF4-FFF2-40B4-BE49-F238E27FC236}">
                <a16:creationId xmlns:a16="http://schemas.microsoft.com/office/drawing/2014/main" id="{D3B9F025-C219-47EB-833D-2B888BABADD0}"/>
              </a:ext>
            </a:extLst>
          </p:cNvPr>
          <p:cNvSpPr txBox="1"/>
          <p:nvPr/>
        </p:nvSpPr>
        <p:spPr>
          <a:xfrm>
            <a:off x="700297" y="3884649"/>
            <a:ext cx="10147610" cy="923330"/>
          </a:xfrm>
          <a:prstGeom prst="rect">
            <a:avLst/>
          </a:prstGeom>
          <a:noFill/>
        </p:spPr>
        <p:txBody>
          <a:bodyPr wrap="square" rtlCol="0">
            <a:spAutoFit/>
          </a:bodyPr>
          <a:lstStyle/>
          <a:p>
            <a:pPr marL="285750" indent="-285750">
              <a:buFont typeface="Arial" panose="020B0604020202020204" pitchFamily="34" charset="0"/>
              <a:buChar char="•"/>
            </a:pPr>
            <a:r>
              <a:rPr lang="de-DE" dirty="0" err="1"/>
              <a:t>If</a:t>
            </a:r>
            <a:r>
              <a:rPr lang="de-DE" dirty="0"/>
              <a:t> </a:t>
            </a:r>
            <a:r>
              <a:rPr lang="de-DE" dirty="0" err="1"/>
              <a:t>alpha</a:t>
            </a:r>
            <a:r>
              <a:rPr lang="de-DE" dirty="0"/>
              <a:t> </a:t>
            </a:r>
            <a:r>
              <a:rPr lang="de-DE" dirty="0" err="1"/>
              <a:t>goes</a:t>
            </a:r>
            <a:r>
              <a:rPr lang="de-DE" dirty="0"/>
              <a:t> </a:t>
            </a:r>
            <a:r>
              <a:rPr lang="de-DE" dirty="0" err="1"/>
              <a:t>against</a:t>
            </a:r>
            <a:r>
              <a:rPr lang="de-DE" dirty="0"/>
              <a:t> </a:t>
            </a:r>
            <a:r>
              <a:rPr lang="de-DE" dirty="0" err="1"/>
              <a:t>infinity</a:t>
            </a:r>
            <a:r>
              <a:rPr lang="de-DE" dirty="0"/>
              <a:t> </a:t>
            </a:r>
            <a:r>
              <a:rPr lang="de-DE" dirty="0" err="1"/>
              <a:t>the</a:t>
            </a:r>
            <a:r>
              <a:rPr lang="de-DE" dirty="0"/>
              <a:t> </a:t>
            </a:r>
            <a:r>
              <a:rPr lang="de-DE" dirty="0" err="1"/>
              <a:t>weighted</a:t>
            </a:r>
            <a:r>
              <a:rPr lang="de-DE" dirty="0"/>
              <a:t> </a:t>
            </a:r>
            <a:r>
              <a:rPr lang="de-DE" dirty="0" err="1"/>
              <a:t>accuracy</a:t>
            </a:r>
            <a:r>
              <a:rPr lang="de-DE" dirty="0"/>
              <a:t> will </a:t>
            </a:r>
            <a:r>
              <a:rPr lang="de-DE" dirty="0" err="1"/>
              <a:t>only</a:t>
            </a:r>
            <a:r>
              <a:rPr lang="de-DE" dirty="0"/>
              <a:t> </a:t>
            </a:r>
            <a:r>
              <a:rPr lang="de-DE" dirty="0" err="1"/>
              <a:t>the</a:t>
            </a:r>
            <a:r>
              <a:rPr lang="de-DE" dirty="0"/>
              <a:t> </a:t>
            </a:r>
            <a:r>
              <a:rPr lang="de-DE" dirty="0" err="1"/>
              <a:t>accuracy</a:t>
            </a:r>
            <a:r>
              <a:rPr lang="de-DE" dirty="0"/>
              <a:t> </a:t>
            </a:r>
            <a:r>
              <a:rPr lang="de-DE" dirty="0" err="1"/>
              <a:t>of</a:t>
            </a:r>
            <a:r>
              <a:rPr lang="de-DE" dirty="0"/>
              <a:t> </a:t>
            </a:r>
            <a:r>
              <a:rPr lang="de-DE" dirty="0" err="1"/>
              <a:t>matching</a:t>
            </a:r>
            <a:r>
              <a:rPr lang="de-DE" dirty="0"/>
              <a:t> all positive </a:t>
            </a:r>
            <a:r>
              <a:rPr lang="de-DE" dirty="0" err="1"/>
              <a:t>cases</a:t>
            </a:r>
            <a:endParaRPr lang="de-DE" dirty="0"/>
          </a:p>
          <a:p>
            <a:pPr marL="285750" indent="-285750">
              <a:buFont typeface="Arial" panose="020B0604020202020204" pitchFamily="34" charset="0"/>
              <a:buChar char="•"/>
            </a:pPr>
            <a:r>
              <a:rPr lang="de-DE" dirty="0" err="1"/>
              <a:t>If</a:t>
            </a:r>
            <a:r>
              <a:rPr lang="de-DE" dirty="0"/>
              <a:t> </a:t>
            </a:r>
            <a:r>
              <a:rPr lang="de-DE" dirty="0" err="1"/>
              <a:t>alpha</a:t>
            </a:r>
            <a:r>
              <a:rPr lang="de-DE" dirty="0"/>
              <a:t> </a:t>
            </a:r>
            <a:r>
              <a:rPr lang="de-DE" dirty="0" err="1"/>
              <a:t>goes</a:t>
            </a:r>
            <a:r>
              <a:rPr lang="de-DE" dirty="0"/>
              <a:t> </a:t>
            </a:r>
            <a:r>
              <a:rPr lang="de-DE" dirty="0" err="1"/>
              <a:t>against</a:t>
            </a:r>
            <a:r>
              <a:rPr lang="de-DE" dirty="0"/>
              <a:t> negative </a:t>
            </a:r>
            <a:r>
              <a:rPr lang="de-DE" dirty="0" err="1"/>
              <a:t>infinity</a:t>
            </a:r>
            <a:r>
              <a:rPr lang="de-DE" dirty="0"/>
              <a:t> </a:t>
            </a:r>
            <a:r>
              <a:rPr lang="de-DE" dirty="0" err="1"/>
              <a:t>the</a:t>
            </a:r>
            <a:r>
              <a:rPr lang="de-DE" dirty="0"/>
              <a:t> </a:t>
            </a:r>
            <a:r>
              <a:rPr lang="de-DE" dirty="0" err="1"/>
              <a:t>weighted</a:t>
            </a:r>
            <a:r>
              <a:rPr lang="de-DE" dirty="0"/>
              <a:t> </a:t>
            </a:r>
            <a:r>
              <a:rPr lang="de-DE" dirty="0" err="1"/>
              <a:t>accuracy</a:t>
            </a:r>
            <a:r>
              <a:rPr lang="de-DE" dirty="0"/>
              <a:t> will </a:t>
            </a:r>
            <a:r>
              <a:rPr lang="de-DE" dirty="0" err="1"/>
              <a:t>only</a:t>
            </a:r>
            <a:r>
              <a:rPr lang="de-DE" dirty="0"/>
              <a:t> </a:t>
            </a:r>
            <a:r>
              <a:rPr lang="de-DE" dirty="0" err="1"/>
              <a:t>be</a:t>
            </a:r>
            <a:r>
              <a:rPr lang="de-DE" dirty="0"/>
              <a:t> </a:t>
            </a:r>
            <a:r>
              <a:rPr lang="de-DE" dirty="0" err="1"/>
              <a:t>the</a:t>
            </a:r>
            <a:r>
              <a:rPr lang="de-DE" dirty="0"/>
              <a:t> </a:t>
            </a:r>
            <a:r>
              <a:rPr lang="de-DE" dirty="0" err="1"/>
              <a:t>accuracy</a:t>
            </a:r>
            <a:r>
              <a:rPr lang="de-DE" dirty="0"/>
              <a:t> </a:t>
            </a:r>
            <a:r>
              <a:rPr lang="de-DE" dirty="0" err="1"/>
              <a:t>of</a:t>
            </a:r>
            <a:r>
              <a:rPr lang="de-DE" dirty="0"/>
              <a:t> </a:t>
            </a:r>
            <a:r>
              <a:rPr lang="de-DE" dirty="0" err="1"/>
              <a:t>matching</a:t>
            </a:r>
            <a:r>
              <a:rPr lang="de-DE" dirty="0"/>
              <a:t> all negative </a:t>
            </a:r>
            <a:r>
              <a:rPr lang="de-DE" dirty="0" err="1"/>
              <a:t>cases</a:t>
            </a:r>
            <a:endParaRPr lang="de-DE" dirty="0"/>
          </a:p>
        </p:txBody>
      </p:sp>
    </p:spTree>
    <p:extLst>
      <p:ext uri="{BB962C8B-B14F-4D97-AF65-F5344CB8AC3E}">
        <p14:creationId xmlns:p14="http://schemas.microsoft.com/office/powerpoint/2010/main" val="35024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2651"/>
            <a:ext cx="10515600" cy="646140"/>
          </a:xfrm>
        </p:spPr>
        <p:txBody>
          <a:bodyPr>
            <a:normAutofit fontScale="90000"/>
          </a:bodyPr>
          <a:lstStyle/>
          <a:p>
            <a:r>
              <a:rPr lang="de-DE" dirty="0"/>
              <a:t>Situation</a:t>
            </a:r>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103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7879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78791"/>
            <a:ext cx="10515600" cy="400694"/>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Small </a:t>
            </a:r>
            <a:r>
              <a:rPr lang="de-DE" dirty="0" err="1"/>
              <a:t>number</a:t>
            </a:r>
            <a:r>
              <a:rPr lang="de-DE" dirty="0"/>
              <a:t> </a:t>
            </a:r>
            <a:r>
              <a:rPr lang="de-DE" dirty="0" err="1"/>
              <a:t>of</a:t>
            </a:r>
            <a:r>
              <a:rPr lang="de-DE" dirty="0"/>
              <a:t> </a:t>
            </a:r>
            <a:r>
              <a:rPr lang="de-DE" dirty="0" err="1"/>
              <a:t>insolvencies</a:t>
            </a:r>
            <a:r>
              <a:rPr lang="de-DE" dirty="0"/>
              <a:t> </a:t>
            </a:r>
            <a:r>
              <a:rPr lang="de-DE" dirty="0" err="1"/>
              <a:t>have</a:t>
            </a:r>
            <a:r>
              <a:rPr lang="de-DE" dirty="0"/>
              <a:t> a </a:t>
            </a:r>
            <a:r>
              <a:rPr lang="de-DE" dirty="0" err="1"/>
              <a:t>potentially</a:t>
            </a:r>
            <a:r>
              <a:rPr lang="de-DE" dirty="0"/>
              <a:t> high </a:t>
            </a:r>
            <a:r>
              <a:rPr lang="de-DE" dirty="0" err="1"/>
              <a:t>impact</a:t>
            </a:r>
            <a:r>
              <a:rPr lang="de-DE" dirty="0"/>
              <a:t> on </a:t>
            </a:r>
            <a:r>
              <a:rPr lang="de-DE" dirty="0" err="1"/>
              <a:t>costs</a:t>
            </a:r>
            <a:endParaRPr lang="de-DE" dirty="0"/>
          </a:p>
        </p:txBody>
      </p:sp>
      <p:sp>
        <p:nvSpPr>
          <p:cNvPr id="12" name="Textfeld 11">
            <a:extLst>
              <a:ext uri="{FF2B5EF4-FFF2-40B4-BE49-F238E27FC236}">
                <a16:creationId xmlns:a16="http://schemas.microsoft.com/office/drawing/2014/main" id="{BFBE3AE4-A59C-46B1-9776-2EE141134B4D}"/>
              </a:ext>
            </a:extLst>
          </p:cNvPr>
          <p:cNvSpPr txBox="1"/>
          <p:nvPr/>
        </p:nvSpPr>
        <p:spPr>
          <a:xfrm>
            <a:off x="838200" y="1376441"/>
            <a:ext cx="4710193" cy="400110"/>
          </a:xfrm>
          <a:prstGeom prst="rect">
            <a:avLst/>
          </a:prstGeom>
          <a:noFill/>
        </p:spPr>
        <p:txBody>
          <a:bodyPr wrap="square" rtlCol="0">
            <a:spAutoFit/>
          </a:bodyPr>
          <a:lstStyle/>
          <a:p>
            <a:r>
              <a:rPr lang="de-DE" sz="2000" dirty="0">
                <a:latin typeface="+mj-lt"/>
              </a:rPr>
              <a:t>Problems</a:t>
            </a:r>
          </a:p>
        </p:txBody>
      </p:sp>
      <p:sp>
        <p:nvSpPr>
          <p:cNvPr id="13" name="Textfeld 12">
            <a:extLst>
              <a:ext uri="{FF2B5EF4-FFF2-40B4-BE49-F238E27FC236}">
                <a16:creationId xmlns:a16="http://schemas.microsoft.com/office/drawing/2014/main" id="{60C8AEDE-977D-4FC4-809F-A25EB7FADD9B}"/>
              </a:ext>
            </a:extLst>
          </p:cNvPr>
          <p:cNvSpPr txBox="1"/>
          <p:nvPr/>
        </p:nvSpPr>
        <p:spPr>
          <a:xfrm>
            <a:off x="1543377" y="6007686"/>
            <a:ext cx="8724249" cy="338554"/>
          </a:xfrm>
          <a:prstGeom prst="rect">
            <a:avLst/>
          </a:prstGeom>
          <a:noFill/>
        </p:spPr>
        <p:txBody>
          <a:bodyPr wrap="square" rtlCol="0">
            <a:spAutoFit/>
          </a:bodyPr>
          <a:lstStyle/>
          <a:p>
            <a:r>
              <a:rPr lang="de-DE" sz="1600" dirty="0">
                <a:latin typeface="+mj-lt"/>
              </a:rPr>
              <a:t>Large </a:t>
            </a:r>
            <a:r>
              <a:rPr lang="de-DE" sz="1600" dirty="0" err="1">
                <a:latin typeface="+mj-lt"/>
              </a:rPr>
              <a:t>deviations</a:t>
            </a:r>
            <a:r>
              <a:rPr lang="de-DE" sz="1600" dirty="0">
                <a:latin typeface="+mj-lt"/>
              </a:rPr>
              <a:t> in </a:t>
            </a:r>
            <a:r>
              <a:rPr lang="de-DE" sz="1600" dirty="0" err="1">
                <a:latin typeface="+mj-lt"/>
              </a:rPr>
              <a:t>the</a:t>
            </a:r>
            <a:r>
              <a:rPr lang="de-DE" sz="1600" dirty="0">
                <a:latin typeface="+mj-lt"/>
              </a:rPr>
              <a:t> </a:t>
            </a:r>
            <a:r>
              <a:rPr lang="de-DE" sz="1600" dirty="0" err="1">
                <a:latin typeface="+mj-lt"/>
              </a:rPr>
              <a:t>prediction</a:t>
            </a:r>
            <a:r>
              <a:rPr lang="de-DE" sz="1600" dirty="0">
                <a:latin typeface="+mj-lt"/>
              </a:rPr>
              <a:t> </a:t>
            </a:r>
            <a:r>
              <a:rPr lang="de-DE" sz="1600" dirty="0" err="1">
                <a:latin typeface="+mj-lt"/>
              </a:rPr>
              <a:t>of</a:t>
            </a:r>
            <a:r>
              <a:rPr lang="de-DE" sz="1600" dirty="0">
                <a:latin typeface="+mj-lt"/>
              </a:rPr>
              <a:t> </a:t>
            </a:r>
            <a:r>
              <a:rPr lang="de-DE" sz="1600" dirty="0" err="1">
                <a:latin typeface="+mj-lt"/>
              </a:rPr>
              <a:t>bankruptcy</a:t>
            </a:r>
            <a:r>
              <a:rPr lang="de-DE" sz="1600" dirty="0">
                <a:latin typeface="+mj-lt"/>
              </a:rPr>
              <a:t> </a:t>
            </a:r>
            <a:r>
              <a:rPr lang="de-DE" sz="1600" dirty="0" err="1">
                <a:latin typeface="+mj-lt"/>
              </a:rPr>
              <a:t>causes</a:t>
            </a:r>
            <a:r>
              <a:rPr lang="de-DE" sz="1600" dirty="0">
                <a:latin typeface="+mj-lt"/>
              </a:rPr>
              <a:t> </a:t>
            </a:r>
            <a:r>
              <a:rPr lang="de-DE" sz="1600" dirty="0" err="1">
                <a:latin typeface="+mj-lt"/>
              </a:rPr>
              <a:t>several</a:t>
            </a:r>
            <a:r>
              <a:rPr lang="de-DE" sz="1600" dirty="0">
                <a:latin typeface="+mj-lt"/>
              </a:rPr>
              <a:t> negative </a:t>
            </a:r>
            <a:r>
              <a:rPr lang="de-DE" sz="1600" dirty="0" err="1">
                <a:latin typeface="+mj-lt"/>
              </a:rPr>
              <a:t>cost</a:t>
            </a:r>
            <a:r>
              <a:rPr lang="de-DE" sz="1600" dirty="0">
                <a:latin typeface="+mj-lt"/>
              </a:rPr>
              <a:t> and </a:t>
            </a:r>
            <a:r>
              <a:rPr lang="de-DE" sz="1600" dirty="0" err="1">
                <a:latin typeface="+mj-lt"/>
              </a:rPr>
              <a:t>sales</a:t>
            </a:r>
            <a:r>
              <a:rPr lang="de-DE" sz="1600" dirty="0">
                <a:latin typeface="+mj-lt"/>
              </a:rPr>
              <a:t> </a:t>
            </a:r>
            <a:r>
              <a:rPr lang="de-DE" sz="1600" dirty="0" err="1">
                <a:latin typeface="+mj-lt"/>
              </a:rPr>
              <a:t>effects</a:t>
            </a:r>
            <a:r>
              <a:rPr lang="de-DE" sz="1600" dirty="0">
                <a:latin typeface="+mj-lt"/>
              </a:rPr>
              <a:t>. </a:t>
            </a:r>
          </a:p>
        </p:txBody>
      </p:sp>
      <p:sp>
        <p:nvSpPr>
          <p:cNvPr id="17" name="Textfeld 16">
            <a:extLst>
              <a:ext uri="{FF2B5EF4-FFF2-40B4-BE49-F238E27FC236}">
                <a16:creationId xmlns:a16="http://schemas.microsoft.com/office/drawing/2014/main" id="{8A82BF86-8633-4B0A-A6A6-096E37C0C914}"/>
              </a:ext>
            </a:extLst>
          </p:cNvPr>
          <p:cNvSpPr txBox="1"/>
          <p:nvPr/>
        </p:nvSpPr>
        <p:spPr>
          <a:xfrm>
            <a:off x="1543377" y="1823411"/>
            <a:ext cx="4085438" cy="584775"/>
          </a:xfrm>
          <a:prstGeom prst="rect">
            <a:avLst/>
          </a:prstGeom>
          <a:noFill/>
        </p:spPr>
        <p:txBody>
          <a:bodyPr wrap="square" rtlCol="0">
            <a:spAutoFit/>
          </a:bodyPr>
          <a:lstStyle/>
          <a:p>
            <a:r>
              <a:rPr lang="de-DE" sz="1600" dirty="0" err="1">
                <a:latin typeface="+mj-lt"/>
              </a:rPr>
              <a:t>Unidentified</a:t>
            </a:r>
            <a:r>
              <a:rPr lang="de-DE" sz="1600" dirty="0">
                <a:latin typeface="+mj-lt"/>
              </a:rPr>
              <a:t> </a:t>
            </a:r>
            <a:r>
              <a:rPr lang="de-DE" sz="1600" dirty="0" err="1">
                <a:latin typeface="+mj-lt"/>
              </a:rPr>
              <a:t>insolvencies</a:t>
            </a:r>
            <a:r>
              <a:rPr lang="de-DE" sz="1600" dirty="0">
                <a:latin typeface="+mj-lt"/>
              </a:rPr>
              <a:t> </a:t>
            </a:r>
            <a:r>
              <a:rPr lang="de-DE" sz="1600" dirty="0" err="1">
                <a:latin typeface="+mj-lt"/>
              </a:rPr>
              <a:t>lead</a:t>
            </a:r>
            <a:r>
              <a:rPr lang="de-DE" sz="1600" dirty="0">
                <a:latin typeface="+mj-lt"/>
              </a:rPr>
              <a:t> </a:t>
            </a:r>
            <a:r>
              <a:rPr lang="de-DE" sz="1600" dirty="0" err="1">
                <a:latin typeface="+mj-lt"/>
              </a:rPr>
              <a:t>to</a:t>
            </a:r>
            <a:r>
              <a:rPr lang="de-DE" sz="1600" dirty="0">
                <a:latin typeface="+mj-lt"/>
              </a:rPr>
              <a:t> a </a:t>
            </a:r>
            <a:r>
              <a:rPr lang="de-DE" sz="1600" dirty="0" err="1">
                <a:latin typeface="+mj-lt"/>
              </a:rPr>
              <a:t>higher</a:t>
            </a:r>
            <a:r>
              <a:rPr lang="de-DE" sz="1600" dirty="0">
                <a:latin typeface="+mj-lt"/>
              </a:rPr>
              <a:t> rate </a:t>
            </a:r>
            <a:r>
              <a:rPr lang="de-DE" sz="1600" dirty="0" err="1">
                <a:latin typeface="+mj-lt"/>
              </a:rPr>
              <a:t>of</a:t>
            </a:r>
            <a:r>
              <a:rPr lang="de-DE" sz="1600" dirty="0">
                <a:latin typeface="+mj-lt"/>
              </a:rPr>
              <a:t> </a:t>
            </a:r>
            <a:r>
              <a:rPr lang="de-DE" sz="1600" dirty="0" err="1">
                <a:latin typeface="+mj-lt"/>
              </a:rPr>
              <a:t>compensations</a:t>
            </a:r>
            <a:r>
              <a:rPr lang="de-DE" sz="1600" dirty="0">
                <a:latin typeface="+mj-lt"/>
              </a:rPr>
              <a:t> </a:t>
            </a:r>
            <a:r>
              <a:rPr lang="de-DE" sz="1600" dirty="0" err="1">
                <a:latin typeface="+mj-lt"/>
              </a:rPr>
              <a:t>than</a:t>
            </a:r>
            <a:r>
              <a:rPr lang="de-DE" sz="1600" dirty="0">
                <a:latin typeface="+mj-lt"/>
              </a:rPr>
              <a:t> </a:t>
            </a:r>
            <a:r>
              <a:rPr lang="de-DE" sz="1600" dirty="0" err="1">
                <a:latin typeface="+mj-lt"/>
              </a:rPr>
              <a:t>planned</a:t>
            </a:r>
            <a:endParaRPr lang="de-DE" sz="1600" dirty="0">
              <a:latin typeface="+mj-lt"/>
            </a:endParaRPr>
          </a:p>
        </p:txBody>
      </p:sp>
      <p:sp>
        <p:nvSpPr>
          <p:cNvPr id="19" name="Textfeld 18">
            <a:extLst>
              <a:ext uri="{FF2B5EF4-FFF2-40B4-BE49-F238E27FC236}">
                <a16:creationId xmlns:a16="http://schemas.microsoft.com/office/drawing/2014/main" id="{5BB5A865-A6A1-4DBC-8C6E-6279E0FEFB37}"/>
              </a:ext>
            </a:extLst>
          </p:cNvPr>
          <p:cNvSpPr txBox="1"/>
          <p:nvPr/>
        </p:nvSpPr>
        <p:spPr>
          <a:xfrm>
            <a:off x="1543377" y="2603492"/>
            <a:ext cx="4085438" cy="830997"/>
          </a:xfrm>
          <a:prstGeom prst="rect">
            <a:avLst/>
          </a:prstGeom>
          <a:noFill/>
        </p:spPr>
        <p:txBody>
          <a:bodyPr wrap="square" rtlCol="0">
            <a:spAutoFit/>
          </a:bodyPr>
          <a:lstStyle/>
          <a:p>
            <a:r>
              <a:rPr lang="de-DE" sz="1600" dirty="0" err="1">
                <a:latin typeface="+mj-lt"/>
              </a:rPr>
              <a:t>Wrongly</a:t>
            </a:r>
            <a:r>
              <a:rPr lang="de-DE" sz="1600" dirty="0">
                <a:latin typeface="+mj-lt"/>
              </a:rPr>
              <a:t> </a:t>
            </a:r>
            <a:r>
              <a:rPr lang="de-DE" sz="1600" dirty="0" err="1">
                <a:latin typeface="+mj-lt"/>
              </a:rPr>
              <a:t>identified</a:t>
            </a:r>
            <a:r>
              <a:rPr lang="de-DE" sz="1600" dirty="0">
                <a:latin typeface="+mj-lt"/>
              </a:rPr>
              <a:t> </a:t>
            </a:r>
            <a:r>
              <a:rPr lang="de-DE" sz="1600" dirty="0" err="1">
                <a:latin typeface="+mj-lt"/>
              </a:rPr>
              <a:t>bankruptcies</a:t>
            </a:r>
            <a:r>
              <a:rPr lang="de-DE" sz="1600" dirty="0">
                <a:latin typeface="+mj-lt"/>
              </a:rPr>
              <a:t> </a:t>
            </a:r>
            <a:r>
              <a:rPr lang="de-DE" sz="1600" dirty="0" err="1">
                <a:latin typeface="+mj-lt"/>
              </a:rPr>
              <a:t>cause</a:t>
            </a:r>
            <a:r>
              <a:rPr lang="de-DE" sz="1600" dirty="0">
                <a:latin typeface="+mj-lt"/>
              </a:rPr>
              <a:t> </a:t>
            </a:r>
            <a:r>
              <a:rPr lang="de-DE" sz="1600" dirty="0" err="1">
                <a:latin typeface="+mj-lt"/>
              </a:rPr>
              <a:t>higher</a:t>
            </a:r>
            <a:r>
              <a:rPr lang="de-DE" sz="1600" dirty="0">
                <a:latin typeface="+mj-lt"/>
              </a:rPr>
              <a:t> </a:t>
            </a:r>
            <a:r>
              <a:rPr lang="de-DE" sz="1600" dirty="0" err="1">
                <a:latin typeface="+mj-lt"/>
              </a:rPr>
              <a:t>insurance</a:t>
            </a:r>
            <a:r>
              <a:rPr lang="de-DE" sz="1600" dirty="0">
                <a:latin typeface="+mj-lt"/>
              </a:rPr>
              <a:t> </a:t>
            </a:r>
            <a:r>
              <a:rPr lang="de-DE" sz="1600" dirty="0" err="1">
                <a:latin typeface="+mj-lt"/>
              </a:rPr>
              <a:t>premiums</a:t>
            </a:r>
            <a:r>
              <a:rPr lang="de-DE" sz="1600" dirty="0">
                <a:latin typeface="+mj-lt"/>
              </a:rPr>
              <a:t> </a:t>
            </a:r>
            <a:r>
              <a:rPr lang="de-DE" sz="1600" dirty="0" err="1">
                <a:latin typeface="+mj-lt"/>
              </a:rPr>
              <a:t>which</a:t>
            </a:r>
            <a:r>
              <a:rPr lang="de-DE" sz="1600" dirty="0">
                <a:latin typeface="+mj-lt"/>
              </a:rPr>
              <a:t> </a:t>
            </a:r>
            <a:r>
              <a:rPr lang="de-DE" sz="1600" dirty="0" err="1">
                <a:latin typeface="+mj-lt"/>
              </a:rPr>
              <a:t>may</a:t>
            </a:r>
            <a:r>
              <a:rPr lang="de-DE" sz="1600" dirty="0">
                <a:latin typeface="+mj-lt"/>
              </a:rPr>
              <a:t> </a:t>
            </a:r>
            <a:r>
              <a:rPr lang="de-DE" sz="1600" dirty="0" err="1">
                <a:latin typeface="+mj-lt"/>
              </a:rPr>
              <a:t>lead</a:t>
            </a:r>
            <a:r>
              <a:rPr lang="de-DE" sz="1600" dirty="0">
                <a:latin typeface="+mj-lt"/>
              </a:rPr>
              <a:t> </a:t>
            </a:r>
            <a:r>
              <a:rPr lang="de-DE" sz="1600" dirty="0" err="1">
                <a:latin typeface="+mj-lt"/>
              </a:rPr>
              <a:t>to</a:t>
            </a:r>
            <a:r>
              <a:rPr lang="de-DE" sz="1600" dirty="0">
                <a:latin typeface="+mj-lt"/>
              </a:rPr>
              <a:t> </a:t>
            </a:r>
            <a:r>
              <a:rPr lang="de-DE" sz="1600" dirty="0" err="1">
                <a:latin typeface="+mj-lt"/>
              </a:rPr>
              <a:t>higher</a:t>
            </a:r>
            <a:r>
              <a:rPr lang="de-DE" sz="1600" dirty="0">
                <a:latin typeface="+mj-lt"/>
              </a:rPr>
              <a:t> </a:t>
            </a:r>
            <a:r>
              <a:rPr lang="de-DE" sz="1600" dirty="0" err="1">
                <a:latin typeface="+mj-lt"/>
              </a:rPr>
              <a:t>contract</a:t>
            </a:r>
            <a:r>
              <a:rPr lang="de-DE" sz="1600" dirty="0">
                <a:latin typeface="+mj-lt"/>
              </a:rPr>
              <a:t> </a:t>
            </a:r>
            <a:r>
              <a:rPr lang="de-DE" sz="1600" dirty="0" err="1">
                <a:latin typeface="+mj-lt"/>
              </a:rPr>
              <a:t>terminations</a:t>
            </a:r>
            <a:endParaRPr lang="de-DE" sz="1600" dirty="0">
              <a:latin typeface="+mj-lt"/>
            </a:endParaRPr>
          </a:p>
        </p:txBody>
      </p:sp>
      <p:sp>
        <p:nvSpPr>
          <p:cNvPr id="21" name="Textfeld 20">
            <a:extLst>
              <a:ext uri="{FF2B5EF4-FFF2-40B4-BE49-F238E27FC236}">
                <a16:creationId xmlns:a16="http://schemas.microsoft.com/office/drawing/2014/main" id="{8B773AF4-C556-4F63-8029-588E82DE2B6B}"/>
              </a:ext>
            </a:extLst>
          </p:cNvPr>
          <p:cNvSpPr txBox="1"/>
          <p:nvPr/>
        </p:nvSpPr>
        <p:spPr>
          <a:xfrm>
            <a:off x="1543377" y="3660572"/>
            <a:ext cx="4085438" cy="830997"/>
          </a:xfrm>
          <a:prstGeom prst="rect">
            <a:avLst/>
          </a:prstGeom>
          <a:noFill/>
        </p:spPr>
        <p:txBody>
          <a:bodyPr wrap="square" rtlCol="0">
            <a:spAutoFit/>
          </a:bodyPr>
          <a:lstStyle/>
          <a:p>
            <a:r>
              <a:rPr lang="de-DE" sz="1600" dirty="0" err="1">
                <a:latin typeface="+mj-lt"/>
              </a:rPr>
              <a:t>Un</a:t>
            </a:r>
            <a:r>
              <a:rPr lang="de-DE" sz="1600" dirty="0">
                <a:latin typeface="+mj-lt"/>
              </a:rPr>
              <a:t>- </a:t>
            </a:r>
            <a:r>
              <a:rPr lang="de-DE" sz="1600" dirty="0" err="1">
                <a:latin typeface="+mj-lt"/>
              </a:rPr>
              <a:t>or</a:t>
            </a:r>
            <a:r>
              <a:rPr lang="de-DE" sz="1600" dirty="0">
                <a:latin typeface="+mj-lt"/>
              </a:rPr>
              <a:t> </a:t>
            </a:r>
            <a:r>
              <a:rPr lang="de-DE" sz="1600" dirty="0" err="1">
                <a:latin typeface="+mj-lt"/>
              </a:rPr>
              <a:t>bad</a:t>
            </a:r>
            <a:r>
              <a:rPr lang="de-DE" sz="1600" dirty="0">
                <a:latin typeface="+mj-lt"/>
              </a:rPr>
              <a:t> </a:t>
            </a:r>
            <a:r>
              <a:rPr lang="de-DE" sz="1600" dirty="0" err="1">
                <a:latin typeface="+mj-lt"/>
              </a:rPr>
              <a:t>estimated</a:t>
            </a:r>
            <a:r>
              <a:rPr lang="de-DE" sz="1600" dirty="0">
                <a:latin typeface="+mj-lt"/>
              </a:rPr>
              <a:t> </a:t>
            </a:r>
            <a:r>
              <a:rPr lang="de-DE" sz="1600" dirty="0" err="1">
                <a:latin typeface="+mj-lt"/>
              </a:rPr>
              <a:t>insolvency</a:t>
            </a:r>
            <a:r>
              <a:rPr lang="de-DE" sz="1600" dirty="0">
                <a:latin typeface="+mj-lt"/>
              </a:rPr>
              <a:t> </a:t>
            </a:r>
            <a:r>
              <a:rPr lang="de-DE" sz="1600" dirty="0" err="1">
                <a:latin typeface="+mj-lt"/>
              </a:rPr>
              <a:t>rates</a:t>
            </a:r>
            <a:r>
              <a:rPr lang="de-DE" sz="1600" dirty="0">
                <a:latin typeface="+mj-lt"/>
              </a:rPr>
              <a:t> </a:t>
            </a:r>
            <a:r>
              <a:rPr lang="de-DE" sz="1600" dirty="0" err="1">
                <a:latin typeface="+mj-lt"/>
              </a:rPr>
              <a:t>require</a:t>
            </a:r>
            <a:r>
              <a:rPr lang="de-DE" sz="1600" dirty="0">
                <a:latin typeface="+mj-lt"/>
              </a:rPr>
              <a:t> </a:t>
            </a:r>
            <a:r>
              <a:rPr lang="de-DE" sz="1600" dirty="0" err="1">
                <a:latin typeface="+mj-lt"/>
              </a:rPr>
              <a:t>higher</a:t>
            </a:r>
            <a:r>
              <a:rPr lang="de-DE" sz="1600" dirty="0">
                <a:latin typeface="+mj-lt"/>
              </a:rPr>
              <a:t> </a:t>
            </a:r>
            <a:r>
              <a:rPr lang="de-DE" sz="1600" dirty="0" err="1">
                <a:latin typeface="+mj-lt"/>
              </a:rPr>
              <a:t>equity</a:t>
            </a:r>
            <a:r>
              <a:rPr lang="de-DE" sz="1600" dirty="0">
                <a:latin typeface="+mj-lt"/>
              </a:rPr>
              <a:t> </a:t>
            </a:r>
            <a:r>
              <a:rPr lang="de-DE" sz="1600" dirty="0" err="1">
                <a:latin typeface="+mj-lt"/>
              </a:rPr>
              <a:t>shares</a:t>
            </a:r>
            <a:r>
              <a:rPr lang="de-DE" sz="1600" dirty="0">
                <a:latin typeface="+mj-lt"/>
              </a:rPr>
              <a:t>. </a:t>
            </a:r>
            <a:r>
              <a:rPr lang="de-DE" sz="1600" dirty="0" err="1">
                <a:latin typeface="+mj-lt"/>
              </a:rPr>
              <a:t>Therefore</a:t>
            </a:r>
            <a:r>
              <a:rPr lang="de-DE" sz="1600" dirty="0">
                <a:latin typeface="+mj-lt"/>
              </a:rPr>
              <a:t> </a:t>
            </a:r>
            <a:r>
              <a:rPr lang="de-DE" sz="1600" dirty="0" err="1">
                <a:latin typeface="+mj-lt"/>
              </a:rPr>
              <a:t>minimize</a:t>
            </a:r>
            <a:r>
              <a:rPr lang="de-DE" sz="1600" dirty="0">
                <a:latin typeface="+mj-lt"/>
              </a:rPr>
              <a:t> </a:t>
            </a:r>
            <a:r>
              <a:rPr lang="de-DE" sz="1600" dirty="0" err="1">
                <a:latin typeface="+mj-lt"/>
              </a:rPr>
              <a:t>the</a:t>
            </a:r>
            <a:r>
              <a:rPr lang="de-DE" sz="1600" dirty="0">
                <a:latin typeface="+mj-lt"/>
              </a:rPr>
              <a:t> </a:t>
            </a:r>
            <a:r>
              <a:rPr lang="de-DE" sz="1600" dirty="0" err="1">
                <a:latin typeface="+mj-lt"/>
              </a:rPr>
              <a:t>ability</a:t>
            </a:r>
            <a:r>
              <a:rPr lang="de-DE" sz="1600" dirty="0">
                <a:latin typeface="+mj-lt"/>
              </a:rPr>
              <a:t> </a:t>
            </a:r>
            <a:r>
              <a:rPr lang="de-DE" sz="1600" dirty="0" err="1">
                <a:latin typeface="+mj-lt"/>
              </a:rPr>
              <a:t>to</a:t>
            </a:r>
            <a:r>
              <a:rPr lang="de-DE" sz="1600" dirty="0">
                <a:latin typeface="+mj-lt"/>
              </a:rPr>
              <a:t> </a:t>
            </a:r>
            <a:r>
              <a:rPr lang="de-DE" sz="1600" dirty="0" err="1">
                <a:latin typeface="+mj-lt"/>
              </a:rPr>
              <a:t>leverage</a:t>
            </a:r>
            <a:r>
              <a:rPr lang="de-DE" sz="1600" dirty="0">
                <a:latin typeface="+mj-lt"/>
              </a:rPr>
              <a:t> </a:t>
            </a:r>
            <a:r>
              <a:rPr lang="de-DE" sz="1600" dirty="0" err="1">
                <a:latin typeface="+mj-lt"/>
              </a:rPr>
              <a:t>the</a:t>
            </a:r>
            <a:r>
              <a:rPr lang="de-DE" sz="1600" dirty="0">
                <a:latin typeface="+mj-lt"/>
              </a:rPr>
              <a:t> </a:t>
            </a:r>
            <a:r>
              <a:rPr lang="de-DE" sz="1600" dirty="0" err="1">
                <a:latin typeface="+mj-lt"/>
              </a:rPr>
              <a:t>available</a:t>
            </a:r>
            <a:r>
              <a:rPr lang="de-DE" sz="1600" dirty="0">
                <a:latin typeface="+mj-lt"/>
              </a:rPr>
              <a:t> </a:t>
            </a:r>
            <a:r>
              <a:rPr lang="de-DE" sz="1600" dirty="0" err="1">
                <a:latin typeface="+mj-lt"/>
              </a:rPr>
              <a:t>capital</a:t>
            </a:r>
            <a:r>
              <a:rPr lang="de-DE" sz="1600" dirty="0">
                <a:latin typeface="+mj-lt"/>
              </a:rPr>
              <a:t>. </a:t>
            </a:r>
          </a:p>
        </p:txBody>
      </p:sp>
      <p:cxnSp>
        <p:nvCxnSpPr>
          <p:cNvPr id="24" name="Gerader Verbinder 23">
            <a:extLst>
              <a:ext uri="{FF2B5EF4-FFF2-40B4-BE49-F238E27FC236}">
                <a16:creationId xmlns:a16="http://schemas.microsoft.com/office/drawing/2014/main" id="{15FC6B6D-05BF-4D27-948C-11AE372750AC}"/>
              </a:ext>
            </a:extLst>
          </p:cNvPr>
          <p:cNvCxnSpPr>
            <a:cxnSpLocks/>
          </p:cNvCxnSpPr>
          <p:nvPr/>
        </p:nvCxnSpPr>
        <p:spPr>
          <a:xfrm flipV="1">
            <a:off x="906651" y="1708689"/>
            <a:ext cx="4641742" cy="20995"/>
          </a:xfrm>
          <a:prstGeom prst="line">
            <a:avLst/>
          </a:prstGeom>
        </p:spPr>
        <p:style>
          <a:lnRef idx="1">
            <a:schemeClr val="dk1"/>
          </a:lnRef>
          <a:fillRef idx="0">
            <a:schemeClr val="dk1"/>
          </a:fillRef>
          <a:effectRef idx="0">
            <a:schemeClr val="dk1"/>
          </a:effectRef>
          <a:fontRef idx="minor">
            <a:schemeClr val="tx1"/>
          </a:fontRef>
        </p:style>
      </p:cxnSp>
      <p:pic>
        <p:nvPicPr>
          <p:cNvPr id="27" name="Grafik 26">
            <a:extLst>
              <a:ext uri="{FF2B5EF4-FFF2-40B4-BE49-F238E27FC236}">
                <a16:creationId xmlns:a16="http://schemas.microsoft.com/office/drawing/2014/main" id="{FA95D1C1-0A79-4E5F-B60B-BC7857D12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122" y="1700774"/>
            <a:ext cx="847241" cy="847241"/>
          </a:xfrm>
          <a:prstGeom prst="rect">
            <a:avLst/>
          </a:prstGeom>
        </p:spPr>
      </p:pic>
      <p:pic>
        <p:nvPicPr>
          <p:cNvPr id="29" name="Grafik 28">
            <a:extLst>
              <a:ext uri="{FF2B5EF4-FFF2-40B4-BE49-F238E27FC236}">
                <a16:creationId xmlns:a16="http://schemas.microsoft.com/office/drawing/2014/main" id="{F3062FFA-7E0F-415F-8F02-70BB19647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42019"/>
            <a:ext cx="717945" cy="717945"/>
          </a:xfrm>
          <a:prstGeom prst="rect">
            <a:avLst/>
          </a:prstGeom>
        </p:spPr>
      </p:pic>
      <p:pic>
        <p:nvPicPr>
          <p:cNvPr id="31" name="Grafik 30">
            <a:extLst>
              <a:ext uri="{FF2B5EF4-FFF2-40B4-BE49-F238E27FC236}">
                <a16:creationId xmlns:a16="http://schemas.microsoft.com/office/drawing/2014/main" id="{DAE3A797-8878-43BA-8557-A6366614B0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683710"/>
            <a:ext cx="717945" cy="717945"/>
          </a:xfrm>
          <a:prstGeom prst="rect">
            <a:avLst/>
          </a:prstGeom>
        </p:spPr>
      </p:pic>
      <p:pic>
        <p:nvPicPr>
          <p:cNvPr id="37" name="Grafik 36">
            <a:extLst>
              <a:ext uri="{FF2B5EF4-FFF2-40B4-BE49-F238E27FC236}">
                <a16:creationId xmlns:a16="http://schemas.microsoft.com/office/drawing/2014/main" id="{D50AC269-931E-4601-A340-0E17401BF6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8369" y="1247425"/>
            <a:ext cx="5193224" cy="3338502"/>
          </a:xfrm>
          <a:prstGeom prst="rect">
            <a:avLst/>
          </a:prstGeom>
        </p:spPr>
      </p:pic>
      <p:sp>
        <p:nvSpPr>
          <p:cNvPr id="42" name="Textfeld 41">
            <a:extLst>
              <a:ext uri="{FF2B5EF4-FFF2-40B4-BE49-F238E27FC236}">
                <a16:creationId xmlns:a16="http://schemas.microsoft.com/office/drawing/2014/main" id="{D20795CA-C3D0-4B9D-AC99-F90D07E08009}"/>
              </a:ext>
            </a:extLst>
          </p:cNvPr>
          <p:cNvSpPr txBox="1"/>
          <p:nvPr/>
        </p:nvSpPr>
        <p:spPr>
          <a:xfrm>
            <a:off x="6235659" y="1373656"/>
            <a:ext cx="4710193" cy="400110"/>
          </a:xfrm>
          <a:prstGeom prst="rect">
            <a:avLst/>
          </a:prstGeom>
          <a:noFill/>
        </p:spPr>
        <p:txBody>
          <a:bodyPr wrap="square" rtlCol="0">
            <a:spAutoFit/>
          </a:bodyPr>
          <a:lstStyle/>
          <a:p>
            <a:r>
              <a:rPr lang="de-DE" sz="2000" dirty="0">
                <a:latin typeface="+mj-lt"/>
              </a:rPr>
              <a:t>Data – </a:t>
            </a:r>
            <a:r>
              <a:rPr lang="de-DE" sz="2000" dirty="0" err="1">
                <a:latin typeface="+mj-lt"/>
              </a:rPr>
              <a:t>Starting</a:t>
            </a:r>
            <a:r>
              <a:rPr lang="de-DE" sz="2000" dirty="0">
                <a:latin typeface="+mj-lt"/>
              </a:rPr>
              <a:t> </a:t>
            </a:r>
            <a:r>
              <a:rPr lang="de-DE" sz="2000" dirty="0" err="1">
                <a:latin typeface="+mj-lt"/>
              </a:rPr>
              <a:t>point</a:t>
            </a:r>
            <a:endParaRPr lang="de-DE" sz="2000" dirty="0">
              <a:latin typeface="+mj-lt"/>
            </a:endParaRPr>
          </a:p>
        </p:txBody>
      </p:sp>
      <p:cxnSp>
        <p:nvCxnSpPr>
          <p:cNvPr id="43" name="Gerader Verbinder 42">
            <a:extLst>
              <a:ext uri="{FF2B5EF4-FFF2-40B4-BE49-F238E27FC236}">
                <a16:creationId xmlns:a16="http://schemas.microsoft.com/office/drawing/2014/main" id="{C2DDA12A-9547-45C0-9F3E-DCFDEFE174C4}"/>
              </a:ext>
            </a:extLst>
          </p:cNvPr>
          <p:cNvCxnSpPr>
            <a:cxnSpLocks/>
          </p:cNvCxnSpPr>
          <p:nvPr/>
        </p:nvCxnSpPr>
        <p:spPr>
          <a:xfrm flipV="1">
            <a:off x="6304110" y="1705904"/>
            <a:ext cx="4641742" cy="20995"/>
          </a:xfrm>
          <a:prstGeom prst="line">
            <a:avLst/>
          </a:prstGeom>
        </p:spPr>
        <p:style>
          <a:lnRef idx="1">
            <a:schemeClr val="dk1"/>
          </a:lnRef>
          <a:fillRef idx="0">
            <a:schemeClr val="dk1"/>
          </a:fillRef>
          <a:effectRef idx="0">
            <a:schemeClr val="dk1"/>
          </a:effectRef>
          <a:fontRef idx="minor">
            <a:schemeClr val="tx1"/>
          </a:fontRef>
        </p:style>
      </p:cxnSp>
      <p:sp>
        <p:nvSpPr>
          <p:cNvPr id="44" name="Textfeld 43">
            <a:extLst>
              <a:ext uri="{FF2B5EF4-FFF2-40B4-BE49-F238E27FC236}">
                <a16:creationId xmlns:a16="http://schemas.microsoft.com/office/drawing/2014/main" id="{88E8E94E-2793-40BD-AA58-549436BAB122}"/>
              </a:ext>
            </a:extLst>
          </p:cNvPr>
          <p:cNvSpPr txBox="1"/>
          <p:nvPr/>
        </p:nvSpPr>
        <p:spPr>
          <a:xfrm>
            <a:off x="6373554" y="4328291"/>
            <a:ext cx="4073595" cy="1323439"/>
          </a:xfrm>
          <a:prstGeom prst="rect">
            <a:avLst/>
          </a:prstGeom>
          <a:noFill/>
        </p:spPr>
        <p:txBody>
          <a:bodyPr wrap="square" rtlCol="0">
            <a:spAutoFit/>
          </a:bodyPr>
          <a:lstStyle/>
          <a:p>
            <a:pPr marL="285750" indent="-285750">
              <a:buFont typeface="Wingdings" panose="05000000000000000000" pitchFamily="2" charset="2"/>
              <a:buChar char="§"/>
            </a:pPr>
            <a:r>
              <a:rPr lang="de-DE" sz="1600" dirty="0">
                <a:latin typeface="+mj-lt"/>
              </a:rPr>
              <a:t>Historical Data </a:t>
            </a:r>
            <a:r>
              <a:rPr lang="de-DE" sz="1600" dirty="0" err="1">
                <a:latin typeface="+mj-lt"/>
              </a:rPr>
              <a:t>of</a:t>
            </a:r>
            <a:r>
              <a:rPr lang="de-DE" sz="1600" dirty="0">
                <a:latin typeface="+mj-lt"/>
              </a:rPr>
              <a:t> </a:t>
            </a:r>
            <a:r>
              <a:rPr lang="de-DE" sz="1600" dirty="0" err="1">
                <a:latin typeface="+mj-lt"/>
              </a:rPr>
              <a:t>survived</a:t>
            </a:r>
            <a:r>
              <a:rPr lang="de-DE" sz="1600" dirty="0">
                <a:latin typeface="+mj-lt"/>
              </a:rPr>
              <a:t> and insolvent </a:t>
            </a:r>
            <a:r>
              <a:rPr lang="de-DE" sz="1600" dirty="0" err="1">
                <a:latin typeface="+mj-lt"/>
              </a:rPr>
              <a:t>companies</a:t>
            </a:r>
            <a:r>
              <a:rPr lang="de-DE" sz="1600" dirty="0">
                <a:latin typeface="+mj-lt"/>
              </a:rPr>
              <a:t> after </a:t>
            </a:r>
            <a:r>
              <a:rPr lang="de-DE" sz="1600" dirty="0" err="1">
                <a:latin typeface="+mj-lt"/>
              </a:rPr>
              <a:t>one</a:t>
            </a:r>
            <a:r>
              <a:rPr lang="de-DE" sz="1600" dirty="0">
                <a:latin typeface="+mj-lt"/>
              </a:rPr>
              <a:t> </a:t>
            </a:r>
            <a:r>
              <a:rPr lang="de-DE" sz="1600" dirty="0" err="1">
                <a:latin typeface="+mj-lt"/>
              </a:rPr>
              <a:t>to</a:t>
            </a:r>
            <a:r>
              <a:rPr lang="de-DE" sz="1600" dirty="0">
                <a:latin typeface="+mj-lt"/>
              </a:rPr>
              <a:t> </a:t>
            </a:r>
            <a:r>
              <a:rPr lang="de-DE" sz="1600" dirty="0" err="1">
                <a:latin typeface="+mj-lt"/>
              </a:rPr>
              <a:t>five</a:t>
            </a:r>
            <a:r>
              <a:rPr lang="de-DE" sz="1600" dirty="0">
                <a:latin typeface="+mj-lt"/>
              </a:rPr>
              <a:t> </a:t>
            </a:r>
            <a:r>
              <a:rPr lang="de-DE" sz="1600" dirty="0" err="1">
                <a:latin typeface="+mj-lt"/>
              </a:rPr>
              <a:t>years</a:t>
            </a:r>
            <a:r>
              <a:rPr lang="de-DE" sz="1600" dirty="0">
                <a:latin typeface="+mj-lt"/>
              </a:rPr>
              <a:t>. </a:t>
            </a:r>
          </a:p>
          <a:p>
            <a:pPr marL="285750" indent="-285750">
              <a:buFont typeface="Wingdings" panose="05000000000000000000" pitchFamily="2" charset="2"/>
              <a:buChar char="§"/>
            </a:pPr>
            <a:r>
              <a:rPr lang="de-DE" sz="1600" dirty="0">
                <a:latin typeface="+mj-lt"/>
              </a:rPr>
              <a:t>Data </a:t>
            </a:r>
            <a:r>
              <a:rPr lang="de-DE" sz="1600" dirty="0" err="1">
                <a:latin typeface="+mj-lt"/>
              </a:rPr>
              <a:t>seems</a:t>
            </a:r>
            <a:r>
              <a:rPr lang="de-DE" sz="1600" dirty="0">
                <a:latin typeface="+mj-lt"/>
              </a:rPr>
              <a:t> </a:t>
            </a:r>
            <a:r>
              <a:rPr lang="de-DE" sz="1600" dirty="0" err="1">
                <a:latin typeface="+mj-lt"/>
              </a:rPr>
              <a:t>to</a:t>
            </a:r>
            <a:r>
              <a:rPr lang="de-DE" sz="1600" dirty="0">
                <a:latin typeface="+mj-lt"/>
              </a:rPr>
              <a:t> </a:t>
            </a:r>
            <a:r>
              <a:rPr lang="de-DE" sz="1600" dirty="0" err="1">
                <a:latin typeface="+mj-lt"/>
              </a:rPr>
              <a:t>be</a:t>
            </a:r>
            <a:r>
              <a:rPr lang="de-DE" sz="1600" dirty="0">
                <a:latin typeface="+mj-lt"/>
              </a:rPr>
              <a:t> </a:t>
            </a:r>
            <a:r>
              <a:rPr lang="de-DE" sz="1600" dirty="0" err="1">
                <a:latin typeface="+mj-lt"/>
              </a:rPr>
              <a:t>consistent</a:t>
            </a:r>
            <a:r>
              <a:rPr lang="de-DE" sz="1600" dirty="0">
                <a:latin typeface="+mj-lt"/>
              </a:rPr>
              <a:t> </a:t>
            </a:r>
            <a:r>
              <a:rPr lang="de-DE" sz="1600" dirty="0" err="1">
                <a:latin typeface="+mj-lt"/>
              </a:rPr>
              <a:t>since</a:t>
            </a:r>
            <a:r>
              <a:rPr lang="de-DE" sz="1600" dirty="0">
                <a:latin typeface="+mj-lt"/>
              </a:rPr>
              <a:t> </a:t>
            </a:r>
            <a:r>
              <a:rPr lang="de-DE" sz="1600" dirty="0" err="1">
                <a:latin typeface="+mj-lt"/>
              </a:rPr>
              <a:t>the</a:t>
            </a:r>
            <a:r>
              <a:rPr lang="de-DE" sz="1600" dirty="0">
                <a:latin typeface="+mj-lt"/>
              </a:rPr>
              <a:t> </a:t>
            </a:r>
            <a:r>
              <a:rPr lang="de-DE" sz="1600" dirty="0" err="1">
                <a:latin typeface="+mj-lt"/>
              </a:rPr>
              <a:t>share</a:t>
            </a:r>
            <a:r>
              <a:rPr lang="de-DE" sz="1600" dirty="0">
                <a:latin typeface="+mj-lt"/>
              </a:rPr>
              <a:t> </a:t>
            </a:r>
            <a:r>
              <a:rPr lang="de-DE" sz="1600" dirty="0" err="1">
                <a:latin typeface="+mj-lt"/>
              </a:rPr>
              <a:t>of</a:t>
            </a:r>
            <a:r>
              <a:rPr lang="de-DE" sz="1600" dirty="0">
                <a:latin typeface="+mj-lt"/>
              </a:rPr>
              <a:t> </a:t>
            </a:r>
            <a:r>
              <a:rPr lang="de-DE" sz="1600" dirty="0" err="1">
                <a:latin typeface="+mj-lt"/>
              </a:rPr>
              <a:t>bankrupt</a:t>
            </a:r>
            <a:r>
              <a:rPr lang="de-DE" sz="1600" dirty="0">
                <a:latin typeface="+mj-lt"/>
              </a:rPr>
              <a:t> </a:t>
            </a:r>
            <a:r>
              <a:rPr lang="de-DE" sz="1600" dirty="0" err="1">
                <a:latin typeface="+mj-lt"/>
              </a:rPr>
              <a:t>companies</a:t>
            </a:r>
            <a:r>
              <a:rPr lang="de-DE" sz="1600" dirty="0">
                <a:latin typeface="+mj-lt"/>
              </a:rPr>
              <a:t> </a:t>
            </a:r>
            <a:r>
              <a:rPr lang="de-DE" sz="1600" dirty="0" err="1">
                <a:latin typeface="+mj-lt"/>
              </a:rPr>
              <a:t>increases</a:t>
            </a:r>
            <a:r>
              <a:rPr lang="de-DE" sz="1600" dirty="0">
                <a:latin typeface="+mj-lt"/>
              </a:rPr>
              <a:t> </a:t>
            </a:r>
            <a:r>
              <a:rPr lang="de-DE" sz="1600" dirty="0" err="1">
                <a:latin typeface="+mj-lt"/>
              </a:rPr>
              <a:t>with</a:t>
            </a:r>
            <a:r>
              <a:rPr lang="de-DE" sz="1600" dirty="0">
                <a:latin typeface="+mj-lt"/>
              </a:rPr>
              <a:t> time</a:t>
            </a:r>
          </a:p>
          <a:p>
            <a:pPr marL="285750" indent="-285750">
              <a:buFont typeface="Wingdings" panose="05000000000000000000" pitchFamily="2" charset="2"/>
              <a:buChar char="§"/>
            </a:pPr>
            <a:endParaRPr lang="de-DE" sz="1600" dirty="0">
              <a:latin typeface="+mj-lt"/>
            </a:endParaRPr>
          </a:p>
        </p:txBody>
      </p:sp>
      <p:pic>
        <p:nvPicPr>
          <p:cNvPr id="2" name="Grafik 1">
            <a:extLst>
              <a:ext uri="{FF2B5EF4-FFF2-40B4-BE49-F238E27FC236}">
                <a16:creationId xmlns:a16="http://schemas.microsoft.com/office/drawing/2014/main" id="{120970E9-2DCC-4E45-B3BC-6D83F4C990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126" y="5622026"/>
            <a:ext cx="1150358" cy="1150358"/>
          </a:xfrm>
          <a:prstGeom prst="rect">
            <a:avLst/>
          </a:prstGeom>
        </p:spPr>
      </p:pic>
    </p:spTree>
    <p:extLst>
      <p:ext uri="{BB962C8B-B14F-4D97-AF65-F5344CB8AC3E}">
        <p14:creationId xmlns:p14="http://schemas.microsoft.com/office/powerpoint/2010/main" val="223792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B6CF559C-9E4C-4FE8-B9DB-2F4527F90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79" y="1382246"/>
            <a:ext cx="5596193" cy="3597553"/>
          </a:xfrm>
          <a:prstGeom prst="rect">
            <a:avLst/>
          </a:prstGeom>
        </p:spPr>
      </p:pic>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2651"/>
            <a:ext cx="10515600" cy="646140"/>
          </a:xfrm>
        </p:spPr>
        <p:txBody>
          <a:bodyPr>
            <a:normAutofit fontScale="90000"/>
          </a:bodyPr>
          <a:lstStyle/>
          <a:p>
            <a:r>
              <a:rPr lang="de-DE" dirty="0"/>
              <a:t>Situation</a:t>
            </a:r>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103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7879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78791"/>
            <a:ext cx="10515600" cy="400694"/>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64 </a:t>
            </a:r>
            <a:r>
              <a:rPr lang="de-DE" dirty="0" err="1"/>
              <a:t>financial</a:t>
            </a:r>
            <a:r>
              <a:rPr lang="de-DE" dirty="0"/>
              <a:t> </a:t>
            </a:r>
            <a:r>
              <a:rPr lang="de-DE" dirty="0" err="1"/>
              <a:t>kpis</a:t>
            </a:r>
            <a:r>
              <a:rPr lang="de-DE" dirty="0"/>
              <a:t> </a:t>
            </a:r>
            <a:r>
              <a:rPr lang="de-DE" dirty="0" err="1"/>
              <a:t>are</a:t>
            </a:r>
            <a:r>
              <a:rPr lang="de-DE" dirty="0"/>
              <a:t> </a:t>
            </a:r>
            <a:r>
              <a:rPr lang="de-DE" dirty="0" err="1"/>
              <a:t>available</a:t>
            </a:r>
            <a:r>
              <a:rPr lang="de-DE" dirty="0"/>
              <a:t> and </a:t>
            </a:r>
            <a:r>
              <a:rPr lang="de-DE" dirty="0" err="1"/>
              <a:t>mostly</a:t>
            </a:r>
            <a:r>
              <a:rPr lang="de-DE" dirty="0"/>
              <a:t> </a:t>
            </a:r>
            <a:r>
              <a:rPr lang="de-DE" dirty="0" err="1"/>
              <a:t>complete</a:t>
            </a:r>
            <a:r>
              <a:rPr lang="de-DE" dirty="0"/>
              <a:t> (1.24% </a:t>
            </a:r>
            <a:r>
              <a:rPr lang="de-DE" dirty="0" err="1"/>
              <a:t>missing</a:t>
            </a:r>
            <a:r>
              <a:rPr lang="de-DE" dirty="0"/>
              <a:t> </a:t>
            </a:r>
            <a:r>
              <a:rPr lang="de-DE" dirty="0" err="1"/>
              <a:t>data</a:t>
            </a:r>
            <a:r>
              <a:rPr lang="de-DE" dirty="0"/>
              <a:t> in total)</a:t>
            </a:r>
          </a:p>
        </p:txBody>
      </p:sp>
      <p:sp>
        <p:nvSpPr>
          <p:cNvPr id="12" name="Textfeld 11">
            <a:extLst>
              <a:ext uri="{FF2B5EF4-FFF2-40B4-BE49-F238E27FC236}">
                <a16:creationId xmlns:a16="http://schemas.microsoft.com/office/drawing/2014/main" id="{BFBE3AE4-A59C-46B1-9776-2EE141134B4D}"/>
              </a:ext>
            </a:extLst>
          </p:cNvPr>
          <p:cNvSpPr txBox="1"/>
          <p:nvPr/>
        </p:nvSpPr>
        <p:spPr>
          <a:xfrm>
            <a:off x="838200" y="1376441"/>
            <a:ext cx="4710193" cy="400110"/>
          </a:xfrm>
          <a:prstGeom prst="rect">
            <a:avLst/>
          </a:prstGeom>
          <a:noFill/>
        </p:spPr>
        <p:txBody>
          <a:bodyPr wrap="square" rtlCol="0">
            <a:spAutoFit/>
          </a:bodyPr>
          <a:lstStyle/>
          <a:p>
            <a:r>
              <a:rPr lang="de-DE" sz="2000" dirty="0" err="1">
                <a:latin typeface="+mj-lt"/>
              </a:rPr>
              <a:t>Correlations</a:t>
            </a:r>
            <a:endParaRPr lang="de-DE" sz="2000" dirty="0">
              <a:latin typeface="+mj-lt"/>
            </a:endParaRPr>
          </a:p>
        </p:txBody>
      </p:sp>
      <p:cxnSp>
        <p:nvCxnSpPr>
          <p:cNvPr id="24" name="Gerader Verbinder 23">
            <a:extLst>
              <a:ext uri="{FF2B5EF4-FFF2-40B4-BE49-F238E27FC236}">
                <a16:creationId xmlns:a16="http://schemas.microsoft.com/office/drawing/2014/main" id="{15FC6B6D-05BF-4D27-948C-11AE372750AC}"/>
              </a:ext>
            </a:extLst>
          </p:cNvPr>
          <p:cNvCxnSpPr>
            <a:cxnSpLocks/>
          </p:cNvCxnSpPr>
          <p:nvPr/>
        </p:nvCxnSpPr>
        <p:spPr>
          <a:xfrm flipV="1">
            <a:off x="906651" y="1708689"/>
            <a:ext cx="4641742" cy="20995"/>
          </a:xfrm>
          <a:prstGeom prst="line">
            <a:avLst/>
          </a:prstGeom>
        </p:spPr>
        <p:style>
          <a:lnRef idx="1">
            <a:schemeClr val="dk1"/>
          </a:lnRef>
          <a:fillRef idx="0">
            <a:schemeClr val="dk1"/>
          </a:fillRef>
          <a:effectRef idx="0">
            <a:schemeClr val="dk1"/>
          </a:effectRef>
          <a:fontRef idx="minor">
            <a:schemeClr val="tx1"/>
          </a:fontRef>
        </p:style>
      </p:cxnSp>
      <p:sp>
        <p:nvSpPr>
          <p:cNvPr id="42" name="Textfeld 41">
            <a:extLst>
              <a:ext uri="{FF2B5EF4-FFF2-40B4-BE49-F238E27FC236}">
                <a16:creationId xmlns:a16="http://schemas.microsoft.com/office/drawing/2014/main" id="{D20795CA-C3D0-4B9D-AC99-F90D07E08009}"/>
              </a:ext>
            </a:extLst>
          </p:cNvPr>
          <p:cNvSpPr txBox="1"/>
          <p:nvPr/>
        </p:nvSpPr>
        <p:spPr>
          <a:xfrm>
            <a:off x="6235659" y="1373656"/>
            <a:ext cx="4710193" cy="400110"/>
          </a:xfrm>
          <a:prstGeom prst="rect">
            <a:avLst/>
          </a:prstGeom>
          <a:noFill/>
        </p:spPr>
        <p:txBody>
          <a:bodyPr wrap="square" rtlCol="0">
            <a:spAutoFit/>
          </a:bodyPr>
          <a:lstStyle/>
          <a:p>
            <a:r>
              <a:rPr lang="de-DE" sz="2000" dirty="0" err="1">
                <a:latin typeface="+mj-lt"/>
              </a:rPr>
              <a:t>Distributions</a:t>
            </a:r>
            <a:endParaRPr lang="de-DE" sz="2000" dirty="0">
              <a:latin typeface="+mj-lt"/>
            </a:endParaRPr>
          </a:p>
        </p:txBody>
      </p:sp>
      <p:cxnSp>
        <p:nvCxnSpPr>
          <p:cNvPr id="43" name="Gerader Verbinder 42">
            <a:extLst>
              <a:ext uri="{FF2B5EF4-FFF2-40B4-BE49-F238E27FC236}">
                <a16:creationId xmlns:a16="http://schemas.microsoft.com/office/drawing/2014/main" id="{C2DDA12A-9547-45C0-9F3E-DCFDEFE174C4}"/>
              </a:ext>
            </a:extLst>
          </p:cNvPr>
          <p:cNvCxnSpPr>
            <a:cxnSpLocks/>
          </p:cNvCxnSpPr>
          <p:nvPr/>
        </p:nvCxnSpPr>
        <p:spPr>
          <a:xfrm flipV="1">
            <a:off x="6304110" y="1705904"/>
            <a:ext cx="4641742" cy="20995"/>
          </a:xfrm>
          <a:prstGeom prst="line">
            <a:avLst/>
          </a:prstGeom>
        </p:spPr>
        <p:style>
          <a:lnRef idx="1">
            <a:schemeClr val="dk1"/>
          </a:lnRef>
          <a:fillRef idx="0">
            <a:schemeClr val="dk1"/>
          </a:fillRef>
          <a:effectRef idx="0">
            <a:schemeClr val="dk1"/>
          </a:effectRef>
          <a:fontRef idx="minor">
            <a:schemeClr val="tx1"/>
          </a:fontRef>
        </p:style>
      </p:cxnSp>
      <p:pic>
        <p:nvPicPr>
          <p:cNvPr id="9" name="Grafik 8">
            <a:extLst>
              <a:ext uri="{FF2B5EF4-FFF2-40B4-BE49-F238E27FC236}">
                <a16:creationId xmlns:a16="http://schemas.microsoft.com/office/drawing/2014/main" id="{BE05AC48-A12F-4244-8C2F-C6D2FD678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890" y="1980810"/>
            <a:ext cx="4710193" cy="2644760"/>
          </a:xfrm>
          <a:prstGeom prst="rect">
            <a:avLst/>
          </a:prstGeom>
        </p:spPr>
      </p:pic>
      <p:sp>
        <p:nvSpPr>
          <p:cNvPr id="2" name="Rechteck 1">
            <a:extLst>
              <a:ext uri="{FF2B5EF4-FFF2-40B4-BE49-F238E27FC236}">
                <a16:creationId xmlns:a16="http://schemas.microsoft.com/office/drawing/2014/main" id="{55C141FC-BB1B-4DEB-AFF6-FBF976B47026}"/>
              </a:ext>
            </a:extLst>
          </p:cNvPr>
          <p:cNvSpPr/>
          <p:nvPr/>
        </p:nvSpPr>
        <p:spPr>
          <a:xfrm>
            <a:off x="789122" y="4644757"/>
            <a:ext cx="5058977" cy="830997"/>
          </a:xfrm>
          <a:prstGeom prst="rect">
            <a:avLst/>
          </a:prstGeom>
        </p:spPr>
        <p:txBody>
          <a:bodyPr wrap="square">
            <a:spAutoFit/>
          </a:bodyPr>
          <a:lstStyle/>
          <a:p>
            <a:r>
              <a:rPr lang="de-DE" sz="1600" dirty="0" err="1">
                <a:latin typeface="+mj-lt"/>
              </a:rPr>
              <a:t>While</a:t>
            </a:r>
            <a:r>
              <a:rPr lang="de-DE" sz="1600" dirty="0">
                <a:latin typeface="+mj-lt"/>
              </a:rPr>
              <a:t> strong </a:t>
            </a:r>
            <a:r>
              <a:rPr lang="de-DE" sz="1600" dirty="0" err="1">
                <a:latin typeface="+mj-lt"/>
              </a:rPr>
              <a:t>corrlation</a:t>
            </a:r>
            <a:r>
              <a:rPr lang="de-DE" sz="1600" dirty="0">
                <a:latin typeface="+mj-lt"/>
              </a:rPr>
              <a:t> </a:t>
            </a:r>
            <a:r>
              <a:rPr lang="de-DE" sz="1600" dirty="0" err="1">
                <a:latin typeface="+mj-lt"/>
              </a:rPr>
              <a:t>between</a:t>
            </a:r>
            <a:r>
              <a:rPr lang="de-DE" sz="1600" dirty="0">
                <a:latin typeface="+mj-lt"/>
              </a:rPr>
              <a:t> </a:t>
            </a:r>
            <a:r>
              <a:rPr lang="de-DE" sz="1600" dirty="0" err="1">
                <a:latin typeface="+mj-lt"/>
              </a:rPr>
              <a:t>some</a:t>
            </a:r>
            <a:r>
              <a:rPr lang="de-DE" sz="1600" dirty="0">
                <a:latin typeface="+mj-lt"/>
              </a:rPr>
              <a:t> </a:t>
            </a:r>
            <a:r>
              <a:rPr lang="de-DE" sz="1600" dirty="0" err="1">
                <a:latin typeface="+mj-lt"/>
              </a:rPr>
              <a:t>financial</a:t>
            </a:r>
            <a:r>
              <a:rPr lang="de-DE" sz="1600" dirty="0">
                <a:latin typeface="+mj-lt"/>
              </a:rPr>
              <a:t> </a:t>
            </a:r>
            <a:r>
              <a:rPr lang="de-DE" sz="1600" dirty="0" err="1">
                <a:latin typeface="+mj-lt"/>
              </a:rPr>
              <a:t>kpis</a:t>
            </a:r>
            <a:r>
              <a:rPr lang="de-DE" sz="1600" dirty="0">
                <a:latin typeface="+mj-lt"/>
              </a:rPr>
              <a:t> </a:t>
            </a:r>
            <a:r>
              <a:rPr lang="de-DE" sz="1600" dirty="0" err="1">
                <a:latin typeface="+mj-lt"/>
              </a:rPr>
              <a:t>are</a:t>
            </a:r>
            <a:r>
              <a:rPr lang="de-DE" sz="1600" dirty="0">
                <a:latin typeface="+mj-lt"/>
              </a:rPr>
              <a:t> </a:t>
            </a:r>
            <a:r>
              <a:rPr lang="de-DE" sz="1600" dirty="0" err="1">
                <a:latin typeface="+mj-lt"/>
              </a:rPr>
              <a:t>usual</a:t>
            </a:r>
            <a:r>
              <a:rPr lang="de-DE" sz="1600" dirty="0">
                <a:latin typeface="+mj-lt"/>
              </a:rPr>
              <a:t> </a:t>
            </a:r>
            <a:r>
              <a:rPr lang="de-DE" sz="1600" dirty="0" err="1">
                <a:latin typeface="+mj-lt"/>
              </a:rPr>
              <a:t>they</a:t>
            </a:r>
            <a:r>
              <a:rPr lang="de-DE" sz="1600" dirty="0">
                <a:latin typeface="+mj-lt"/>
              </a:rPr>
              <a:t> </a:t>
            </a:r>
            <a:r>
              <a:rPr lang="de-DE" sz="1600" dirty="0" err="1">
                <a:latin typeface="+mj-lt"/>
              </a:rPr>
              <a:t>may</a:t>
            </a:r>
            <a:r>
              <a:rPr lang="de-DE" sz="1600" dirty="0">
                <a:latin typeface="+mj-lt"/>
              </a:rPr>
              <a:t> </a:t>
            </a:r>
            <a:r>
              <a:rPr lang="de-DE" sz="1600" dirty="0" err="1">
                <a:latin typeface="+mj-lt"/>
              </a:rPr>
              <a:t>decrease</a:t>
            </a:r>
            <a:r>
              <a:rPr lang="de-DE" sz="1600" dirty="0">
                <a:latin typeface="+mj-lt"/>
              </a:rPr>
              <a:t> </a:t>
            </a:r>
            <a:r>
              <a:rPr lang="de-DE" sz="1600" dirty="0" err="1">
                <a:latin typeface="+mj-lt"/>
              </a:rPr>
              <a:t>the</a:t>
            </a:r>
            <a:r>
              <a:rPr lang="de-DE" sz="1600" dirty="0">
                <a:latin typeface="+mj-lt"/>
              </a:rPr>
              <a:t> </a:t>
            </a:r>
            <a:r>
              <a:rPr lang="de-DE" sz="1600" dirty="0" err="1">
                <a:latin typeface="+mj-lt"/>
              </a:rPr>
              <a:t>performance</a:t>
            </a:r>
            <a:r>
              <a:rPr lang="de-DE" sz="1600" dirty="0">
                <a:latin typeface="+mj-lt"/>
              </a:rPr>
              <a:t> </a:t>
            </a:r>
            <a:r>
              <a:rPr lang="de-DE" sz="1600" dirty="0" err="1">
                <a:latin typeface="+mj-lt"/>
              </a:rPr>
              <a:t>of</a:t>
            </a:r>
            <a:r>
              <a:rPr lang="de-DE" sz="1600" dirty="0">
                <a:latin typeface="+mj-lt"/>
              </a:rPr>
              <a:t> </a:t>
            </a:r>
            <a:r>
              <a:rPr lang="de-DE" sz="1600" dirty="0" err="1">
                <a:latin typeface="+mj-lt"/>
              </a:rPr>
              <a:t>the</a:t>
            </a:r>
            <a:r>
              <a:rPr lang="de-DE" sz="1600" dirty="0">
                <a:latin typeface="+mj-lt"/>
              </a:rPr>
              <a:t> Classification Model. </a:t>
            </a:r>
          </a:p>
        </p:txBody>
      </p:sp>
      <p:sp>
        <p:nvSpPr>
          <p:cNvPr id="15" name="Rechteck 14">
            <a:extLst>
              <a:ext uri="{FF2B5EF4-FFF2-40B4-BE49-F238E27FC236}">
                <a16:creationId xmlns:a16="http://schemas.microsoft.com/office/drawing/2014/main" id="{EE1A4178-5A0B-40DA-8441-7D9F6975A7C1}"/>
              </a:ext>
            </a:extLst>
          </p:cNvPr>
          <p:cNvSpPr/>
          <p:nvPr/>
        </p:nvSpPr>
        <p:spPr>
          <a:xfrm>
            <a:off x="6235659" y="4644756"/>
            <a:ext cx="5058977" cy="830997"/>
          </a:xfrm>
          <a:prstGeom prst="rect">
            <a:avLst/>
          </a:prstGeom>
        </p:spPr>
        <p:txBody>
          <a:bodyPr wrap="square">
            <a:spAutoFit/>
          </a:bodyPr>
          <a:lstStyle/>
          <a:p>
            <a:r>
              <a:rPr lang="en-US" sz="1600" dirty="0">
                <a:latin typeface="+mj-lt"/>
              </a:rPr>
              <a:t>Some Features have a non normal distribution which may aggravate the training of the classification model. Since this is not necessary it is an optional preprocessing step.</a:t>
            </a:r>
          </a:p>
        </p:txBody>
      </p:sp>
      <p:sp>
        <p:nvSpPr>
          <p:cNvPr id="5" name="Textfeld 4">
            <a:extLst>
              <a:ext uri="{FF2B5EF4-FFF2-40B4-BE49-F238E27FC236}">
                <a16:creationId xmlns:a16="http://schemas.microsoft.com/office/drawing/2014/main" id="{2E5B68E8-3ABF-4557-AD6B-C5727268A532}"/>
              </a:ext>
            </a:extLst>
          </p:cNvPr>
          <p:cNvSpPr txBox="1"/>
          <p:nvPr/>
        </p:nvSpPr>
        <p:spPr>
          <a:xfrm>
            <a:off x="1628132" y="5992297"/>
            <a:ext cx="9215053" cy="369332"/>
          </a:xfrm>
          <a:prstGeom prst="rect">
            <a:avLst/>
          </a:prstGeom>
          <a:noFill/>
        </p:spPr>
        <p:txBody>
          <a:bodyPr wrap="square" rtlCol="0">
            <a:spAutoFit/>
          </a:bodyPr>
          <a:lstStyle/>
          <a:p>
            <a:r>
              <a:rPr lang="de-DE" dirty="0" err="1">
                <a:latin typeface="+mj-lt"/>
              </a:rPr>
              <a:t>Correlations</a:t>
            </a:r>
            <a:r>
              <a:rPr lang="de-DE" dirty="0">
                <a:latin typeface="+mj-lt"/>
              </a:rPr>
              <a:t> </a:t>
            </a:r>
            <a:r>
              <a:rPr lang="de-DE" dirty="0" err="1">
                <a:latin typeface="+mj-lt"/>
              </a:rPr>
              <a:t>should</a:t>
            </a:r>
            <a:r>
              <a:rPr lang="de-DE" dirty="0">
                <a:latin typeface="+mj-lt"/>
              </a:rPr>
              <a:t> </a:t>
            </a:r>
            <a:r>
              <a:rPr lang="de-DE" dirty="0" err="1">
                <a:latin typeface="+mj-lt"/>
              </a:rPr>
              <a:t>be</a:t>
            </a:r>
            <a:r>
              <a:rPr lang="de-DE" dirty="0">
                <a:latin typeface="+mj-lt"/>
              </a:rPr>
              <a:t> </a:t>
            </a:r>
            <a:r>
              <a:rPr lang="de-DE" dirty="0" err="1">
                <a:latin typeface="+mj-lt"/>
              </a:rPr>
              <a:t>eleminated</a:t>
            </a:r>
            <a:r>
              <a:rPr lang="de-DE" dirty="0">
                <a:latin typeface="+mj-lt"/>
              </a:rPr>
              <a:t> and </a:t>
            </a:r>
            <a:r>
              <a:rPr lang="de-DE" dirty="0" err="1">
                <a:latin typeface="+mj-lt"/>
              </a:rPr>
              <a:t>features</a:t>
            </a:r>
            <a:r>
              <a:rPr lang="de-DE" dirty="0">
                <a:latin typeface="+mj-lt"/>
              </a:rPr>
              <a:t> </a:t>
            </a:r>
            <a:r>
              <a:rPr lang="de-DE" dirty="0" err="1">
                <a:latin typeface="+mj-lt"/>
              </a:rPr>
              <a:t>if</a:t>
            </a:r>
            <a:r>
              <a:rPr lang="de-DE" dirty="0">
                <a:latin typeface="+mj-lt"/>
              </a:rPr>
              <a:t> possible </a:t>
            </a:r>
            <a:r>
              <a:rPr lang="de-DE" dirty="0" err="1">
                <a:latin typeface="+mj-lt"/>
              </a:rPr>
              <a:t>transformed</a:t>
            </a:r>
            <a:r>
              <a:rPr lang="de-DE" dirty="0">
                <a:latin typeface="+mj-lt"/>
              </a:rPr>
              <a:t> </a:t>
            </a:r>
            <a:r>
              <a:rPr lang="de-DE" dirty="0" err="1">
                <a:latin typeface="+mj-lt"/>
              </a:rPr>
              <a:t>to</a:t>
            </a:r>
            <a:r>
              <a:rPr lang="de-DE" dirty="0">
                <a:latin typeface="+mj-lt"/>
              </a:rPr>
              <a:t> normal </a:t>
            </a:r>
            <a:r>
              <a:rPr lang="de-DE" dirty="0" err="1">
                <a:latin typeface="+mj-lt"/>
              </a:rPr>
              <a:t>distribution</a:t>
            </a:r>
            <a:r>
              <a:rPr lang="de-DE" dirty="0">
                <a:latin typeface="+mj-lt"/>
              </a:rPr>
              <a:t> </a:t>
            </a:r>
          </a:p>
        </p:txBody>
      </p:sp>
      <p:pic>
        <p:nvPicPr>
          <p:cNvPr id="11" name="Grafik 10">
            <a:extLst>
              <a:ext uri="{FF2B5EF4-FFF2-40B4-BE49-F238E27FC236}">
                <a16:creationId xmlns:a16="http://schemas.microsoft.com/office/drawing/2014/main" id="{E2B748D3-EFB3-4F30-BB06-B3A47A5886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126" y="5622026"/>
            <a:ext cx="1150358" cy="1150358"/>
          </a:xfrm>
          <a:prstGeom prst="rect">
            <a:avLst/>
          </a:prstGeom>
        </p:spPr>
      </p:pic>
    </p:spTree>
    <p:extLst>
      <p:ext uri="{BB962C8B-B14F-4D97-AF65-F5344CB8AC3E}">
        <p14:creationId xmlns:p14="http://schemas.microsoft.com/office/powerpoint/2010/main" val="91402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2651"/>
            <a:ext cx="10515600" cy="646140"/>
          </a:xfrm>
        </p:spPr>
        <p:txBody>
          <a:bodyPr>
            <a:normAutofit fontScale="90000"/>
          </a:bodyPr>
          <a:lstStyle/>
          <a:p>
            <a:r>
              <a:rPr lang="de-DE" dirty="0"/>
              <a:t>Solution</a:t>
            </a:r>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103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7879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78791"/>
            <a:ext cx="10515600" cy="400694"/>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err="1"/>
              <a:t>To</a:t>
            </a:r>
            <a:r>
              <a:rPr lang="de-DE" dirty="0"/>
              <a:t> </a:t>
            </a:r>
            <a:r>
              <a:rPr lang="de-DE" dirty="0" err="1"/>
              <a:t>maximize</a:t>
            </a:r>
            <a:r>
              <a:rPr lang="de-DE" dirty="0"/>
              <a:t> </a:t>
            </a:r>
            <a:r>
              <a:rPr lang="de-DE" dirty="0" err="1"/>
              <a:t>the</a:t>
            </a:r>
            <a:r>
              <a:rPr lang="de-DE" dirty="0"/>
              <a:t> </a:t>
            </a:r>
            <a:r>
              <a:rPr lang="de-DE" dirty="0" err="1"/>
              <a:t>generalization</a:t>
            </a:r>
            <a:r>
              <a:rPr lang="de-DE" dirty="0"/>
              <a:t> </a:t>
            </a:r>
            <a:r>
              <a:rPr lang="de-DE" dirty="0" err="1"/>
              <a:t>of</a:t>
            </a:r>
            <a:r>
              <a:rPr lang="de-DE" dirty="0"/>
              <a:t> </a:t>
            </a:r>
            <a:r>
              <a:rPr lang="de-DE" dirty="0" err="1"/>
              <a:t>our</a:t>
            </a:r>
            <a:r>
              <a:rPr lang="de-DE" dirty="0"/>
              <a:t> </a:t>
            </a:r>
            <a:r>
              <a:rPr lang="de-DE" dirty="0" err="1"/>
              <a:t>models</a:t>
            </a:r>
            <a:r>
              <a:rPr lang="de-DE" dirty="0"/>
              <a:t> </a:t>
            </a:r>
            <a:r>
              <a:rPr lang="de-DE" dirty="0" err="1"/>
              <a:t>we</a:t>
            </a:r>
            <a:r>
              <a:rPr lang="de-DE" dirty="0"/>
              <a:t> </a:t>
            </a:r>
            <a:r>
              <a:rPr lang="de-DE" dirty="0" err="1"/>
              <a:t>use</a:t>
            </a:r>
            <a:r>
              <a:rPr lang="de-DE" dirty="0"/>
              <a:t> </a:t>
            </a:r>
            <a:r>
              <a:rPr lang="de-DE" dirty="0" err="1"/>
              <a:t>cross</a:t>
            </a:r>
            <a:r>
              <a:rPr lang="de-DE" dirty="0"/>
              <a:t> </a:t>
            </a:r>
            <a:r>
              <a:rPr lang="de-DE" dirty="0" err="1"/>
              <a:t>validation</a:t>
            </a:r>
            <a:endParaRPr lang="de-DE" dirty="0"/>
          </a:p>
        </p:txBody>
      </p:sp>
      <p:sp>
        <p:nvSpPr>
          <p:cNvPr id="13" name="Rechteck: abgerundete Ecken 12">
            <a:extLst>
              <a:ext uri="{FF2B5EF4-FFF2-40B4-BE49-F238E27FC236}">
                <a16:creationId xmlns:a16="http://schemas.microsoft.com/office/drawing/2014/main" id="{7B031FC5-1FF3-4B68-8796-017983FDA3AF}"/>
              </a:ext>
            </a:extLst>
          </p:cNvPr>
          <p:cNvSpPr/>
          <p:nvPr/>
        </p:nvSpPr>
        <p:spPr>
          <a:xfrm>
            <a:off x="1349409" y="1866515"/>
            <a:ext cx="3994948" cy="37687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mj-lt"/>
              </a:rPr>
              <a:t>Data: 100 % </a:t>
            </a:r>
          </a:p>
        </p:txBody>
      </p:sp>
      <p:sp>
        <p:nvSpPr>
          <p:cNvPr id="19" name="Rechteck: abgerundete Ecken 18">
            <a:extLst>
              <a:ext uri="{FF2B5EF4-FFF2-40B4-BE49-F238E27FC236}">
                <a16:creationId xmlns:a16="http://schemas.microsoft.com/office/drawing/2014/main" id="{0C5ACBB4-A759-4B02-8EBD-7CFF2A541511}"/>
              </a:ext>
            </a:extLst>
          </p:cNvPr>
          <p:cNvSpPr/>
          <p:nvPr/>
        </p:nvSpPr>
        <p:spPr>
          <a:xfrm>
            <a:off x="1349409" y="2733667"/>
            <a:ext cx="3026263" cy="37687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mj-lt"/>
              </a:rPr>
              <a:t>Train: 80%</a:t>
            </a:r>
          </a:p>
        </p:txBody>
      </p:sp>
      <p:sp>
        <p:nvSpPr>
          <p:cNvPr id="20" name="Rechteck: abgerundete Ecken 19">
            <a:extLst>
              <a:ext uri="{FF2B5EF4-FFF2-40B4-BE49-F238E27FC236}">
                <a16:creationId xmlns:a16="http://schemas.microsoft.com/office/drawing/2014/main" id="{9E31CA4A-F3D5-4BBA-94A2-2C71DBB325AC}"/>
              </a:ext>
            </a:extLst>
          </p:cNvPr>
          <p:cNvSpPr/>
          <p:nvPr/>
        </p:nvSpPr>
        <p:spPr>
          <a:xfrm>
            <a:off x="4431435" y="2728739"/>
            <a:ext cx="918013" cy="38499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mj-lt"/>
              </a:rPr>
              <a:t>Test: 20%</a:t>
            </a:r>
          </a:p>
        </p:txBody>
      </p:sp>
      <p:sp>
        <p:nvSpPr>
          <p:cNvPr id="21" name="Rechteck: abgerundete Ecken 20">
            <a:extLst>
              <a:ext uri="{FF2B5EF4-FFF2-40B4-BE49-F238E27FC236}">
                <a16:creationId xmlns:a16="http://schemas.microsoft.com/office/drawing/2014/main" id="{A3425973-589F-45C8-9F7A-2A646DE623E6}"/>
              </a:ext>
            </a:extLst>
          </p:cNvPr>
          <p:cNvSpPr/>
          <p:nvPr/>
        </p:nvSpPr>
        <p:spPr>
          <a:xfrm>
            <a:off x="1349411" y="3278582"/>
            <a:ext cx="2050504" cy="37687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mj-lt"/>
              </a:rPr>
              <a:t>Train: 80%</a:t>
            </a:r>
          </a:p>
        </p:txBody>
      </p:sp>
      <p:sp>
        <p:nvSpPr>
          <p:cNvPr id="22" name="Rechteck: abgerundete Ecken 21">
            <a:extLst>
              <a:ext uri="{FF2B5EF4-FFF2-40B4-BE49-F238E27FC236}">
                <a16:creationId xmlns:a16="http://schemas.microsoft.com/office/drawing/2014/main" id="{0BB0D0A1-0073-492A-8FC5-2E12A9BECFE1}"/>
              </a:ext>
            </a:extLst>
          </p:cNvPr>
          <p:cNvSpPr/>
          <p:nvPr/>
        </p:nvSpPr>
        <p:spPr>
          <a:xfrm>
            <a:off x="3456668" y="3261655"/>
            <a:ext cx="918013" cy="39379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mj-lt"/>
              </a:rPr>
              <a:t>Test: 20%</a:t>
            </a:r>
          </a:p>
        </p:txBody>
      </p:sp>
      <p:sp>
        <p:nvSpPr>
          <p:cNvPr id="25" name="Rechteck: abgerundete Ecken 24">
            <a:extLst>
              <a:ext uri="{FF2B5EF4-FFF2-40B4-BE49-F238E27FC236}">
                <a16:creationId xmlns:a16="http://schemas.microsoft.com/office/drawing/2014/main" id="{F44400FB-F9A2-4CB0-BC99-B2E1FA3D20C8}"/>
              </a:ext>
            </a:extLst>
          </p:cNvPr>
          <p:cNvSpPr/>
          <p:nvPr/>
        </p:nvSpPr>
        <p:spPr>
          <a:xfrm>
            <a:off x="4431435" y="3261655"/>
            <a:ext cx="918013" cy="39379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mj-lt"/>
              </a:rPr>
              <a:t>Train</a:t>
            </a:r>
          </a:p>
        </p:txBody>
      </p:sp>
      <p:sp>
        <p:nvSpPr>
          <p:cNvPr id="29" name="Rechteck: abgerundete Ecken 28">
            <a:extLst>
              <a:ext uri="{FF2B5EF4-FFF2-40B4-BE49-F238E27FC236}">
                <a16:creationId xmlns:a16="http://schemas.microsoft.com/office/drawing/2014/main" id="{6B9D21D1-3979-4AD0-8686-7E7D86E557BC}"/>
              </a:ext>
            </a:extLst>
          </p:cNvPr>
          <p:cNvSpPr/>
          <p:nvPr/>
        </p:nvSpPr>
        <p:spPr>
          <a:xfrm>
            <a:off x="1349409" y="4266901"/>
            <a:ext cx="918013" cy="39379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mj-lt"/>
              </a:rPr>
              <a:t>Test: 20%</a:t>
            </a:r>
          </a:p>
        </p:txBody>
      </p:sp>
      <p:sp>
        <p:nvSpPr>
          <p:cNvPr id="30" name="Rechteck: abgerundete Ecken 29">
            <a:extLst>
              <a:ext uri="{FF2B5EF4-FFF2-40B4-BE49-F238E27FC236}">
                <a16:creationId xmlns:a16="http://schemas.microsoft.com/office/drawing/2014/main" id="{D4C5A428-02C8-45A4-998E-56DA2FB1A94A}"/>
              </a:ext>
            </a:extLst>
          </p:cNvPr>
          <p:cNvSpPr/>
          <p:nvPr/>
        </p:nvSpPr>
        <p:spPr>
          <a:xfrm>
            <a:off x="2318094" y="4265494"/>
            <a:ext cx="3026263" cy="39379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mj-lt"/>
              </a:rPr>
              <a:t>Train: 80%</a:t>
            </a:r>
          </a:p>
        </p:txBody>
      </p:sp>
      <p:sp>
        <p:nvSpPr>
          <p:cNvPr id="14" name="Ellipse 13">
            <a:extLst>
              <a:ext uri="{FF2B5EF4-FFF2-40B4-BE49-F238E27FC236}">
                <a16:creationId xmlns:a16="http://schemas.microsoft.com/office/drawing/2014/main" id="{9E65AD93-33AF-4D86-9E5F-7DC8D2D9A02F}"/>
              </a:ext>
            </a:extLst>
          </p:cNvPr>
          <p:cNvSpPr/>
          <p:nvPr/>
        </p:nvSpPr>
        <p:spPr>
          <a:xfrm>
            <a:off x="3266987" y="3735200"/>
            <a:ext cx="98990" cy="1264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mj-lt"/>
            </a:endParaRPr>
          </a:p>
        </p:txBody>
      </p:sp>
      <p:sp>
        <p:nvSpPr>
          <p:cNvPr id="31" name="Ellipse 30">
            <a:extLst>
              <a:ext uri="{FF2B5EF4-FFF2-40B4-BE49-F238E27FC236}">
                <a16:creationId xmlns:a16="http://schemas.microsoft.com/office/drawing/2014/main" id="{964BD021-8186-4C99-B7A8-C3316E097DB5}"/>
              </a:ext>
            </a:extLst>
          </p:cNvPr>
          <p:cNvSpPr/>
          <p:nvPr/>
        </p:nvSpPr>
        <p:spPr>
          <a:xfrm>
            <a:off x="3266987" y="3913536"/>
            <a:ext cx="98990" cy="1264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mj-lt"/>
            </a:endParaRPr>
          </a:p>
        </p:txBody>
      </p:sp>
      <p:sp>
        <p:nvSpPr>
          <p:cNvPr id="32" name="Ellipse 31">
            <a:extLst>
              <a:ext uri="{FF2B5EF4-FFF2-40B4-BE49-F238E27FC236}">
                <a16:creationId xmlns:a16="http://schemas.microsoft.com/office/drawing/2014/main" id="{AF0483D2-3249-46EE-96F2-A181C2013716}"/>
              </a:ext>
            </a:extLst>
          </p:cNvPr>
          <p:cNvSpPr/>
          <p:nvPr/>
        </p:nvSpPr>
        <p:spPr>
          <a:xfrm>
            <a:off x="3266987" y="4077949"/>
            <a:ext cx="98990" cy="1264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mj-lt"/>
            </a:endParaRPr>
          </a:p>
        </p:txBody>
      </p:sp>
      <p:sp>
        <p:nvSpPr>
          <p:cNvPr id="37" name="Rechteck: abgerundete Ecken 36">
            <a:extLst>
              <a:ext uri="{FF2B5EF4-FFF2-40B4-BE49-F238E27FC236}">
                <a16:creationId xmlns:a16="http://schemas.microsoft.com/office/drawing/2014/main" id="{8D11CB97-8D46-4DF0-A065-22F25F1A10FC}"/>
              </a:ext>
            </a:extLst>
          </p:cNvPr>
          <p:cNvSpPr/>
          <p:nvPr/>
        </p:nvSpPr>
        <p:spPr>
          <a:xfrm>
            <a:off x="1349409" y="5069337"/>
            <a:ext cx="3994950" cy="37687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latin typeface="+mj-lt"/>
              </a:rPr>
              <a:t>Prediction</a:t>
            </a:r>
            <a:r>
              <a:rPr lang="de-DE" sz="1400" dirty="0">
                <a:solidFill>
                  <a:schemeClr val="tx1"/>
                </a:solidFill>
                <a:latin typeface="+mj-lt"/>
              </a:rPr>
              <a:t> </a:t>
            </a:r>
            <a:r>
              <a:rPr lang="de-DE" sz="1400" dirty="0" err="1">
                <a:solidFill>
                  <a:schemeClr val="tx1"/>
                </a:solidFill>
                <a:latin typeface="+mj-lt"/>
              </a:rPr>
              <a:t>for</a:t>
            </a:r>
            <a:r>
              <a:rPr lang="de-DE" sz="1400" dirty="0">
                <a:solidFill>
                  <a:schemeClr val="tx1"/>
                </a:solidFill>
                <a:latin typeface="+mj-lt"/>
              </a:rPr>
              <a:t> </a:t>
            </a:r>
            <a:r>
              <a:rPr lang="de-DE" sz="1400" dirty="0" err="1">
                <a:solidFill>
                  <a:schemeClr val="tx1"/>
                </a:solidFill>
                <a:latin typeface="+mj-lt"/>
              </a:rPr>
              <a:t>each</a:t>
            </a:r>
            <a:r>
              <a:rPr lang="de-DE" sz="1400" dirty="0">
                <a:solidFill>
                  <a:schemeClr val="tx1"/>
                </a:solidFill>
                <a:latin typeface="+mj-lt"/>
              </a:rPr>
              <a:t> Observation</a:t>
            </a:r>
          </a:p>
        </p:txBody>
      </p:sp>
      <p:sp>
        <p:nvSpPr>
          <p:cNvPr id="23" name="Textfeld 22">
            <a:extLst>
              <a:ext uri="{FF2B5EF4-FFF2-40B4-BE49-F238E27FC236}">
                <a16:creationId xmlns:a16="http://schemas.microsoft.com/office/drawing/2014/main" id="{867F5E80-7589-4D74-9BF9-5F7E6B9C89FC}"/>
              </a:ext>
            </a:extLst>
          </p:cNvPr>
          <p:cNvSpPr txBox="1"/>
          <p:nvPr/>
        </p:nvSpPr>
        <p:spPr>
          <a:xfrm>
            <a:off x="838200" y="1376441"/>
            <a:ext cx="4710193" cy="400110"/>
          </a:xfrm>
          <a:prstGeom prst="rect">
            <a:avLst/>
          </a:prstGeom>
          <a:noFill/>
        </p:spPr>
        <p:txBody>
          <a:bodyPr wrap="square" rtlCol="0">
            <a:spAutoFit/>
          </a:bodyPr>
          <a:lstStyle/>
          <a:p>
            <a:r>
              <a:rPr lang="de-DE" sz="2000" dirty="0">
                <a:latin typeface="+mj-lt"/>
              </a:rPr>
              <a:t>Validation </a:t>
            </a:r>
            <a:r>
              <a:rPr lang="de-DE" sz="2000" dirty="0" err="1">
                <a:latin typeface="+mj-lt"/>
              </a:rPr>
              <a:t>framework</a:t>
            </a:r>
            <a:endParaRPr lang="de-DE" sz="2000" dirty="0">
              <a:latin typeface="+mj-lt"/>
            </a:endParaRPr>
          </a:p>
        </p:txBody>
      </p:sp>
      <p:cxnSp>
        <p:nvCxnSpPr>
          <p:cNvPr id="24" name="Gerader Verbinder 23">
            <a:extLst>
              <a:ext uri="{FF2B5EF4-FFF2-40B4-BE49-F238E27FC236}">
                <a16:creationId xmlns:a16="http://schemas.microsoft.com/office/drawing/2014/main" id="{39B66F71-6090-4180-8C59-B2E92800B3D4}"/>
              </a:ext>
            </a:extLst>
          </p:cNvPr>
          <p:cNvCxnSpPr>
            <a:cxnSpLocks/>
          </p:cNvCxnSpPr>
          <p:nvPr/>
        </p:nvCxnSpPr>
        <p:spPr>
          <a:xfrm flipV="1">
            <a:off x="906651" y="1708689"/>
            <a:ext cx="4641742" cy="20995"/>
          </a:xfrm>
          <a:prstGeom prst="line">
            <a:avLst/>
          </a:prstGeom>
        </p:spPr>
        <p:style>
          <a:lnRef idx="1">
            <a:schemeClr val="dk1"/>
          </a:lnRef>
          <a:fillRef idx="0">
            <a:schemeClr val="dk1"/>
          </a:fillRef>
          <a:effectRef idx="0">
            <a:schemeClr val="dk1"/>
          </a:effectRef>
          <a:fontRef idx="minor">
            <a:schemeClr val="tx1"/>
          </a:fontRef>
        </p:style>
      </p:cxnSp>
      <p:sp>
        <p:nvSpPr>
          <p:cNvPr id="26" name="Textfeld 25">
            <a:extLst>
              <a:ext uri="{FF2B5EF4-FFF2-40B4-BE49-F238E27FC236}">
                <a16:creationId xmlns:a16="http://schemas.microsoft.com/office/drawing/2014/main" id="{A316B726-C55D-49D0-B0EF-6CBFBD6D2BC6}"/>
              </a:ext>
            </a:extLst>
          </p:cNvPr>
          <p:cNvSpPr txBox="1"/>
          <p:nvPr/>
        </p:nvSpPr>
        <p:spPr>
          <a:xfrm>
            <a:off x="6235659" y="1373656"/>
            <a:ext cx="4710193" cy="400110"/>
          </a:xfrm>
          <a:prstGeom prst="rect">
            <a:avLst/>
          </a:prstGeom>
          <a:noFill/>
        </p:spPr>
        <p:txBody>
          <a:bodyPr wrap="square" rtlCol="0">
            <a:spAutoFit/>
          </a:bodyPr>
          <a:lstStyle/>
          <a:p>
            <a:r>
              <a:rPr lang="de-DE" sz="2000" dirty="0" err="1">
                <a:latin typeface="+mj-lt"/>
              </a:rPr>
              <a:t>Algorithms</a:t>
            </a:r>
            <a:endParaRPr lang="de-DE" sz="2000" dirty="0">
              <a:latin typeface="+mj-lt"/>
            </a:endParaRPr>
          </a:p>
        </p:txBody>
      </p:sp>
      <p:cxnSp>
        <p:nvCxnSpPr>
          <p:cNvPr id="27" name="Gerader Verbinder 26">
            <a:extLst>
              <a:ext uri="{FF2B5EF4-FFF2-40B4-BE49-F238E27FC236}">
                <a16:creationId xmlns:a16="http://schemas.microsoft.com/office/drawing/2014/main" id="{ED0905CA-9F4B-4205-AA2D-2B388D6D9DFB}"/>
              </a:ext>
            </a:extLst>
          </p:cNvPr>
          <p:cNvCxnSpPr>
            <a:cxnSpLocks/>
          </p:cNvCxnSpPr>
          <p:nvPr/>
        </p:nvCxnSpPr>
        <p:spPr>
          <a:xfrm flipV="1">
            <a:off x="6304110" y="1705904"/>
            <a:ext cx="4641742" cy="20995"/>
          </a:xfrm>
          <a:prstGeom prst="line">
            <a:avLst/>
          </a:prstGeom>
        </p:spPr>
        <p:style>
          <a:lnRef idx="1">
            <a:schemeClr val="dk1"/>
          </a:lnRef>
          <a:fillRef idx="0">
            <a:schemeClr val="dk1"/>
          </a:fillRef>
          <a:effectRef idx="0">
            <a:schemeClr val="dk1"/>
          </a:effectRef>
          <a:fontRef idx="minor">
            <a:schemeClr val="tx1"/>
          </a:fontRef>
        </p:style>
      </p:cxnSp>
      <p:pic>
        <p:nvPicPr>
          <p:cNvPr id="3" name="Grafik 2">
            <a:extLst>
              <a:ext uri="{FF2B5EF4-FFF2-40B4-BE49-F238E27FC236}">
                <a16:creationId xmlns:a16="http://schemas.microsoft.com/office/drawing/2014/main" id="{4A1ACEE9-A8D6-44A6-9F10-C54FA4383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99" y="1683460"/>
            <a:ext cx="1238644" cy="1238644"/>
          </a:xfrm>
          <a:prstGeom prst="rect">
            <a:avLst/>
          </a:prstGeom>
        </p:spPr>
      </p:pic>
      <p:pic>
        <p:nvPicPr>
          <p:cNvPr id="9" name="Grafik 8">
            <a:extLst>
              <a:ext uri="{FF2B5EF4-FFF2-40B4-BE49-F238E27FC236}">
                <a16:creationId xmlns:a16="http://schemas.microsoft.com/office/drawing/2014/main" id="{5164D29D-94E8-4136-BA08-7FDBD1282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2491" y="1716401"/>
            <a:ext cx="1238644" cy="1238644"/>
          </a:xfrm>
          <a:prstGeom prst="rect">
            <a:avLst/>
          </a:prstGeom>
        </p:spPr>
      </p:pic>
      <p:pic>
        <p:nvPicPr>
          <p:cNvPr id="11" name="Grafik 10">
            <a:extLst>
              <a:ext uri="{FF2B5EF4-FFF2-40B4-BE49-F238E27FC236}">
                <a16:creationId xmlns:a16="http://schemas.microsoft.com/office/drawing/2014/main" id="{963C3E60-8C9F-4654-AE1C-70294E39D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45" y="1689247"/>
            <a:ext cx="882401" cy="882401"/>
          </a:xfrm>
          <a:prstGeom prst="rect">
            <a:avLst/>
          </a:prstGeom>
        </p:spPr>
      </p:pic>
      <p:pic>
        <p:nvPicPr>
          <p:cNvPr id="15" name="Grafik 14">
            <a:extLst>
              <a:ext uri="{FF2B5EF4-FFF2-40B4-BE49-F238E27FC236}">
                <a16:creationId xmlns:a16="http://schemas.microsoft.com/office/drawing/2014/main" id="{AD885D56-494D-43A3-83E9-A99E14B23A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252" y="3119570"/>
            <a:ext cx="882401" cy="882401"/>
          </a:xfrm>
          <a:prstGeom prst="rect">
            <a:avLst/>
          </a:prstGeom>
        </p:spPr>
      </p:pic>
      <p:pic>
        <p:nvPicPr>
          <p:cNvPr id="28" name="Grafik 27">
            <a:extLst>
              <a:ext uri="{FF2B5EF4-FFF2-40B4-BE49-F238E27FC236}">
                <a16:creationId xmlns:a16="http://schemas.microsoft.com/office/drawing/2014/main" id="{A4B5341C-7408-490B-BF5C-F9C9C665DC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836" y="4787333"/>
            <a:ext cx="882401" cy="882401"/>
          </a:xfrm>
          <a:prstGeom prst="rect">
            <a:avLst/>
          </a:prstGeom>
        </p:spPr>
      </p:pic>
      <p:sp>
        <p:nvSpPr>
          <p:cNvPr id="35" name="Pfeil: nach unten 34">
            <a:extLst>
              <a:ext uri="{FF2B5EF4-FFF2-40B4-BE49-F238E27FC236}">
                <a16:creationId xmlns:a16="http://schemas.microsoft.com/office/drawing/2014/main" id="{4B2303D1-ECD8-4579-820B-6FF5BB45FD9F}"/>
              </a:ext>
            </a:extLst>
          </p:cNvPr>
          <p:cNvSpPr/>
          <p:nvPr/>
        </p:nvSpPr>
        <p:spPr>
          <a:xfrm>
            <a:off x="3068816" y="2310533"/>
            <a:ext cx="387852" cy="26935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latin typeface="+mj-lt"/>
            </a:endParaRPr>
          </a:p>
        </p:txBody>
      </p:sp>
      <p:sp>
        <p:nvSpPr>
          <p:cNvPr id="39" name="Pfeil: nach unten 38">
            <a:extLst>
              <a:ext uri="{FF2B5EF4-FFF2-40B4-BE49-F238E27FC236}">
                <a16:creationId xmlns:a16="http://schemas.microsoft.com/office/drawing/2014/main" id="{2316F15A-E49E-4B10-844E-2C4FE2B028C9}"/>
              </a:ext>
            </a:extLst>
          </p:cNvPr>
          <p:cNvSpPr/>
          <p:nvPr/>
        </p:nvSpPr>
        <p:spPr>
          <a:xfrm>
            <a:off x="3068816" y="4729639"/>
            <a:ext cx="387852" cy="26935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latin typeface="+mj-lt"/>
            </a:endParaRPr>
          </a:p>
        </p:txBody>
      </p:sp>
      <p:sp>
        <p:nvSpPr>
          <p:cNvPr id="40" name="Textfeld 39">
            <a:extLst>
              <a:ext uri="{FF2B5EF4-FFF2-40B4-BE49-F238E27FC236}">
                <a16:creationId xmlns:a16="http://schemas.microsoft.com/office/drawing/2014/main" id="{BBE9FB24-5BFB-47B2-809B-76E524B0FCFF}"/>
              </a:ext>
            </a:extLst>
          </p:cNvPr>
          <p:cNvSpPr txBox="1"/>
          <p:nvPr/>
        </p:nvSpPr>
        <p:spPr>
          <a:xfrm>
            <a:off x="6502509" y="2729765"/>
            <a:ext cx="2632153" cy="369332"/>
          </a:xfrm>
          <a:prstGeom prst="rect">
            <a:avLst/>
          </a:prstGeom>
          <a:noFill/>
        </p:spPr>
        <p:txBody>
          <a:bodyPr wrap="square" rtlCol="0">
            <a:spAutoFit/>
          </a:bodyPr>
          <a:lstStyle/>
          <a:p>
            <a:r>
              <a:rPr lang="de-DE" b="1" dirty="0" err="1">
                <a:latin typeface="+mj-lt"/>
              </a:rPr>
              <a:t>Logistic</a:t>
            </a:r>
            <a:r>
              <a:rPr lang="de-DE" b="1" dirty="0">
                <a:latin typeface="+mj-lt"/>
              </a:rPr>
              <a:t> Regression</a:t>
            </a:r>
          </a:p>
        </p:txBody>
      </p:sp>
      <p:sp>
        <p:nvSpPr>
          <p:cNvPr id="42" name="Textfeld 41">
            <a:extLst>
              <a:ext uri="{FF2B5EF4-FFF2-40B4-BE49-F238E27FC236}">
                <a16:creationId xmlns:a16="http://schemas.microsoft.com/office/drawing/2014/main" id="{AC10B551-F793-4EE9-8E5A-D28C66FD4F0F}"/>
              </a:ext>
            </a:extLst>
          </p:cNvPr>
          <p:cNvSpPr txBox="1"/>
          <p:nvPr/>
        </p:nvSpPr>
        <p:spPr>
          <a:xfrm>
            <a:off x="9194684" y="2764843"/>
            <a:ext cx="2714257" cy="369332"/>
          </a:xfrm>
          <a:prstGeom prst="rect">
            <a:avLst/>
          </a:prstGeom>
          <a:noFill/>
        </p:spPr>
        <p:txBody>
          <a:bodyPr wrap="square" rtlCol="0">
            <a:spAutoFit/>
          </a:bodyPr>
          <a:lstStyle/>
          <a:p>
            <a:r>
              <a:rPr lang="de-DE" b="1" dirty="0">
                <a:latin typeface="+mj-lt"/>
              </a:rPr>
              <a:t>Extreme Gradient </a:t>
            </a:r>
            <a:r>
              <a:rPr lang="de-DE" b="1" dirty="0" err="1">
                <a:latin typeface="+mj-lt"/>
              </a:rPr>
              <a:t>Boosting</a:t>
            </a:r>
            <a:endParaRPr lang="de-DE" sz="1600" b="1" dirty="0">
              <a:latin typeface="+mj-lt"/>
            </a:endParaRPr>
          </a:p>
        </p:txBody>
      </p:sp>
      <p:sp>
        <p:nvSpPr>
          <p:cNvPr id="44" name="Textfeld 43">
            <a:extLst>
              <a:ext uri="{FF2B5EF4-FFF2-40B4-BE49-F238E27FC236}">
                <a16:creationId xmlns:a16="http://schemas.microsoft.com/office/drawing/2014/main" id="{1376F2BA-6A9C-44C0-B0B2-E82F0B8D305C}"/>
              </a:ext>
            </a:extLst>
          </p:cNvPr>
          <p:cNvSpPr txBox="1"/>
          <p:nvPr/>
        </p:nvSpPr>
        <p:spPr>
          <a:xfrm>
            <a:off x="5896776" y="3113732"/>
            <a:ext cx="3091118" cy="2308324"/>
          </a:xfrm>
          <a:prstGeom prst="rect">
            <a:avLst/>
          </a:prstGeom>
          <a:noFill/>
          <a:ln>
            <a:noFill/>
          </a:ln>
        </p:spPr>
        <p:txBody>
          <a:bodyPr wrap="square" rtlCol="0">
            <a:spAutoFit/>
          </a:bodyPr>
          <a:lstStyle/>
          <a:p>
            <a:pPr marL="285750" indent="-285750">
              <a:buFont typeface="Wingdings" panose="05000000000000000000" pitchFamily="2" charset="2"/>
              <a:buChar char="§"/>
            </a:pPr>
            <a:r>
              <a:rPr lang="de-DE" dirty="0" err="1">
                <a:latin typeface="+mj-lt"/>
              </a:rPr>
              <a:t>Used</a:t>
            </a:r>
            <a:r>
              <a:rPr lang="de-DE" dirty="0">
                <a:latin typeface="+mj-lt"/>
              </a:rPr>
              <a:t> </a:t>
            </a:r>
            <a:r>
              <a:rPr lang="de-DE" dirty="0" err="1">
                <a:latin typeface="+mj-lt"/>
              </a:rPr>
              <a:t>for</a:t>
            </a:r>
            <a:r>
              <a:rPr lang="de-DE" dirty="0">
                <a:latin typeface="+mj-lt"/>
              </a:rPr>
              <a:t> </a:t>
            </a:r>
            <a:r>
              <a:rPr lang="de-DE" dirty="0" err="1">
                <a:latin typeface="+mj-lt"/>
              </a:rPr>
              <a:t>baseline</a:t>
            </a:r>
            <a:r>
              <a:rPr lang="de-DE" dirty="0">
                <a:latin typeface="+mj-lt"/>
              </a:rPr>
              <a:t> </a:t>
            </a:r>
            <a:r>
              <a:rPr lang="de-DE" dirty="0" err="1">
                <a:latin typeface="+mj-lt"/>
              </a:rPr>
              <a:t>prediction</a:t>
            </a:r>
            <a:endParaRPr lang="de-DE" dirty="0">
              <a:latin typeface="+mj-lt"/>
            </a:endParaRPr>
          </a:p>
          <a:p>
            <a:pPr marL="285750" indent="-285750">
              <a:buFont typeface="Wingdings" panose="05000000000000000000" pitchFamily="2" charset="2"/>
              <a:buChar char="§"/>
            </a:pPr>
            <a:r>
              <a:rPr lang="de-DE" dirty="0">
                <a:latin typeface="+mj-lt"/>
              </a:rPr>
              <a:t>Linear </a:t>
            </a:r>
            <a:r>
              <a:rPr lang="de-DE" dirty="0" err="1">
                <a:latin typeface="+mj-lt"/>
              </a:rPr>
              <a:t>model</a:t>
            </a:r>
            <a:r>
              <a:rPr lang="de-DE" dirty="0">
                <a:latin typeface="+mj-lt"/>
              </a:rPr>
              <a:t> </a:t>
            </a:r>
            <a:r>
              <a:rPr lang="de-DE" dirty="0" err="1">
                <a:latin typeface="+mj-lt"/>
              </a:rPr>
              <a:t>that</a:t>
            </a:r>
            <a:r>
              <a:rPr lang="de-DE" dirty="0">
                <a:latin typeface="+mj-lt"/>
              </a:rPr>
              <a:t> </a:t>
            </a:r>
            <a:r>
              <a:rPr lang="de-DE" dirty="0" err="1">
                <a:latin typeface="+mj-lt"/>
              </a:rPr>
              <a:t>is</a:t>
            </a:r>
            <a:r>
              <a:rPr lang="de-DE" dirty="0">
                <a:latin typeface="+mj-lt"/>
              </a:rPr>
              <a:t> easy </a:t>
            </a:r>
            <a:r>
              <a:rPr lang="de-DE" dirty="0" err="1">
                <a:latin typeface="+mj-lt"/>
              </a:rPr>
              <a:t>to</a:t>
            </a:r>
            <a:r>
              <a:rPr lang="de-DE" dirty="0">
                <a:latin typeface="+mj-lt"/>
              </a:rPr>
              <a:t> </a:t>
            </a:r>
            <a:r>
              <a:rPr lang="de-DE" dirty="0" err="1">
                <a:latin typeface="+mj-lt"/>
              </a:rPr>
              <a:t>interpret</a:t>
            </a:r>
            <a:r>
              <a:rPr lang="de-DE" dirty="0">
                <a:latin typeface="+mj-lt"/>
              </a:rPr>
              <a:t> </a:t>
            </a:r>
            <a:r>
              <a:rPr lang="de-DE" dirty="0" err="1">
                <a:latin typeface="+mj-lt"/>
              </a:rPr>
              <a:t>since</a:t>
            </a:r>
            <a:r>
              <a:rPr lang="de-DE" dirty="0">
                <a:latin typeface="+mj-lt"/>
              </a:rPr>
              <a:t> </a:t>
            </a:r>
            <a:r>
              <a:rPr lang="de-DE" dirty="0" err="1">
                <a:latin typeface="+mj-lt"/>
              </a:rPr>
              <a:t>we</a:t>
            </a:r>
            <a:r>
              <a:rPr lang="de-DE" dirty="0">
                <a:latin typeface="+mj-lt"/>
              </a:rPr>
              <a:t> </a:t>
            </a:r>
            <a:r>
              <a:rPr lang="de-DE" dirty="0" err="1">
                <a:latin typeface="+mj-lt"/>
              </a:rPr>
              <a:t>have</a:t>
            </a:r>
            <a:r>
              <a:rPr lang="de-DE" dirty="0">
                <a:latin typeface="+mj-lt"/>
              </a:rPr>
              <a:t> </a:t>
            </a:r>
            <a:r>
              <a:rPr lang="de-DE" dirty="0" err="1">
                <a:latin typeface="+mj-lt"/>
              </a:rPr>
              <a:t>one</a:t>
            </a:r>
            <a:r>
              <a:rPr lang="de-DE" dirty="0">
                <a:latin typeface="+mj-lt"/>
              </a:rPr>
              <a:t> </a:t>
            </a:r>
            <a:r>
              <a:rPr lang="de-DE" dirty="0" err="1">
                <a:latin typeface="+mj-lt"/>
              </a:rPr>
              <a:t>coefficient</a:t>
            </a:r>
            <a:r>
              <a:rPr lang="de-DE" dirty="0">
                <a:latin typeface="+mj-lt"/>
              </a:rPr>
              <a:t> per feature</a:t>
            </a:r>
          </a:p>
          <a:p>
            <a:pPr marL="285750" indent="-285750">
              <a:buFont typeface="Wingdings" panose="05000000000000000000" pitchFamily="2" charset="2"/>
              <a:buChar char="§"/>
            </a:pPr>
            <a:r>
              <a:rPr lang="de-DE" dirty="0">
                <a:latin typeface="+mj-lt"/>
              </a:rPr>
              <a:t>Not </a:t>
            </a:r>
            <a:r>
              <a:rPr lang="de-DE" dirty="0" err="1">
                <a:latin typeface="+mj-lt"/>
              </a:rPr>
              <a:t>prone</a:t>
            </a:r>
            <a:r>
              <a:rPr lang="de-DE" dirty="0">
                <a:latin typeface="+mj-lt"/>
              </a:rPr>
              <a:t> </a:t>
            </a:r>
            <a:r>
              <a:rPr lang="de-DE" dirty="0" err="1">
                <a:latin typeface="+mj-lt"/>
              </a:rPr>
              <a:t>for</a:t>
            </a:r>
            <a:r>
              <a:rPr lang="de-DE" dirty="0">
                <a:latin typeface="+mj-lt"/>
              </a:rPr>
              <a:t> </a:t>
            </a:r>
            <a:r>
              <a:rPr lang="de-DE" dirty="0" err="1">
                <a:latin typeface="+mj-lt"/>
              </a:rPr>
              <a:t>overfitting</a:t>
            </a:r>
            <a:r>
              <a:rPr lang="de-DE" dirty="0">
                <a:latin typeface="+mj-lt"/>
              </a:rPr>
              <a:t> </a:t>
            </a:r>
            <a:r>
              <a:rPr lang="de-DE" dirty="0" err="1">
                <a:latin typeface="+mj-lt"/>
              </a:rPr>
              <a:t>cause</a:t>
            </a:r>
            <a:r>
              <a:rPr lang="de-DE" dirty="0">
                <a:latin typeface="+mj-lt"/>
              </a:rPr>
              <a:t> </a:t>
            </a:r>
            <a:r>
              <a:rPr lang="de-DE" dirty="0" err="1">
                <a:latin typeface="+mj-lt"/>
              </a:rPr>
              <a:t>of</a:t>
            </a:r>
            <a:r>
              <a:rPr lang="de-DE" dirty="0">
                <a:latin typeface="+mj-lt"/>
              </a:rPr>
              <a:t> </a:t>
            </a:r>
            <a:r>
              <a:rPr lang="de-DE" dirty="0" err="1">
                <a:latin typeface="+mj-lt"/>
              </a:rPr>
              <a:t>the</a:t>
            </a:r>
            <a:r>
              <a:rPr lang="de-DE" dirty="0">
                <a:latin typeface="+mj-lt"/>
              </a:rPr>
              <a:t> </a:t>
            </a:r>
            <a:r>
              <a:rPr lang="de-DE" dirty="0" err="1">
                <a:latin typeface="+mj-lt"/>
              </a:rPr>
              <a:t>linearity</a:t>
            </a:r>
            <a:r>
              <a:rPr lang="de-DE" dirty="0">
                <a:latin typeface="+mj-lt"/>
              </a:rPr>
              <a:t> </a:t>
            </a:r>
          </a:p>
          <a:p>
            <a:pPr marL="285750" indent="-285750">
              <a:buFont typeface="Wingdings" panose="05000000000000000000" pitchFamily="2" charset="2"/>
              <a:buChar char="§"/>
            </a:pPr>
            <a:r>
              <a:rPr lang="de-DE" dirty="0">
                <a:latin typeface="+mj-lt"/>
              </a:rPr>
              <a:t>Needs </a:t>
            </a:r>
            <a:r>
              <a:rPr lang="de-DE" dirty="0" err="1">
                <a:latin typeface="+mj-lt"/>
              </a:rPr>
              <a:t>several</a:t>
            </a:r>
            <a:r>
              <a:rPr lang="de-DE" dirty="0">
                <a:latin typeface="+mj-lt"/>
              </a:rPr>
              <a:t> </a:t>
            </a:r>
            <a:r>
              <a:rPr lang="de-DE" dirty="0" err="1">
                <a:latin typeface="+mj-lt"/>
              </a:rPr>
              <a:t>preprocessing</a:t>
            </a:r>
            <a:r>
              <a:rPr lang="de-DE" dirty="0">
                <a:latin typeface="+mj-lt"/>
              </a:rPr>
              <a:t> </a:t>
            </a:r>
            <a:r>
              <a:rPr lang="de-DE" dirty="0" err="1">
                <a:latin typeface="+mj-lt"/>
              </a:rPr>
              <a:t>steps</a:t>
            </a:r>
            <a:endParaRPr lang="de-DE" dirty="0">
              <a:latin typeface="+mj-lt"/>
            </a:endParaRPr>
          </a:p>
        </p:txBody>
      </p:sp>
      <p:sp>
        <p:nvSpPr>
          <p:cNvPr id="46" name="Textfeld 45">
            <a:extLst>
              <a:ext uri="{FF2B5EF4-FFF2-40B4-BE49-F238E27FC236}">
                <a16:creationId xmlns:a16="http://schemas.microsoft.com/office/drawing/2014/main" id="{359B95BD-C02C-4EAD-BE61-B12FDBA2C6B4}"/>
              </a:ext>
            </a:extLst>
          </p:cNvPr>
          <p:cNvSpPr txBox="1"/>
          <p:nvPr/>
        </p:nvSpPr>
        <p:spPr>
          <a:xfrm>
            <a:off x="9042581" y="3113732"/>
            <a:ext cx="3091118" cy="2585323"/>
          </a:xfrm>
          <a:prstGeom prst="rect">
            <a:avLst/>
          </a:prstGeom>
          <a:noFill/>
          <a:ln>
            <a:noFill/>
          </a:ln>
        </p:spPr>
        <p:txBody>
          <a:bodyPr wrap="square" rtlCol="0">
            <a:spAutoFit/>
          </a:bodyPr>
          <a:lstStyle/>
          <a:p>
            <a:pPr marL="285750" indent="-285750">
              <a:buFont typeface="Wingdings" panose="05000000000000000000" pitchFamily="2" charset="2"/>
              <a:buChar char="§"/>
            </a:pPr>
            <a:r>
              <a:rPr lang="de-DE" dirty="0" err="1">
                <a:latin typeface="+mj-lt"/>
              </a:rPr>
              <a:t>Captures</a:t>
            </a:r>
            <a:r>
              <a:rPr lang="de-DE" dirty="0">
                <a:latin typeface="+mj-lt"/>
              </a:rPr>
              <a:t> non-linear </a:t>
            </a:r>
            <a:r>
              <a:rPr lang="de-DE" dirty="0" err="1">
                <a:latin typeface="+mj-lt"/>
              </a:rPr>
              <a:t>relations</a:t>
            </a:r>
            <a:endParaRPr lang="de-DE" dirty="0">
              <a:latin typeface="+mj-lt"/>
            </a:endParaRPr>
          </a:p>
          <a:p>
            <a:pPr marL="285750" indent="-285750">
              <a:buFont typeface="Wingdings" panose="05000000000000000000" pitchFamily="2" charset="2"/>
              <a:buChar char="§"/>
            </a:pPr>
            <a:r>
              <a:rPr lang="de-DE" dirty="0">
                <a:latin typeface="+mj-lt"/>
              </a:rPr>
              <a:t>Ensemble </a:t>
            </a:r>
            <a:r>
              <a:rPr lang="de-DE" dirty="0" err="1">
                <a:latin typeface="+mj-lt"/>
              </a:rPr>
              <a:t>of</a:t>
            </a:r>
            <a:r>
              <a:rPr lang="de-DE" dirty="0">
                <a:latin typeface="+mj-lt"/>
              </a:rPr>
              <a:t> </a:t>
            </a:r>
            <a:r>
              <a:rPr lang="de-DE" dirty="0" err="1">
                <a:latin typeface="+mj-lt"/>
              </a:rPr>
              <a:t>Trees</a:t>
            </a:r>
            <a:r>
              <a:rPr lang="de-DE" dirty="0">
                <a:latin typeface="+mj-lt"/>
              </a:rPr>
              <a:t> </a:t>
            </a:r>
            <a:r>
              <a:rPr lang="de-DE" dirty="0" err="1">
                <a:latin typeface="+mj-lt"/>
              </a:rPr>
              <a:t>makes</a:t>
            </a:r>
            <a:r>
              <a:rPr lang="de-DE" dirty="0">
                <a:latin typeface="+mj-lt"/>
              </a:rPr>
              <a:t> </a:t>
            </a:r>
            <a:r>
              <a:rPr lang="de-DE" dirty="0" err="1">
                <a:latin typeface="+mj-lt"/>
              </a:rPr>
              <a:t>it</a:t>
            </a:r>
            <a:r>
              <a:rPr lang="de-DE" dirty="0">
                <a:latin typeface="+mj-lt"/>
              </a:rPr>
              <a:t> </a:t>
            </a:r>
            <a:r>
              <a:rPr lang="de-DE" dirty="0" err="1">
                <a:latin typeface="+mj-lt"/>
              </a:rPr>
              <a:t>harder</a:t>
            </a:r>
            <a:r>
              <a:rPr lang="de-DE" dirty="0">
                <a:latin typeface="+mj-lt"/>
              </a:rPr>
              <a:t> </a:t>
            </a:r>
            <a:r>
              <a:rPr lang="de-DE" dirty="0" err="1">
                <a:latin typeface="+mj-lt"/>
              </a:rPr>
              <a:t>to</a:t>
            </a:r>
            <a:r>
              <a:rPr lang="de-DE" dirty="0">
                <a:latin typeface="+mj-lt"/>
              </a:rPr>
              <a:t> </a:t>
            </a:r>
            <a:r>
              <a:rPr lang="de-DE" dirty="0" err="1">
                <a:latin typeface="+mj-lt"/>
              </a:rPr>
              <a:t>interpret</a:t>
            </a:r>
            <a:endParaRPr lang="de-DE" dirty="0">
              <a:latin typeface="+mj-lt"/>
            </a:endParaRPr>
          </a:p>
          <a:p>
            <a:pPr marL="285750" indent="-285750">
              <a:buFont typeface="Wingdings" panose="05000000000000000000" pitchFamily="2" charset="2"/>
              <a:buChar char="§"/>
            </a:pPr>
            <a:r>
              <a:rPr lang="de-DE" dirty="0" err="1">
                <a:latin typeface="+mj-lt"/>
              </a:rPr>
              <a:t>Trees</a:t>
            </a:r>
            <a:r>
              <a:rPr lang="de-DE" dirty="0">
                <a:latin typeface="+mj-lt"/>
              </a:rPr>
              <a:t> </a:t>
            </a:r>
            <a:r>
              <a:rPr lang="de-DE" dirty="0" err="1">
                <a:latin typeface="+mj-lt"/>
              </a:rPr>
              <a:t>are</a:t>
            </a:r>
            <a:r>
              <a:rPr lang="de-DE" dirty="0">
                <a:latin typeface="+mj-lt"/>
              </a:rPr>
              <a:t> </a:t>
            </a:r>
            <a:r>
              <a:rPr lang="de-DE" dirty="0" err="1">
                <a:latin typeface="+mj-lt"/>
              </a:rPr>
              <a:t>able</a:t>
            </a:r>
            <a:r>
              <a:rPr lang="de-DE" dirty="0">
                <a:latin typeface="+mj-lt"/>
              </a:rPr>
              <a:t> </a:t>
            </a:r>
            <a:r>
              <a:rPr lang="de-DE" dirty="0" err="1">
                <a:latin typeface="+mj-lt"/>
              </a:rPr>
              <a:t>to</a:t>
            </a:r>
            <a:r>
              <a:rPr lang="de-DE" dirty="0">
                <a:latin typeface="+mj-lt"/>
              </a:rPr>
              <a:t> fit </a:t>
            </a:r>
            <a:r>
              <a:rPr lang="de-DE" dirty="0" err="1">
                <a:latin typeface="+mj-lt"/>
              </a:rPr>
              <a:t>to</a:t>
            </a:r>
            <a:r>
              <a:rPr lang="de-DE" dirty="0">
                <a:latin typeface="+mj-lt"/>
              </a:rPr>
              <a:t> </a:t>
            </a:r>
            <a:r>
              <a:rPr lang="de-DE" dirty="0" err="1">
                <a:latin typeface="+mj-lt"/>
              </a:rPr>
              <a:t>any</a:t>
            </a:r>
            <a:r>
              <a:rPr lang="de-DE" dirty="0">
                <a:latin typeface="+mj-lt"/>
              </a:rPr>
              <a:t> </a:t>
            </a:r>
            <a:r>
              <a:rPr lang="de-DE" dirty="0" err="1">
                <a:latin typeface="+mj-lt"/>
              </a:rPr>
              <a:t>function</a:t>
            </a:r>
            <a:r>
              <a:rPr lang="de-DE" dirty="0">
                <a:latin typeface="+mj-lt"/>
              </a:rPr>
              <a:t>. </a:t>
            </a:r>
            <a:r>
              <a:rPr lang="de-DE" dirty="0" err="1">
                <a:latin typeface="+mj-lt"/>
              </a:rPr>
              <a:t>Therfore</a:t>
            </a:r>
            <a:r>
              <a:rPr lang="de-DE" dirty="0">
                <a:latin typeface="+mj-lt"/>
              </a:rPr>
              <a:t>, </a:t>
            </a:r>
            <a:r>
              <a:rPr lang="de-DE" dirty="0" err="1">
                <a:latin typeface="+mj-lt"/>
              </a:rPr>
              <a:t>it´s</a:t>
            </a:r>
            <a:r>
              <a:rPr lang="de-DE" dirty="0">
                <a:latin typeface="+mj-lt"/>
              </a:rPr>
              <a:t> </a:t>
            </a:r>
            <a:r>
              <a:rPr lang="de-DE" dirty="0" err="1">
                <a:latin typeface="+mj-lt"/>
              </a:rPr>
              <a:t>prone</a:t>
            </a:r>
            <a:r>
              <a:rPr lang="de-DE" dirty="0">
                <a:latin typeface="+mj-lt"/>
              </a:rPr>
              <a:t> </a:t>
            </a:r>
            <a:r>
              <a:rPr lang="de-DE" dirty="0" err="1">
                <a:latin typeface="+mj-lt"/>
              </a:rPr>
              <a:t>to</a:t>
            </a:r>
            <a:r>
              <a:rPr lang="de-DE" dirty="0">
                <a:latin typeface="+mj-lt"/>
              </a:rPr>
              <a:t> </a:t>
            </a:r>
            <a:r>
              <a:rPr lang="de-DE" dirty="0" err="1">
                <a:latin typeface="+mj-lt"/>
              </a:rPr>
              <a:t>overfitting</a:t>
            </a:r>
            <a:endParaRPr lang="de-DE" dirty="0">
              <a:latin typeface="+mj-lt"/>
            </a:endParaRPr>
          </a:p>
          <a:p>
            <a:pPr marL="285750" indent="-285750">
              <a:buFont typeface="Wingdings" panose="05000000000000000000" pitchFamily="2" charset="2"/>
              <a:buChar char="§"/>
            </a:pPr>
            <a:r>
              <a:rPr lang="de-DE" dirty="0" err="1">
                <a:latin typeface="+mj-lt"/>
              </a:rPr>
              <a:t>Does</a:t>
            </a:r>
            <a:r>
              <a:rPr lang="de-DE" dirty="0">
                <a:latin typeface="+mj-lt"/>
              </a:rPr>
              <a:t> not </a:t>
            </a:r>
            <a:r>
              <a:rPr lang="de-DE" dirty="0" err="1">
                <a:latin typeface="+mj-lt"/>
              </a:rPr>
              <a:t>need</a:t>
            </a:r>
            <a:r>
              <a:rPr lang="de-DE" dirty="0">
                <a:latin typeface="+mj-lt"/>
              </a:rPr>
              <a:t> </a:t>
            </a:r>
            <a:r>
              <a:rPr lang="de-DE" dirty="0" err="1">
                <a:latin typeface="+mj-lt"/>
              </a:rPr>
              <a:t>any</a:t>
            </a:r>
            <a:r>
              <a:rPr lang="de-DE" dirty="0">
                <a:latin typeface="+mj-lt"/>
              </a:rPr>
              <a:t> </a:t>
            </a:r>
            <a:r>
              <a:rPr lang="de-DE" dirty="0" err="1">
                <a:latin typeface="+mj-lt"/>
              </a:rPr>
              <a:t>preprocessing</a:t>
            </a:r>
            <a:r>
              <a:rPr lang="de-DE" dirty="0">
                <a:latin typeface="+mj-lt"/>
              </a:rPr>
              <a:t> </a:t>
            </a:r>
          </a:p>
        </p:txBody>
      </p:sp>
    </p:spTree>
    <p:extLst>
      <p:ext uri="{BB962C8B-B14F-4D97-AF65-F5344CB8AC3E}">
        <p14:creationId xmlns:p14="http://schemas.microsoft.com/office/powerpoint/2010/main" val="2209340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2651"/>
            <a:ext cx="10515600" cy="646140"/>
          </a:xfrm>
        </p:spPr>
        <p:txBody>
          <a:bodyPr>
            <a:normAutofit fontScale="90000"/>
          </a:bodyPr>
          <a:lstStyle/>
          <a:p>
            <a:r>
              <a:rPr lang="de-DE" dirty="0"/>
              <a:t>Solution</a:t>
            </a:r>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103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7879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78791"/>
            <a:ext cx="10515600" cy="400694"/>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The </a:t>
            </a:r>
            <a:r>
              <a:rPr lang="de-DE" dirty="0" err="1"/>
              <a:t>most</a:t>
            </a:r>
            <a:r>
              <a:rPr lang="de-DE" dirty="0"/>
              <a:t> </a:t>
            </a:r>
            <a:r>
              <a:rPr lang="de-DE" dirty="0" err="1"/>
              <a:t>important</a:t>
            </a:r>
            <a:r>
              <a:rPr lang="de-DE" dirty="0"/>
              <a:t> </a:t>
            </a:r>
            <a:r>
              <a:rPr lang="de-DE" dirty="0" err="1"/>
              <a:t>choice</a:t>
            </a:r>
            <a:r>
              <a:rPr lang="de-DE" dirty="0"/>
              <a:t> </a:t>
            </a:r>
            <a:r>
              <a:rPr lang="de-DE" dirty="0" err="1"/>
              <a:t>is</a:t>
            </a:r>
            <a:r>
              <a:rPr lang="de-DE" dirty="0"/>
              <a:t> </a:t>
            </a:r>
            <a:r>
              <a:rPr lang="de-DE" dirty="0" err="1"/>
              <a:t>the</a:t>
            </a:r>
            <a:r>
              <a:rPr lang="de-DE" dirty="0"/>
              <a:t> </a:t>
            </a:r>
            <a:r>
              <a:rPr lang="de-DE" dirty="0" err="1"/>
              <a:t>evaluation</a:t>
            </a:r>
            <a:r>
              <a:rPr lang="de-DE" dirty="0"/>
              <a:t> </a:t>
            </a:r>
            <a:r>
              <a:rPr lang="de-DE" dirty="0" err="1"/>
              <a:t>function</a:t>
            </a:r>
            <a:r>
              <a:rPr lang="de-DE" dirty="0"/>
              <a:t>. </a:t>
            </a:r>
            <a:r>
              <a:rPr lang="de-DE" dirty="0" err="1"/>
              <a:t>Especially</a:t>
            </a:r>
            <a:r>
              <a:rPr lang="de-DE" dirty="0"/>
              <a:t>, </a:t>
            </a:r>
            <a:r>
              <a:rPr lang="de-DE" dirty="0" err="1"/>
              <a:t>when</a:t>
            </a:r>
            <a:r>
              <a:rPr lang="de-DE" dirty="0"/>
              <a:t> </a:t>
            </a:r>
            <a:r>
              <a:rPr lang="de-DE" dirty="0" err="1"/>
              <a:t>handling</a:t>
            </a:r>
            <a:r>
              <a:rPr lang="de-DE" dirty="0"/>
              <a:t> </a:t>
            </a:r>
            <a:r>
              <a:rPr lang="de-DE" dirty="0" err="1"/>
              <a:t>imbalanced</a:t>
            </a:r>
            <a:r>
              <a:rPr lang="de-DE" dirty="0"/>
              <a:t> </a:t>
            </a:r>
            <a:r>
              <a:rPr lang="de-DE" dirty="0" err="1"/>
              <a:t>datasets</a:t>
            </a:r>
            <a:r>
              <a:rPr lang="de-DE" dirty="0"/>
              <a:t>.</a:t>
            </a:r>
          </a:p>
        </p:txBody>
      </p:sp>
      <p:sp>
        <p:nvSpPr>
          <p:cNvPr id="23" name="Textfeld 22">
            <a:extLst>
              <a:ext uri="{FF2B5EF4-FFF2-40B4-BE49-F238E27FC236}">
                <a16:creationId xmlns:a16="http://schemas.microsoft.com/office/drawing/2014/main" id="{867F5E80-7589-4D74-9BF9-5F7E6B9C89FC}"/>
              </a:ext>
            </a:extLst>
          </p:cNvPr>
          <p:cNvSpPr txBox="1"/>
          <p:nvPr/>
        </p:nvSpPr>
        <p:spPr>
          <a:xfrm>
            <a:off x="838200" y="1376441"/>
            <a:ext cx="4710193" cy="400110"/>
          </a:xfrm>
          <a:prstGeom prst="rect">
            <a:avLst/>
          </a:prstGeom>
          <a:noFill/>
        </p:spPr>
        <p:txBody>
          <a:bodyPr wrap="square" rtlCol="0">
            <a:spAutoFit/>
          </a:bodyPr>
          <a:lstStyle/>
          <a:p>
            <a:r>
              <a:rPr lang="de-DE" sz="2000" dirty="0">
                <a:latin typeface="+mj-lt"/>
              </a:rPr>
              <a:t>Evaluation</a:t>
            </a:r>
          </a:p>
        </p:txBody>
      </p:sp>
      <p:cxnSp>
        <p:nvCxnSpPr>
          <p:cNvPr id="24" name="Gerader Verbinder 23">
            <a:extLst>
              <a:ext uri="{FF2B5EF4-FFF2-40B4-BE49-F238E27FC236}">
                <a16:creationId xmlns:a16="http://schemas.microsoft.com/office/drawing/2014/main" id="{39B66F71-6090-4180-8C59-B2E92800B3D4}"/>
              </a:ext>
            </a:extLst>
          </p:cNvPr>
          <p:cNvCxnSpPr>
            <a:cxnSpLocks/>
          </p:cNvCxnSpPr>
          <p:nvPr/>
        </p:nvCxnSpPr>
        <p:spPr>
          <a:xfrm flipV="1">
            <a:off x="906651" y="1708689"/>
            <a:ext cx="4641742" cy="20995"/>
          </a:xfrm>
          <a:prstGeom prst="line">
            <a:avLst/>
          </a:prstGeom>
        </p:spPr>
        <p:style>
          <a:lnRef idx="1">
            <a:schemeClr val="dk1"/>
          </a:lnRef>
          <a:fillRef idx="0">
            <a:schemeClr val="dk1"/>
          </a:fillRef>
          <a:effectRef idx="0">
            <a:schemeClr val="dk1"/>
          </a:effectRef>
          <a:fontRef idx="minor">
            <a:schemeClr val="tx1"/>
          </a:fontRef>
        </p:style>
      </p:cxnSp>
      <p:sp>
        <p:nvSpPr>
          <p:cNvPr id="26" name="Textfeld 25">
            <a:extLst>
              <a:ext uri="{FF2B5EF4-FFF2-40B4-BE49-F238E27FC236}">
                <a16:creationId xmlns:a16="http://schemas.microsoft.com/office/drawing/2014/main" id="{A316B726-C55D-49D0-B0EF-6CBFBD6D2BC6}"/>
              </a:ext>
            </a:extLst>
          </p:cNvPr>
          <p:cNvSpPr txBox="1"/>
          <p:nvPr/>
        </p:nvSpPr>
        <p:spPr>
          <a:xfrm>
            <a:off x="6235659" y="1373656"/>
            <a:ext cx="4710193" cy="400110"/>
          </a:xfrm>
          <a:prstGeom prst="rect">
            <a:avLst/>
          </a:prstGeom>
          <a:noFill/>
        </p:spPr>
        <p:txBody>
          <a:bodyPr wrap="square" rtlCol="0">
            <a:spAutoFit/>
          </a:bodyPr>
          <a:lstStyle/>
          <a:p>
            <a:r>
              <a:rPr lang="de-DE" sz="2000" dirty="0" err="1">
                <a:latin typeface="+mj-lt"/>
              </a:rPr>
              <a:t>Results</a:t>
            </a:r>
            <a:r>
              <a:rPr lang="de-DE" sz="2000" dirty="0">
                <a:latin typeface="+mj-lt"/>
              </a:rPr>
              <a:t> – Best Model</a:t>
            </a:r>
          </a:p>
        </p:txBody>
      </p:sp>
      <p:cxnSp>
        <p:nvCxnSpPr>
          <p:cNvPr id="27" name="Gerader Verbinder 26">
            <a:extLst>
              <a:ext uri="{FF2B5EF4-FFF2-40B4-BE49-F238E27FC236}">
                <a16:creationId xmlns:a16="http://schemas.microsoft.com/office/drawing/2014/main" id="{ED0905CA-9F4B-4205-AA2D-2B388D6D9DFB}"/>
              </a:ext>
            </a:extLst>
          </p:cNvPr>
          <p:cNvCxnSpPr>
            <a:cxnSpLocks/>
          </p:cNvCxnSpPr>
          <p:nvPr/>
        </p:nvCxnSpPr>
        <p:spPr>
          <a:xfrm flipV="1">
            <a:off x="6304110" y="1705904"/>
            <a:ext cx="4641742" cy="20995"/>
          </a:xfrm>
          <a:prstGeom prst="line">
            <a:avLst/>
          </a:prstGeom>
        </p:spPr>
        <p:style>
          <a:lnRef idx="1">
            <a:schemeClr val="dk1"/>
          </a:lnRef>
          <a:fillRef idx="0">
            <a:schemeClr val="dk1"/>
          </a:fillRef>
          <a:effectRef idx="0">
            <a:schemeClr val="dk1"/>
          </a:effectRef>
          <a:fontRef idx="minor">
            <a:schemeClr val="tx1"/>
          </a:fontRef>
        </p:style>
      </p:cxnSp>
      <p:sp>
        <p:nvSpPr>
          <p:cNvPr id="2" name="Textfeld 1">
            <a:extLst>
              <a:ext uri="{FF2B5EF4-FFF2-40B4-BE49-F238E27FC236}">
                <a16:creationId xmlns:a16="http://schemas.microsoft.com/office/drawing/2014/main" id="{C21A1118-E057-4590-9E71-D3A97401B71B}"/>
              </a:ext>
            </a:extLst>
          </p:cNvPr>
          <p:cNvSpPr txBox="1"/>
          <p:nvPr/>
        </p:nvSpPr>
        <p:spPr>
          <a:xfrm>
            <a:off x="906651" y="1971536"/>
            <a:ext cx="4641742" cy="4247317"/>
          </a:xfrm>
          <a:prstGeom prst="rect">
            <a:avLst/>
          </a:prstGeom>
          <a:noFill/>
        </p:spPr>
        <p:txBody>
          <a:bodyPr wrap="square" rtlCol="0">
            <a:spAutoFit/>
          </a:bodyPr>
          <a:lstStyle/>
          <a:p>
            <a:pPr marL="285750" indent="-285750">
              <a:buFont typeface="Wingdings" panose="05000000000000000000" pitchFamily="2" charset="2"/>
              <a:buChar char="§"/>
            </a:pPr>
            <a:r>
              <a:rPr lang="de-DE" dirty="0" err="1">
                <a:latin typeface="+mj-lt"/>
              </a:rPr>
              <a:t>We</a:t>
            </a:r>
            <a:r>
              <a:rPr lang="de-DE" dirty="0">
                <a:latin typeface="+mj-lt"/>
              </a:rPr>
              <a:t> deal </a:t>
            </a:r>
            <a:r>
              <a:rPr lang="de-DE" dirty="0" err="1">
                <a:latin typeface="+mj-lt"/>
              </a:rPr>
              <a:t>with</a:t>
            </a:r>
            <a:r>
              <a:rPr lang="de-DE" dirty="0">
                <a:latin typeface="+mj-lt"/>
              </a:rPr>
              <a:t> 5-7% </a:t>
            </a:r>
            <a:r>
              <a:rPr lang="de-DE" dirty="0" err="1">
                <a:latin typeface="+mj-lt"/>
              </a:rPr>
              <a:t>of</a:t>
            </a:r>
            <a:r>
              <a:rPr lang="de-DE" dirty="0">
                <a:latin typeface="+mj-lt"/>
              </a:rPr>
              <a:t> </a:t>
            </a:r>
            <a:r>
              <a:rPr lang="de-DE" dirty="0" err="1">
                <a:latin typeface="+mj-lt"/>
              </a:rPr>
              <a:t>insolvencies</a:t>
            </a:r>
            <a:r>
              <a:rPr lang="de-DE" dirty="0">
                <a:latin typeface="+mj-lt"/>
              </a:rPr>
              <a:t> </a:t>
            </a:r>
            <a:r>
              <a:rPr lang="de-DE" dirty="0" err="1">
                <a:latin typeface="+mj-lt"/>
              </a:rPr>
              <a:t>for</a:t>
            </a:r>
            <a:r>
              <a:rPr lang="de-DE" dirty="0">
                <a:latin typeface="+mj-lt"/>
              </a:rPr>
              <a:t> </a:t>
            </a:r>
            <a:r>
              <a:rPr lang="de-DE" dirty="0" err="1">
                <a:latin typeface="+mj-lt"/>
              </a:rPr>
              <a:t>each</a:t>
            </a:r>
            <a:r>
              <a:rPr lang="de-DE" dirty="0">
                <a:latin typeface="+mj-lt"/>
              </a:rPr>
              <a:t> </a:t>
            </a:r>
            <a:r>
              <a:rPr lang="de-DE" dirty="0" err="1">
                <a:latin typeface="+mj-lt"/>
              </a:rPr>
              <a:t>year</a:t>
            </a:r>
            <a:r>
              <a:rPr lang="de-DE" dirty="0">
                <a:latin typeface="+mj-lt"/>
              </a:rPr>
              <a:t>. </a:t>
            </a:r>
            <a:r>
              <a:rPr lang="de-DE" dirty="0" err="1">
                <a:latin typeface="+mj-lt"/>
              </a:rPr>
              <a:t>Therefore</a:t>
            </a:r>
            <a:r>
              <a:rPr lang="de-DE" dirty="0">
                <a:latin typeface="+mj-lt"/>
              </a:rPr>
              <a:t>, a </a:t>
            </a:r>
            <a:r>
              <a:rPr lang="de-DE" dirty="0" err="1">
                <a:latin typeface="+mj-lt"/>
              </a:rPr>
              <a:t>model</a:t>
            </a:r>
            <a:r>
              <a:rPr lang="de-DE" dirty="0">
                <a:latin typeface="+mj-lt"/>
              </a:rPr>
              <a:t> </a:t>
            </a:r>
            <a:r>
              <a:rPr lang="de-DE" dirty="0" err="1">
                <a:latin typeface="+mj-lt"/>
              </a:rPr>
              <a:t>that</a:t>
            </a:r>
            <a:r>
              <a:rPr lang="de-DE" dirty="0">
                <a:latin typeface="+mj-lt"/>
              </a:rPr>
              <a:t> </a:t>
            </a:r>
            <a:r>
              <a:rPr lang="de-DE" dirty="0" err="1">
                <a:latin typeface="+mj-lt"/>
              </a:rPr>
              <a:t>predicts</a:t>
            </a:r>
            <a:r>
              <a:rPr lang="de-DE" dirty="0">
                <a:latin typeface="+mj-lt"/>
              </a:rPr>
              <a:t> </a:t>
            </a:r>
            <a:r>
              <a:rPr lang="de-DE" dirty="0" err="1">
                <a:latin typeface="+mj-lt"/>
              </a:rPr>
              <a:t>no</a:t>
            </a:r>
            <a:r>
              <a:rPr lang="de-DE" dirty="0">
                <a:latin typeface="+mj-lt"/>
              </a:rPr>
              <a:t> </a:t>
            </a:r>
            <a:r>
              <a:rPr lang="de-DE" dirty="0" err="1">
                <a:latin typeface="+mj-lt"/>
              </a:rPr>
              <a:t>insolvencies</a:t>
            </a:r>
            <a:r>
              <a:rPr lang="de-DE" dirty="0">
                <a:latin typeface="+mj-lt"/>
              </a:rPr>
              <a:t> </a:t>
            </a:r>
            <a:r>
              <a:rPr lang="de-DE" dirty="0" err="1">
                <a:latin typeface="+mj-lt"/>
              </a:rPr>
              <a:t>already</a:t>
            </a:r>
            <a:r>
              <a:rPr lang="de-DE" dirty="0">
                <a:latin typeface="+mj-lt"/>
              </a:rPr>
              <a:t> </a:t>
            </a:r>
            <a:r>
              <a:rPr lang="de-DE" dirty="0" err="1">
                <a:latin typeface="+mj-lt"/>
              </a:rPr>
              <a:t>achieves</a:t>
            </a:r>
            <a:r>
              <a:rPr lang="de-DE" dirty="0">
                <a:latin typeface="+mj-lt"/>
              </a:rPr>
              <a:t> an </a:t>
            </a:r>
            <a:r>
              <a:rPr lang="de-DE" dirty="0" err="1">
                <a:latin typeface="+mj-lt"/>
              </a:rPr>
              <a:t>accuracy</a:t>
            </a:r>
            <a:r>
              <a:rPr lang="de-DE" dirty="0">
                <a:latin typeface="+mj-lt"/>
              </a:rPr>
              <a:t> </a:t>
            </a:r>
            <a:r>
              <a:rPr lang="de-DE" dirty="0" err="1">
                <a:latin typeface="+mj-lt"/>
              </a:rPr>
              <a:t>of</a:t>
            </a:r>
            <a:r>
              <a:rPr lang="de-DE" dirty="0">
                <a:latin typeface="+mj-lt"/>
              </a:rPr>
              <a:t> 93-95%.</a:t>
            </a:r>
          </a:p>
          <a:p>
            <a:pPr marL="285750" indent="-285750">
              <a:buFont typeface="Wingdings" panose="05000000000000000000" pitchFamily="2" charset="2"/>
              <a:buChar char="§"/>
            </a:pPr>
            <a:r>
              <a:rPr lang="de-DE" dirty="0">
                <a:latin typeface="+mj-lt"/>
              </a:rPr>
              <a:t>The </a:t>
            </a:r>
            <a:r>
              <a:rPr lang="de-DE" dirty="0" err="1">
                <a:latin typeface="+mj-lt"/>
              </a:rPr>
              <a:t>choice</a:t>
            </a:r>
            <a:r>
              <a:rPr lang="de-DE" dirty="0">
                <a:latin typeface="+mj-lt"/>
              </a:rPr>
              <a:t> </a:t>
            </a:r>
            <a:r>
              <a:rPr lang="de-DE" dirty="0" err="1">
                <a:latin typeface="+mj-lt"/>
              </a:rPr>
              <a:t>of</a:t>
            </a:r>
            <a:r>
              <a:rPr lang="de-DE" dirty="0">
                <a:latin typeface="+mj-lt"/>
              </a:rPr>
              <a:t> </a:t>
            </a:r>
            <a:r>
              <a:rPr lang="de-DE" dirty="0" err="1">
                <a:latin typeface="+mj-lt"/>
              </a:rPr>
              <a:t>the</a:t>
            </a:r>
            <a:r>
              <a:rPr lang="de-DE" dirty="0">
                <a:latin typeface="+mj-lt"/>
              </a:rPr>
              <a:t> </a:t>
            </a:r>
            <a:r>
              <a:rPr lang="de-DE" dirty="0" err="1">
                <a:latin typeface="+mj-lt"/>
              </a:rPr>
              <a:t>evaluation</a:t>
            </a:r>
            <a:r>
              <a:rPr lang="de-DE" dirty="0">
                <a:latin typeface="+mj-lt"/>
              </a:rPr>
              <a:t> </a:t>
            </a:r>
            <a:r>
              <a:rPr lang="de-DE" dirty="0" err="1">
                <a:latin typeface="+mj-lt"/>
              </a:rPr>
              <a:t>measure</a:t>
            </a:r>
            <a:r>
              <a:rPr lang="de-DE" dirty="0">
                <a:latin typeface="+mj-lt"/>
              </a:rPr>
              <a:t> </a:t>
            </a:r>
            <a:r>
              <a:rPr lang="de-DE" dirty="0" err="1">
                <a:latin typeface="+mj-lt"/>
              </a:rPr>
              <a:t>dependes</a:t>
            </a:r>
            <a:r>
              <a:rPr lang="de-DE" dirty="0">
                <a:latin typeface="+mj-lt"/>
              </a:rPr>
              <a:t> on </a:t>
            </a:r>
            <a:r>
              <a:rPr lang="de-DE" dirty="0" err="1">
                <a:latin typeface="+mj-lt"/>
              </a:rPr>
              <a:t>the</a:t>
            </a:r>
            <a:r>
              <a:rPr lang="de-DE" dirty="0">
                <a:latin typeface="+mj-lt"/>
              </a:rPr>
              <a:t> </a:t>
            </a:r>
            <a:r>
              <a:rPr lang="de-DE" dirty="0" err="1">
                <a:latin typeface="+mj-lt"/>
              </a:rPr>
              <a:t>cost</a:t>
            </a:r>
            <a:r>
              <a:rPr lang="de-DE" dirty="0">
                <a:latin typeface="+mj-lt"/>
              </a:rPr>
              <a:t> </a:t>
            </a:r>
            <a:r>
              <a:rPr lang="de-DE" dirty="0" err="1">
                <a:latin typeface="+mj-lt"/>
              </a:rPr>
              <a:t>that</a:t>
            </a:r>
            <a:r>
              <a:rPr lang="de-DE" dirty="0">
                <a:latin typeface="+mj-lt"/>
              </a:rPr>
              <a:t> </a:t>
            </a:r>
            <a:r>
              <a:rPr lang="de-DE" dirty="0" err="1">
                <a:latin typeface="+mj-lt"/>
              </a:rPr>
              <a:t>is</a:t>
            </a:r>
            <a:r>
              <a:rPr lang="de-DE" dirty="0">
                <a:latin typeface="+mj-lt"/>
              </a:rPr>
              <a:t> </a:t>
            </a:r>
            <a:r>
              <a:rPr lang="de-DE" dirty="0" err="1">
                <a:latin typeface="+mj-lt"/>
              </a:rPr>
              <a:t>caused</a:t>
            </a:r>
            <a:r>
              <a:rPr lang="de-DE" dirty="0">
                <a:latin typeface="+mj-lt"/>
              </a:rPr>
              <a:t> </a:t>
            </a:r>
            <a:r>
              <a:rPr lang="de-DE" dirty="0" err="1">
                <a:latin typeface="+mj-lt"/>
              </a:rPr>
              <a:t>by</a:t>
            </a:r>
            <a:r>
              <a:rPr lang="de-DE" dirty="0">
                <a:latin typeface="+mj-lt"/>
              </a:rPr>
              <a:t> </a:t>
            </a:r>
            <a:r>
              <a:rPr lang="de-DE" dirty="0" err="1">
                <a:latin typeface="+mj-lt"/>
              </a:rPr>
              <a:t>false</a:t>
            </a:r>
            <a:r>
              <a:rPr lang="de-DE" dirty="0">
                <a:latin typeface="+mj-lt"/>
              </a:rPr>
              <a:t> </a:t>
            </a:r>
            <a:r>
              <a:rPr lang="de-DE" dirty="0" err="1">
                <a:latin typeface="+mj-lt"/>
              </a:rPr>
              <a:t>predictions</a:t>
            </a:r>
            <a:endParaRPr lang="de-DE" dirty="0">
              <a:latin typeface="+mj-lt"/>
            </a:endParaRPr>
          </a:p>
          <a:p>
            <a:pPr marL="285750" indent="-285750">
              <a:buFont typeface="Wingdings" panose="05000000000000000000" pitchFamily="2" charset="2"/>
              <a:buChar char="§"/>
            </a:pPr>
            <a:r>
              <a:rPr lang="de-DE" dirty="0" err="1">
                <a:latin typeface="+mj-lt"/>
              </a:rPr>
              <a:t>Its</a:t>
            </a:r>
            <a:r>
              <a:rPr lang="de-DE" dirty="0">
                <a:latin typeface="+mj-lt"/>
              </a:rPr>
              <a:t> </a:t>
            </a:r>
            <a:r>
              <a:rPr lang="de-DE" dirty="0" err="1">
                <a:latin typeface="+mj-lt"/>
              </a:rPr>
              <a:t>far</a:t>
            </a:r>
            <a:r>
              <a:rPr lang="de-DE" dirty="0">
                <a:latin typeface="+mj-lt"/>
              </a:rPr>
              <a:t> </a:t>
            </a:r>
            <a:r>
              <a:rPr lang="de-DE" dirty="0" err="1">
                <a:latin typeface="+mj-lt"/>
              </a:rPr>
              <a:t>more</a:t>
            </a:r>
            <a:r>
              <a:rPr lang="de-DE" dirty="0">
                <a:latin typeface="+mj-lt"/>
              </a:rPr>
              <a:t> expensive </a:t>
            </a:r>
            <a:r>
              <a:rPr lang="de-DE" dirty="0" err="1">
                <a:latin typeface="+mj-lt"/>
              </a:rPr>
              <a:t>to</a:t>
            </a:r>
            <a:r>
              <a:rPr lang="de-DE" dirty="0">
                <a:latin typeface="+mj-lt"/>
              </a:rPr>
              <a:t> </a:t>
            </a:r>
            <a:r>
              <a:rPr lang="de-DE" dirty="0" err="1">
                <a:latin typeface="+mj-lt"/>
              </a:rPr>
              <a:t>pay</a:t>
            </a:r>
            <a:r>
              <a:rPr lang="de-DE" dirty="0">
                <a:latin typeface="+mj-lt"/>
              </a:rPr>
              <a:t> </a:t>
            </a:r>
            <a:r>
              <a:rPr lang="de-DE" dirty="0" err="1">
                <a:latin typeface="+mj-lt"/>
              </a:rPr>
              <a:t>compensation</a:t>
            </a:r>
            <a:r>
              <a:rPr lang="de-DE" dirty="0">
                <a:latin typeface="+mj-lt"/>
              </a:rPr>
              <a:t> </a:t>
            </a:r>
            <a:r>
              <a:rPr lang="de-DE" dirty="0" err="1">
                <a:latin typeface="+mj-lt"/>
              </a:rPr>
              <a:t>than</a:t>
            </a:r>
            <a:r>
              <a:rPr lang="de-DE" dirty="0">
                <a:latin typeface="+mj-lt"/>
              </a:rPr>
              <a:t> </a:t>
            </a:r>
            <a:r>
              <a:rPr lang="de-DE" dirty="0" err="1">
                <a:latin typeface="+mj-lt"/>
              </a:rPr>
              <a:t>to</a:t>
            </a:r>
            <a:r>
              <a:rPr lang="de-DE" dirty="0">
                <a:latin typeface="+mj-lt"/>
              </a:rPr>
              <a:t> lose a </a:t>
            </a:r>
            <a:r>
              <a:rPr lang="de-DE" dirty="0" err="1">
                <a:latin typeface="+mj-lt"/>
              </a:rPr>
              <a:t>customer</a:t>
            </a:r>
            <a:r>
              <a:rPr lang="de-DE" dirty="0">
                <a:latin typeface="+mj-lt"/>
              </a:rPr>
              <a:t> due </a:t>
            </a:r>
            <a:r>
              <a:rPr lang="de-DE" dirty="0" err="1">
                <a:latin typeface="+mj-lt"/>
              </a:rPr>
              <a:t>to</a:t>
            </a:r>
            <a:r>
              <a:rPr lang="de-DE" dirty="0">
                <a:latin typeface="+mj-lt"/>
              </a:rPr>
              <a:t> high </a:t>
            </a:r>
            <a:r>
              <a:rPr lang="de-DE" dirty="0" err="1">
                <a:latin typeface="+mj-lt"/>
              </a:rPr>
              <a:t>insurance</a:t>
            </a:r>
            <a:r>
              <a:rPr lang="de-DE" dirty="0">
                <a:latin typeface="+mj-lt"/>
              </a:rPr>
              <a:t> </a:t>
            </a:r>
            <a:r>
              <a:rPr lang="de-DE" dirty="0" err="1">
                <a:latin typeface="+mj-lt"/>
              </a:rPr>
              <a:t>premiums</a:t>
            </a:r>
            <a:r>
              <a:rPr lang="de-DE" dirty="0">
                <a:latin typeface="+mj-lt"/>
              </a:rPr>
              <a:t>. </a:t>
            </a:r>
            <a:r>
              <a:rPr lang="de-DE" dirty="0" err="1">
                <a:latin typeface="+mj-lt"/>
              </a:rPr>
              <a:t>Therefore</a:t>
            </a:r>
            <a:r>
              <a:rPr lang="de-DE" dirty="0">
                <a:latin typeface="+mj-lt"/>
              </a:rPr>
              <a:t> </a:t>
            </a:r>
            <a:r>
              <a:rPr lang="de-DE" b="1" dirty="0">
                <a:latin typeface="+mj-lt"/>
              </a:rPr>
              <a:t>Recall</a:t>
            </a:r>
            <a:r>
              <a:rPr lang="de-DE" dirty="0">
                <a:latin typeface="+mj-lt"/>
              </a:rPr>
              <a:t> </a:t>
            </a:r>
            <a:r>
              <a:rPr lang="de-DE" dirty="0" err="1">
                <a:latin typeface="+mj-lt"/>
              </a:rPr>
              <a:t>is</a:t>
            </a:r>
            <a:r>
              <a:rPr lang="de-DE" dirty="0">
                <a:latin typeface="+mj-lt"/>
              </a:rPr>
              <a:t> a </a:t>
            </a:r>
            <a:r>
              <a:rPr lang="de-DE" dirty="0" err="1">
                <a:latin typeface="+mj-lt"/>
              </a:rPr>
              <a:t>good</a:t>
            </a:r>
            <a:r>
              <a:rPr lang="de-DE" dirty="0">
                <a:latin typeface="+mj-lt"/>
              </a:rPr>
              <a:t> </a:t>
            </a:r>
            <a:r>
              <a:rPr lang="de-DE" dirty="0" err="1">
                <a:latin typeface="+mj-lt"/>
              </a:rPr>
              <a:t>base</a:t>
            </a:r>
            <a:r>
              <a:rPr lang="de-DE" dirty="0">
                <a:latin typeface="+mj-lt"/>
              </a:rPr>
              <a:t> </a:t>
            </a:r>
            <a:r>
              <a:rPr lang="de-DE" dirty="0" err="1">
                <a:latin typeface="+mj-lt"/>
              </a:rPr>
              <a:t>measurement</a:t>
            </a:r>
            <a:r>
              <a:rPr lang="de-DE" dirty="0">
                <a:latin typeface="+mj-lt"/>
              </a:rPr>
              <a:t> </a:t>
            </a:r>
            <a:r>
              <a:rPr lang="de-DE" dirty="0" err="1">
                <a:latin typeface="+mj-lt"/>
              </a:rPr>
              <a:t>for</a:t>
            </a:r>
            <a:r>
              <a:rPr lang="de-DE" dirty="0">
                <a:latin typeface="+mj-lt"/>
              </a:rPr>
              <a:t> </a:t>
            </a:r>
            <a:r>
              <a:rPr lang="de-DE" dirty="0" err="1">
                <a:latin typeface="+mj-lt"/>
              </a:rPr>
              <a:t>this</a:t>
            </a:r>
            <a:r>
              <a:rPr lang="de-DE" dirty="0">
                <a:latin typeface="+mj-lt"/>
              </a:rPr>
              <a:t> </a:t>
            </a:r>
            <a:r>
              <a:rPr lang="de-DE" dirty="0" err="1">
                <a:latin typeface="+mj-lt"/>
              </a:rPr>
              <a:t>case</a:t>
            </a:r>
            <a:r>
              <a:rPr lang="de-DE" dirty="0">
                <a:latin typeface="+mj-lt"/>
              </a:rPr>
              <a:t> in </a:t>
            </a:r>
            <a:r>
              <a:rPr lang="de-DE" dirty="0" err="1">
                <a:latin typeface="+mj-lt"/>
              </a:rPr>
              <a:t>combination</a:t>
            </a:r>
            <a:r>
              <a:rPr lang="de-DE" dirty="0">
                <a:latin typeface="+mj-lt"/>
              </a:rPr>
              <a:t> </a:t>
            </a:r>
            <a:r>
              <a:rPr lang="de-DE" dirty="0" err="1">
                <a:latin typeface="+mj-lt"/>
              </a:rPr>
              <a:t>with</a:t>
            </a:r>
            <a:r>
              <a:rPr lang="de-DE" dirty="0">
                <a:latin typeface="+mj-lt"/>
              </a:rPr>
              <a:t> a high </a:t>
            </a:r>
            <a:r>
              <a:rPr lang="de-DE" b="1" dirty="0">
                <a:latin typeface="+mj-lt"/>
              </a:rPr>
              <a:t>Area-</a:t>
            </a:r>
            <a:r>
              <a:rPr lang="de-DE" b="1" dirty="0" err="1">
                <a:latin typeface="+mj-lt"/>
              </a:rPr>
              <a:t>under</a:t>
            </a:r>
            <a:r>
              <a:rPr lang="de-DE" b="1" dirty="0">
                <a:latin typeface="+mj-lt"/>
              </a:rPr>
              <a:t>-</a:t>
            </a:r>
            <a:r>
              <a:rPr lang="de-DE" b="1" dirty="0" err="1">
                <a:latin typeface="+mj-lt"/>
              </a:rPr>
              <a:t>curve</a:t>
            </a:r>
            <a:endParaRPr lang="de-DE" b="1" dirty="0">
              <a:latin typeface="+mj-lt"/>
            </a:endParaRPr>
          </a:p>
          <a:p>
            <a:pPr marL="285750" indent="-285750">
              <a:buFont typeface="Wingdings" panose="05000000000000000000" pitchFamily="2" charset="2"/>
              <a:buChar char="§"/>
            </a:pPr>
            <a:r>
              <a:rPr lang="de-DE" dirty="0" err="1">
                <a:latin typeface="+mj-lt"/>
              </a:rPr>
              <a:t>Furthermore</a:t>
            </a:r>
            <a:r>
              <a:rPr lang="de-DE" dirty="0">
                <a:latin typeface="+mj-lt"/>
              </a:rPr>
              <a:t>, </a:t>
            </a:r>
            <a:r>
              <a:rPr lang="de-DE" dirty="0" err="1">
                <a:latin typeface="+mj-lt"/>
              </a:rPr>
              <a:t>we</a:t>
            </a:r>
            <a:r>
              <a:rPr lang="de-DE" dirty="0">
                <a:latin typeface="+mj-lt"/>
              </a:rPr>
              <a:t> </a:t>
            </a:r>
            <a:r>
              <a:rPr lang="de-DE" dirty="0" err="1">
                <a:latin typeface="+mj-lt"/>
              </a:rPr>
              <a:t>created</a:t>
            </a:r>
            <a:r>
              <a:rPr lang="de-DE" dirty="0">
                <a:latin typeface="+mj-lt"/>
              </a:rPr>
              <a:t> </a:t>
            </a:r>
            <a:r>
              <a:rPr lang="de-DE" dirty="0" err="1">
                <a:latin typeface="+mj-lt"/>
              </a:rPr>
              <a:t>the</a:t>
            </a:r>
            <a:r>
              <a:rPr lang="de-DE" dirty="0">
                <a:latin typeface="+mj-lt"/>
              </a:rPr>
              <a:t> </a:t>
            </a:r>
            <a:r>
              <a:rPr lang="de-DE" dirty="0" err="1">
                <a:latin typeface="+mj-lt"/>
              </a:rPr>
              <a:t>measure</a:t>
            </a:r>
            <a:r>
              <a:rPr lang="de-DE" dirty="0">
                <a:latin typeface="+mj-lt"/>
              </a:rPr>
              <a:t> „</a:t>
            </a:r>
            <a:r>
              <a:rPr lang="de-DE" dirty="0" err="1">
                <a:latin typeface="+mj-lt"/>
              </a:rPr>
              <a:t>Weigthed</a:t>
            </a:r>
            <a:r>
              <a:rPr lang="de-DE" dirty="0">
                <a:latin typeface="+mj-lt"/>
              </a:rPr>
              <a:t> </a:t>
            </a:r>
            <a:r>
              <a:rPr lang="de-DE" dirty="0" err="1">
                <a:latin typeface="+mj-lt"/>
              </a:rPr>
              <a:t>Accuracy</a:t>
            </a:r>
            <a:r>
              <a:rPr lang="de-DE" dirty="0">
                <a:latin typeface="+mj-lt"/>
              </a:rPr>
              <a:t>“ </a:t>
            </a:r>
            <a:r>
              <a:rPr lang="de-DE" dirty="0" err="1">
                <a:latin typeface="+mj-lt"/>
              </a:rPr>
              <a:t>which</a:t>
            </a:r>
            <a:r>
              <a:rPr lang="de-DE" dirty="0">
                <a:latin typeface="+mj-lt"/>
              </a:rPr>
              <a:t> </a:t>
            </a:r>
            <a:r>
              <a:rPr lang="de-DE" dirty="0" err="1">
                <a:latin typeface="+mj-lt"/>
              </a:rPr>
              <a:t>weights</a:t>
            </a:r>
            <a:r>
              <a:rPr lang="de-DE" dirty="0">
                <a:latin typeface="+mj-lt"/>
              </a:rPr>
              <a:t> </a:t>
            </a:r>
            <a:r>
              <a:rPr lang="de-DE" dirty="0" err="1">
                <a:latin typeface="+mj-lt"/>
              </a:rPr>
              <a:t>the</a:t>
            </a:r>
            <a:r>
              <a:rPr lang="de-DE" dirty="0">
                <a:latin typeface="+mj-lt"/>
              </a:rPr>
              <a:t> positive </a:t>
            </a:r>
            <a:r>
              <a:rPr lang="de-DE" dirty="0" err="1">
                <a:latin typeface="+mj-lt"/>
              </a:rPr>
              <a:t>cases</a:t>
            </a:r>
            <a:r>
              <a:rPr lang="de-DE" dirty="0">
                <a:latin typeface="+mj-lt"/>
              </a:rPr>
              <a:t> </a:t>
            </a:r>
            <a:r>
              <a:rPr lang="de-DE" dirty="0" err="1">
                <a:latin typeface="+mj-lt"/>
              </a:rPr>
              <a:t>by</a:t>
            </a:r>
            <a:r>
              <a:rPr lang="de-DE" dirty="0">
                <a:latin typeface="+mj-lt"/>
              </a:rPr>
              <a:t> a </a:t>
            </a:r>
            <a:r>
              <a:rPr lang="de-DE" dirty="0" err="1">
                <a:latin typeface="+mj-lt"/>
              </a:rPr>
              <a:t>numerical</a:t>
            </a:r>
            <a:r>
              <a:rPr lang="de-DE" dirty="0">
                <a:latin typeface="+mj-lt"/>
              </a:rPr>
              <a:t> </a:t>
            </a:r>
            <a:r>
              <a:rPr lang="de-DE" dirty="0" err="1">
                <a:latin typeface="+mj-lt"/>
              </a:rPr>
              <a:t>factor</a:t>
            </a:r>
            <a:r>
              <a:rPr lang="de-DE" dirty="0">
                <a:latin typeface="+mj-lt"/>
              </a:rPr>
              <a:t>. </a:t>
            </a:r>
          </a:p>
        </p:txBody>
      </p:sp>
      <p:pic>
        <p:nvPicPr>
          <p:cNvPr id="10" name="Grafik 9">
            <a:extLst>
              <a:ext uri="{FF2B5EF4-FFF2-40B4-BE49-F238E27FC236}">
                <a16:creationId xmlns:a16="http://schemas.microsoft.com/office/drawing/2014/main" id="{9280EAD0-C19E-46A5-8BB4-BF9EAD4D1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99" y="1683460"/>
            <a:ext cx="1238644" cy="1238644"/>
          </a:xfrm>
          <a:prstGeom prst="rect">
            <a:avLst/>
          </a:prstGeom>
        </p:spPr>
      </p:pic>
      <p:pic>
        <p:nvPicPr>
          <p:cNvPr id="11" name="Grafik 10">
            <a:extLst>
              <a:ext uri="{FF2B5EF4-FFF2-40B4-BE49-F238E27FC236}">
                <a16:creationId xmlns:a16="http://schemas.microsoft.com/office/drawing/2014/main" id="{B68297AC-7F2E-468E-BFB0-90F338962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2491" y="1716401"/>
            <a:ext cx="1238644" cy="1238644"/>
          </a:xfrm>
          <a:prstGeom prst="rect">
            <a:avLst/>
          </a:prstGeom>
        </p:spPr>
      </p:pic>
      <p:sp>
        <p:nvSpPr>
          <p:cNvPr id="12" name="Textfeld 11">
            <a:extLst>
              <a:ext uri="{FF2B5EF4-FFF2-40B4-BE49-F238E27FC236}">
                <a16:creationId xmlns:a16="http://schemas.microsoft.com/office/drawing/2014/main" id="{74A21A2D-3422-4B2A-B493-3376FC70B95F}"/>
              </a:ext>
            </a:extLst>
          </p:cNvPr>
          <p:cNvSpPr txBox="1"/>
          <p:nvPr/>
        </p:nvSpPr>
        <p:spPr>
          <a:xfrm>
            <a:off x="6502509" y="2729765"/>
            <a:ext cx="2632153" cy="369332"/>
          </a:xfrm>
          <a:prstGeom prst="rect">
            <a:avLst/>
          </a:prstGeom>
          <a:noFill/>
        </p:spPr>
        <p:txBody>
          <a:bodyPr wrap="square" rtlCol="0">
            <a:spAutoFit/>
          </a:bodyPr>
          <a:lstStyle/>
          <a:p>
            <a:r>
              <a:rPr lang="de-DE" b="1" dirty="0" err="1">
                <a:latin typeface="+mj-lt"/>
              </a:rPr>
              <a:t>Logistic</a:t>
            </a:r>
            <a:r>
              <a:rPr lang="de-DE" b="1" dirty="0">
                <a:latin typeface="+mj-lt"/>
              </a:rPr>
              <a:t> Regression</a:t>
            </a:r>
          </a:p>
        </p:txBody>
      </p:sp>
      <p:sp>
        <p:nvSpPr>
          <p:cNvPr id="13" name="Textfeld 12">
            <a:extLst>
              <a:ext uri="{FF2B5EF4-FFF2-40B4-BE49-F238E27FC236}">
                <a16:creationId xmlns:a16="http://schemas.microsoft.com/office/drawing/2014/main" id="{975A99FE-5EB3-488F-94E3-3C103165775B}"/>
              </a:ext>
            </a:extLst>
          </p:cNvPr>
          <p:cNvSpPr txBox="1"/>
          <p:nvPr/>
        </p:nvSpPr>
        <p:spPr>
          <a:xfrm>
            <a:off x="9194684" y="2764843"/>
            <a:ext cx="2714257" cy="369332"/>
          </a:xfrm>
          <a:prstGeom prst="rect">
            <a:avLst/>
          </a:prstGeom>
          <a:noFill/>
        </p:spPr>
        <p:txBody>
          <a:bodyPr wrap="square" rtlCol="0">
            <a:spAutoFit/>
          </a:bodyPr>
          <a:lstStyle/>
          <a:p>
            <a:r>
              <a:rPr lang="de-DE" b="1" dirty="0">
                <a:latin typeface="+mj-lt"/>
              </a:rPr>
              <a:t>Extreme Gradient </a:t>
            </a:r>
            <a:r>
              <a:rPr lang="de-DE" b="1" dirty="0" err="1">
                <a:latin typeface="+mj-lt"/>
              </a:rPr>
              <a:t>Boosting</a:t>
            </a:r>
            <a:endParaRPr lang="de-DE" sz="1600" b="1" dirty="0">
              <a:latin typeface="+mj-lt"/>
            </a:endParaRPr>
          </a:p>
        </p:txBody>
      </p:sp>
      <p:sp>
        <p:nvSpPr>
          <p:cNvPr id="14" name="Textfeld 13">
            <a:extLst>
              <a:ext uri="{FF2B5EF4-FFF2-40B4-BE49-F238E27FC236}">
                <a16:creationId xmlns:a16="http://schemas.microsoft.com/office/drawing/2014/main" id="{C80891D9-3D47-46A1-9968-EF7733BABC61}"/>
              </a:ext>
            </a:extLst>
          </p:cNvPr>
          <p:cNvSpPr txBox="1"/>
          <p:nvPr/>
        </p:nvSpPr>
        <p:spPr>
          <a:xfrm>
            <a:off x="6066845" y="3291840"/>
            <a:ext cx="2874397"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err="1">
                <a:latin typeface="+mj-lt"/>
              </a:rPr>
              <a:t>max_iter</a:t>
            </a:r>
            <a:r>
              <a:rPr lang="en-US" dirty="0">
                <a:latin typeface="+mj-lt"/>
              </a:rPr>
              <a:t>: 1000</a:t>
            </a:r>
          </a:p>
          <a:p>
            <a:pPr marL="285750" indent="-285750">
              <a:buFont typeface="Wingdings" panose="05000000000000000000" pitchFamily="2" charset="2"/>
              <a:buChar char="§"/>
            </a:pPr>
            <a:r>
              <a:rPr lang="en-US" dirty="0">
                <a:latin typeface="+mj-lt"/>
              </a:rPr>
              <a:t>Preprocessor:</a:t>
            </a:r>
          </a:p>
          <a:p>
            <a:pPr marL="742950" lvl="1" indent="-285750">
              <a:buFont typeface="Courier New" panose="02070309020205020404" pitchFamily="49" charset="0"/>
              <a:buChar char="o"/>
            </a:pPr>
            <a:r>
              <a:rPr lang="en-US" dirty="0">
                <a:latin typeface="+mj-lt"/>
              </a:rPr>
              <a:t> PCA with 99,9% variance</a:t>
            </a:r>
          </a:p>
          <a:p>
            <a:pPr marL="742950" lvl="1" indent="-285750">
              <a:buFont typeface="Courier New" panose="02070309020205020404" pitchFamily="49" charset="0"/>
              <a:buChar char="o"/>
            </a:pPr>
            <a:r>
              <a:rPr lang="en-US" dirty="0" err="1">
                <a:latin typeface="+mj-lt"/>
              </a:rPr>
              <a:t>Downsampling</a:t>
            </a:r>
            <a:endParaRPr lang="en-US" dirty="0">
              <a:latin typeface="+mj-lt"/>
            </a:endParaRPr>
          </a:p>
          <a:p>
            <a:pPr marL="742950" lvl="1" indent="-285750">
              <a:buFont typeface="Courier New" panose="02070309020205020404" pitchFamily="49" charset="0"/>
              <a:buChar char="o"/>
            </a:pPr>
            <a:r>
              <a:rPr lang="en-US" dirty="0" err="1">
                <a:latin typeface="+mj-lt"/>
              </a:rPr>
              <a:t>MeanReplacement</a:t>
            </a:r>
            <a:endParaRPr lang="en-US" dirty="0">
              <a:latin typeface="+mj-lt"/>
            </a:endParaRPr>
          </a:p>
          <a:p>
            <a:pPr marL="742950" lvl="1" indent="-285750">
              <a:buFont typeface="Courier New" panose="02070309020205020404" pitchFamily="49" charset="0"/>
              <a:buChar char="o"/>
            </a:pPr>
            <a:r>
              <a:rPr lang="en-US" dirty="0">
                <a:latin typeface="+mj-lt"/>
              </a:rPr>
              <a:t>Standardizing</a:t>
            </a:r>
          </a:p>
          <a:p>
            <a:pPr marL="742950" lvl="1" indent="-285750">
              <a:buFont typeface="Courier New" panose="02070309020205020404" pitchFamily="49" charset="0"/>
              <a:buChar char="o"/>
            </a:pPr>
            <a:endParaRPr lang="en-US" dirty="0">
              <a:latin typeface="+mj-lt"/>
            </a:endParaRPr>
          </a:p>
          <a:p>
            <a:pPr marL="742950" lvl="1" indent="-285750">
              <a:buFont typeface="Courier New" panose="02070309020205020404" pitchFamily="49" charset="0"/>
              <a:buChar char="o"/>
            </a:pPr>
            <a:endParaRPr lang="en-US" dirty="0">
              <a:latin typeface="+mj-lt"/>
            </a:endParaRPr>
          </a:p>
          <a:p>
            <a:pPr marL="285750" indent="-285750">
              <a:buFont typeface="Wingdings" panose="05000000000000000000" pitchFamily="2" charset="2"/>
              <a:buChar char="§"/>
            </a:pPr>
            <a:r>
              <a:rPr lang="en-US" dirty="0">
                <a:latin typeface="+mj-lt"/>
              </a:rPr>
              <a:t>AUC: 0.765</a:t>
            </a:r>
          </a:p>
          <a:p>
            <a:pPr marL="285750" indent="-285750">
              <a:buFont typeface="Wingdings" panose="05000000000000000000" pitchFamily="2" charset="2"/>
              <a:buChar char="§"/>
            </a:pPr>
            <a:r>
              <a:rPr lang="en-US" dirty="0">
                <a:latin typeface="+mj-lt"/>
              </a:rPr>
              <a:t>WA: 0.713</a:t>
            </a:r>
          </a:p>
        </p:txBody>
      </p:sp>
      <p:sp>
        <p:nvSpPr>
          <p:cNvPr id="15" name="Textfeld 14">
            <a:extLst>
              <a:ext uri="{FF2B5EF4-FFF2-40B4-BE49-F238E27FC236}">
                <a16:creationId xmlns:a16="http://schemas.microsoft.com/office/drawing/2014/main" id="{794E9988-0270-449F-9B2B-BFBA15F735D2}"/>
              </a:ext>
            </a:extLst>
          </p:cNvPr>
          <p:cNvSpPr txBox="1"/>
          <p:nvPr/>
        </p:nvSpPr>
        <p:spPr>
          <a:xfrm>
            <a:off x="8941242" y="3291840"/>
            <a:ext cx="3212327"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err="1">
                <a:latin typeface="+mj-lt"/>
              </a:rPr>
              <a:t>n_rounds</a:t>
            </a:r>
            <a:r>
              <a:rPr lang="en-US" dirty="0">
                <a:latin typeface="+mj-lt"/>
              </a:rPr>
              <a:t>: 50</a:t>
            </a:r>
          </a:p>
          <a:p>
            <a:pPr marL="285750" indent="-285750">
              <a:buFont typeface="Wingdings" panose="05000000000000000000" pitchFamily="2" charset="2"/>
              <a:buChar char="§"/>
            </a:pPr>
            <a:r>
              <a:rPr lang="en-US" dirty="0">
                <a:latin typeface="+mj-lt"/>
              </a:rPr>
              <a:t>lambda (L2): 5</a:t>
            </a:r>
          </a:p>
          <a:p>
            <a:pPr marL="285750" indent="-285750">
              <a:buFont typeface="Wingdings" panose="05000000000000000000" pitchFamily="2" charset="2"/>
              <a:buChar char="§"/>
            </a:pPr>
            <a:r>
              <a:rPr lang="en-US" dirty="0" err="1">
                <a:latin typeface="+mj-lt"/>
              </a:rPr>
              <a:t>max_depth</a:t>
            </a:r>
            <a:r>
              <a:rPr lang="en-US" dirty="0">
                <a:latin typeface="+mj-lt"/>
              </a:rPr>
              <a:t>: 4</a:t>
            </a:r>
          </a:p>
          <a:p>
            <a:pPr marL="285750" indent="-285750">
              <a:buFont typeface="Wingdings" panose="05000000000000000000" pitchFamily="2" charset="2"/>
              <a:buChar char="§"/>
            </a:pPr>
            <a:r>
              <a:rPr lang="en-US" dirty="0">
                <a:latin typeface="+mj-lt"/>
              </a:rPr>
              <a:t>Column- and </a:t>
            </a:r>
            <a:r>
              <a:rPr lang="en-US" dirty="0" err="1">
                <a:latin typeface="+mj-lt"/>
              </a:rPr>
              <a:t>rowsample</a:t>
            </a:r>
            <a:r>
              <a:rPr lang="en-US" dirty="0">
                <a:latin typeface="+mj-lt"/>
              </a:rPr>
              <a:t>: 0.7</a:t>
            </a:r>
          </a:p>
          <a:p>
            <a:pPr marL="285750" indent="-285750">
              <a:buFont typeface="Wingdings" panose="05000000000000000000" pitchFamily="2" charset="2"/>
              <a:buChar char="§"/>
            </a:pPr>
            <a:endParaRPr lang="en-US" dirty="0">
              <a:latin typeface="+mj-lt"/>
            </a:endParaRPr>
          </a:p>
          <a:p>
            <a:pPr marL="285750" indent="-285750">
              <a:buFont typeface="Wingdings" panose="05000000000000000000" pitchFamily="2" charset="2"/>
              <a:buChar char="§"/>
            </a:pPr>
            <a:endParaRPr lang="en-US" dirty="0">
              <a:latin typeface="+mj-lt"/>
            </a:endParaRPr>
          </a:p>
          <a:p>
            <a:pPr marL="285750" indent="-285750">
              <a:buFont typeface="Wingdings" panose="05000000000000000000" pitchFamily="2" charset="2"/>
              <a:buChar char="§"/>
            </a:pPr>
            <a:endParaRPr lang="en-US" dirty="0">
              <a:latin typeface="+mj-lt"/>
            </a:endParaRPr>
          </a:p>
          <a:p>
            <a:pPr marL="285750" indent="-285750">
              <a:buFont typeface="Wingdings" panose="05000000000000000000" pitchFamily="2" charset="2"/>
              <a:buChar char="§"/>
            </a:pPr>
            <a:endParaRPr lang="en-US" dirty="0">
              <a:latin typeface="+mj-lt"/>
            </a:endParaRPr>
          </a:p>
          <a:p>
            <a:pPr marL="285750" indent="-285750">
              <a:buFont typeface="Wingdings" panose="05000000000000000000" pitchFamily="2" charset="2"/>
              <a:buChar char="§"/>
            </a:pPr>
            <a:endParaRPr lang="en-US" dirty="0">
              <a:latin typeface="+mj-lt"/>
            </a:endParaRPr>
          </a:p>
          <a:p>
            <a:pPr marL="285750" indent="-285750">
              <a:buFont typeface="Wingdings" panose="05000000000000000000" pitchFamily="2" charset="2"/>
              <a:buChar char="§"/>
            </a:pPr>
            <a:r>
              <a:rPr lang="en-US" dirty="0">
                <a:latin typeface="+mj-lt"/>
              </a:rPr>
              <a:t>AUC: 0.952</a:t>
            </a:r>
          </a:p>
          <a:p>
            <a:pPr marL="285750" indent="-285750">
              <a:buFont typeface="Wingdings" panose="05000000000000000000" pitchFamily="2" charset="2"/>
              <a:buChar char="§"/>
            </a:pPr>
            <a:r>
              <a:rPr lang="en-US" dirty="0">
                <a:latin typeface="+mj-lt"/>
              </a:rPr>
              <a:t>WA: 0.881</a:t>
            </a:r>
          </a:p>
        </p:txBody>
      </p:sp>
    </p:spTree>
    <p:extLst>
      <p:ext uri="{BB962C8B-B14F-4D97-AF65-F5344CB8AC3E}">
        <p14:creationId xmlns:p14="http://schemas.microsoft.com/office/powerpoint/2010/main" val="71889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2651"/>
            <a:ext cx="10515600" cy="646140"/>
          </a:xfrm>
        </p:spPr>
        <p:txBody>
          <a:bodyPr>
            <a:normAutofit fontScale="90000"/>
          </a:bodyPr>
          <a:lstStyle/>
          <a:p>
            <a:r>
              <a:rPr lang="de-DE" dirty="0"/>
              <a:t>Solution</a:t>
            </a:r>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103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7879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78791"/>
            <a:ext cx="10515600" cy="400694"/>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23" name="Textfeld 22">
            <a:extLst>
              <a:ext uri="{FF2B5EF4-FFF2-40B4-BE49-F238E27FC236}">
                <a16:creationId xmlns:a16="http://schemas.microsoft.com/office/drawing/2014/main" id="{867F5E80-7589-4D74-9BF9-5F7E6B9C89FC}"/>
              </a:ext>
            </a:extLst>
          </p:cNvPr>
          <p:cNvSpPr txBox="1"/>
          <p:nvPr/>
        </p:nvSpPr>
        <p:spPr>
          <a:xfrm>
            <a:off x="838200" y="1376441"/>
            <a:ext cx="4710193" cy="400110"/>
          </a:xfrm>
          <a:prstGeom prst="rect">
            <a:avLst/>
          </a:prstGeom>
          <a:noFill/>
        </p:spPr>
        <p:txBody>
          <a:bodyPr wrap="square" rtlCol="0">
            <a:spAutoFit/>
          </a:bodyPr>
          <a:lstStyle/>
          <a:p>
            <a:r>
              <a:rPr lang="de-DE" sz="2000" dirty="0">
                <a:latin typeface="+mj-lt"/>
              </a:rPr>
              <a:t>Evaluation</a:t>
            </a:r>
          </a:p>
        </p:txBody>
      </p:sp>
      <p:cxnSp>
        <p:nvCxnSpPr>
          <p:cNvPr id="24" name="Gerader Verbinder 23">
            <a:extLst>
              <a:ext uri="{FF2B5EF4-FFF2-40B4-BE49-F238E27FC236}">
                <a16:creationId xmlns:a16="http://schemas.microsoft.com/office/drawing/2014/main" id="{39B66F71-6090-4180-8C59-B2E92800B3D4}"/>
              </a:ext>
            </a:extLst>
          </p:cNvPr>
          <p:cNvCxnSpPr>
            <a:cxnSpLocks/>
          </p:cNvCxnSpPr>
          <p:nvPr/>
        </p:nvCxnSpPr>
        <p:spPr>
          <a:xfrm flipV="1">
            <a:off x="906651" y="1708689"/>
            <a:ext cx="4641742" cy="20995"/>
          </a:xfrm>
          <a:prstGeom prst="line">
            <a:avLst/>
          </a:prstGeom>
        </p:spPr>
        <p:style>
          <a:lnRef idx="1">
            <a:schemeClr val="dk1"/>
          </a:lnRef>
          <a:fillRef idx="0">
            <a:schemeClr val="dk1"/>
          </a:fillRef>
          <a:effectRef idx="0">
            <a:schemeClr val="dk1"/>
          </a:effectRef>
          <a:fontRef idx="minor">
            <a:schemeClr val="tx1"/>
          </a:fontRef>
        </p:style>
      </p:cxnSp>
      <p:sp>
        <p:nvSpPr>
          <p:cNvPr id="26" name="Textfeld 25">
            <a:extLst>
              <a:ext uri="{FF2B5EF4-FFF2-40B4-BE49-F238E27FC236}">
                <a16:creationId xmlns:a16="http://schemas.microsoft.com/office/drawing/2014/main" id="{A316B726-C55D-49D0-B0EF-6CBFBD6D2BC6}"/>
              </a:ext>
            </a:extLst>
          </p:cNvPr>
          <p:cNvSpPr txBox="1"/>
          <p:nvPr/>
        </p:nvSpPr>
        <p:spPr>
          <a:xfrm>
            <a:off x="6235659" y="1373656"/>
            <a:ext cx="4710193" cy="400110"/>
          </a:xfrm>
          <a:prstGeom prst="rect">
            <a:avLst/>
          </a:prstGeom>
          <a:noFill/>
        </p:spPr>
        <p:txBody>
          <a:bodyPr wrap="square" rtlCol="0">
            <a:spAutoFit/>
          </a:bodyPr>
          <a:lstStyle/>
          <a:p>
            <a:r>
              <a:rPr lang="de-DE" sz="2000" dirty="0">
                <a:latin typeface="+mj-lt"/>
              </a:rPr>
              <a:t>Feature </a:t>
            </a:r>
            <a:r>
              <a:rPr lang="de-DE" sz="2000" dirty="0" err="1">
                <a:latin typeface="+mj-lt"/>
              </a:rPr>
              <a:t>Importance</a:t>
            </a:r>
            <a:endParaRPr lang="de-DE" sz="2000" dirty="0">
              <a:latin typeface="+mj-lt"/>
            </a:endParaRPr>
          </a:p>
        </p:txBody>
      </p:sp>
      <p:cxnSp>
        <p:nvCxnSpPr>
          <p:cNvPr id="27" name="Gerader Verbinder 26">
            <a:extLst>
              <a:ext uri="{FF2B5EF4-FFF2-40B4-BE49-F238E27FC236}">
                <a16:creationId xmlns:a16="http://schemas.microsoft.com/office/drawing/2014/main" id="{ED0905CA-9F4B-4205-AA2D-2B388D6D9DFB}"/>
              </a:ext>
            </a:extLst>
          </p:cNvPr>
          <p:cNvCxnSpPr>
            <a:cxnSpLocks/>
          </p:cNvCxnSpPr>
          <p:nvPr/>
        </p:nvCxnSpPr>
        <p:spPr>
          <a:xfrm flipV="1">
            <a:off x="6304110" y="1705904"/>
            <a:ext cx="4641742" cy="20995"/>
          </a:xfrm>
          <a:prstGeom prst="line">
            <a:avLst/>
          </a:prstGeom>
        </p:spPr>
        <p:style>
          <a:lnRef idx="1">
            <a:schemeClr val="dk1"/>
          </a:lnRef>
          <a:fillRef idx="0">
            <a:schemeClr val="dk1"/>
          </a:fillRef>
          <a:effectRef idx="0">
            <a:schemeClr val="dk1"/>
          </a:effectRef>
          <a:fontRef idx="minor">
            <a:schemeClr val="tx1"/>
          </a:fontRef>
        </p:style>
      </p:cxnSp>
      <p:sp>
        <p:nvSpPr>
          <p:cNvPr id="11" name="Titel 3">
            <a:extLst>
              <a:ext uri="{FF2B5EF4-FFF2-40B4-BE49-F238E27FC236}">
                <a16:creationId xmlns:a16="http://schemas.microsoft.com/office/drawing/2014/main" id="{24547740-50EC-45B4-9FD8-189A94821357}"/>
              </a:ext>
            </a:extLst>
          </p:cNvPr>
          <p:cNvSpPr txBox="1">
            <a:spLocks/>
          </p:cNvSpPr>
          <p:nvPr/>
        </p:nvSpPr>
        <p:spPr>
          <a:xfrm>
            <a:off x="789122" y="778791"/>
            <a:ext cx="10515600" cy="400694"/>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err="1"/>
              <a:t>There</a:t>
            </a:r>
            <a:r>
              <a:rPr lang="de-DE" dirty="0"/>
              <a:t> </a:t>
            </a:r>
            <a:r>
              <a:rPr lang="de-DE" dirty="0" err="1"/>
              <a:t>are</a:t>
            </a:r>
            <a:r>
              <a:rPr lang="de-DE" dirty="0"/>
              <a:t> </a:t>
            </a:r>
            <a:r>
              <a:rPr lang="de-DE" dirty="0" err="1"/>
              <a:t>some</a:t>
            </a:r>
            <a:r>
              <a:rPr lang="de-DE" dirty="0"/>
              <a:t> </a:t>
            </a:r>
            <a:r>
              <a:rPr lang="de-DE" dirty="0" err="1"/>
              <a:t>single</a:t>
            </a:r>
            <a:r>
              <a:rPr lang="de-DE" dirty="0"/>
              <a:t> Features </a:t>
            </a:r>
            <a:r>
              <a:rPr lang="de-DE" dirty="0" err="1"/>
              <a:t>that</a:t>
            </a:r>
            <a:r>
              <a:rPr lang="de-DE" dirty="0"/>
              <a:t> </a:t>
            </a:r>
            <a:r>
              <a:rPr lang="de-DE" dirty="0" err="1"/>
              <a:t>have</a:t>
            </a:r>
            <a:r>
              <a:rPr lang="de-DE" dirty="0"/>
              <a:t> a strong </a:t>
            </a:r>
            <a:r>
              <a:rPr lang="de-DE" dirty="0" err="1"/>
              <a:t>impact</a:t>
            </a:r>
            <a:r>
              <a:rPr lang="de-DE" dirty="0"/>
              <a:t> on </a:t>
            </a:r>
            <a:r>
              <a:rPr lang="de-DE" dirty="0" err="1"/>
              <a:t>the</a:t>
            </a:r>
            <a:r>
              <a:rPr lang="de-DE" dirty="0"/>
              <a:t> </a:t>
            </a:r>
            <a:r>
              <a:rPr lang="de-DE" dirty="0" err="1"/>
              <a:t>model</a:t>
            </a:r>
            <a:r>
              <a:rPr lang="de-DE" dirty="0"/>
              <a:t> </a:t>
            </a:r>
            <a:r>
              <a:rPr lang="de-DE" dirty="0" err="1"/>
              <a:t>performance</a:t>
            </a:r>
            <a:endParaRPr lang="de-DE" dirty="0"/>
          </a:p>
        </p:txBody>
      </p:sp>
      <p:pic>
        <p:nvPicPr>
          <p:cNvPr id="3" name="Grafik 2">
            <a:extLst>
              <a:ext uri="{FF2B5EF4-FFF2-40B4-BE49-F238E27FC236}">
                <a16:creationId xmlns:a16="http://schemas.microsoft.com/office/drawing/2014/main" id="{6658C9B9-F262-4F1B-9465-E88FB92CD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925" y="1635807"/>
            <a:ext cx="4995981" cy="3211702"/>
          </a:xfrm>
          <a:prstGeom prst="rect">
            <a:avLst/>
          </a:prstGeom>
        </p:spPr>
      </p:pic>
      <p:pic>
        <p:nvPicPr>
          <p:cNvPr id="13" name="Grafik 12">
            <a:extLst>
              <a:ext uri="{FF2B5EF4-FFF2-40B4-BE49-F238E27FC236}">
                <a16:creationId xmlns:a16="http://schemas.microsoft.com/office/drawing/2014/main" id="{31B20A95-2B86-4892-8E70-73C0055AC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1513" y="1635807"/>
            <a:ext cx="3513151" cy="2654270"/>
          </a:xfrm>
          <a:prstGeom prst="rect">
            <a:avLst/>
          </a:prstGeom>
        </p:spPr>
      </p:pic>
      <p:pic>
        <p:nvPicPr>
          <p:cNvPr id="15" name="Grafik 14">
            <a:extLst>
              <a:ext uri="{FF2B5EF4-FFF2-40B4-BE49-F238E27FC236}">
                <a16:creationId xmlns:a16="http://schemas.microsoft.com/office/drawing/2014/main" id="{FB3AE1B0-8B62-42E2-B14A-B91890B7EB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2549" y="1837589"/>
            <a:ext cx="3200526" cy="2475922"/>
          </a:xfrm>
          <a:prstGeom prst="rect">
            <a:avLst/>
          </a:prstGeom>
        </p:spPr>
      </p:pic>
      <p:pic>
        <p:nvPicPr>
          <p:cNvPr id="17" name="Grafik 16">
            <a:extLst>
              <a:ext uri="{FF2B5EF4-FFF2-40B4-BE49-F238E27FC236}">
                <a16:creationId xmlns:a16="http://schemas.microsoft.com/office/drawing/2014/main" id="{C55EDE26-3910-4568-9E2C-109ACD333A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144" y="5417702"/>
            <a:ext cx="1323014" cy="1323014"/>
          </a:xfrm>
          <a:prstGeom prst="rect">
            <a:avLst/>
          </a:prstGeom>
        </p:spPr>
      </p:pic>
      <p:sp>
        <p:nvSpPr>
          <p:cNvPr id="19" name="Textfeld 18">
            <a:extLst>
              <a:ext uri="{FF2B5EF4-FFF2-40B4-BE49-F238E27FC236}">
                <a16:creationId xmlns:a16="http://schemas.microsoft.com/office/drawing/2014/main" id="{5626268A-14A1-433A-88F2-BBD4479D5C80}"/>
              </a:ext>
            </a:extLst>
          </p:cNvPr>
          <p:cNvSpPr txBox="1"/>
          <p:nvPr/>
        </p:nvSpPr>
        <p:spPr>
          <a:xfrm>
            <a:off x="612452" y="4657109"/>
            <a:ext cx="4050988" cy="861774"/>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latin typeface="+mj-lt"/>
              </a:rPr>
              <a:t>XGBoost</a:t>
            </a:r>
            <a:r>
              <a:rPr lang="en-US" sz="1600" dirty="0">
                <a:latin typeface="+mj-lt"/>
              </a:rPr>
              <a:t> outperforms Logistic Regression by more than 20%</a:t>
            </a:r>
          </a:p>
          <a:p>
            <a:pPr marL="285750" indent="-285750">
              <a:buFont typeface="Arial" panose="020B0604020202020204" pitchFamily="34" charset="0"/>
              <a:buChar char="•"/>
            </a:pPr>
            <a:r>
              <a:rPr lang="en-US" sz="1600" dirty="0">
                <a:latin typeface="+mj-lt"/>
              </a:rPr>
              <a:t>Both have a similar pattern </a:t>
            </a:r>
          </a:p>
        </p:txBody>
      </p:sp>
      <p:sp>
        <p:nvSpPr>
          <p:cNvPr id="20" name="Textfeld 19">
            <a:extLst>
              <a:ext uri="{FF2B5EF4-FFF2-40B4-BE49-F238E27FC236}">
                <a16:creationId xmlns:a16="http://schemas.microsoft.com/office/drawing/2014/main" id="{3838DC0E-B2BD-4757-9C02-7C20E2E4B82C}"/>
              </a:ext>
            </a:extLst>
          </p:cNvPr>
          <p:cNvSpPr txBox="1"/>
          <p:nvPr/>
        </p:nvSpPr>
        <p:spPr>
          <a:xfrm>
            <a:off x="5992171" y="4579351"/>
            <a:ext cx="5477586" cy="1077218"/>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mj-lt"/>
              </a:rPr>
              <a:t>Most of the information is covered by a small amount of features</a:t>
            </a:r>
          </a:p>
          <a:p>
            <a:pPr marL="285750" indent="-285750">
              <a:buFont typeface="Wingdings" panose="05000000000000000000" pitchFamily="2" charset="2"/>
              <a:buChar char="§"/>
            </a:pPr>
            <a:r>
              <a:rPr lang="en-US" sz="1600" dirty="0">
                <a:latin typeface="+mj-lt"/>
              </a:rPr>
              <a:t>Important features for Year 1 differ from the features of Year 5 (right figure)</a:t>
            </a:r>
          </a:p>
        </p:txBody>
      </p:sp>
      <p:sp>
        <p:nvSpPr>
          <p:cNvPr id="22" name="Textfeld 21">
            <a:extLst>
              <a:ext uri="{FF2B5EF4-FFF2-40B4-BE49-F238E27FC236}">
                <a16:creationId xmlns:a16="http://schemas.microsoft.com/office/drawing/2014/main" id="{3EA66F27-AA5A-443C-A1C3-E48CC12ECDE8}"/>
              </a:ext>
            </a:extLst>
          </p:cNvPr>
          <p:cNvSpPr txBox="1"/>
          <p:nvPr/>
        </p:nvSpPr>
        <p:spPr>
          <a:xfrm>
            <a:off x="1411357" y="5839641"/>
            <a:ext cx="9478836" cy="707886"/>
          </a:xfrm>
          <a:prstGeom prst="rect">
            <a:avLst/>
          </a:prstGeom>
          <a:noFill/>
        </p:spPr>
        <p:txBody>
          <a:bodyPr wrap="square" rtlCol="0">
            <a:spAutoFit/>
          </a:bodyPr>
          <a:lstStyle/>
          <a:p>
            <a:r>
              <a:rPr lang="en-US" sz="2000" dirty="0">
                <a:latin typeface="+mj-lt"/>
              </a:rPr>
              <a:t>There is potential in Feature Selecting since we a small amount of variables with a high information value and a lot of values with high correlations to each other</a:t>
            </a:r>
          </a:p>
        </p:txBody>
      </p:sp>
    </p:spTree>
    <p:extLst>
      <p:ext uri="{BB962C8B-B14F-4D97-AF65-F5344CB8AC3E}">
        <p14:creationId xmlns:p14="http://schemas.microsoft.com/office/powerpoint/2010/main" val="382866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2651"/>
            <a:ext cx="10515600" cy="646140"/>
          </a:xfrm>
        </p:spPr>
        <p:txBody>
          <a:bodyPr>
            <a:normAutofit fontScale="90000"/>
          </a:bodyPr>
          <a:lstStyle/>
          <a:p>
            <a:r>
              <a:rPr lang="de-DE" dirty="0"/>
              <a:t>Solution</a:t>
            </a:r>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103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7879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78791"/>
            <a:ext cx="10515600" cy="400694"/>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23" name="Textfeld 22">
            <a:extLst>
              <a:ext uri="{FF2B5EF4-FFF2-40B4-BE49-F238E27FC236}">
                <a16:creationId xmlns:a16="http://schemas.microsoft.com/office/drawing/2014/main" id="{867F5E80-7589-4D74-9BF9-5F7E6B9C89FC}"/>
              </a:ext>
            </a:extLst>
          </p:cNvPr>
          <p:cNvSpPr txBox="1"/>
          <p:nvPr/>
        </p:nvSpPr>
        <p:spPr>
          <a:xfrm>
            <a:off x="838200" y="1376441"/>
            <a:ext cx="10511624" cy="400110"/>
          </a:xfrm>
          <a:prstGeom prst="rect">
            <a:avLst/>
          </a:prstGeom>
          <a:noFill/>
        </p:spPr>
        <p:txBody>
          <a:bodyPr wrap="square" rtlCol="0">
            <a:spAutoFit/>
          </a:bodyPr>
          <a:lstStyle/>
          <a:p>
            <a:r>
              <a:rPr lang="de-DE" sz="2000" dirty="0">
                <a:latin typeface="+mj-lt"/>
              </a:rPr>
              <a:t>Feature </a:t>
            </a:r>
            <a:r>
              <a:rPr lang="de-DE" sz="2000" dirty="0" err="1">
                <a:latin typeface="+mj-lt"/>
              </a:rPr>
              <a:t>Selector</a:t>
            </a:r>
            <a:endParaRPr lang="de-DE" sz="2000" dirty="0">
              <a:latin typeface="+mj-lt"/>
            </a:endParaRPr>
          </a:p>
        </p:txBody>
      </p:sp>
      <p:cxnSp>
        <p:nvCxnSpPr>
          <p:cNvPr id="24" name="Gerader Verbinder 23">
            <a:extLst>
              <a:ext uri="{FF2B5EF4-FFF2-40B4-BE49-F238E27FC236}">
                <a16:creationId xmlns:a16="http://schemas.microsoft.com/office/drawing/2014/main" id="{39B66F71-6090-4180-8C59-B2E92800B3D4}"/>
              </a:ext>
            </a:extLst>
          </p:cNvPr>
          <p:cNvCxnSpPr>
            <a:cxnSpLocks/>
          </p:cNvCxnSpPr>
          <p:nvPr/>
        </p:nvCxnSpPr>
        <p:spPr>
          <a:xfrm flipV="1">
            <a:off x="906651" y="1689652"/>
            <a:ext cx="10492251" cy="40033"/>
          </a:xfrm>
          <a:prstGeom prst="line">
            <a:avLst/>
          </a:prstGeom>
        </p:spPr>
        <p:style>
          <a:lnRef idx="1">
            <a:schemeClr val="dk1"/>
          </a:lnRef>
          <a:fillRef idx="0">
            <a:schemeClr val="dk1"/>
          </a:fillRef>
          <a:effectRef idx="0">
            <a:schemeClr val="dk1"/>
          </a:effectRef>
          <a:fontRef idx="minor">
            <a:schemeClr val="tx1"/>
          </a:fontRef>
        </p:style>
      </p:cxnSp>
      <p:sp>
        <p:nvSpPr>
          <p:cNvPr id="11" name="Titel 3">
            <a:extLst>
              <a:ext uri="{FF2B5EF4-FFF2-40B4-BE49-F238E27FC236}">
                <a16:creationId xmlns:a16="http://schemas.microsoft.com/office/drawing/2014/main" id="{24547740-50EC-45B4-9FD8-189A94821357}"/>
              </a:ext>
            </a:extLst>
          </p:cNvPr>
          <p:cNvSpPr txBox="1">
            <a:spLocks/>
          </p:cNvSpPr>
          <p:nvPr/>
        </p:nvSpPr>
        <p:spPr>
          <a:xfrm>
            <a:off x="789122" y="778791"/>
            <a:ext cx="10515600" cy="400694"/>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The </a:t>
            </a:r>
            <a:r>
              <a:rPr lang="de-DE" dirty="0" err="1"/>
              <a:t>number</a:t>
            </a:r>
            <a:r>
              <a:rPr lang="de-DE" dirty="0"/>
              <a:t> </a:t>
            </a:r>
            <a:r>
              <a:rPr lang="de-DE" dirty="0" err="1"/>
              <a:t>of</a:t>
            </a:r>
            <a:r>
              <a:rPr lang="de-DE" dirty="0"/>
              <a:t> </a:t>
            </a:r>
            <a:r>
              <a:rPr lang="de-DE" dirty="0" err="1"/>
              <a:t>required</a:t>
            </a:r>
            <a:r>
              <a:rPr lang="de-DE" dirty="0"/>
              <a:t> </a:t>
            </a:r>
            <a:r>
              <a:rPr lang="de-DE" dirty="0" err="1"/>
              <a:t>features</a:t>
            </a:r>
            <a:r>
              <a:rPr lang="de-DE" dirty="0"/>
              <a:t> </a:t>
            </a:r>
            <a:r>
              <a:rPr lang="de-DE" dirty="0" err="1"/>
              <a:t>can</a:t>
            </a:r>
            <a:r>
              <a:rPr lang="de-DE" dirty="0"/>
              <a:t> </a:t>
            </a:r>
            <a:r>
              <a:rPr lang="de-DE" dirty="0" err="1"/>
              <a:t>be</a:t>
            </a:r>
            <a:r>
              <a:rPr lang="de-DE" dirty="0"/>
              <a:t> </a:t>
            </a:r>
            <a:r>
              <a:rPr lang="de-DE" dirty="0" err="1"/>
              <a:t>significantly</a:t>
            </a:r>
            <a:r>
              <a:rPr lang="de-DE" dirty="0"/>
              <a:t> </a:t>
            </a:r>
            <a:r>
              <a:rPr lang="de-DE" dirty="0" err="1"/>
              <a:t>reduced</a:t>
            </a:r>
            <a:r>
              <a:rPr lang="de-DE" dirty="0"/>
              <a:t> </a:t>
            </a:r>
            <a:r>
              <a:rPr lang="de-DE" dirty="0" err="1"/>
              <a:t>with</a:t>
            </a:r>
            <a:r>
              <a:rPr lang="de-DE" dirty="0"/>
              <a:t> </a:t>
            </a:r>
            <a:r>
              <a:rPr lang="de-DE" dirty="0" err="1"/>
              <a:t>only</a:t>
            </a:r>
            <a:r>
              <a:rPr lang="de-DE" dirty="0"/>
              <a:t> a </a:t>
            </a:r>
            <a:r>
              <a:rPr lang="de-DE" dirty="0" err="1"/>
              <a:t>small</a:t>
            </a:r>
            <a:r>
              <a:rPr lang="de-DE" dirty="0"/>
              <a:t> </a:t>
            </a:r>
            <a:r>
              <a:rPr lang="de-DE" dirty="0" err="1"/>
              <a:t>decrease</a:t>
            </a:r>
            <a:r>
              <a:rPr lang="de-DE" dirty="0"/>
              <a:t> in </a:t>
            </a:r>
            <a:r>
              <a:rPr lang="de-DE" dirty="0" err="1"/>
              <a:t>performance</a:t>
            </a:r>
            <a:endParaRPr lang="de-DE" dirty="0"/>
          </a:p>
        </p:txBody>
      </p:sp>
      <p:sp>
        <p:nvSpPr>
          <p:cNvPr id="2" name="Textfeld 1">
            <a:extLst>
              <a:ext uri="{FF2B5EF4-FFF2-40B4-BE49-F238E27FC236}">
                <a16:creationId xmlns:a16="http://schemas.microsoft.com/office/drawing/2014/main" id="{C460E302-6B9A-4E68-9C13-E667FC83C0BB}"/>
              </a:ext>
            </a:extLst>
          </p:cNvPr>
          <p:cNvSpPr txBox="1"/>
          <p:nvPr/>
        </p:nvSpPr>
        <p:spPr>
          <a:xfrm>
            <a:off x="838200" y="1875563"/>
            <a:ext cx="4767470" cy="2154436"/>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mj-lt"/>
              </a:rPr>
              <a:t>We implemented two methods which iteratively reduce the amount of features</a:t>
            </a:r>
          </a:p>
          <a:p>
            <a:pPr marL="285750" indent="-285750">
              <a:buFont typeface="Wingdings" panose="05000000000000000000" pitchFamily="2" charset="2"/>
              <a:buChar char="§"/>
            </a:pPr>
            <a:r>
              <a:rPr lang="en-US" sz="1600" dirty="0">
                <a:latin typeface="+mj-lt"/>
              </a:rPr>
              <a:t>“Correlation Selection” selects features based on their sum of squared correlation to the remaining features. </a:t>
            </a:r>
          </a:p>
          <a:p>
            <a:pPr marL="285750" indent="-285750">
              <a:buFont typeface="Wingdings" panose="05000000000000000000" pitchFamily="2" charset="2"/>
              <a:buChar char="§"/>
            </a:pPr>
            <a:r>
              <a:rPr lang="en-US" sz="1600" dirty="0">
                <a:latin typeface="+mj-lt"/>
              </a:rPr>
              <a:t>“Greedy Selection” chooses iteratively the feature that improves the measure the most</a:t>
            </a:r>
          </a:p>
          <a:p>
            <a:endParaRPr lang="en-US" dirty="0">
              <a:latin typeface="+mj-lt"/>
            </a:endParaRPr>
          </a:p>
        </p:txBody>
      </p:sp>
      <p:pic>
        <p:nvPicPr>
          <p:cNvPr id="10" name="Grafik 9">
            <a:extLst>
              <a:ext uri="{FF2B5EF4-FFF2-40B4-BE49-F238E27FC236}">
                <a16:creationId xmlns:a16="http://schemas.microsoft.com/office/drawing/2014/main" id="{E8284F86-DD8E-489B-9EAB-0C4CDE5C1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683" y="3795723"/>
            <a:ext cx="5118141" cy="3290234"/>
          </a:xfrm>
          <a:prstGeom prst="rect">
            <a:avLst/>
          </a:prstGeom>
        </p:spPr>
      </p:pic>
      <p:sp>
        <p:nvSpPr>
          <p:cNvPr id="12" name="Textfeld 11">
            <a:extLst>
              <a:ext uri="{FF2B5EF4-FFF2-40B4-BE49-F238E27FC236}">
                <a16:creationId xmlns:a16="http://schemas.microsoft.com/office/drawing/2014/main" id="{16EB3166-F940-41FC-AB5D-3F2A224A5831}"/>
              </a:ext>
            </a:extLst>
          </p:cNvPr>
          <p:cNvSpPr txBox="1"/>
          <p:nvPr/>
        </p:nvSpPr>
        <p:spPr>
          <a:xfrm>
            <a:off x="7248073" y="4277821"/>
            <a:ext cx="520810" cy="276999"/>
          </a:xfrm>
          <a:prstGeom prst="rect">
            <a:avLst/>
          </a:prstGeom>
          <a:noFill/>
        </p:spPr>
        <p:txBody>
          <a:bodyPr wrap="square" rtlCol="0">
            <a:spAutoFit/>
          </a:bodyPr>
          <a:lstStyle/>
          <a:p>
            <a:r>
              <a:rPr lang="en-US" sz="1200" dirty="0">
                <a:latin typeface="+mj-lt"/>
              </a:rPr>
              <a:t>80%</a:t>
            </a:r>
          </a:p>
        </p:txBody>
      </p:sp>
      <p:sp>
        <p:nvSpPr>
          <p:cNvPr id="13" name="Textfeld 12">
            <a:extLst>
              <a:ext uri="{FF2B5EF4-FFF2-40B4-BE49-F238E27FC236}">
                <a16:creationId xmlns:a16="http://schemas.microsoft.com/office/drawing/2014/main" id="{B5438314-954A-4F20-BEE2-7C99A4968424}"/>
              </a:ext>
            </a:extLst>
          </p:cNvPr>
          <p:cNvSpPr txBox="1"/>
          <p:nvPr/>
        </p:nvSpPr>
        <p:spPr>
          <a:xfrm>
            <a:off x="7561691" y="4276524"/>
            <a:ext cx="520810" cy="276999"/>
          </a:xfrm>
          <a:prstGeom prst="rect">
            <a:avLst/>
          </a:prstGeom>
          <a:noFill/>
        </p:spPr>
        <p:txBody>
          <a:bodyPr wrap="square" rtlCol="0">
            <a:spAutoFit/>
          </a:bodyPr>
          <a:lstStyle/>
          <a:p>
            <a:r>
              <a:rPr lang="en-US" sz="1200" dirty="0">
                <a:latin typeface="+mj-lt"/>
              </a:rPr>
              <a:t>90%</a:t>
            </a:r>
          </a:p>
        </p:txBody>
      </p:sp>
      <p:sp>
        <p:nvSpPr>
          <p:cNvPr id="14" name="Textfeld 13">
            <a:extLst>
              <a:ext uri="{FF2B5EF4-FFF2-40B4-BE49-F238E27FC236}">
                <a16:creationId xmlns:a16="http://schemas.microsoft.com/office/drawing/2014/main" id="{D0876D3D-E172-4183-91C7-0C0CB4FDB54C}"/>
              </a:ext>
            </a:extLst>
          </p:cNvPr>
          <p:cNvSpPr txBox="1"/>
          <p:nvPr/>
        </p:nvSpPr>
        <p:spPr>
          <a:xfrm>
            <a:off x="7850079" y="4284475"/>
            <a:ext cx="520810" cy="276999"/>
          </a:xfrm>
          <a:prstGeom prst="rect">
            <a:avLst/>
          </a:prstGeom>
          <a:noFill/>
        </p:spPr>
        <p:txBody>
          <a:bodyPr wrap="square" rtlCol="0">
            <a:spAutoFit/>
          </a:bodyPr>
          <a:lstStyle/>
          <a:p>
            <a:r>
              <a:rPr lang="en-US" sz="1200" dirty="0">
                <a:latin typeface="+mj-lt"/>
              </a:rPr>
              <a:t>95%</a:t>
            </a:r>
          </a:p>
        </p:txBody>
      </p:sp>
      <p:sp>
        <p:nvSpPr>
          <p:cNvPr id="15" name="Textfeld 14">
            <a:extLst>
              <a:ext uri="{FF2B5EF4-FFF2-40B4-BE49-F238E27FC236}">
                <a16:creationId xmlns:a16="http://schemas.microsoft.com/office/drawing/2014/main" id="{5F62112F-382F-44A0-B407-A725A02C8F09}"/>
              </a:ext>
            </a:extLst>
          </p:cNvPr>
          <p:cNvSpPr txBox="1"/>
          <p:nvPr/>
        </p:nvSpPr>
        <p:spPr>
          <a:xfrm>
            <a:off x="8191680" y="4277821"/>
            <a:ext cx="520810" cy="276999"/>
          </a:xfrm>
          <a:prstGeom prst="rect">
            <a:avLst/>
          </a:prstGeom>
          <a:noFill/>
        </p:spPr>
        <p:txBody>
          <a:bodyPr wrap="square" rtlCol="0">
            <a:spAutoFit/>
          </a:bodyPr>
          <a:lstStyle/>
          <a:p>
            <a:r>
              <a:rPr lang="en-US" sz="1200" dirty="0">
                <a:latin typeface="+mj-lt"/>
              </a:rPr>
              <a:t>99%</a:t>
            </a:r>
          </a:p>
        </p:txBody>
      </p:sp>
      <p:pic>
        <p:nvPicPr>
          <p:cNvPr id="20" name="Grafik 19">
            <a:extLst>
              <a:ext uri="{FF2B5EF4-FFF2-40B4-BE49-F238E27FC236}">
                <a16:creationId xmlns:a16="http://schemas.microsoft.com/office/drawing/2014/main" id="{857F0D06-24C7-4DD0-B19D-03D674B9C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776" y="1689652"/>
            <a:ext cx="4091774" cy="2630426"/>
          </a:xfrm>
          <a:prstGeom prst="rect">
            <a:avLst/>
          </a:prstGeom>
        </p:spPr>
      </p:pic>
      <p:pic>
        <p:nvPicPr>
          <p:cNvPr id="22" name="Grafik 21">
            <a:extLst>
              <a:ext uri="{FF2B5EF4-FFF2-40B4-BE49-F238E27FC236}">
                <a16:creationId xmlns:a16="http://schemas.microsoft.com/office/drawing/2014/main" id="{AB68503E-4FA5-4385-9A9B-A005F28F8A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693" y="4014297"/>
            <a:ext cx="1323014" cy="1323014"/>
          </a:xfrm>
          <a:prstGeom prst="rect">
            <a:avLst/>
          </a:prstGeom>
        </p:spPr>
      </p:pic>
      <p:sp>
        <p:nvSpPr>
          <p:cNvPr id="25" name="Textfeld 24">
            <a:extLst>
              <a:ext uri="{FF2B5EF4-FFF2-40B4-BE49-F238E27FC236}">
                <a16:creationId xmlns:a16="http://schemas.microsoft.com/office/drawing/2014/main" id="{B22ACC92-8AA4-409D-8329-4FBD987865B1}"/>
              </a:ext>
            </a:extLst>
          </p:cNvPr>
          <p:cNvSpPr txBox="1"/>
          <p:nvPr/>
        </p:nvSpPr>
        <p:spPr>
          <a:xfrm>
            <a:off x="1423283" y="4183887"/>
            <a:ext cx="4672717" cy="2400657"/>
          </a:xfrm>
          <a:prstGeom prst="rect">
            <a:avLst/>
          </a:prstGeom>
          <a:noFill/>
        </p:spPr>
        <p:txBody>
          <a:bodyPr wrap="square" rtlCol="0">
            <a:spAutoFit/>
          </a:bodyPr>
          <a:lstStyle/>
          <a:p>
            <a:r>
              <a:rPr lang="en-US" sz="1600" dirty="0">
                <a:latin typeface="+mj-lt"/>
              </a:rPr>
              <a:t>While both Selector choose less than 25% of all variables till they abort the search, the greedy selector achieves the best measure with an AUC of 0.92.</a:t>
            </a:r>
          </a:p>
          <a:p>
            <a:endParaRPr lang="en-US" dirty="0"/>
          </a:p>
          <a:p>
            <a:r>
              <a:rPr lang="en-US" sz="1600" b="1" dirty="0"/>
              <a:t>With a decrease from 0.95 to 0.92 the AUC barely changes while we are able to save costs for gathering all features.</a:t>
            </a:r>
          </a:p>
          <a:p>
            <a:endParaRPr lang="en-US" dirty="0"/>
          </a:p>
          <a:p>
            <a:endParaRPr lang="en-US" dirty="0"/>
          </a:p>
        </p:txBody>
      </p:sp>
    </p:spTree>
    <p:extLst>
      <p:ext uri="{BB962C8B-B14F-4D97-AF65-F5344CB8AC3E}">
        <p14:creationId xmlns:p14="http://schemas.microsoft.com/office/powerpoint/2010/main" val="262558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2651"/>
            <a:ext cx="10515600" cy="646140"/>
          </a:xfrm>
        </p:spPr>
        <p:txBody>
          <a:bodyPr>
            <a:normAutofit fontScale="90000"/>
          </a:bodyPr>
          <a:lstStyle/>
          <a:p>
            <a:r>
              <a:rPr lang="de-DE" dirty="0"/>
              <a:t>Next </a:t>
            </a:r>
            <a:r>
              <a:rPr lang="de-DE" dirty="0" err="1"/>
              <a:t>Steps</a:t>
            </a:r>
            <a:r>
              <a:rPr lang="de-DE" dirty="0"/>
              <a:t> – Future Projects</a:t>
            </a:r>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103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7879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78791"/>
            <a:ext cx="10515600" cy="400694"/>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11" name="Titel 3">
            <a:extLst>
              <a:ext uri="{FF2B5EF4-FFF2-40B4-BE49-F238E27FC236}">
                <a16:creationId xmlns:a16="http://schemas.microsoft.com/office/drawing/2014/main" id="{24547740-50EC-45B4-9FD8-189A94821357}"/>
              </a:ext>
            </a:extLst>
          </p:cNvPr>
          <p:cNvSpPr txBox="1">
            <a:spLocks/>
          </p:cNvSpPr>
          <p:nvPr/>
        </p:nvSpPr>
        <p:spPr>
          <a:xfrm>
            <a:off x="789122" y="778791"/>
            <a:ext cx="10515600" cy="400694"/>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err="1"/>
              <a:t>Knowing</a:t>
            </a:r>
            <a:r>
              <a:rPr lang="de-DE" dirty="0"/>
              <a:t> </a:t>
            </a:r>
            <a:r>
              <a:rPr lang="de-DE" dirty="0" err="1"/>
              <a:t>which</a:t>
            </a:r>
            <a:r>
              <a:rPr lang="de-DE" dirty="0"/>
              <a:t> </a:t>
            </a:r>
            <a:r>
              <a:rPr lang="de-DE" dirty="0" err="1"/>
              <a:t>company</a:t>
            </a:r>
            <a:r>
              <a:rPr lang="de-DE" dirty="0"/>
              <a:t> </a:t>
            </a:r>
            <a:r>
              <a:rPr lang="de-DE" dirty="0" err="1"/>
              <a:t>is</a:t>
            </a:r>
            <a:r>
              <a:rPr lang="de-DE" dirty="0"/>
              <a:t> </a:t>
            </a:r>
            <a:r>
              <a:rPr lang="de-DE" dirty="0" err="1"/>
              <a:t>likely</a:t>
            </a:r>
            <a:r>
              <a:rPr lang="de-DE" dirty="0"/>
              <a:t> </a:t>
            </a:r>
            <a:r>
              <a:rPr lang="de-DE" dirty="0" err="1"/>
              <a:t>default</a:t>
            </a:r>
            <a:r>
              <a:rPr lang="de-DE" dirty="0"/>
              <a:t> </a:t>
            </a:r>
            <a:r>
              <a:rPr lang="de-DE" dirty="0" err="1"/>
              <a:t>is</a:t>
            </a:r>
            <a:r>
              <a:rPr lang="de-DE" dirty="0"/>
              <a:t> </a:t>
            </a:r>
            <a:r>
              <a:rPr lang="de-DE" dirty="0" err="1"/>
              <a:t>one</a:t>
            </a:r>
            <a:r>
              <a:rPr lang="de-DE" dirty="0"/>
              <a:t> </a:t>
            </a:r>
            <a:r>
              <a:rPr lang="de-DE" dirty="0" err="1"/>
              <a:t>thing</a:t>
            </a:r>
            <a:r>
              <a:rPr lang="de-DE" dirty="0"/>
              <a:t>, </a:t>
            </a:r>
            <a:r>
              <a:rPr lang="de-DE" dirty="0" err="1"/>
              <a:t>knowing</a:t>
            </a:r>
            <a:r>
              <a:rPr lang="de-DE" dirty="0"/>
              <a:t> </a:t>
            </a:r>
            <a:r>
              <a:rPr lang="de-DE" dirty="0" err="1"/>
              <a:t>how</a:t>
            </a:r>
            <a:r>
              <a:rPr lang="de-DE" dirty="0"/>
              <a:t> </a:t>
            </a:r>
            <a:r>
              <a:rPr lang="de-DE" dirty="0" err="1"/>
              <a:t>much</a:t>
            </a:r>
            <a:r>
              <a:rPr lang="de-DE" dirty="0"/>
              <a:t> </a:t>
            </a:r>
            <a:r>
              <a:rPr lang="de-DE" dirty="0" err="1"/>
              <a:t>we</a:t>
            </a:r>
            <a:r>
              <a:rPr lang="de-DE" dirty="0"/>
              <a:t> </a:t>
            </a:r>
            <a:r>
              <a:rPr lang="de-DE" dirty="0" err="1"/>
              <a:t>can</a:t>
            </a:r>
            <a:r>
              <a:rPr lang="de-DE" dirty="0"/>
              <a:t> </a:t>
            </a:r>
            <a:r>
              <a:rPr lang="de-DE" dirty="0" err="1"/>
              <a:t>recover</a:t>
            </a:r>
            <a:r>
              <a:rPr lang="de-DE" dirty="0"/>
              <a:t> </a:t>
            </a:r>
            <a:r>
              <a:rPr lang="de-DE" dirty="0" err="1"/>
              <a:t>is</a:t>
            </a:r>
            <a:r>
              <a:rPr lang="de-DE" dirty="0"/>
              <a:t> </a:t>
            </a:r>
            <a:r>
              <a:rPr lang="de-DE" dirty="0" err="1"/>
              <a:t>another</a:t>
            </a:r>
            <a:r>
              <a:rPr lang="de-DE" dirty="0"/>
              <a:t> </a:t>
            </a:r>
          </a:p>
        </p:txBody>
      </p:sp>
      <p:sp>
        <p:nvSpPr>
          <p:cNvPr id="25" name="Textfeld 24">
            <a:extLst>
              <a:ext uri="{FF2B5EF4-FFF2-40B4-BE49-F238E27FC236}">
                <a16:creationId xmlns:a16="http://schemas.microsoft.com/office/drawing/2014/main" id="{B22ACC92-8AA4-409D-8329-4FBD987865B1}"/>
              </a:ext>
            </a:extLst>
          </p:cNvPr>
          <p:cNvSpPr txBox="1"/>
          <p:nvPr/>
        </p:nvSpPr>
        <p:spPr>
          <a:xfrm>
            <a:off x="1423283" y="4183887"/>
            <a:ext cx="4672717" cy="646331"/>
          </a:xfrm>
          <a:prstGeom prst="rect">
            <a:avLst/>
          </a:prstGeom>
          <a:noFill/>
        </p:spPr>
        <p:txBody>
          <a:bodyPr wrap="square" rtlCol="0">
            <a:spAutoFit/>
          </a:bodyPr>
          <a:lstStyle/>
          <a:p>
            <a:endParaRPr lang="en-US" dirty="0"/>
          </a:p>
          <a:p>
            <a:endParaRPr lang="en-US" dirty="0"/>
          </a:p>
        </p:txBody>
      </p:sp>
      <p:sp>
        <p:nvSpPr>
          <p:cNvPr id="3" name="Textfeld 2">
            <a:extLst>
              <a:ext uri="{FF2B5EF4-FFF2-40B4-BE49-F238E27FC236}">
                <a16:creationId xmlns:a16="http://schemas.microsoft.com/office/drawing/2014/main" id="{2AE18395-515F-491E-8515-467B103FD323}"/>
              </a:ext>
            </a:extLst>
          </p:cNvPr>
          <p:cNvSpPr txBox="1"/>
          <p:nvPr/>
        </p:nvSpPr>
        <p:spPr>
          <a:xfrm>
            <a:off x="723569" y="1622066"/>
            <a:ext cx="10777993" cy="3416320"/>
          </a:xfrm>
          <a:prstGeom prst="rect">
            <a:avLst/>
          </a:prstGeom>
          <a:noFill/>
        </p:spPr>
        <p:txBody>
          <a:bodyPr wrap="square" rtlCol="0">
            <a:spAutoFit/>
          </a:bodyPr>
          <a:lstStyle/>
          <a:p>
            <a:r>
              <a:rPr lang="en-US" b="1" dirty="0">
                <a:latin typeface="+mj-lt"/>
              </a:rPr>
              <a:t>This Project:</a:t>
            </a:r>
          </a:p>
          <a:p>
            <a:pPr marL="285750" indent="-285750">
              <a:buFont typeface="Wingdings" panose="05000000000000000000" pitchFamily="2" charset="2"/>
              <a:buChar char="§"/>
            </a:pPr>
            <a:r>
              <a:rPr lang="en-US" dirty="0">
                <a:latin typeface="+mj-lt"/>
              </a:rPr>
              <a:t>This project should be put into production to be able to raise the identified cost savings</a:t>
            </a:r>
          </a:p>
          <a:p>
            <a:pPr marL="285750" indent="-285750">
              <a:buFont typeface="Wingdings" panose="05000000000000000000" pitchFamily="2" charset="2"/>
              <a:buChar char="§"/>
            </a:pPr>
            <a:r>
              <a:rPr lang="en-US" dirty="0">
                <a:latin typeface="+mj-lt"/>
              </a:rPr>
              <a:t>As companies are no homogenous mass it isn’t enough to just predict which company is likely to default. We can build on this project to predict the recovery rate of the potential bankrupt companies. Some companies may be able to cover 90% of their liabilities after insolvency while other companies have too much liabilities and are barely able to cover more than 10%</a:t>
            </a:r>
          </a:p>
          <a:p>
            <a:pPr marL="285750" indent="-285750">
              <a:buFont typeface="Wingdings" panose="05000000000000000000" pitchFamily="2" charset="2"/>
              <a:buChar char="§"/>
            </a:pPr>
            <a:endParaRPr lang="en-US" dirty="0">
              <a:latin typeface="+mj-lt"/>
            </a:endParaRPr>
          </a:p>
          <a:p>
            <a:r>
              <a:rPr lang="en-US" b="1" dirty="0">
                <a:latin typeface="+mj-lt"/>
              </a:rPr>
              <a:t>New Projects:</a:t>
            </a:r>
          </a:p>
          <a:p>
            <a:pPr marL="342900" indent="-342900">
              <a:buFont typeface="Wingdings" panose="05000000000000000000" pitchFamily="2" charset="2"/>
              <a:buChar char="§"/>
            </a:pPr>
            <a:r>
              <a:rPr lang="en-US" dirty="0">
                <a:latin typeface="+mj-lt"/>
              </a:rPr>
              <a:t>Cross- und Upselling. Can we raise sales by identifying customers that probably need other insurances as well. </a:t>
            </a:r>
          </a:p>
          <a:p>
            <a:pPr marL="342900" indent="-342900">
              <a:buFont typeface="Wingdings" panose="05000000000000000000" pitchFamily="2" charset="2"/>
              <a:buChar char="§"/>
            </a:pPr>
            <a:r>
              <a:rPr lang="en-US" dirty="0">
                <a:latin typeface="+mj-lt"/>
              </a:rPr>
              <a:t>Fraud detection: All transactions and compensation requests can be </a:t>
            </a:r>
            <a:r>
              <a:rPr lang="en-US" dirty="0" err="1">
                <a:latin typeface="+mj-lt"/>
              </a:rPr>
              <a:t>preclassified</a:t>
            </a:r>
            <a:r>
              <a:rPr lang="en-US" dirty="0">
                <a:latin typeface="+mj-lt"/>
              </a:rPr>
              <a:t> whether they are likely to be fraudulent</a:t>
            </a:r>
          </a:p>
          <a:p>
            <a:pPr marL="342900" indent="-342900">
              <a:buFont typeface="Wingdings" panose="05000000000000000000" pitchFamily="2" charset="2"/>
              <a:buChar char="§"/>
            </a:pPr>
            <a:r>
              <a:rPr lang="en-US" dirty="0">
                <a:latin typeface="+mj-lt"/>
              </a:rPr>
              <a:t>Churn-Classification: Prevent the termination of contracts</a:t>
            </a:r>
          </a:p>
        </p:txBody>
      </p:sp>
    </p:spTree>
    <p:extLst>
      <p:ext uri="{BB962C8B-B14F-4D97-AF65-F5344CB8AC3E}">
        <p14:creationId xmlns:p14="http://schemas.microsoft.com/office/powerpoint/2010/main" val="152334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2651"/>
            <a:ext cx="10515600" cy="646140"/>
          </a:xfrm>
        </p:spPr>
        <p:txBody>
          <a:bodyPr>
            <a:normAutofit fontScale="90000"/>
          </a:bodyPr>
          <a:lstStyle/>
          <a:p>
            <a:r>
              <a:rPr lang="de-DE" dirty="0" err="1"/>
              <a:t>Planned</a:t>
            </a:r>
            <a:r>
              <a:rPr lang="de-DE" dirty="0"/>
              <a:t> – but not </a:t>
            </a:r>
            <a:r>
              <a:rPr lang="de-DE" dirty="0" err="1"/>
              <a:t>implementd</a:t>
            </a:r>
            <a:endParaRPr lang="de-DE" dirty="0"/>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103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7879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78791"/>
            <a:ext cx="10515600" cy="400694"/>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11" name="Titel 3">
            <a:extLst>
              <a:ext uri="{FF2B5EF4-FFF2-40B4-BE49-F238E27FC236}">
                <a16:creationId xmlns:a16="http://schemas.microsoft.com/office/drawing/2014/main" id="{24547740-50EC-45B4-9FD8-189A94821357}"/>
              </a:ext>
            </a:extLst>
          </p:cNvPr>
          <p:cNvSpPr txBox="1">
            <a:spLocks/>
          </p:cNvSpPr>
          <p:nvPr/>
        </p:nvSpPr>
        <p:spPr>
          <a:xfrm>
            <a:off x="789122" y="778791"/>
            <a:ext cx="10515600" cy="400694"/>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err="1"/>
              <a:t>Some</a:t>
            </a:r>
            <a:r>
              <a:rPr lang="de-DE" dirty="0"/>
              <a:t> </a:t>
            </a:r>
            <a:r>
              <a:rPr lang="de-DE" dirty="0" err="1"/>
              <a:t>planned</a:t>
            </a:r>
            <a:r>
              <a:rPr lang="de-DE" dirty="0"/>
              <a:t> </a:t>
            </a:r>
            <a:r>
              <a:rPr lang="de-DE" dirty="0" err="1"/>
              <a:t>features</a:t>
            </a:r>
            <a:r>
              <a:rPr lang="de-DE" dirty="0"/>
              <a:t> </a:t>
            </a:r>
            <a:r>
              <a:rPr lang="de-DE" dirty="0" err="1"/>
              <a:t>could</a:t>
            </a:r>
            <a:r>
              <a:rPr lang="de-DE" dirty="0"/>
              <a:t> </a:t>
            </a:r>
            <a:r>
              <a:rPr lang="de-DE" dirty="0" err="1"/>
              <a:t>have</a:t>
            </a:r>
            <a:r>
              <a:rPr lang="de-DE" dirty="0"/>
              <a:t> </a:t>
            </a:r>
            <a:r>
              <a:rPr lang="de-DE" dirty="0" err="1"/>
              <a:t>improved</a:t>
            </a:r>
            <a:r>
              <a:rPr lang="de-DE" dirty="0"/>
              <a:t> </a:t>
            </a:r>
            <a:r>
              <a:rPr lang="de-DE" dirty="0" err="1"/>
              <a:t>the</a:t>
            </a:r>
            <a:r>
              <a:rPr lang="de-DE" dirty="0"/>
              <a:t> </a:t>
            </a:r>
            <a:r>
              <a:rPr lang="de-DE" dirty="0" err="1"/>
              <a:t>measure</a:t>
            </a:r>
            <a:r>
              <a:rPr lang="de-DE" dirty="0"/>
              <a:t> </a:t>
            </a:r>
            <a:r>
              <a:rPr lang="de-DE" dirty="0" err="1"/>
              <a:t>or</a:t>
            </a:r>
            <a:r>
              <a:rPr lang="de-DE" dirty="0"/>
              <a:t> </a:t>
            </a:r>
            <a:r>
              <a:rPr lang="de-DE" dirty="0" err="1"/>
              <a:t>increase</a:t>
            </a:r>
            <a:r>
              <a:rPr lang="de-DE" dirty="0"/>
              <a:t> </a:t>
            </a:r>
            <a:r>
              <a:rPr lang="de-DE" dirty="0" err="1"/>
              <a:t>the</a:t>
            </a:r>
            <a:r>
              <a:rPr lang="de-DE" dirty="0"/>
              <a:t> </a:t>
            </a:r>
            <a:r>
              <a:rPr lang="de-DE" dirty="0" err="1"/>
              <a:t>generality</a:t>
            </a:r>
            <a:r>
              <a:rPr lang="de-DE" dirty="0"/>
              <a:t> </a:t>
            </a:r>
            <a:r>
              <a:rPr lang="de-DE" dirty="0" err="1"/>
              <a:t>of</a:t>
            </a:r>
            <a:r>
              <a:rPr lang="de-DE" dirty="0"/>
              <a:t> </a:t>
            </a:r>
            <a:r>
              <a:rPr lang="de-DE" dirty="0" err="1"/>
              <a:t>the</a:t>
            </a:r>
            <a:r>
              <a:rPr lang="de-DE" dirty="0"/>
              <a:t> </a:t>
            </a:r>
            <a:r>
              <a:rPr lang="de-DE" dirty="0" err="1"/>
              <a:t>results</a:t>
            </a:r>
            <a:endParaRPr lang="de-DE" dirty="0"/>
          </a:p>
        </p:txBody>
      </p:sp>
      <p:sp>
        <p:nvSpPr>
          <p:cNvPr id="2" name="Textfeld 1">
            <a:extLst>
              <a:ext uri="{FF2B5EF4-FFF2-40B4-BE49-F238E27FC236}">
                <a16:creationId xmlns:a16="http://schemas.microsoft.com/office/drawing/2014/main" id="{7A749209-42D9-478A-9DD3-BB42BA79C628}"/>
              </a:ext>
            </a:extLst>
          </p:cNvPr>
          <p:cNvSpPr txBox="1"/>
          <p:nvPr/>
        </p:nvSpPr>
        <p:spPr>
          <a:xfrm>
            <a:off x="838199" y="1373830"/>
            <a:ext cx="10732305" cy="3139321"/>
          </a:xfrm>
          <a:prstGeom prst="rect">
            <a:avLst/>
          </a:prstGeom>
          <a:noFill/>
        </p:spPr>
        <p:txBody>
          <a:bodyPr wrap="square" rtlCol="0">
            <a:spAutoFit/>
          </a:bodyPr>
          <a:lstStyle/>
          <a:p>
            <a:pPr marL="285750" indent="-285750">
              <a:buFontTx/>
              <a:buChar char="-"/>
            </a:pPr>
            <a:r>
              <a:rPr lang="de-DE" dirty="0" err="1">
                <a:latin typeface="+mj-lt"/>
              </a:rPr>
              <a:t>Normalizing</a:t>
            </a:r>
            <a:r>
              <a:rPr lang="de-DE" dirty="0">
                <a:latin typeface="+mj-lt"/>
              </a:rPr>
              <a:t> </a:t>
            </a:r>
            <a:r>
              <a:rPr lang="de-DE" dirty="0" err="1">
                <a:latin typeface="+mj-lt"/>
              </a:rPr>
              <a:t>of</a:t>
            </a:r>
            <a:r>
              <a:rPr lang="de-DE" dirty="0">
                <a:latin typeface="+mj-lt"/>
              </a:rPr>
              <a:t> </a:t>
            </a:r>
            <a:r>
              <a:rPr lang="de-DE" dirty="0" err="1">
                <a:latin typeface="+mj-lt"/>
              </a:rPr>
              <a:t>features</a:t>
            </a:r>
            <a:r>
              <a:rPr lang="de-DE" dirty="0">
                <a:latin typeface="+mj-lt"/>
              </a:rPr>
              <a:t> </a:t>
            </a:r>
          </a:p>
          <a:p>
            <a:pPr marL="285750" indent="-285750">
              <a:buFontTx/>
              <a:buChar char="-"/>
            </a:pPr>
            <a:endParaRPr lang="de-DE" dirty="0">
              <a:latin typeface="+mj-lt"/>
            </a:endParaRPr>
          </a:p>
          <a:p>
            <a:pPr marL="285750" indent="-285750">
              <a:buFontTx/>
              <a:buChar char="-"/>
            </a:pPr>
            <a:r>
              <a:rPr lang="de-DE" dirty="0">
                <a:latin typeface="+mj-lt"/>
              </a:rPr>
              <a:t>Additional Test </a:t>
            </a:r>
            <a:r>
              <a:rPr lang="de-DE" dirty="0" err="1">
                <a:latin typeface="+mj-lt"/>
              </a:rPr>
              <a:t>split</a:t>
            </a:r>
            <a:r>
              <a:rPr lang="de-DE" dirty="0">
                <a:latin typeface="+mj-lt"/>
              </a:rPr>
              <a:t> </a:t>
            </a:r>
            <a:r>
              <a:rPr lang="de-DE" dirty="0" err="1">
                <a:latin typeface="+mj-lt"/>
              </a:rPr>
              <a:t>that</a:t>
            </a:r>
            <a:r>
              <a:rPr lang="de-DE" dirty="0">
                <a:latin typeface="+mj-lt"/>
              </a:rPr>
              <a:t> </a:t>
            </a:r>
            <a:r>
              <a:rPr lang="de-DE" dirty="0" err="1">
                <a:latin typeface="+mj-lt"/>
              </a:rPr>
              <a:t>purpose</a:t>
            </a:r>
            <a:r>
              <a:rPr lang="de-DE" dirty="0">
                <a:latin typeface="+mj-lt"/>
              </a:rPr>
              <a:t> </a:t>
            </a:r>
            <a:r>
              <a:rPr lang="de-DE" dirty="0" err="1">
                <a:latin typeface="+mj-lt"/>
              </a:rPr>
              <a:t>is</a:t>
            </a:r>
            <a:r>
              <a:rPr lang="de-DE" dirty="0">
                <a:latin typeface="+mj-lt"/>
              </a:rPr>
              <a:t> </a:t>
            </a:r>
            <a:r>
              <a:rPr lang="de-DE" dirty="0" err="1">
                <a:latin typeface="+mj-lt"/>
              </a:rPr>
              <a:t>the</a:t>
            </a:r>
            <a:r>
              <a:rPr lang="de-DE" dirty="0">
                <a:latin typeface="+mj-lt"/>
              </a:rPr>
              <a:t> last </a:t>
            </a:r>
            <a:r>
              <a:rPr lang="de-DE" dirty="0" err="1">
                <a:latin typeface="+mj-lt"/>
              </a:rPr>
              <a:t>evaluation</a:t>
            </a:r>
            <a:r>
              <a:rPr lang="de-DE" dirty="0">
                <a:latin typeface="+mj-lt"/>
              </a:rPr>
              <a:t> </a:t>
            </a:r>
            <a:r>
              <a:rPr lang="de-DE" dirty="0" err="1">
                <a:latin typeface="+mj-lt"/>
              </a:rPr>
              <a:t>step</a:t>
            </a:r>
            <a:r>
              <a:rPr lang="de-DE" dirty="0">
                <a:latin typeface="+mj-lt"/>
              </a:rPr>
              <a:t> </a:t>
            </a:r>
            <a:r>
              <a:rPr lang="de-DE" dirty="0" err="1">
                <a:latin typeface="+mj-lt"/>
              </a:rPr>
              <a:t>to</a:t>
            </a:r>
            <a:r>
              <a:rPr lang="de-DE" dirty="0">
                <a:latin typeface="+mj-lt"/>
              </a:rPr>
              <a:t> </a:t>
            </a:r>
            <a:r>
              <a:rPr lang="de-DE" dirty="0" err="1">
                <a:latin typeface="+mj-lt"/>
              </a:rPr>
              <a:t>prove</a:t>
            </a:r>
            <a:r>
              <a:rPr lang="de-DE" dirty="0">
                <a:latin typeface="+mj-lt"/>
              </a:rPr>
              <a:t> </a:t>
            </a:r>
            <a:r>
              <a:rPr lang="de-DE" dirty="0" err="1">
                <a:latin typeface="+mj-lt"/>
              </a:rPr>
              <a:t>how</a:t>
            </a:r>
            <a:r>
              <a:rPr lang="de-DE" dirty="0">
                <a:latin typeface="+mj-lt"/>
              </a:rPr>
              <a:t> </a:t>
            </a:r>
            <a:r>
              <a:rPr lang="de-DE" dirty="0" err="1">
                <a:latin typeface="+mj-lt"/>
              </a:rPr>
              <a:t>well</a:t>
            </a:r>
            <a:r>
              <a:rPr lang="de-DE" dirty="0">
                <a:latin typeface="+mj-lt"/>
              </a:rPr>
              <a:t> </a:t>
            </a:r>
            <a:r>
              <a:rPr lang="de-DE" dirty="0" err="1">
                <a:latin typeface="+mj-lt"/>
              </a:rPr>
              <a:t>our</a:t>
            </a:r>
            <a:r>
              <a:rPr lang="de-DE" dirty="0">
                <a:latin typeface="+mj-lt"/>
              </a:rPr>
              <a:t> </a:t>
            </a:r>
            <a:r>
              <a:rPr lang="de-DE" dirty="0" err="1">
                <a:latin typeface="+mj-lt"/>
              </a:rPr>
              <a:t>model</a:t>
            </a:r>
            <a:r>
              <a:rPr lang="de-DE" dirty="0">
                <a:latin typeface="+mj-lt"/>
              </a:rPr>
              <a:t> </a:t>
            </a:r>
            <a:r>
              <a:rPr lang="de-DE" dirty="0" err="1">
                <a:latin typeface="+mj-lt"/>
              </a:rPr>
              <a:t>is</a:t>
            </a:r>
            <a:r>
              <a:rPr lang="de-DE" dirty="0">
                <a:latin typeface="+mj-lt"/>
              </a:rPr>
              <a:t> </a:t>
            </a:r>
            <a:r>
              <a:rPr lang="de-DE" dirty="0" err="1">
                <a:latin typeface="+mj-lt"/>
              </a:rPr>
              <a:t>able</a:t>
            </a:r>
            <a:r>
              <a:rPr lang="de-DE" dirty="0">
                <a:latin typeface="+mj-lt"/>
              </a:rPr>
              <a:t> </a:t>
            </a:r>
            <a:r>
              <a:rPr lang="de-DE" dirty="0" err="1">
                <a:latin typeface="+mj-lt"/>
              </a:rPr>
              <a:t>to</a:t>
            </a:r>
            <a:r>
              <a:rPr lang="de-DE" dirty="0">
                <a:latin typeface="+mj-lt"/>
              </a:rPr>
              <a:t> </a:t>
            </a:r>
            <a:r>
              <a:rPr lang="de-DE" dirty="0" err="1">
                <a:latin typeface="+mj-lt"/>
              </a:rPr>
              <a:t>generalize</a:t>
            </a:r>
            <a:endParaRPr lang="de-DE" dirty="0">
              <a:latin typeface="+mj-lt"/>
            </a:endParaRPr>
          </a:p>
          <a:p>
            <a:pPr marL="285750" indent="-285750">
              <a:buFontTx/>
              <a:buChar char="-"/>
            </a:pPr>
            <a:endParaRPr lang="de-DE" dirty="0">
              <a:latin typeface="+mj-lt"/>
            </a:endParaRPr>
          </a:p>
          <a:p>
            <a:pPr marL="285750" indent="-285750">
              <a:buFontTx/>
              <a:buChar char="-"/>
            </a:pPr>
            <a:r>
              <a:rPr lang="de-DE" dirty="0">
                <a:latin typeface="+mj-lt"/>
              </a:rPr>
              <a:t>Feature </a:t>
            </a:r>
            <a:r>
              <a:rPr lang="de-DE" dirty="0" err="1">
                <a:latin typeface="+mj-lt"/>
              </a:rPr>
              <a:t>Selection</a:t>
            </a:r>
            <a:r>
              <a:rPr lang="de-DE" dirty="0">
                <a:latin typeface="+mj-lt"/>
              </a:rPr>
              <a:t>: Costs </a:t>
            </a:r>
            <a:r>
              <a:rPr lang="de-DE" dirty="0" err="1">
                <a:latin typeface="+mj-lt"/>
              </a:rPr>
              <a:t>of</a:t>
            </a:r>
            <a:r>
              <a:rPr lang="de-DE" dirty="0">
                <a:latin typeface="+mj-lt"/>
              </a:rPr>
              <a:t> feature </a:t>
            </a:r>
            <a:r>
              <a:rPr lang="de-DE" dirty="0" err="1">
                <a:latin typeface="+mj-lt"/>
              </a:rPr>
              <a:t>gathering</a:t>
            </a:r>
            <a:r>
              <a:rPr lang="de-DE" dirty="0">
                <a:latin typeface="+mj-lt"/>
              </a:rPr>
              <a:t> </a:t>
            </a:r>
            <a:r>
              <a:rPr lang="de-DE" dirty="0" err="1">
                <a:latin typeface="+mj-lt"/>
              </a:rPr>
              <a:t>as</a:t>
            </a:r>
            <a:r>
              <a:rPr lang="de-DE" dirty="0">
                <a:latin typeface="+mj-lt"/>
              </a:rPr>
              <a:t> an additional </a:t>
            </a:r>
            <a:r>
              <a:rPr lang="en-US" dirty="0">
                <a:latin typeface="+mj-lt"/>
              </a:rPr>
              <a:t>regularization</a:t>
            </a:r>
            <a:r>
              <a:rPr lang="de-DE" dirty="0">
                <a:latin typeface="+mj-lt"/>
              </a:rPr>
              <a:t> </a:t>
            </a:r>
            <a:r>
              <a:rPr lang="de-DE" dirty="0" err="1">
                <a:latin typeface="+mj-lt"/>
              </a:rPr>
              <a:t>term</a:t>
            </a:r>
            <a:r>
              <a:rPr lang="de-DE" dirty="0">
                <a:latin typeface="+mj-lt"/>
              </a:rPr>
              <a:t> </a:t>
            </a:r>
            <a:r>
              <a:rPr lang="de-DE" dirty="0" err="1">
                <a:latin typeface="+mj-lt"/>
              </a:rPr>
              <a:t>of</a:t>
            </a:r>
            <a:r>
              <a:rPr lang="de-DE" dirty="0">
                <a:latin typeface="+mj-lt"/>
              </a:rPr>
              <a:t> </a:t>
            </a:r>
            <a:r>
              <a:rPr lang="de-DE" dirty="0" err="1">
                <a:latin typeface="+mj-lt"/>
              </a:rPr>
              <a:t>the</a:t>
            </a:r>
            <a:r>
              <a:rPr lang="de-DE" dirty="0">
                <a:latin typeface="+mj-lt"/>
              </a:rPr>
              <a:t> </a:t>
            </a:r>
            <a:r>
              <a:rPr lang="de-DE" dirty="0" err="1">
                <a:latin typeface="+mj-lt"/>
              </a:rPr>
              <a:t>cost</a:t>
            </a:r>
            <a:r>
              <a:rPr lang="de-DE" dirty="0">
                <a:latin typeface="+mj-lt"/>
              </a:rPr>
              <a:t> </a:t>
            </a:r>
            <a:r>
              <a:rPr lang="de-DE" dirty="0" err="1">
                <a:latin typeface="+mj-lt"/>
              </a:rPr>
              <a:t>function</a:t>
            </a:r>
            <a:r>
              <a:rPr lang="de-DE" dirty="0">
                <a:latin typeface="+mj-lt"/>
              </a:rPr>
              <a:t>. </a:t>
            </a:r>
          </a:p>
          <a:p>
            <a:pPr marL="285750" indent="-285750">
              <a:buFontTx/>
              <a:buChar char="-"/>
            </a:pPr>
            <a:endParaRPr lang="de-DE" dirty="0">
              <a:latin typeface="+mj-lt"/>
            </a:endParaRPr>
          </a:p>
          <a:p>
            <a:pPr marL="285750" indent="-285750">
              <a:buFontTx/>
              <a:buChar char="-"/>
            </a:pPr>
            <a:r>
              <a:rPr lang="de-DE" dirty="0">
                <a:latin typeface="+mj-lt"/>
              </a:rPr>
              <a:t>Run </a:t>
            </a:r>
            <a:r>
              <a:rPr lang="de-DE" dirty="0" err="1">
                <a:latin typeface="+mj-lt"/>
              </a:rPr>
              <a:t>Greedy</a:t>
            </a:r>
            <a:r>
              <a:rPr lang="de-DE" dirty="0">
                <a:latin typeface="+mj-lt"/>
              </a:rPr>
              <a:t> </a:t>
            </a:r>
            <a:r>
              <a:rPr lang="de-DE" dirty="0" err="1">
                <a:latin typeface="+mj-lt"/>
              </a:rPr>
              <a:t>Selector</a:t>
            </a:r>
            <a:r>
              <a:rPr lang="de-DE" dirty="0">
                <a:latin typeface="+mj-lt"/>
              </a:rPr>
              <a:t> </a:t>
            </a:r>
            <a:r>
              <a:rPr lang="de-DE" dirty="0" err="1">
                <a:latin typeface="+mj-lt"/>
              </a:rPr>
              <a:t>for</a:t>
            </a:r>
            <a:r>
              <a:rPr lang="de-DE" dirty="0">
                <a:latin typeface="+mj-lt"/>
              </a:rPr>
              <a:t> all </a:t>
            </a:r>
            <a:r>
              <a:rPr lang="de-DE" dirty="0" err="1">
                <a:latin typeface="+mj-lt"/>
              </a:rPr>
              <a:t>Years</a:t>
            </a:r>
            <a:endParaRPr lang="de-DE" dirty="0">
              <a:latin typeface="+mj-lt"/>
            </a:endParaRPr>
          </a:p>
          <a:p>
            <a:pPr marL="285750" indent="-285750">
              <a:buFontTx/>
              <a:buChar char="-"/>
            </a:pPr>
            <a:endParaRPr lang="de-DE" dirty="0">
              <a:latin typeface="+mj-lt"/>
            </a:endParaRPr>
          </a:p>
          <a:p>
            <a:pPr marL="285750" indent="-285750">
              <a:buFontTx/>
              <a:buChar char="-"/>
            </a:pPr>
            <a:r>
              <a:rPr lang="de-DE" dirty="0">
                <a:latin typeface="+mj-lt"/>
              </a:rPr>
              <a:t>DALEX Plots </a:t>
            </a:r>
            <a:r>
              <a:rPr lang="de-DE" dirty="0" err="1">
                <a:latin typeface="+mj-lt"/>
              </a:rPr>
              <a:t>for</a:t>
            </a:r>
            <a:r>
              <a:rPr lang="de-DE" dirty="0">
                <a:latin typeface="+mj-lt"/>
              </a:rPr>
              <a:t> Evaluation </a:t>
            </a:r>
            <a:r>
              <a:rPr lang="de-DE" dirty="0" err="1">
                <a:latin typeface="+mj-lt"/>
              </a:rPr>
              <a:t>of</a:t>
            </a:r>
            <a:r>
              <a:rPr lang="de-DE" dirty="0">
                <a:latin typeface="+mj-lt"/>
              </a:rPr>
              <a:t> Feature </a:t>
            </a:r>
            <a:r>
              <a:rPr lang="de-DE" dirty="0" err="1">
                <a:latin typeface="+mj-lt"/>
              </a:rPr>
              <a:t>Contribution</a:t>
            </a:r>
            <a:r>
              <a:rPr lang="de-DE" dirty="0">
                <a:latin typeface="+mj-lt"/>
              </a:rPr>
              <a:t> </a:t>
            </a:r>
            <a:r>
              <a:rPr lang="de-DE" dirty="0" err="1">
                <a:latin typeface="+mj-lt"/>
              </a:rPr>
              <a:t>to</a:t>
            </a:r>
            <a:r>
              <a:rPr lang="de-DE" dirty="0">
                <a:latin typeface="+mj-lt"/>
              </a:rPr>
              <a:t> a </a:t>
            </a:r>
            <a:r>
              <a:rPr lang="de-DE" dirty="0" err="1">
                <a:latin typeface="+mj-lt"/>
              </a:rPr>
              <a:t>single</a:t>
            </a:r>
            <a:r>
              <a:rPr lang="de-DE" dirty="0">
                <a:latin typeface="+mj-lt"/>
              </a:rPr>
              <a:t> </a:t>
            </a:r>
            <a:r>
              <a:rPr lang="de-DE" dirty="0" err="1">
                <a:latin typeface="+mj-lt"/>
              </a:rPr>
              <a:t>prediction</a:t>
            </a:r>
            <a:endParaRPr lang="de-DE" dirty="0">
              <a:latin typeface="+mj-lt"/>
            </a:endParaRPr>
          </a:p>
          <a:p>
            <a:pPr marL="285750" indent="-285750">
              <a:buFontTx/>
              <a:buChar char="-"/>
            </a:pPr>
            <a:endParaRPr lang="de-DE" dirty="0">
              <a:latin typeface="+mj-lt"/>
            </a:endParaRPr>
          </a:p>
          <a:p>
            <a:pPr marL="285750" indent="-285750">
              <a:buFontTx/>
              <a:buChar char="-"/>
            </a:pPr>
            <a:r>
              <a:rPr lang="de-DE" dirty="0">
                <a:latin typeface="+mj-lt"/>
              </a:rPr>
              <a:t>Watch out </a:t>
            </a:r>
            <a:r>
              <a:rPr lang="de-DE" dirty="0" err="1">
                <a:latin typeface="+mj-lt"/>
              </a:rPr>
              <a:t>for</a:t>
            </a:r>
            <a:r>
              <a:rPr lang="de-DE" dirty="0">
                <a:latin typeface="+mj-lt"/>
              </a:rPr>
              <a:t> potential </a:t>
            </a:r>
            <a:r>
              <a:rPr lang="de-DE" dirty="0" err="1">
                <a:latin typeface="+mj-lt"/>
              </a:rPr>
              <a:t>causalities</a:t>
            </a:r>
            <a:r>
              <a:rPr lang="de-DE" dirty="0">
                <a:latin typeface="+mj-lt"/>
              </a:rPr>
              <a:t> </a:t>
            </a:r>
          </a:p>
        </p:txBody>
      </p:sp>
    </p:spTree>
    <p:extLst>
      <p:ext uri="{BB962C8B-B14F-4D97-AF65-F5344CB8AC3E}">
        <p14:creationId xmlns:p14="http://schemas.microsoft.com/office/powerpoint/2010/main" val="408318980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995</Words>
  <Application>Microsoft Office PowerPoint</Application>
  <PresentationFormat>Breitbild</PresentationFormat>
  <Paragraphs>129</Paragraphs>
  <Slides>10</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10</vt:i4>
      </vt:variant>
    </vt:vector>
  </HeadingPairs>
  <TitlesOfParts>
    <vt:vector size="17" baseType="lpstr">
      <vt:lpstr>Arial</vt:lpstr>
      <vt:lpstr>Calibri</vt:lpstr>
      <vt:lpstr>Calibri Light</vt:lpstr>
      <vt:lpstr>Cambria Math</vt:lpstr>
      <vt:lpstr>Courier New</vt:lpstr>
      <vt:lpstr>Wingdings</vt:lpstr>
      <vt:lpstr>Office</vt:lpstr>
      <vt:lpstr>Agenda</vt:lpstr>
      <vt:lpstr>Situation</vt:lpstr>
      <vt:lpstr>Situation</vt:lpstr>
      <vt:lpstr>Solution</vt:lpstr>
      <vt:lpstr>Solution</vt:lpstr>
      <vt:lpstr>Solution</vt:lpstr>
      <vt:lpstr>Solution</vt:lpstr>
      <vt:lpstr>Next Steps – Future Projects</vt:lpstr>
      <vt:lpstr>Planned – but not implementd</vt:lpstr>
      <vt:lpstr>Excourse: Weighted Accuracy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Felix Kleine Bösing</dc:creator>
  <cp:lastModifiedBy>Felix Kleine Bösing</cp:lastModifiedBy>
  <cp:revision>116</cp:revision>
  <dcterms:created xsi:type="dcterms:W3CDTF">2020-10-20T12:37:32Z</dcterms:created>
  <dcterms:modified xsi:type="dcterms:W3CDTF">2020-10-22T19:57:18Z</dcterms:modified>
</cp:coreProperties>
</file>