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1B101-AFEC-4EFC-AA1B-B7FC32B91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B0B451-C0EB-46F5-A410-9A5F14AD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66D8D-DFAD-4D90-B822-FFE71DE9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807F-DC78-457A-855E-F40752CA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119FE-F757-4104-AC1E-BA50D010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91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3FA53-D0A7-48C0-9DB9-9C51644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3EA8C1-6563-40B9-8F0B-55E743D2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A9CCF7-4F16-41BD-9B22-4E52C576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7A726-F625-4405-9239-4009D553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A7190C-ED2D-4194-A1F7-A9A8B49B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25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39F2FF-B855-4202-B426-6EB98B47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3C6C4F-E4C6-4F61-A56C-53BE0D13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AA626-5191-4635-BB1F-A27A2BAC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AB515-4269-4166-BE84-BD541BEF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57BEC-7AE7-4E57-A63F-F8CD9207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66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46CEC-6B89-4D8A-A43F-E606E8E5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6D495-DA84-4DAE-8C22-053F06D5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E30F7-E6FE-44B9-818F-238532DC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FEDE4-7FD6-4C7F-A852-C171DBC3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278CC-6DF9-496B-B9B9-74B7BB56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9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0C9A0-0684-4CCA-B82E-C68A4696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7C3E8-AF6F-45B1-9E7B-5BBE29E79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9E86E-CCCE-4458-8F37-CCCAD8AF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E495B-8EE9-4C97-B357-1C47ADCE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AC507-50BD-426B-B822-78EC0CDD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8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B9CA4-6529-4786-9ED2-2408834D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050A1-00AE-4E04-82C6-6280F31DC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CA68C4-A5C5-4047-B12B-499BCC3B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F8888A-86D0-4D56-AE02-CE3A908B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782D60-0AD2-413B-B733-F9607136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EA0A5A-4D7A-4DAE-8916-6FC9191E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3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73824-885C-4BE2-A561-C68E7AEB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85B7D6-E33C-4BB7-BB82-AB376A88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0B7C04-FBD6-497C-84B7-C29D978D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3E46EE-A2A3-405D-B241-0AD3B54A1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3814DE-ED98-46F6-B406-62136CCD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7E3BBB-2BAE-471E-925D-45C3E9C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0B61D9-8F03-4409-911B-8CDB94B6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64B14D-3136-4D9F-884E-D1139CE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B26BA-2C1A-48BA-835C-FC00C282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8DBEF2-23DE-451F-98F7-9E2BB1BE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DB2E9-42B8-4044-9DA7-1BEA875F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C835B7-BB91-4601-BDEE-DA2B2285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BA0393-5E98-4760-BB07-7DECCF70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FE9A9C-F059-47AB-AE8A-2F1067F7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DF5B32-5D93-4052-AE4C-D77B36DB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6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FD9F8-95B4-4504-A506-0383462E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B6B12-ECD8-4018-A94D-ED4DE619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9E0B97-5D19-4084-B362-169064A74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1CE3D5-DA61-4FD2-8840-410EC839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1950B-089B-42A5-AEA4-F7EB8D13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999ADD-263F-40C9-8BB1-E1FAAA1E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6F83-F036-4740-886B-CD35EA53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C0ACB3-01A6-4F1A-B420-A5208B80B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CE4C92-C659-40D2-8C0B-90F2ECFE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2579E3-A12B-4576-BF6D-AE74BBD0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B08FD3-2AE1-46F2-8127-B2E13B9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69AC0B-DB28-473B-B12F-5B943AD9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960D74-B2EB-4B9A-8A16-7500211E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5EE4A-0BDD-49FE-8256-EFFB1DAE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56D6D-861E-4933-B90F-79EF1B28A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79C5-C604-4AE7-B663-7513951F8A4E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E5F74-7C40-45DA-BFC3-B09581EA3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63537-6914-4FEA-A574-C3421EA1A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FD7A5-D680-4C33-A7FC-6A969A0F0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75" y="459811"/>
            <a:ext cx="4807132" cy="2387600"/>
          </a:xfrm>
        </p:spPr>
        <p:txBody>
          <a:bodyPr/>
          <a:lstStyle/>
          <a:p>
            <a:pPr algn="l"/>
            <a:r>
              <a:rPr lang="de-DE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7F0996-0C5D-4675-9B5C-FF625995F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7075" y="2939485"/>
            <a:ext cx="4807131" cy="256241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Situation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Solution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Results</a:t>
            </a:r>
            <a:endParaRPr lang="de-DE" dirty="0"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Next </a:t>
            </a:r>
            <a:r>
              <a:rPr lang="de-DE" dirty="0" err="1">
                <a:latin typeface="+mj-lt"/>
              </a:rPr>
              <a:t>Steps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65BC22-724D-4CF4-B1B7-2C7824DF51EF}"/>
              </a:ext>
            </a:extLst>
          </p:cNvPr>
          <p:cNvSpPr txBox="1"/>
          <p:nvPr/>
        </p:nvSpPr>
        <p:spPr>
          <a:xfrm>
            <a:off x="766503" y="2641868"/>
            <a:ext cx="4065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>
                <a:latin typeface="+mj-lt"/>
              </a:rPr>
              <a:t>Polnish</a:t>
            </a:r>
            <a:r>
              <a:rPr lang="de-DE" sz="5400" dirty="0">
                <a:latin typeface="+mj-lt"/>
              </a:rPr>
              <a:t> Client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3C6A8B-9AF5-4630-93C5-71B0BD3D0201}"/>
              </a:ext>
            </a:extLst>
          </p:cNvPr>
          <p:cNvSpPr txBox="1"/>
          <p:nvPr/>
        </p:nvSpPr>
        <p:spPr>
          <a:xfrm>
            <a:off x="825285" y="3707967"/>
            <a:ext cx="385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+mj-lt"/>
              </a:rPr>
              <a:t>Identifying</a:t>
            </a:r>
            <a:r>
              <a:rPr lang="de-DE" dirty="0">
                <a:latin typeface="+mj-lt"/>
              </a:rPr>
              <a:t> </a:t>
            </a:r>
            <a:r>
              <a:rPr lang="en-US" dirty="0">
                <a:latin typeface="+mj-lt"/>
              </a:rPr>
              <a:t>Identification of future insolvent companies </a:t>
            </a:r>
            <a:endParaRPr lang="de-DE" dirty="0">
              <a:latin typeface="+mj-lt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233BEA-25B5-4465-8B36-88B602A1BFCF}"/>
              </a:ext>
            </a:extLst>
          </p:cNvPr>
          <p:cNvCxnSpPr/>
          <p:nvPr/>
        </p:nvCxnSpPr>
        <p:spPr>
          <a:xfrm>
            <a:off x="5895741" y="2556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7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Situation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Small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positive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potentially</a:t>
            </a:r>
            <a:r>
              <a:rPr lang="de-DE" dirty="0"/>
              <a:t> high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costs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FBE3AE4-A59C-46B1-9776-2EE141134B4D}"/>
              </a:ext>
            </a:extLst>
          </p:cNvPr>
          <p:cNvSpPr txBox="1"/>
          <p:nvPr/>
        </p:nvSpPr>
        <p:spPr>
          <a:xfrm>
            <a:off x="838200" y="1376441"/>
            <a:ext cx="471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j-lt"/>
              </a:rPr>
              <a:t>Problems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C8AEDE-977D-4FC4-809F-A25EB7FADD9B}"/>
              </a:ext>
            </a:extLst>
          </p:cNvPr>
          <p:cNvSpPr txBox="1"/>
          <p:nvPr/>
        </p:nvSpPr>
        <p:spPr>
          <a:xfrm>
            <a:off x="1969581" y="5737365"/>
            <a:ext cx="8724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Large </a:t>
            </a:r>
            <a:r>
              <a:rPr lang="de-DE" sz="1600" dirty="0" err="1">
                <a:latin typeface="+mj-lt"/>
              </a:rPr>
              <a:t>deviations</a:t>
            </a:r>
            <a:r>
              <a:rPr lang="de-DE" sz="1600" dirty="0">
                <a:latin typeface="+mj-lt"/>
              </a:rPr>
              <a:t> in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prediction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bankruptcy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causes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several</a:t>
            </a:r>
            <a:r>
              <a:rPr lang="de-DE" sz="1600" dirty="0">
                <a:latin typeface="+mj-lt"/>
              </a:rPr>
              <a:t> negative </a:t>
            </a:r>
            <a:r>
              <a:rPr lang="de-DE" sz="1600" dirty="0" err="1">
                <a:latin typeface="+mj-lt"/>
              </a:rPr>
              <a:t>cost</a:t>
            </a:r>
            <a:r>
              <a:rPr lang="de-DE" sz="1600" dirty="0">
                <a:latin typeface="+mj-lt"/>
              </a:rPr>
              <a:t> and </a:t>
            </a:r>
            <a:r>
              <a:rPr lang="de-DE" sz="1600" dirty="0" err="1">
                <a:latin typeface="+mj-lt"/>
              </a:rPr>
              <a:t>sales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effects</a:t>
            </a:r>
            <a:r>
              <a:rPr lang="de-DE" sz="1600" dirty="0">
                <a:latin typeface="+mj-lt"/>
              </a:rPr>
              <a:t>.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A82BF86-8633-4B0A-A6A6-096E37C0C914}"/>
              </a:ext>
            </a:extLst>
          </p:cNvPr>
          <p:cNvSpPr txBox="1"/>
          <p:nvPr/>
        </p:nvSpPr>
        <p:spPr>
          <a:xfrm>
            <a:off x="1543377" y="1823411"/>
            <a:ext cx="408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Not </a:t>
            </a:r>
            <a:r>
              <a:rPr lang="de-DE" sz="1600" dirty="0" err="1">
                <a:latin typeface="+mj-lt"/>
              </a:rPr>
              <a:t>identified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insolvencies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lead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a </a:t>
            </a:r>
            <a:r>
              <a:rPr lang="de-DE" sz="1600" dirty="0" err="1">
                <a:latin typeface="+mj-lt"/>
              </a:rPr>
              <a:t>higher</a:t>
            </a:r>
            <a:r>
              <a:rPr lang="de-DE" sz="1600" dirty="0">
                <a:latin typeface="+mj-lt"/>
              </a:rPr>
              <a:t> rate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compensations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than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planned</a:t>
            </a:r>
            <a:endParaRPr lang="de-DE" sz="1600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BB5A865-A6A1-4DBC-8C6E-6279E0FEFB37}"/>
              </a:ext>
            </a:extLst>
          </p:cNvPr>
          <p:cNvSpPr txBox="1"/>
          <p:nvPr/>
        </p:nvSpPr>
        <p:spPr>
          <a:xfrm>
            <a:off x="1543377" y="2603492"/>
            <a:ext cx="4085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+mj-lt"/>
              </a:rPr>
              <a:t>Wrongly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identified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bankruptcies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cause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higher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insurance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premiums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which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may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lead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higher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contract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terminations</a:t>
            </a:r>
            <a:endParaRPr lang="de-DE" sz="1600" dirty="0"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B773AF4-C556-4F63-8029-588E82DE2B6B}"/>
              </a:ext>
            </a:extLst>
          </p:cNvPr>
          <p:cNvSpPr txBox="1"/>
          <p:nvPr/>
        </p:nvSpPr>
        <p:spPr>
          <a:xfrm>
            <a:off x="1543377" y="3660572"/>
            <a:ext cx="4085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+mj-lt"/>
              </a:rPr>
              <a:t>Un</a:t>
            </a:r>
            <a:r>
              <a:rPr lang="de-DE" sz="1600" dirty="0">
                <a:latin typeface="+mj-lt"/>
              </a:rPr>
              <a:t>- </a:t>
            </a:r>
            <a:r>
              <a:rPr lang="de-DE" sz="1600" dirty="0" err="1">
                <a:latin typeface="+mj-lt"/>
              </a:rPr>
              <a:t>or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bad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estimated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insolvency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rates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require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higher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equity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shares</a:t>
            </a:r>
            <a:r>
              <a:rPr lang="de-DE" sz="1600" dirty="0">
                <a:latin typeface="+mj-lt"/>
              </a:rPr>
              <a:t>. </a:t>
            </a:r>
            <a:r>
              <a:rPr lang="de-DE" sz="1600" dirty="0" err="1">
                <a:latin typeface="+mj-lt"/>
              </a:rPr>
              <a:t>Therefore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minimize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ability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leverage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available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capital</a:t>
            </a:r>
            <a:r>
              <a:rPr lang="de-DE" sz="1600" dirty="0">
                <a:latin typeface="+mj-lt"/>
              </a:rPr>
              <a:t>. 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5FC6B6D-05BF-4D27-948C-11AE372750AC}"/>
              </a:ext>
            </a:extLst>
          </p:cNvPr>
          <p:cNvCxnSpPr>
            <a:cxnSpLocks/>
          </p:cNvCxnSpPr>
          <p:nvPr/>
        </p:nvCxnSpPr>
        <p:spPr>
          <a:xfrm flipV="1">
            <a:off x="906651" y="1708689"/>
            <a:ext cx="4641742" cy="2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FA95D1C1-0A79-4E5F-B60B-BC7857D12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2" y="1700774"/>
            <a:ext cx="847241" cy="84724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3062FFA-7E0F-415F-8F02-70BB1964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2019"/>
            <a:ext cx="717945" cy="71794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AE3A797-8878-43BA-8557-A6366614B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83710"/>
            <a:ext cx="717945" cy="71794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003D8A6-4C4C-4513-B8A2-0498C9B3F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1" y="5331463"/>
            <a:ext cx="1150358" cy="115035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50AC269-931E-4601-A340-0E17401BF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69" y="1247425"/>
            <a:ext cx="5193224" cy="3338502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D20795CA-C3D0-4B9D-AC99-F90D07E08009}"/>
              </a:ext>
            </a:extLst>
          </p:cNvPr>
          <p:cNvSpPr txBox="1"/>
          <p:nvPr/>
        </p:nvSpPr>
        <p:spPr>
          <a:xfrm>
            <a:off x="6235659" y="1373656"/>
            <a:ext cx="471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j-lt"/>
              </a:rPr>
              <a:t>Data – </a:t>
            </a:r>
            <a:r>
              <a:rPr lang="de-DE" sz="2000" dirty="0" err="1">
                <a:latin typeface="+mj-lt"/>
              </a:rPr>
              <a:t>Starting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point</a:t>
            </a:r>
            <a:endParaRPr lang="de-DE" sz="2000" dirty="0">
              <a:latin typeface="+mj-lt"/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DDA12A-9547-45C0-9F3E-DCFDEFE174C4}"/>
              </a:ext>
            </a:extLst>
          </p:cNvPr>
          <p:cNvCxnSpPr>
            <a:cxnSpLocks/>
          </p:cNvCxnSpPr>
          <p:nvPr/>
        </p:nvCxnSpPr>
        <p:spPr>
          <a:xfrm flipV="1">
            <a:off x="6304110" y="1705904"/>
            <a:ext cx="4641742" cy="2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88E8E94E-2793-40BD-AA58-549436BAB122}"/>
              </a:ext>
            </a:extLst>
          </p:cNvPr>
          <p:cNvSpPr txBox="1"/>
          <p:nvPr/>
        </p:nvSpPr>
        <p:spPr>
          <a:xfrm>
            <a:off x="6373554" y="4328291"/>
            <a:ext cx="4073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+mj-lt"/>
              </a:rPr>
              <a:t>Historical Data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survived</a:t>
            </a:r>
            <a:r>
              <a:rPr lang="de-DE" sz="1600" dirty="0">
                <a:latin typeface="+mj-lt"/>
              </a:rPr>
              <a:t> and insolvent </a:t>
            </a:r>
            <a:r>
              <a:rPr lang="de-DE" sz="1600" dirty="0" err="1">
                <a:latin typeface="+mj-lt"/>
              </a:rPr>
              <a:t>companies</a:t>
            </a:r>
            <a:r>
              <a:rPr lang="de-DE" sz="1600" dirty="0">
                <a:latin typeface="+mj-lt"/>
              </a:rPr>
              <a:t> after </a:t>
            </a:r>
            <a:r>
              <a:rPr lang="de-DE" sz="1600" dirty="0" err="1">
                <a:latin typeface="+mj-lt"/>
              </a:rPr>
              <a:t>one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five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years</a:t>
            </a:r>
            <a:r>
              <a:rPr lang="de-DE" sz="1600" dirty="0">
                <a:latin typeface="+mj-lt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+mj-lt"/>
              </a:rPr>
              <a:t>Data </a:t>
            </a:r>
            <a:r>
              <a:rPr lang="de-DE" sz="1600" dirty="0" err="1">
                <a:latin typeface="+mj-lt"/>
              </a:rPr>
              <a:t>seems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consistent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since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share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bankrupt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companies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increases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2379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Situation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615D91-DCC0-42C6-85C6-0960A564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29407" cy="894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 einen Teil der Verteilungen darstellen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AF35CB24-B4F2-4A70-85CA-8FFC67F899AD}"/>
              </a:ext>
            </a:extLst>
          </p:cNvPr>
          <p:cNvSpPr txBox="1">
            <a:spLocks/>
          </p:cNvSpPr>
          <p:nvPr/>
        </p:nvSpPr>
        <p:spPr>
          <a:xfrm>
            <a:off x="838200" y="8526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dirty="0" err="1"/>
              <a:t>summary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5B2F41FC-3B80-4886-A26B-2B0AA2EED67C}"/>
              </a:ext>
            </a:extLst>
          </p:cNvPr>
          <p:cNvSpPr txBox="1">
            <a:spLocks/>
          </p:cNvSpPr>
          <p:nvPr/>
        </p:nvSpPr>
        <p:spPr>
          <a:xfrm>
            <a:off x="789122" y="3365123"/>
            <a:ext cx="7329407" cy="89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Hier Ergebnisse der PCA darstellen</a:t>
            </a:r>
          </a:p>
        </p:txBody>
      </p:sp>
    </p:spTree>
    <p:extLst>
      <p:ext uri="{BB962C8B-B14F-4D97-AF65-F5344CB8AC3E}">
        <p14:creationId xmlns:p14="http://schemas.microsoft.com/office/powerpoint/2010/main" val="314109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Solution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615D91-DCC0-42C6-85C6-0960A564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3154605"/>
            <a:ext cx="7329407" cy="894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 </a:t>
            </a:r>
            <a:r>
              <a:rPr lang="de-DE" dirty="0" err="1"/>
              <a:t>XGBoost</a:t>
            </a:r>
            <a:r>
              <a:rPr lang="de-DE" dirty="0"/>
              <a:t> und </a:t>
            </a:r>
            <a:r>
              <a:rPr lang="de-DE" dirty="0" err="1"/>
              <a:t>LogisticRegression</a:t>
            </a:r>
            <a:r>
              <a:rPr lang="de-DE" dirty="0"/>
              <a:t> darstellen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AF35CB24-B4F2-4A70-85CA-8FFC67F899AD}"/>
              </a:ext>
            </a:extLst>
          </p:cNvPr>
          <p:cNvSpPr txBox="1">
            <a:spLocks/>
          </p:cNvSpPr>
          <p:nvPr/>
        </p:nvSpPr>
        <p:spPr>
          <a:xfrm>
            <a:off x="838200" y="8526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dirty="0" err="1"/>
              <a:t>summary</a:t>
            </a:r>
            <a:endParaRPr lang="de-DE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A7B96437-9D93-4490-B546-67F8A2E3600A}"/>
              </a:ext>
            </a:extLst>
          </p:cNvPr>
          <p:cNvSpPr txBox="1">
            <a:spLocks/>
          </p:cNvSpPr>
          <p:nvPr/>
        </p:nvSpPr>
        <p:spPr>
          <a:xfrm>
            <a:off x="838196" y="1801453"/>
            <a:ext cx="7329407" cy="89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Hier Evaluation darstellen</a:t>
            </a:r>
          </a:p>
        </p:txBody>
      </p:sp>
    </p:spTree>
    <p:extLst>
      <p:ext uri="{BB962C8B-B14F-4D97-AF65-F5344CB8AC3E}">
        <p14:creationId xmlns:p14="http://schemas.microsoft.com/office/powerpoint/2010/main" val="55811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Solution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615D91-DCC0-42C6-85C6-0960A564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563"/>
            <a:ext cx="7329407" cy="894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 Feature </a:t>
            </a:r>
            <a:r>
              <a:rPr lang="de-DE" dirty="0" err="1"/>
              <a:t>Selection</a:t>
            </a:r>
            <a:r>
              <a:rPr lang="de-DE" dirty="0"/>
              <a:t> darstellen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AF35CB24-B4F2-4A70-85CA-8FFC67F899AD}"/>
              </a:ext>
            </a:extLst>
          </p:cNvPr>
          <p:cNvSpPr txBox="1">
            <a:spLocks/>
          </p:cNvSpPr>
          <p:nvPr/>
        </p:nvSpPr>
        <p:spPr>
          <a:xfrm>
            <a:off x="838200" y="8526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dirty="0" err="1"/>
              <a:t>summary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D982A2F-6CC1-46FB-95F6-8EA7E2FB6D68}"/>
              </a:ext>
            </a:extLst>
          </p:cNvPr>
          <p:cNvSpPr txBox="1">
            <a:spLocks/>
          </p:cNvSpPr>
          <p:nvPr/>
        </p:nvSpPr>
        <p:spPr>
          <a:xfrm>
            <a:off x="789122" y="2357733"/>
            <a:ext cx="7329407" cy="89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Hier CV Framework darstellen</a:t>
            </a:r>
          </a:p>
        </p:txBody>
      </p:sp>
    </p:spTree>
    <p:extLst>
      <p:ext uri="{BB962C8B-B14F-4D97-AF65-F5344CB8AC3E}">
        <p14:creationId xmlns:p14="http://schemas.microsoft.com/office/powerpoint/2010/main" val="279853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Solution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615D91-DCC0-42C6-85C6-0960A564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563"/>
            <a:ext cx="7329407" cy="894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 Ergebnisse der Feature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AF35CB24-B4F2-4A70-85CA-8FFC67F899AD}"/>
              </a:ext>
            </a:extLst>
          </p:cNvPr>
          <p:cNvSpPr txBox="1">
            <a:spLocks/>
          </p:cNvSpPr>
          <p:nvPr/>
        </p:nvSpPr>
        <p:spPr>
          <a:xfrm>
            <a:off x="838200" y="8526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dirty="0" err="1"/>
              <a:t>results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D982A2F-6CC1-46FB-95F6-8EA7E2FB6D68}"/>
              </a:ext>
            </a:extLst>
          </p:cNvPr>
          <p:cNvSpPr txBox="1">
            <a:spLocks/>
          </p:cNvSpPr>
          <p:nvPr/>
        </p:nvSpPr>
        <p:spPr>
          <a:xfrm>
            <a:off x="789122" y="2357733"/>
            <a:ext cx="7329407" cy="89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Measures</a:t>
            </a:r>
            <a:r>
              <a:rPr lang="de-DE" dirty="0"/>
              <a:t> im Zeitverlauf darstellen</a:t>
            </a:r>
          </a:p>
        </p:txBody>
      </p:sp>
    </p:spTree>
    <p:extLst>
      <p:ext uri="{BB962C8B-B14F-4D97-AF65-F5344CB8AC3E}">
        <p14:creationId xmlns:p14="http://schemas.microsoft.com/office/powerpoint/2010/main" val="274238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615D91-DCC0-42C6-85C6-0960A564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563"/>
            <a:ext cx="7329407" cy="894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 Ergebnisse der Feature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91270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AF35CB24-B4F2-4A70-85CA-8FFC67F899AD}"/>
              </a:ext>
            </a:extLst>
          </p:cNvPr>
          <p:cNvSpPr txBox="1">
            <a:spLocks/>
          </p:cNvSpPr>
          <p:nvPr/>
        </p:nvSpPr>
        <p:spPr>
          <a:xfrm>
            <a:off x="838200" y="8526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dirty="0" err="1"/>
              <a:t>results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D982A2F-6CC1-46FB-95F6-8EA7E2FB6D68}"/>
              </a:ext>
            </a:extLst>
          </p:cNvPr>
          <p:cNvSpPr txBox="1">
            <a:spLocks/>
          </p:cNvSpPr>
          <p:nvPr/>
        </p:nvSpPr>
        <p:spPr>
          <a:xfrm>
            <a:off x="789122" y="2357733"/>
            <a:ext cx="7329407" cy="89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Measures</a:t>
            </a:r>
            <a:r>
              <a:rPr lang="de-DE" dirty="0"/>
              <a:t> im Zeitverlauf darstellen</a:t>
            </a:r>
          </a:p>
        </p:txBody>
      </p:sp>
    </p:spTree>
    <p:extLst>
      <p:ext uri="{BB962C8B-B14F-4D97-AF65-F5344CB8AC3E}">
        <p14:creationId xmlns:p14="http://schemas.microsoft.com/office/powerpoint/2010/main" val="257300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Agenda</vt:lpstr>
      <vt:lpstr>Situation</vt:lpstr>
      <vt:lpstr>Situation</vt:lpstr>
      <vt:lpstr>Solution</vt:lpstr>
      <vt:lpstr>Solution</vt:lpstr>
      <vt:lpstr>Solution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Felix Kleine Bösing</dc:creator>
  <cp:lastModifiedBy>Felix Kleine Bösing</cp:lastModifiedBy>
  <cp:revision>22</cp:revision>
  <dcterms:created xsi:type="dcterms:W3CDTF">2020-10-20T12:37:32Z</dcterms:created>
  <dcterms:modified xsi:type="dcterms:W3CDTF">2020-10-21T21:56:16Z</dcterms:modified>
</cp:coreProperties>
</file>