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83453-4F8E-BC46-8688-FB1A0D14B58D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811C1-731A-0E43-8DF5-F1AB3F52C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D069-98B4-294C-BE31-45C46B1F88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D069-98B4-294C-BE31-45C46B1F88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D069-98B4-294C-BE31-45C46B1F88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6D5A-807B-794E-A5A4-3C3830AF654F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760-C1E9-0141-A30D-B5D03369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3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6D5A-807B-794E-A5A4-3C3830AF654F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760-C1E9-0141-A30D-B5D03369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1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6D5A-807B-794E-A5A4-3C3830AF654F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760-C1E9-0141-A30D-B5D03369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1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6D5A-807B-794E-A5A4-3C3830AF654F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760-C1E9-0141-A30D-B5D03369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1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6D5A-807B-794E-A5A4-3C3830AF654F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760-C1E9-0141-A30D-B5D03369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6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6D5A-807B-794E-A5A4-3C3830AF654F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760-C1E9-0141-A30D-B5D03369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6D5A-807B-794E-A5A4-3C3830AF654F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760-C1E9-0141-A30D-B5D03369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6D5A-807B-794E-A5A4-3C3830AF654F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760-C1E9-0141-A30D-B5D03369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3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6D5A-807B-794E-A5A4-3C3830AF654F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760-C1E9-0141-A30D-B5D03369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6D5A-807B-794E-A5A4-3C3830AF654F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760-C1E9-0141-A30D-B5D03369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6D5A-807B-794E-A5A4-3C3830AF654F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9760-C1E9-0141-A30D-B5D03369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4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F6D5A-807B-794E-A5A4-3C3830AF654F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9760-C1E9-0141-A30D-B5D03369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9197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Python Programming for Novice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64551"/>
            <a:ext cx="7772400" cy="203339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Malvika Sharan &amp; Olav </a:t>
            </a:r>
            <a:r>
              <a:rPr lang="en-US" sz="2800" dirty="0" err="1" smtClean="0">
                <a:solidFill>
                  <a:schemeClr val="tx1"/>
                </a:solidFill>
              </a:rPr>
              <a:t>Vahtras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800" dirty="0" smtClean="0"/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Workshop: Software Writing Skills for Young Researchers 2015.09.23 - 2015.09.25</a:t>
            </a:r>
          </a:p>
          <a:p>
            <a:r>
              <a:rPr lang="en-US" sz="2400" dirty="0" smtClean="0"/>
              <a:t>GFZ Helmholtz-</a:t>
            </a:r>
            <a:r>
              <a:rPr lang="en-US" sz="2400" dirty="0" err="1" smtClean="0"/>
              <a:t>Zentrum</a:t>
            </a:r>
            <a:r>
              <a:rPr lang="en-US" sz="2400" dirty="0" smtClean="0"/>
              <a:t> Potsdam, Germany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0" y="2413967"/>
            <a:ext cx="2115091" cy="1377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549" y="1922098"/>
            <a:ext cx="2945796" cy="2212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780" y="2413967"/>
            <a:ext cx="3063262" cy="124799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-11338" y="2118259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338" y="428921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94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Packages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To known about the imported modules, type </a:t>
            </a:r>
            <a:r>
              <a:rPr lang="en-US" sz="2200" dirty="0" smtClean="0">
                <a:solidFill>
                  <a:srgbClr val="0000FF"/>
                </a:solidFill>
              </a:rPr>
              <a:t>help(package name): help(sys)</a:t>
            </a:r>
          </a:p>
          <a:p>
            <a:pPr lvl="1"/>
            <a:r>
              <a:rPr lang="en-US" sz="1800" dirty="0" err="1" smtClean="0"/>
              <a:t>argv</a:t>
            </a:r>
            <a:r>
              <a:rPr lang="en-US" sz="1800" dirty="0" smtClean="0"/>
              <a:t> -- command line arguments; </a:t>
            </a:r>
            <a:r>
              <a:rPr lang="en-US" sz="1800" dirty="0" err="1" smtClean="0">
                <a:solidFill>
                  <a:srgbClr val="FF0000"/>
                </a:solidFill>
              </a:rPr>
              <a:t>argv</a:t>
            </a:r>
            <a:r>
              <a:rPr lang="en-US" sz="1800" dirty="0" smtClean="0">
                <a:solidFill>
                  <a:srgbClr val="FF0000"/>
                </a:solidFill>
              </a:rPr>
              <a:t>[0] </a:t>
            </a:r>
            <a:r>
              <a:rPr lang="en-US" sz="1800" dirty="0" smtClean="0"/>
              <a:t>is the script pathname if known</a:t>
            </a:r>
            <a:endParaRPr lang="en-US" sz="1800" dirty="0" smtClean="0">
              <a:solidFill>
                <a:srgbClr val="0000FF"/>
              </a:solidFill>
            </a:endParaRPr>
          </a:p>
          <a:p>
            <a:pPr lvl="2"/>
            <a:r>
              <a:rPr lang="en-US" sz="1800" dirty="0" smtClean="0">
                <a:solidFill>
                  <a:srgbClr val="000000"/>
                </a:solidFill>
              </a:rPr>
              <a:t>python </a:t>
            </a:r>
            <a:r>
              <a:rPr lang="en-US" sz="1800" dirty="0" err="1" smtClean="0">
                <a:solidFill>
                  <a:srgbClr val="FF0000"/>
                </a:solidFill>
              </a:rPr>
              <a:t>scriptname.py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 smtClean="0"/>
              <a:t>Therefore anything written after the script pathname can be </a:t>
            </a:r>
            <a:r>
              <a:rPr lang="en-US" sz="1800" dirty="0" smtClean="0">
                <a:solidFill>
                  <a:srgbClr val="0000FF"/>
                </a:solidFill>
              </a:rPr>
              <a:t>accessed as list </a:t>
            </a:r>
            <a:r>
              <a:rPr lang="en-US" sz="1800" dirty="0" smtClean="0">
                <a:solidFill>
                  <a:srgbClr val="000000"/>
                </a:solidFill>
              </a:rPr>
              <a:t>like </a:t>
            </a:r>
            <a:r>
              <a:rPr lang="en-US" sz="1800" dirty="0" err="1" smtClean="0">
                <a:solidFill>
                  <a:schemeClr val="accent6">
                    <a:lumMod val="50000"/>
                  </a:schemeClr>
                </a:solidFill>
              </a:rPr>
              <a:t>argv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[1] </a:t>
            </a:r>
            <a:r>
              <a:rPr lang="en-US" sz="1800" dirty="0" smtClean="0">
                <a:solidFill>
                  <a:srgbClr val="000000"/>
                </a:solidFill>
              </a:rPr>
              <a:t>and 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</a:rPr>
              <a:t>argv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[2]</a:t>
            </a:r>
          </a:p>
          <a:p>
            <a:pPr lvl="2"/>
            <a:r>
              <a:rPr lang="en-US" sz="1800" dirty="0" smtClean="0">
                <a:solidFill>
                  <a:srgbClr val="000000"/>
                </a:solidFill>
              </a:rPr>
              <a:t>python </a:t>
            </a:r>
            <a:r>
              <a:rPr lang="en-US" sz="1800" dirty="0" err="1" smtClean="0">
                <a:solidFill>
                  <a:srgbClr val="FF0000"/>
                </a:solidFill>
              </a:rPr>
              <a:t>scriptname.py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input1 </a:t>
            </a:r>
            <a:r>
              <a:rPr lang="en-US" sz="1800" dirty="0" smtClean="0">
                <a:solidFill>
                  <a:srgbClr val="31859C"/>
                </a:solidFill>
              </a:rPr>
              <a:t>input2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4170363"/>
            <a:ext cx="3186919" cy="1698220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345" y="4170362"/>
            <a:ext cx="4724600" cy="1955801"/>
          </a:xfrm>
          <a:prstGeom prst="rect">
            <a:avLst/>
          </a:prstGeom>
          <a:ln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173842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Packages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92" y="1237313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Package </a:t>
            </a:r>
            <a:r>
              <a:rPr lang="en-US" sz="2200" dirty="0" err="1" smtClean="0">
                <a:solidFill>
                  <a:srgbClr val="0000FF"/>
                </a:solidFill>
              </a:rPr>
              <a:t>os</a:t>
            </a:r>
            <a:r>
              <a:rPr lang="en-US" sz="2200" dirty="0" smtClean="0">
                <a:solidFill>
                  <a:srgbClr val="0000FF"/>
                </a:solidFill>
              </a:rPr>
              <a:t>, help(</a:t>
            </a:r>
            <a:r>
              <a:rPr lang="en-US" sz="2200" dirty="0" err="1" smtClean="0">
                <a:solidFill>
                  <a:srgbClr val="0000FF"/>
                </a:solidFill>
              </a:rPr>
              <a:t>os</a:t>
            </a:r>
            <a:r>
              <a:rPr lang="en-US" sz="2200" dirty="0" smtClean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62" y="1834091"/>
            <a:ext cx="4698862" cy="988622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62" y="2879413"/>
            <a:ext cx="3742079" cy="1819654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62" y="4756228"/>
            <a:ext cx="5333882" cy="1500741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992221" y="5610638"/>
            <a:ext cx="2694580" cy="646331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Moving to </a:t>
            </a:r>
            <a:r>
              <a:rPr lang="en-US" dirty="0"/>
              <a:t>e</a:t>
            </a:r>
            <a:r>
              <a:rPr lang="en-US" dirty="0" smtClean="0"/>
              <a:t>rror handling for a while</a:t>
            </a:r>
          </a:p>
        </p:txBody>
      </p:sp>
    </p:spTree>
    <p:extLst>
      <p:ext uri="{BB962C8B-B14F-4D97-AF65-F5344CB8AC3E}">
        <p14:creationId xmlns:p14="http://schemas.microsoft.com/office/powerpoint/2010/main" val="206208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Errors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117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Errors and error handlers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endParaRPr lang="en-US" sz="2200" dirty="0" smtClean="0">
              <a:solidFill>
                <a:srgbClr val="0000FF"/>
              </a:solidFill>
            </a:endParaRPr>
          </a:p>
          <a:p>
            <a:endParaRPr lang="en-US" sz="22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00FF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Handle exception by </a:t>
            </a:r>
            <a:r>
              <a:rPr lang="en-US" sz="2200" dirty="0" smtClean="0">
                <a:solidFill>
                  <a:srgbClr val="0000FF"/>
                </a:solidFill>
              </a:rPr>
              <a:t>try and except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72" y="2054726"/>
            <a:ext cx="7449539" cy="1311171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72" y="3972775"/>
            <a:ext cx="6218374" cy="2374155"/>
          </a:xfrm>
          <a:prstGeom prst="rect">
            <a:avLst/>
          </a:prstGeom>
          <a:ln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136282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Errors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117"/>
            <a:ext cx="8229600" cy="5313034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Try creating existing folder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endParaRPr lang="en-US" sz="2200" dirty="0" smtClean="0">
              <a:solidFill>
                <a:srgbClr val="0000FF"/>
              </a:solidFill>
            </a:endParaRPr>
          </a:p>
          <a:p>
            <a:endParaRPr lang="en-US" sz="22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00FF"/>
              </a:solidFill>
            </a:endParaRPr>
          </a:p>
          <a:p>
            <a:r>
              <a:rPr lang="en-US" sz="2200" dirty="0" smtClean="0">
                <a:solidFill>
                  <a:srgbClr val="0000FF"/>
                </a:solidFill>
              </a:rPr>
              <a:t>try and except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endParaRPr lang="en-US" sz="2200" dirty="0" smtClean="0">
              <a:solidFill>
                <a:srgbClr val="0000FF"/>
              </a:solidFill>
            </a:endParaRPr>
          </a:p>
          <a:p>
            <a:endParaRPr lang="en-US" sz="2200" dirty="0">
              <a:solidFill>
                <a:srgbClr val="0000FF"/>
              </a:solidFill>
            </a:endParaRPr>
          </a:p>
          <a:p>
            <a:endParaRPr lang="en-US" sz="2200" dirty="0" smtClean="0">
              <a:solidFill>
                <a:srgbClr val="0000FF"/>
              </a:solidFill>
            </a:endParaRPr>
          </a:p>
          <a:p>
            <a:r>
              <a:rPr lang="en-US" sz="2200" dirty="0" smtClean="0">
                <a:solidFill>
                  <a:srgbClr val="0000FF"/>
                </a:solidFill>
              </a:rPr>
              <a:t>Alternate option: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6" y="2004980"/>
            <a:ext cx="4322595" cy="909457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36" y="2998209"/>
            <a:ext cx="4846277" cy="813696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36" y="4461468"/>
            <a:ext cx="5938355" cy="1240603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6266" y="5862896"/>
            <a:ext cx="4269577" cy="914256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529519" y="6130820"/>
            <a:ext cx="1031907" cy="646331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Back to package</a:t>
            </a:r>
          </a:p>
        </p:txBody>
      </p:sp>
    </p:spTree>
    <p:extLst>
      <p:ext uri="{BB962C8B-B14F-4D97-AF65-F5344CB8AC3E}">
        <p14:creationId xmlns:p14="http://schemas.microsoft.com/office/powerpoint/2010/main" val="44300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Packages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package </a:t>
            </a:r>
            <a:r>
              <a:rPr lang="en-US" sz="2200" dirty="0" err="1" smtClean="0"/>
              <a:t>matplotlib</a:t>
            </a:r>
            <a:r>
              <a:rPr lang="en-US" sz="2200" dirty="0" smtClean="0"/>
              <a:t> is widely used to visualize data as plots</a:t>
            </a:r>
          </a:p>
          <a:p>
            <a:pPr lvl="1"/>
            <a:r>
              <a:rPr lang="en-US" sz="1800" dirty="0" smtClean="0"/>
              <a:t>import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</a:rPr>
              <a:t>matplotlib</a:t>
            </a:r>
            <a:endParaRPr lang="en-US" sz="1800" dirty="0" smtClean="0">
              <a:solidFill>
                <a:srgbClr val="0000FF"/>
              </a:solidFill>
            </a:endParaRPr>
          </a:p>
          <a:p>
            <a:r>
              <a:rPr lang="en-US" sz="2200" dirty="0" smtClean="0"/>
              <a:t>Specific modules (program) from the packages are imported as</a:t>
            </a:r>
          </a:p>
          <a:p>
            <a:pPr lvl="1"/>
            <a:r>
              <a:rPr lang="en-US" sz="1800" dirty="0" smtClean="0"/>
              <a:t>from </a:t>
            </a:r>
            <a:r>
              <a:rPr lang="en-US" sz="1800" dirty="0" err="1" smtClean="0"/>
              <a:t>matplotlib</a:t>
            </a:r>
            <a:r>
              <a:rPr lang="en-US" sz="1800" dirty="0" smtClean="0"/>
              <a:t> import </a:t>
            </a:r>
            <a:r>
              <a:rPr lang="en-US" sz="1800" dirty="0" err="1" smtClean="0"/>
              <a:t>pyplot</a:t>
            </a:r>
            <a:endParaRPr lang="en-US" sz="1800" dirty="0" smtClean="0"/>
          </a:p>
          <a:p>
            <a:pPr lvl="1"/>
            <a:r>
              <a:rPr lang="en-US" sz="1800" dirty="0" smtClean="0"/>
              <a:t>import </a:t>
            </a:r>
            <a:r>
              <a:rPr lang="en-US" sz="1800" dirty="0" err="1" smtClean="0"/>
              <a:t>matplotlib.pyplot</a:t>
            </a:r>
            <a:endParaRPr lang="en-US" sz="1800" dirty="0" smtClean="0"/>
          </a:p>
          <a:p>
            <a:r>
              <a:rPr lang="en-US" sz="2200" dirty="0" smtClean="0">
                <a:solidFill>
                  <a:srgbClr val="0000FF"/>
                </a:solidFill>
              </a:rPr>
              <a:t>Plot some data</a:t>
            </a:r>
            <a:endParaRPr lang="en-US" sz="2200" dirty="0">
              <a:solidFill>
                <a:srgbClr val="0000FF"/>
              </a:solidFill>
            </a:endParaRPr>
          </a:p>
          <a:p>
            <a:endParaRPr lang="en-US" sz="1800" dirty="0" smtClean="0">
              <a:solidFill>
                <a:srgbClr val="0000FF"/>
              </a:solidFill>
            </a:endParaRPr>
          </a:p>
          <a:p>
            <a:pPr lvl="1"/>
            <a:endParaRPr lang="en-US" sz="800" dirty="0" smtClean="0">
              <a:solidFill>
                <a:srgbClr val="0000FF"/>
              </a:solidFill>
            </a:endParaRPr>
          </a:p>
          <a:p>
            <a:pPr lvl="1"/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sz="1800" dirty="0" smtClean="0">
              <a:solidFill>
                <a:srgbClr val="0000FF"/>
              </a:solidFill>
            </a:endParaRPr>
          </a:p>
          <a:p>
            <a:endParaRPr lang="en-US" sz="2200" dirty="0" smtClean="0"/>
          </a:p>
          <a:p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523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Python Discussion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Is there something we need to revisit?</a:t>
            </a:r>
          </a:p>
          <a:p>
            <a:r>
              <a:rPr lang="en-US" sz="2200" dirty="0" smtClean="0"/>
              <a:t>Do we have any trivial problem that everyone faces?</a:t>
            </a:r>
          </a:p>
          <a:p>
            <a:r>
              <a:rPr lang="en-US" sz="2200" dirty="0" smtClean="0"/>
              <a:t>Was there something you wanted to learn and we did not cover so far?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36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9197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Python Programming for Novice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64551"/>
            <a:ext cx="7772400" cy="203339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Malvika Sharan &amp; Olav </a:t>
            </a:r>
            <a:r>
              <a:rPr lang="en-US" sz="2800" dirty="0" err="1" smtClean="0">
                <a:solidFill>
                  <a:schemeClr val="tx1"/>
                </a:solidFill>
              </a:rPr>
              <a:t>Vahtras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800" dirty="0" smtClean="0"/>
          </a:p>
          <a:p>
            <a:r>
              <a:rPr lang="en-US" sz="2800" dirty="0" smtClean="0"/>
              <a:t>Day – 2: Session – 3 </a:t>
            </a:r>
          </a:p>
          <a:p>
            <a:r>
              <a:rPr lang="en-US" sz="2800" dirty="0" smtClean="0"/>
              <a:t>2015-09-24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0" y="2413967"/>
            <a:ext cx="2115091" cy="1377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549" y="1922098"/>
            <a:ext cx="2945796" cy="2212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780" y="2413967"/>
            <a:ext cx="3063262" cy="124799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-11338" y="2118259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338" y="428921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53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Task for the last session on Sept 24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37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From your current scientific interests </a:t>
            </a:r>
            <a:r>
              <a:rPr lang="en-US" sz="2400" dirty="0" smtClean="0">
                <a:solidFill>
                  <a:srgbClr val="0000FF"/>
                </a:solidFill>
              </a:rPr>
              <a:t>identify/create a task</a:t>
            </a:r>
          </a:p>
          <a:p>
            <a:pPr lvl="1"/>
            <a:r>
              <a:rPr lang="en-US" sz="1900" dirty="0" smtClean="0"/>
              <a:t>That </a:t>
            </a:r>
            <a:r>
              <a:rPr lang="en-US" sz="1900" dirty="0" smtClean="0">
                <a:solidFill>
                  <a:srgbClr val="0000FF"/>
                </a:solidFill>
              </a:rPr>
              <a:t>involves repeated tasks </a:t>
            </a:r>
            <a:r>
              <a:rPr lang="en-US" sz="1900" dirty="0" smtClean="0"/>
              <a:t>like reading one or multiple files of same format</a:t>
            </a:r>
          </a:p>
          <a:p>
            <a:pPr lvl="1"/>
            <a:r>
              <a:rPr lang="en-US" sz="1900" dirty="0" smtClean="0"/>
              <a:t>Requires you to </a:t>
            </a:r>
            <a:r>
              <a:rPr lang="en-US" sz="1900" dirty="0" smtClean="0">
                <a:solidFill>
                  <a:srgbClr val="0000FF"/>
                </a:solidFill>
              </a:rPr>
              <a:t>extract certain information</a:t>
            </a:r>
          </a:p>
          <a:p>
            <a:pPr lvl="1"/>
            <a:r>
              <a:rPr lang="en-US" sz="1900" dirty="0" smtClean="0"/>
              <a:t>Requires </a:t>
            </a:r>
            <a:r>
              <a:rPr lang="en-US" sz="1900" dirty="0" smtClean="0">
                <a:solidFill>
                  <a:srgbClr val="0000FF"/>
                </a:solidFill>
              </a:rPr>
              <a:t>processing of the data </a:t>
            </a:r>
            <a:r>
              <a:rPr lang="en-US" sz="1900" dirty="0" smtClean="0"/>
              <a:t>like using certain formula for calculations</a:t>
            </a:r>
          </a:p>
          <a:p>
            <a:pPr lvl="1"/>
            <a:r>
              <a:rPr lang="en-US" sz="1900" dirty="0" smtClean="0"/>
              <a:t>Requires you to </a:t>
            </a:r>
            <a:r>
              <a:rPr lang="en-US" sz="1900" dirty="0" smtClean="0">
                <a:solidFill>
                  <a:srgbClr val="0000FF"/>
                </a:solidFill>
              </a:rPr>
              <a:t>create a new file </a:t>
            </a:r>
            <a:r>
              <a:rPr lang="en-US" sz="1900" dirty="0" smtClean="0"/>
              <a:t>with the processed information</a:t>
            </a:r>
          </a:p>
          <a:p>
            <a:pPr lvl="1"/>
            <a:endParaRPr lang="en-US" sz="1900" dirty="0"/>
          </a:p>
          <a:p>
            <a:r>
              <a:rPr lang="en-US" sz="2300" dirty="0" smtClean="0">
                <a:solidFill>
                  <a:srgbClr val="0000FF"/>
                </a:solidFill>
              </a:rPr>
              <a:t>Hands-on practice </a:t>
            </a:r>
            <a:r>
              <a:rPr lang="en-US" sz="2300" dirty="0" smtClean="0"/>
              <a:t>on your own project</a:t>
            </a:r>
          </a:p>
          <a:p>
            <a:pPr lvl="1"/>
            <a:endParaRPr lang="en-US" sz="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8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9197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Python Programming for Novice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64551"/>
            <a:ext cx="7772400" cy="203339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Malvika Sharan &amp; Olav </a:t>
            </a:r>
            <a:r>
              <a:rPr lang="en-US" sz="2800" dirty="0" err="1" smtClean="0">
                <a:solidFill>
                  <a:schemeClr val="tx1"/>
                </a:solidFill>
              </a:rPr>
              <a:t>Vahtras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800" dirty="0" smtClean="0"/>
          </a:p>
          <a:p>
            <a:r>
              <a:rPr lang="en-US" sz="2800" dirty="0" smtClean="0"/>
              <a:t>Day – 2: Session – 2 </a:t>
            </a:r>
          </a:p>
          <a:p>
            <a:r>
              <a:rPr lang="en-US" sz="2800" dirty="0" smtClean="0"/>
              <a:t>2015-09-24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0" y="2413967"/>
            <a:ext cx="2115091" cy="1377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549" y="1922098"/>
            <a:ext cx="2945796" cy="2212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780" y="2413967"/>
            <a:ext cx="3063262" cy="124799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-11338" y="2118259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338" y="4289218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31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3215"/>
            <a:ext cx="8229600" cy="52578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Functions are the </a:t>
            </a:r>
            <a:r>
              <a:rPr lang="en-US" sz="2200" dirty="0" smtClean="0">
                <a:solidFill>
                  <a:srgbClr val="0000FF"/>
                </a:solidFill>
              </a:rPr>
              <a:t>reusable  block of cod</a:t>
            </a:r>
            <a:r>
              <a:rPr lang="en-US" sz="2200" dirty="0" smtClean="0">
                <a:solidFill>
                  <a:srgbClr val="000000"/>
                </a:solidFill>
              </a:rPr>
              <a:t>e that you can name 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Using the name, a function can be </a:t>
            </a:r>
            <a:r>
              <a:rPr lang="en-US" sz="2200" dirty="0" smtClean="0">
                <a:solidFill>
                  <a:srgbClr val="0000FF"/>
                </a:solidFill>
              </a:rPr>
              <a:t>executed any number of times</a:t>
            </a:r>
          </a:p>
          <a:p>
            <a:pPr lvl="1"/>
            <a:r>
              <a:rPr lang="en-US" sz="2000" dirty="0" smtClean="0"/>
              <a:t>This reusability is called </a:t>
            </a:r>
            <a:r>
              <a:rPr lang="en-US" sz="2000" dirty="0" smtClean="0">
                <a:solidFill>
                  <a:srgbClr val="0000FF"/>
                </a:solidFill>
              </a:rPr>
              <a:t>calling the function</a:t>
            </a:r>
          </a:p>
          <a:p>
            <a:pPr lvl="1"/>
            <a:endParaRPr lang="en-US" sz="800" dirty="0" smtClean="0">
              <a:solidFill>
                <a:srgbClr val="0000FF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You have been using </a:t>
            </a:r>
            <a:r>
              <a:rPr lang="en-US" sz="2200" dirty="0" smtClean="0">
                <a:solidFill>
                  <a:srgbClr val="0000FF"/>
                </a:solidFill>
              </a:rPr>
              <a:t>built-in functions </a:t>
            </a:r>
            <a:r>
              <a:rPr lang="en-US" sz="2200" dirty="0" smtClean="0">
                <a:solidFill>
                  <a:srgbClr val="000000"/>
                </a:solidFill>
              </a:rPr>
              <a:t>already</a:t>
            </a:r>
          </a:p>
          <a:p>
            <a:pPr lvl="1"/>
            <a:r>
              <a:rPr lang="en-US" sz="2000" dirty="0" err="1" smtClean="0">
                <a:solidFill>
                  <a:srgbClr val="000000"/>
                </a:solidFill>
              </a:rPr>
              <a:t>len</a:t>
            </a:r>
            <a:r>
              <a:rPr lang="en-US" sz="2000" dirty="0" smtClean="0">
                <a:solidFill>
                  <a:srgbClr val="000000"/>
                </a:solidFill>
              </a:rPr>
              <a:t>(), range(), sorted(), max(), min(), sum() etc.</a:t>
            </a:r>
          </a:p>
          <a:p>
            <a:pPr lvl="1"/>
            <a:endParaRPr lang="en-US" sz="8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Function is important </a:t>
            </a:r>
            <a:r>
              <a:rPr lang="en-US" sz="2200" dirty="0" smtClean="0">
                <a:solidFill>
                  <a:srgbClr val="0000FF"/>
                </a:solidFill>
              </a:rPr>
              <a:t>building block </a:t>
            </a:r>
            <a:r>
              <a:rPr lang="en-US" sz="2200" dirty="0" smtClean="0">
                <a:solidFill>
                  <a:srgbClr val="000000"/>
                </a:solidFill>
              </a:rPr>
              <a:t>of a software</a:t>
            </a:r>
          </a:p>
          <a:p>
            <a:endParaRPr lang="en-US" sz="8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Structure of writing a function:</a:t>
            </a:r>
          </a:p>
          <a:p>
            <a:pPr lvl="1"/>
            <a:r>
              <a:rPr lang="en-US" sz="2000" dirty="0" err="1" smtClean="0">
                <a:solidFill>
                  <a:srgbClr val="0000FF"/>
                </a:solidFill>
              </a:rPr>
              <a:t>def</a:t>
            </a:r>
            <a:r>
              <a:rPr lang="en-US" sz="2000" dirty="0" smtClean="0">
                <a:solidFill>
                  <a:srgbClr val="000000"/>
                </a:solidFill>
              </a:rPr>
              <a:t> (keyword) + </a:t>
            </a:r>
            <a:r>
              <a:rPr lang="en-US" sz="2000" dirty="0" smtClean="0">
                <a:solidFill>
                  <a:srgbClr val="0000FF"/>
                </a:solidFill>
              </a:rPr>
              <a:t>function name</a:t>
            </a:r>
            <a:r>
              <a:rPr lang="en-US" sz="2000" dirty="0" smtClean="0">
                <a:solidFill>
                  <a:srgbClr val="000000"/>
                </a:solidFill>
              </a:rPr>
              <a:t> (you choose) +</a:t>
            </a:r>
            <a:r>
              <a:rPr lang="en-US" sz="2000" dirty="0" smtClean="0">
                <a:solidFill>
                  <a:srgbClr val="0000FF"/>
                </a:solidFill>
              </a:rPr>
              <a:t> ():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newline with </a:t>
            </a:r>
            <a:r>
              <a:rPr lang="en-US" sz="2000" dirty="0" smtClean="0">
                <a:solidFill>
                  <a:srgbClr val="0000FF"/>
                </a:solidFill>
              </a:rPr>
              <a:t>4 spaces or a tab </a:t>
            </a:r>
            <a:r>
              <a:rPr lang="en-US" sz="2000" dirty="0" smtClean="0"/>
              <a:t>+  </a:t>
            </a:r>
            <a:r>
              <a:rPr lang="en-US" sz="2000" dirty="0" smtClean="0">
                <a:solidFill>
                  <a:srgbClr val="0000FF"/>
                </a:solidFill>
              </a:rPr>
              <a:t>block of code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Call </a:t>
            </a:r>
            <a:r>
              <a:rPr lang="en-US" sz="2000" dirty="0" smtClean="0"/>
              <a:t>your function</a:t>
            </a:r>
          </a:p>
          <a:p>
            <a:pPr lvl="1"/>
            <a:endParaRPr lang="en-US" sz="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Note: </a:t>
            </a:r>
            <a:r>
              <a:rPr lang="en-US" sz="2000" dirty="0" smtClean="0">
                <a:solidFill>
                  <a:srgbClr val="000000"/>
                </a:solidFill>
              </a:rPr>
              <a:t>Codes at the 0 position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are always read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911" y="5377541"/>
            <a:ext cx="4392692" cy="1118636"/>
          </a:xfrm>
          <a:prstGeom prst="rect">
            <a:avLst/>
          </a:prstGeom>
          <a:ln>
            <a:solidFill>
              <a:srgbClr val="7F7F7F"/>
            </a:solidFill>
          </a:ln>
        </p:spPr>
      </p:pic>
      <p:cxnSp>
        <p:nvCxnSpPr>
          <p:cNvPr id="9" name="Straight Connector 8"/>
          <p:cNvCxnSpPr/>
          <p:nvPr/>
        </p:nvCxnSpPr>
        <p:spPr>
          <a:xfrm>
            <a:off x="4036911" y="5783514"/>
            <a:ext cx="566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97427" y="5783514"/>
            <a:ext cx="566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82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Non parametric function</a:t>
            </a:r>
            <a:endParaRPr lang="en-US" sz="2000" dirty="0" smtClean="0"/>
          </a:p>
          <a:p>
            <a:pPr marL="0" indent="0">
              <a:buNone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834" y="1601430"/>
            <a:ext cx="1988132" cy="916100"/>
          </a:xfrm>
          <a:prstGeom prst="rect">
            <a:avLst/>
          </a:prstGeom>
          <a:ln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375619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Non parametric function</a:t>
            </a:r>
            <a:endParaRPr lang="en-US" sz="2000" dirty="0" smtClean="0"/>
          </a:p>
          <a:p>
            <a:pPr marL="0" indent="0">
              <a:buNone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Parametric function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834" y="1601430"/>
            <a:ext cx="1988132" cy="916100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34" y="2698972"/>
            <a:ext cx="3035383" cy="1107585"/>
          </a:xfrm>
          <a:prstGeom prst="rect">
            <a:avLst/>
          </a:prstGeom>
          <a:ln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242408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Non parametric function</a:t>
            </a:r>
            <a:endParaRPr lang="en-US" sz="2000" dirty="0" smtClean="0"/>
          </a:p>
          <a:p>
            <a:pPr marL="0" indent="0">
              <a:buNone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Parametric function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Return values</a:t>
            </a:r>
            <a:endParaRPr lang="en-US" sz="20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834" y="1601430"/>
            <a:ext cx="1988132" cy="916100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34" y="2698972"/>
            <a:ext cx="3035383" cy="1107585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834" y="3978798"/>
            <a:ext cx="3769479" cy="2307727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3949834" y="5454648"/>
            <a:ext cx="3769479" cy="82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4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Non parametric function</a:t>
            </a:r>
            <a:endParaRPr lang="en-US" sz="2000" dirty="0" smtClean="0"/>
          </a:p>
          <a:p>
            <a:pPr marL="0" indent="0">
              <a:buNone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Parametric function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Return values</a:t>
            </a:r>
          </a:p>
          <a:p>
            <a:pPr lvl="1"/>
            <a:r>
              <a:rPr lang="en-US" sz="1800" smtClean="0">
                <a:solidFill>
                  <a:srgbClr val="000000"/>
                </a:solidFill>
              </a:rPr>
              <a:t>Local vs. </a:t>
            </a:r>
            <a:r>
              <a:rPr lang="en-US" sz="1800" dirty="0" smtClean="0">
                <a:solidFill>
                  <a:srgbClr val="000000"/>
                </a:solidFill>
              </a:rPr>
              <a:t>global variables?</a:t>
            </a:r>
            <a:endParaRPr lang="en-US" sz="16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834" y="1601430"/>
            <a:ext cx="1988132" cy="916100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34" y="2698972"/>
            <a:ext cx="3035383" cy="1107585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834" y="3978798"/>
            <a:ext cx="3769479" cy="2307727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772599" y="5479832"/>
            <a:ext cx="18447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 something with the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8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Function 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Let’s take our </a:t>
            </a:r>
            <a:r>
              <a:rPr lang="en-US" sz="2200" dirty="0" smtClean="0">
                <a:solidFill>
                  <a:srgbClr val="0000FF"/>
                </a:solidFill>
              </a:rPr>
              <a:t>older codes </a:t>
            </a:r>
            <a:r>
              <a:rPr lang="en-US" sz="2200" dirty="0" smtClean="0">
                <a:solidFill>
                  <a:srgbClr val="000000"/>
                </a:solidFill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</a:rPr>
              <a:t>if.py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or </a:t>
            </a:r>
            <a:r>
              <a:rPr lang="en-US" sz="2200" dirty="0" err="1" smtClean="0">
                <a:solidFill>
                  <a:srgbClr val="000000"/>
                </a:solidFill>
              </a:rPr>
              <a:t>for.py</a:t>
            </a:r>
            <a:r>
              <a:rPr lang="en-US" sz="2200" dirty="0" smtClean="0">
                <a:solidFill>
                  <a:srgbClr val="000000"/>
                </a:solidFill>
              </a:rPr>
              <a:t>) and write them in function</a:t>
            </a:r>
            <a:endParaRPr lang="en-US" sz="20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3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Packages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 module is a Python file that (generally) has only definitions of variables, functions, and classes.</a:t>
            </a:r>
          </a:p>
          <a:p>
            <a:endParaRPr lang="en-US" sz="800" dirty="0" smtClean="0"/>
          </a:p>
          <a:p>
            <a:r>
              <a:rPr lang="en-US" sz="2200" dirty="0" smtClean="0"/>
              <a:t>Like functions, which are usable parts of a program, packages (also known as libraries) are reusable programs with several modules</a:t>
            </a:r>
          </a:p>
          <a:p>
            <a:endParaRPr lang="en-US" sz="800" dirty="0" smtClean="0"/>
          </a:p>
          <a:p>
            <a:r>
              <a:rPr lang="en-US" sz="2200" dirty="0" smtClean="0"/>
              <a:t>Many powerful tools are built into Python which can be imported without rewriting (or even reading) them in the current program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Import</a:t>
            </a:r>
            <a:r>
              <a:rPr lang="en-US" sz="1800" dirty="0" smtClean="0"/>
              <a:t> (keyword) + </a:t>
            </a:r>
            <a:r>
              <a:rPr lang="en-US" sz="1800" dirty="0" smtClean="0">
                <a:solidFill>
                  <a:srgbClr val="0000FF"/>
                </a:solidFill>
              </a:rPr>
              <a:t>package name: e.g.: import </a:t>
            </a:r>
            <a:r>
              <a:rPr lang="en-US" sz="1800" dirty="0" err="1" smtClean="0">
                <a:solidFill>
                  <a:srgbClr val="0000FF"/>
                </a:solidFill>
              </a:rPr>
              <a:t>os</a:t>
            </a:r>
            <a:r>
              <a:rPr lang="en-US" sz="1800" dirty="0" smtClean="0">
                <a:solidFill>
                  <a:srgbClr val="0000FF"/>
                </a:solidFill>
              </a:rPr>
              <a:t>, import sys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More at: https://</a:t>
            </a:r>
            <a:r>
              <a:rPr lang="en-US" sz="1800" dirty="0" err="1" smtClean="0">
                <a:solidFill>
                  <a:srgbClr val="0000FF"/>
                </a:solidFill>
              </a:rPr>
              <a:t>pypi.python.org</a:t>
            </a:r>
            <a:r>
              <a:rPr lang="en-US" sz="1800" dirty="0" smtClean="0">
                <a:solidFill>
                  <a:srgbClr val="0000FF"/>
                </a:solidFill>
              </a:rPr>
              <a:t>/</a:t>
            </a:r>
            <a:r>
              <a:rPr lang="en-US" sz="1800" dirty="0" err="1" smtClean="0">
                <a:solidFill>
                  <a:srgbClr val="0000FF"/>
                </a:solidFill>
              </a:rPr>
              <a:t>pypi</a:t>
            </a:r>
            <a:endParaRPr lang="en-US" sz="1800" dirty="0" smtClean="0">
              <a:solidFill>
                <a:srgbClr val="0000FF"/>
              </a:solidFill>
            </a:endParaRPr>
          </a:p>
          <a:p>
            <a:pPr lvl="1"/>
            <a:endParaRPr lang="en-US" sz="800" dirty="0" smtClean="0">
              <a:solidFill>
                <a:srgbClr val="0000FF"/>
              </a:solidFill>
            </a:endParaRPr>
          </a:p>
          <a:p>
            <a:pPr lvl="1"/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sz="1800" dirty="0" smtClean="0">
              <a:solidFill>
                <a:srgbClr val="0000FF"/>
              </a:solidFill>
            </a:endParaRPr>
          </a:p>
          <a:p>
            <a:endParaRPr lang="en-US" sz="2200" dirty="0" smtClean="0"/>
          </a:p>
          <a:p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5098681"/>
            <a:ext cx="2451100" cy="1320800"/>
          </a:xfrm>
          <a:prstGeom prst="rect">
            <a:avLst/>
          </a:prstGeom>
          <a:ln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258470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580</Words>
  <Application>Microsoft Macintosh PowerPoint</Application>
  <PresentationFormat>On-screen Show (4:3)</PresentationFormat>
  <Paragraphs>127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Python Programming for Novice</vt:lpstr>
      <vt:lpstr>Python Programming for Novice</vt:lpstr>
      <vt:lpstr>Functions</vt:lpstr>
      <vt:lpstr>Functions</vt:lpstr>
      <vt:lpstr>Functions</vt:lpstr>
      <vt:lpstr>Functions</vt:lpstr>
      <vt:lpstr>Functions</vt:lpstr>
      <vt:lpstr>Function Exercises</vt:lpstr>
      <vt:lpstr>Packages</vt:lpstr>
      <vt:lpstr>Packages</vt:lpstr>
      <vt:lpstr>Packages</vt:lpstr>
      <vt:lpstr>Errors</vt:lpstr>
      <vt:lpstr>Errors</vt:lpstr>
      <vt:lpstr>Packages</vt:lpstr>
      <vt:lpstr>Python Discussion</vt:lpstr>
      <vt:lpstr>Python Programming for Novice</vt:lpstr>
      <vt:lpstr>Task for the last session on Sept 24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for Novice</dc:title>
  <dc:creator>Malvika Sharan</dc:creator>
  <cp:lastModifiedBy>Malvika Sharan</cp:lastModifiedBy>
  <cp:revision>1</cp:revision>
  <dcterms:created xsi:type="dcterms:W3CDTF">2015-09-23T21:10:04Z</dcterms:created>
  <dcterms:modified xsi:type="dcterms:W3CDTF">2015-09-23T21:11:32Z</dcterms:modified>
</cp:coreProperties>
</file>