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F50BB-6C5A-B047-90D8-66071B1D32F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7C9A6-2C55-3543-B80A-89A79972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8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D069-98B4-294C-BE31-45C46B1F88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8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D069-98B4-294C-BE31-45C46B1F88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8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happens when you do not give any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D069-98B4-294C-BE31-45C46B1F88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92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happens when you do not give any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D069-98B4-294C-BE31-45C46B1F88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92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happens when you do not give any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D069-98B4-294C-BE31-45C46B1F88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9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0C6B-AFC8-BA43-849A-377889C925DB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9A8D-8B31-894E-A9A6-DEE209A7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5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0C6B-AFC8-BA43-849A-377889C925DB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9A8D-8B31-894E-A9A6-DEE209A7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0C6B-AFC8-BA43-849A-377889C925DB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9A8D-8B31-894E-A9A6-DEE209A7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6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0C6B-AFC8-BA43-849A-377889C925DB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9A8D-8B31-894E-A9A6-DEE209A7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5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0C6B-AFC8-BA43-849A-377889C925DB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9A8D-8B31-894E-A9A6-DEE209A7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1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0C6B-AFC8-BA43-849A-377889C925DB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9A8D-8B31-894E-A9A6-DEE209A7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3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0C6B-AFC8-BA43-849A-377889C925DB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9A8D-8B31-894E-A9A6-DEE209A7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9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0C6B-AFC8-BA43-849A-377889C925DB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9A8D-8B31-894E-A9A6-DEE209A7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0C6B-AFC8-BA43-849A-377889C925DB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9A8D-8B31-894E-A9A6-DEE209A7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0C6B-AFC8-BA43-849A-377889C925DB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9A8D-8B31-894E-A9A6-DEE209A7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0C6B-AFC8-BA43-849A-377889C925DB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9A8D-8B31-894E-A9A6-DEE209A7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50C6B-AFC8-BA43-849A-377889C925DB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E9A8D-8B31-894E-A9A6-DEE209A7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0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9197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dirty="0" smtClean="0"/>
              <a:t>Python Programming for Novice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64551"/>
            <a:ext cx="7772400" cy="203339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Malvika Sharan &amp; Olav </a:t>
            </a:r>
            <a:r>
              <a:rPr lang="en-US" sz="2800" dirty="0" err="1" smtClean="0">
                <a:solidFill>
                  <a:schemeClr val="tx1"/>
                </a:solidFill>
              </a:rPr>
              <a:t>Vahtras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800" dirty="0" smtClean="0"/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Workshop: Software Writing Skills for Young Researchers 2015.09.23 - 2015.09.25</a:t>
            </a:r>
          </a:p>
          <a:p>
            <a:r>
              <a:rPr lang="en-US" sz="2400" dirty="0" smtClean="0"/>
              <a:t>GFZ Helmholtz-</a:t>
            </a:r>
            <a:r>
              <a:rPr lang="en-US" sz="2400" dirty="0" err="1" smtClean="0"/>
              <a:t>Zentrum</a:t>
            </a:r>
            <a:r>
              <a:rPr lang="en-US" sz="2400" dirty="0" smtClean="0"/>
              <a:t> Potsdam, Germany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50" y="2413967"/>
            <a:ext cx="2115091" cy="1377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549" y="1922098"/>
            <a:ext cx="2945796" cy="22122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780" y="2413967"/>
            <a:ext cx="3063262" cy="124799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-11338" y="2118259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338" y="4289218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879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261225"/>
            <a:ext cx="2763257" cy="5909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1. By </a:t>
            </a:r>
            <a:r>
              <a:rPr lang="en-US" sz="2000" dirty="0">
                <a:solidFill>
                  <a:srgbClr val="000000"/>
                </a:solidFill>
              </a:rPr>
              <a:t>n</a:t>
            </a:r>
            <a:r>
              <a:rPr lang="en-US" sz="2000" dirty="0" smtClean="0">
                <a:solidFill>
                  <a:srgbClr val="000000"/>
                </a:solidFill>
              </a:rPr>
              <a:t>ot so elegant nested if statements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If Statement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7" y="1997094"/>
            <a:ext cx="1829211" cy="2857736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8" name="Content Placeholder 9"/>
          <p:cNvSpPr txBox="1">
            <a:spLocks/>
          </p:cNvSpPr>
          <p:nvPr/>
        </p:nvSpPr>
        <p:spPr>
          <a:xfrm>
            <a:off x="3220457" y="1263685"/>
            <a:ext cx="5696750" cy="5884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2. Connecting conditions by </a:t>
            </a:r>
            <a:r>
              <a:rPr lang="en-US" sz="2200" dirty="0" smtClean="0">
                <a:solidFill>
                  <a:srgbClr val="0000FF"/>
                </a:solidFill>
              </a:rPr>
              <a:t>Boolean (and, or, not) </a:t>
            </a:r>
            <a:r>
              <a:rPr lang="en-US" sz="2200" dirty="0" smtClean="0">
                <a:solidFill>
                  <a:srgbClr val="000000"/>
                </a:solidFill>
              </a:rPr>
              <a:t>and extend your code</a:t>
            </a:r>
            <a:endParaRPr lang="en-US" sz="22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833" y="1999554"/>
            <a:ext cx="5517334" cy="21677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47" y="5484947"/>
            <a:ext cx="5567762" cy="287511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18" name="Content Placeholder 9"/>
          <p:cNvSpPr txBox="1">
            <a:spLocks/>
          </p:cNvSpPr>
          <p:nvPr/>
        </p:nvSpPr>
        <p:spPr>
          <a:xfrm>
            <a:off x="570547" y="4925061"/>
            <a:ext cx="5696750" cy="58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Check following statements </a:t>
            </a:r>
            <a:r>
              <a:rPr lang="en-US" sz="2200" dirty="0" smtClean="0">
                <a:solidFill>
                  <a:srgbClr val="000000"/>
                </a:solidFill>
              </a:rPr>
              <a:t>(line-2):</a:t>
            </a:r>
            <a:endParaRPr lang="en-US" sz="2200" dirty="0">
              <a:solidFill>
                <a:srgbClr val="00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547" y="5908937"/>
            <a:ext cx="5567762" cy="293376"/>
          </a:xfrm>
          <a:prstGeom prst="rect">
            <a:avLst/>
          </a:prstGeom>
          <a:ln>
            <a:solidFill>
              <a:srgbClr val="7F7F7F"/>
            </a:solidFill>
          </a:ln>
        </p:spPr>
      </p:pic>
      <p:cxnSp>
        <p:nvCxnSpPr>
          <p:cNvPr id="20" name="Straight Connector 19"/>
          <p:cNvCxnSpPr/>
          <p:nvPr/>
        </p:nvCxnSpPr>
        <p:spPr>
          <a:xfrm flipV="1">
            <a:off x="3073042" y="6156951"/>
            <a:ext cx="442246" cy="113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9"/>
          <p:cNvSpPr txBox="1">
            <a:spLocks/>
          </p:cNvSpPr>
          <p:nvPr/>
        </p:nvSpPr>
        <p:spPr>
          <a:xfrm>
            <a:off x="570547" y="6346111"/>
            <a:ext cx="8505413" cy="48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Warning: </a:t>
            </a:r>
            <a:r>
              <a:rPr lang="en-US" sz="2200" dirty="0" smtClean="0">
                <a:solidFill>
                  <a:srgbClr val="000000"/>
                </a:solidFill>
              </a:rPr>
              <a:t>English’s ‘or’ and Python’s ‘or’ are not always the same</a:t>
            </a:r>
          </a:p>
        </p:txBody>
      </p:sp>
    </p:spTree>
    <p:extLst>
      <p:ext uri="{BB962C8B-B14F-4D97-AF65-F5344CB8AC3E}">
        <p14:creationId xmlns:p14="http://schemas.microsoft.com/office/powerpoint/2010/main" val="311492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If Statement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944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Some more useful use of if statements: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Check if a variable or </a:t>
            </a:r>
            <a:r>
              <a:rPr lang="en-US" sz="1800" dirty="0" smtClean="0">
                <a:solidFill>
                  <a:srgbClr val="0000FF"/>
                </a:solidFill>
              </a:rPr>
              <a:t>data type exists </a:t>
            </a:r>
            <a:r>
              <a:rPr lang="en-US" sz="1800" dirty="0" smtClean="0"/>
              <a:t>(not empty)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endParaRPr lang="en-US" sz="1800" dirty="0" smtClean="0"/>
          </a:p>
          <a:p>
            <a:pPr marL="800100" lvl="1" indent="-342900">
              <a:buFont typeface="+mj-lt"/>
              <a:buAutoNum type="arabicPeriod"/>
            </a:pP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Checks if an item exists in a string or data structure (if ‘x’ in list:)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endParaRPr lang="en-US" sz="1800" dirty="0" smtClean="0"/>
          </a:p>
          <a:p>
            <a:pPr marL="800100" lvl="1" indent="-342900">
              <a:buFont typeface="+mj-lt"/>
              <a:buAutoNum type="arabicPeriod"/>
            </a:pP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endParaRPr lang="en-US" sz="1800" dirty="0" smtClean="0"/>
          </a:p>
          <a:p>
            <a:pPr marL="800100" lvl="1" indent="-342900">
              <a:buFont typeface="+mj-lt"/>
              <a:buAutoNum type="arabicPeriod"/>
            </a:pP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Or does not exist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66" y="2041241"/>
            <a:ext cx="4246058" cy="141305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066" y="3959721"/>
            <a:ext cx="5696750" cy="1260343"/>
          </a:xfrm>
          <a:prstGeom prst="rect">
            <a:avLst/>
          </a:prstGeom>
          <a:ln>
            <a:solidFill>
              <a:srgbClr val="7F7F7F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066" y="5643960"/>
            <a:ext cx="5696750" cy="868676"/>
          </a:xfrm>
          <a:prstGeom prst="rect">
            <a:avLst/>
          </a:prstGeom>
          <a:ln>
            <a:solidFill>
              <a:srgbClr val="7F7F7F"/>
            </a:solidFill>
          </a:ln>
        </p:spPr>
      </p:pic>
    </p:spTree>
    <p:extLst>
      <p:ext uri="{BB962C8B-B14F-4D97-AF65-F5344CB8AC3E}">
        <p14:creationId xmlns:p14="http://schemas.microsoft.com/office/powerpoint/2010/main" val="4001515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Commenting and Annotating Codes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“#” for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writing comments </a:t>
            </a:r>
            <a:r>
              <a:rPr lang="en-US" sz="2200" dirty="0" smtClean="0">
                <a:solidFill>
                  <a:srgbClr val="000000"/>
                </a:solidFill>
              </a:rPr>
              <a:t>or commenting out you codes</a:t>
            </a:r>
          </a:p>
          <a:p>
            <a:pPr lvl="1"/>
            <a:r>
              <a:rPr lang="en-US" sz="2000" dirty="0" smtClean="0"/>
              <a:t>Annotate your codes so other’s can learn what your code is doing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38" y="2678319"/>
            <a:ext cx="5765702" cy="1581593"/>
          </a:xfrm>
          <a:prstGeom prst="rect">
            <a:avLst/>
          </a:prstGeom>
          <a:ln>
            <a:solidFill>
              <a:srgbClr val="7F7F7F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38" y="4818209"/>
            <a:ext cx="7930659" cy="1056857"/>
          </a:xfrm>
          <a:prstGeom prst="rect">
            <a:avLst/>
          </a:prstGeom>
          <a:ln>
            <a:solidFill>
              <a:srgbClr val="7F7F7F"/>
            </a:solidFill>
          </a:ln>
        </p:spPr>
      </p:pic>
    </p:spTree>
    <p:extLst>
      <p:ext uri="{BB962C8B-B14F-4D97-AF65-F5344CB8AC3E}">
        <p14:creationId xmlns:p14="http://schemas.microsoft.com/office/powerpoint/2010/main" val="191610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If Statement Exercise - 2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489" y="1137379"/>
            <a:ext cx="198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 1 (</a:t>
            </a:r>
            <a:r>
              <a:rPr lang="en-US" dirty="0" err="1" smtClean="0"/>
              <a:t>bob.py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169" y="4702162"/>
            <a:ext cx="431331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B.O.B (Basic Output Being) smarter by letting it differentiate “yes” and “no” and respond to the user accordingly.</a:t>
            </a:r>
          </a:p>
          <a:p>
            <a:endParaRPr lang="en-US" sz="800" dirty="0"/>
          </a:p>
          <a:p>
            <a:r>
              <a:rPr lang="en-US" dirty="0" smtClean="0">
                <a:solidFill>
                  <a:srgbClr val="0000FF"/>
                </a:solidFill>
              </a:rPr>
              <a:t>For example: </a:t>
            </a:r>
            <a:r>
              <a:rPr lang="en-US" dirty="0" smtClean="0"/>
              <a:t>if the answer of question2 is in yes, then let B.O.B. help user somehow and if the answer is no say goodbye already!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83339" y="1177020"/>
            <a:ext cx="0" cy="56809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9" y="1574751"/>
            <a:ext cx="4370435" cy="30472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3335557" y="6550223"/>
            <a:ext cx="3980577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http://</a:t>
            </a:r>
            <a:r>
              <a:rPr lang="en-US" sz="1400" dirty="0" err="1" smtClean="0"/>
              <a:t>usingpython.com</a:t>
            </a:r>
            <a:r>
              <a:rPr lang="en-US" sz="1400" dirty="0" smtClean="0"/>
              <a:t>/python-if-else-statements/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077" y="1533472"/>
            <a:ext cx="4260090" cy="56801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26590" y="1175480"/>
            <a:ext cx="203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 2 (</a:t>
            </a:r>
            <a:r>
              <a:rPr lang="en-US" dirty="0" err="1" smtClean="0"/>
              <a:t>user.py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6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For-loop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6694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Most often we carry out the </a:t>
            </a:r>
            <a:r>
              <a:rPr lang="en-US" sz="2200" dirty="0" smtClean="0">
                <a:solidFill>
                  <a:srgbClr val="0000FF"/>
                </a:solidFill>
              </a:rPr>
              <a:t>same task repeatedly</a:t>
            </a:r>
          </a:p>
          <a:p>
            <a:pPr lvl="1"/>
            <a:r>
              <a:rPr lang="en-US" sz="2000" dirty="0" smtClean="0"/>
              <a:t>Reading each items in list or </a:t>
            </a:r>
            <a:r>
              <a:rPr lang="en-US" sz="2000" dirty="0" err="1" smtClean="0"/>
              <a:t>dict</a:t>
            </a:r>
            <a:endParaRPr lang="en-US" sz="2000" dirty="0" smtClean="0"/>
          </a:p>
          <a:p>
            <a:pPr lvl="1"/>
            <a:r>
              <a:rPr lang="en-US" sz="2000" dirty="0" smtClean="0"/>
              <a:t>Reading several files of same file format</a:t>
            </a:r>
          </a:p>
          <a:p>
            <a:pPr lvl="1"/>
            <a:r>
              <a:rPr lang="en-US" sz="2000" dirty="0" smtClean="0"/>
              <a:t>Extracting information</a:t>
            </a:r>
          </a:p>
          <a:p>
            <a:pPr lvl="1"/>
            <a:r>
              <a:rPr lang="en-US" sz="2000" dirty="0" smtClean="0"/>
              <a:t>Correcting a misprinted word in several files</a:t>
            </a:r>
            <a:endParaRPr lang="en-US" sz="2000" dirty="0"/>
          </a:p>
          <a:p>
            <a:pPr lvl="1"/>
            <a:endParaRPr lang="en-US" sz="800" dirty="0" smtClean="0"/>
          </a:p>
          <a:p>
            <a:r>
              <a:rPr lang="en-US" sz="2400" dirty="0" smtClean="0"/>
              <a:t>The For loop of </a:t>
            </a:r>
            <a:r>
              <a:rPr lang="en-US" sz="2400" dirty="0" smtClean="0">
                <a:solidFill>
                  <a:srgbClr val="0000FF"/>
                </a:solidFill>
              </a:rPr>
              <a:t>for … in statement </a:t>
            </a:r>
            <a:r>
              <a:rPr lang="en-US" sz="2400" dirty="0" smtClean="0"/>
              <a:t>is the most powerful way to tackle the repeated tasks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390385"/>
            <a:ext cx="3354364" cy="9683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079" y="4390385"/>
            <a:ext cx="5311203" cy="208676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5710644"/>
            <a:ext cx="3354364" cy="74849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74320" y="5358776"/>
            <a:ext cx="118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Use range: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505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For-loop Example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0811" y="1275000"/>
            <a:ext cx="226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Script: </a:t>
            </a:r>
            <a:r>
              <a:rPr lang="en-US" dirty="0" err="1" smtClean="0"/>
              <a:t>name_score.py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60811" y="6483387"/>
            <a:ext cx="49433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Adapted from: http://</a:t>
            </a:r>
            <a:r>
              <a:rPr lang="en-US" sz="1600" dirty="0" err="1" smtClean="0"/>
              <a:t>usingpython.com</a:t>
            </a:r>
            <a:r>
              <a:rPr lang="en-US" sz="1600" dirty="0" smtClean="0"/>
              <a:t>/python-for-loop/</a:t>
            </a:r>
            <a:endParaRPr lang="en-US" sz="16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535" y="1073067"/>
            <a:ext cx="4433798" cy="574176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674041" y="1905157"/>
            <a:ext cx="2178811" cy="646394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</a:rPr>
              <a:t>total_score</a:t>
            </a:r>
            <a:r>
              <a:rPr lang="en-US" sz="1600" dirty="0" smtClean="0">
                <a:solidFill>
                  <a:schemeClr val="tx1"/>
                </a:solidFill>
              </a:rPr>
              <a:t> = 0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ii. Create a list of vowels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92758" y="3905954"/>
            <a:ext cx="682702" cy="4493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 smtClean="0"/>
              <a:t>Print </a:t>
            </a:r>
          </a:p>
          <a:p>
            <a:pPr>
              <a:lnSpc>
                <a:spcPct val="70000"/>
              </a:lnSpc>
            </a:pPr>
            <a:r>
              <a:rPr lang="en-US" sz="1600" dirty="0" smtClean="0"/>
              <a:t>score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126245" y="3395703"/>
            <a:ext cx="1567464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for-loop through the characters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90752" y="5758725"/>
            <a:ext cx="1045278" cy="4493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If else 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statement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11" y="2760761"/>
            <a:ext cx="4422459" cy="3498506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36" name="TextBox 35"/>
          <p:cNvSpPr txBox="1"/>
          <p:nvPr/>
        </p:nvSpPr>
        <p:spPr>
          <a:xfrm>
            <a:off x="6034324" y="6258710"/>
            <a:ext cx="1223044" cy="4493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endParaRPr lang="en-US" sz="1600" dirty="0" smtClean="0"/>
          </a:p>
          <a:p>
            <a:pPr>
              <a:lnSpc>
                <a:spcPct val="70000"/>
              </a:lnSpc>
            </a:pPr>
            <a:r>
              <a:rPr lang="en-US" sz="1600" dirty="0" smtClean="0"/>
              <a:t>Subtract 1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614358" y="5122229"/>
            <a:ext cx="520386" cy="44582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Add 1  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6214121" y="4751554"/>
            <a:ext cx="192774" cy="510310"/>
          </a:xfrm>
          <a:prstGeom prst="straightConnector1">
            <a:avLst/>
          </a:prstGeom>
          <a:ln w="12700" cmpd="sng"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200668" y="3939974"/>
            <a:ext cx="317511" cy="1322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961604" y="3606124"/>
            <a:ext cx="1066855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No more characters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5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Printing Newline and </a:t>
            </a:r>
            <a:r>
              <a:rPr lang="en-US" sz="3600" dirty="0"/>
              <a:t>T</a:t>
            </a:r>
            <a:r>
              <a:rPr lang="en-US" sz="3600" dirty="0" smtClean="0"/>
              <a:t>ab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Most commonly used in creating files and tables</a:t>
            </a:r>
          </a:p>
          <a:p>
            <a:r>
              <a:rPr lang="en-US" sz="2200" dirty="0" smtClean="0">
                <a:solidFill>
                  <a:srgbClr val="0000FF"/>
                </a:solidFill>
              </a:rPr>
              <a:t>“\n” </a:t>
            </a:r>
            <a:r>
              <a:rPr lang="en-US" sz="2200" dirty="0" smtClean="0">
                <a:solidFill>
                  <a:srgbClr val="000000"/>
                </a:solidFill>
              </a:rPr>
              <a:t>for newline 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endParaRPr lang="en-US" sz="2200" dirty="0" smtClean="0">
              <a:solidFill>
                <a:srgbClr val="000000"/>
              </a:solidFill>
            </a:endParaRPr>
          </a:p>
          <a:p>
            <a:endParaRPr lang="en-US" sz="2200" dirty="0">
              <a:solidFill>
                <a:srgbClr val="000000"/>
              </a:solidFill>
            </a:endParaRPr>
          </a:p>
          <a:p>
            <a:endParaRPr lang="en-US" sz="2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FF"/>
                </a:solidFill>
              </a:rPr>
              <a:t>“\t” </a:t>
            </a:r>
            <a:r>
              <a:rPr lang="en-US" sz="2200" dirty="0" smtClean="0">
                <a:solidFill>
                  <a:srgbClr val="000000"/>
                </a:solidFill>
              </a:rPr>
              <a:t>for tab ()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49487"/>
            <a:ext cx="8505640" cy="1701128"/>
          </a:xfrm>
          <a:prstGeom prst="rect">
            <a:avLst/>
          </a:prstGeom>
          <a:ln>
            <a:solidFill>
              <a:srgbClr val="7F7F7F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4992665"/>
            <a:ext cx="8505641" cy="1730105"/>
          </a:xfrm>
          <a:prstGeom prst="rect">
            <a:avLst/>
          </a:prstGeom>
          <a:ln>
            <a:solidFill>
              <a:srgbClr val="7F7F7F"/>
            </a:solidFill>
          </a:ln>
        </p:spPr>
      </p:pic>
    </p:spTree>
    <p:extLst>
      <p:ext uri="{BB962C8B-B14F-4D97-AF65-F5344CB8AC3E}">
        <p14:creationId xmlns:p14="http://schemas.microsoft.com/office/powerpoint/2010/main" val="3856804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File Handling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File handling refers </a:t>
            </a:r>
            <a:r>
              <a:rPr lang="en-US" sz="2200" dirty="0" smtClean="0">
                <a:solidFill>
                  <a:srgbClr val="0000FF"/>
                </a:solidFill>
              </a:rPr>
              <a:t>to creating, opening, reading and writing files</a:t>
            </a:r>
          </a:p>
          <a:p>
            <a:r>
              <a:rPr lang="en-US" sz="2200" dirty="0" smtClean="0"/>
              <a:t>Please see the script “</a:t>
            </a:r>
            <a:r>
              <a:rPr lang="en-US" sz="2200" dirty="0" err="1" smtClean="0">
                <a:solidFill>
                  <a:srgbClr val="0000FF"/>
                </a:solidFill>
              </a:rPr>
              <a:t>file_handle.py</a:t>
            </a:r>
            <a:r>
              <a:rPr lang="en-US" sz="2200" dirty="0" smtClean="0"/>
              <a:t>”</a:t>
            </a:r>
          </a:p>
          <a:p>
            <a:r>
              <a:rPr lang="en-US" sz="2200" dirty="0" err="1"/>
              <a:t>f</a:t>
            </a:r>
            <a:r>
              <a:rPr lang="en-US" sz="2200" dirty="0" err="1" smtClean="0"/>
              <a:t>h</a:t>
            </a:r>
            <a:r>
              <a:rPr lang="en-US" sz="2200" dirty="0" smtClean="0"/>
              <a:t> = open(): </a:t>
            </a:r>
            <a:r>
              <a:rPr lang="en-US" sz="2200" dirty="0" smtClean="0">
                <a:solidFill>
                  <a:srgbClr val="0000FF"/>
                </a:solidFill>
              </a:rPr>
              <a:t>open a file </a:t>
            </a:r>
            <a:r>
              <a:rPr lang="en-US" sz="2200" dirty="0" smtClean="0"/>
              <a:t>and assign it to a variable </a:t>
            </a:r>
            <a:r>
              <a:rPr lang="en-US" sz="2200" dirty="0" err="1" smtClean="0"/>
              <a:t>fh</a:t>
            </a:r>
            <a:endParaRPr lang="en-US" sz="2200" dirty="0" smtClean="0"/>
          </a:p>
          <a:p>
            <a:r>
              <a:rPr lang="en-US" sz="2200" dirty="0" smtClean="0"/>
              <a:t>open(filename, ‘a’): </a:t>
            </a:r>
            <a:r>
              <a:rPr lang="en-US" sz="2200" dirty="0" smtClean="0">
                <a:solidFill>
                  <a:srgbClr val="0000FF"/>
                </a:solidFill>
              </a:rPr>
              <a:t>create</a:t>
            </a:r>
            <a:r>
              <a:rPr lang="en-US" sz="2200" dirty="0" smtClean="0"/>
              <a:t> an empty file</a:t>
            </a:r>
          </a:p>
          <a:p>
            <a:r>
              <a:rPr lang="en-US" sz="2200" dirty="0" err="1" smtClean="0"/>
              <a:t>fh</a:t>
            </a:r>
            <a:r>
              <a:rPr lang="en-US" sz="2200" dirty="0" smtClean="0"/>
              <a:t> = open(filename, ‘r’): </a:t>
            </a:r>
            <a:r>
              <a:rPr lang="en-US" sz="2200" dirty="0" smtClean="0">
                <a:solidFill>
                  <a:srgbClr val="0000FF"/>
                </a:solidFill>
              </a:rPr>
              <a:t>read</a:t>
            </a:r>
            <a:r>
              <a:rPr lang="en-US" sz="2200" dirty="0" smtClean="0"/>
              <a:t> an existing file</a:t>
            </a:r>
          </a:p>
          <a:p>
            <a:r>
              <a:rPr lang="en-US" sz="2200" dirty="0" err="1" smtClean="0"/>
              <a:t>fh</a:t>
            </a:r>
            <a:r>
              <a:rPr lang="en-US" sz="2200" dirty="0" smtClean="0"/>
              <a:t> = open(filename, ‘w’): </a:t>
            </a:r>
            <a:r>
              <a:rPr lang="en-US" sz="2200" dirty="0" smtClean="0">
                <a:solidFill>
                  <a:srgbClr val="0000FF"/>
                </a:solidFill>
              </a:rPr>
              <a:t>write</a:t>
            </a:r>
            <a:r>
              <a:rPr lang="en-US" sz="2200" dirty="0" smtClean="0"/>
              <a:t> in a new file</a:t>
            </a:r>
          </a:p>
          <a:p>
            <a:r>
              <a:rPr lang="en-US" sz="2200" dirty="0" err="1"/>
              <a:t>f</a:t>
            </a:r>
            <a:r>
              <a:rPr lang="en-US" sz="2200" dirty="0" err="1" smtClean="0"/>
              <a:t>h.close</a:t>
            </a:r>
            <a:r>
              <a:rPr lang="en-US" sz="2200" dirty="0" smtClean="0"/>
              <a:t>(): close the open file</a:t>
            </a:r>
          </a:p>
          <a:p>
            <a:r>
              <a:rPr lang="en-US" sz="2200" dirty="0" smtClean="0"/>
              <a:t>Learn how to use</a:t>
            </a:r>
            <a:r>
              <a:rPr lang="en-US" sz="2200" dirty="0" smtClean="0">
                <a:solidFill>
                  <a:srgbClr val="0000FF"/>
                </a:solidFill>
              </a:rPr>
              <a:t> if-statements and for-loops </a:t>
            </a:r>
            <a:r>
              <a:rPr lang="en-US" sz="2200" dirty="0" smtClean="0"/>
              <a:t>in file handling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83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9197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dirty="0" smtClean="0"/>
              <a:t>Python Programming for Novice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64551"/>
            <a:ext cx="7772400" cy="203339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Malvika Sharan &amp; Olav </a:t>
            </a:r>
            <a:r>
              <a:rPr lang="en-US" sz="2800" dirty="0" err="1" smtClean="0">
                <a:solidFill>
                  <a:schemeClr val="tx1"/>
                </a:solidFill>
              </a:rPr>
              <a:t>Vahtras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800" dirty="0" smtClean="0"/>
          </a:p>
          <a:p>
            <a:r>
              <a:rPr lang="en-US" sz="2800" dirty="0" smtClean="0"/>
              <a:t>Day – 2: Session – 1 </a:t>
            </a:r>
          </a:p>
          <a:p>
            <a:r>
              <a:rPr lang="en-US" sz="2800" dirty="0" smtClean="0"/>
              <a:t>2015-09-24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50" y="2413967"/>
            <a:ext cx="2115091" cy="1377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549" y="1922098"/>
            <a:ext cx="2945796" cy="22122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780" y="2413967"/>
            <a:ext cx="3063262" cy="124799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-11338" y="2118259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338" y="4289218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5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Recap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35893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000000"/>
                </a:solidFill>
              </a:rPr>
              <a:t>Yesterday we covered the following topics:</a:t>
            </a:r>
          </a:p>
          <a:p>
            <a:pPr lvl="1"/>
            <a:r>
              <a:rPr lang="en-US" sz="1800" dirty="0" smtClean="0">
                <a:solidFill>
                  <a:srgbClr val="0000FF"/>
                </a:solidFill>
              </a:rPr>
              <a:t>Print </a:t>
            </a:r>
            <a:r>
              <a:rPr lang="en-US" sz="1800" dirty="0" smtClean="0"/>
              <a:t>“Hello World!”, ‘literal constants like “strings”, “integers”, “floats” etc.’</a:t>
            </a:r>
          </a:p>
          <a:p>
            <a:pPr lvl="1"/>
            <a:endParaRPr lang="en-US" sz="800" dirty="0" smtClean="0">
              <a:solidFill>
                <a:srgbClr val="0000FF"/>
              </a:solidFill>
            </a:endParaRPr>
          </a:p>
          <a:p>
            <a:pPr lvl="1"/>
            <a:r>
              <a:rPr lang="en-US" sz="1800" dirty="0" smtClean="0">
                <a:solidFill>
                  <a:srgbClr val="0000FF"/>
                </a:solidFill>
              </a:rPr>
              <a:t>Variables</a:t>
            </a:r>
            <a:r>
              <a:rPr lang="en-US" sz="1800" dirty="0" smtClean="0">
                <a:solidFill>
                  <a:srgbClr val="000000"/>
                </a:solidFill>
              </a:rPr>
              <a:t>: Example</a:t>
            </a:r>
          </a:p>
          <a:p>
            <a:pPr marL="914400" lvl="2" indent="0">
              <a:buNone/>
            </a:pPr>
            <a:r>
              <a:rPr lang="en-US" sz="1700" dirty="0" smtClean="0">
                <a:solidFill>
                  <a:srgbClr val="000000"/>
                </a:solidFill>
              </a:rPr>
              <a:t>&gt;&gt;&gt; book = ‘Game of Thrones’</a:t>
            </a:r>
            <a:endParaRPr lang="en-US" sz="1700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en-US" sz="1700" dirty="0" smtClean="0">
                <a:solidFill>
                  <a:srgbClr val="000000"/>
                </a:solidFill>
              </a:rPr>
              <a:t>&gt;&gt;&gt; author = ‘R. R. Martin</a:t>
            </a:r>
            <a:r>
              <a:rPr lang="en-US" sz="1700" dirty="0" smtClean="0">
                <a:solidFill>
                  <a:srgbClr val="000000"/>
                </a:solidFill>
              </a:rPr>
              <a:t>’</a:t>
            </a:r>
          </a:p>
          <a:p>
            <a:pPr marL="914400" lvl="2" indent="0"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marL="857250" lvl="1" indent="-342900"/>
            <a:r>
              <a:rPr lang="en-US" sz="2100" dirty="0" smtClean="0">
                <a:solidFill>
                  <a:srgbClr val="000000"/>
                </a:solidFill>
              </a:rPr>
              <a:t>Printing </a:t>
            </a:r>
            <a:r>
              <a:rPr lang="en-US" sz="2100" dirty="0" smtClean="0">
                <a:solidFill>
                  <a:srgbClr val="000000"/>
                </a:solidFill>
              </a:rPr>
              <a:t>several strings by using </a:t>
            </a:r>
            <a:r>
              <a:rPr lang="en-US" sz="2100" dirty="0" smtClean="0">
                <a:solidFill>
                  <a:srgbClr val="0000FF"/>
                </a:solidFill>
              </a:rPr>
              <a:t>string format </a:t>
            </a:r>
            <a:r>
              <a:rPr lang="en-US" sz="2100" dirty="0" smtClean="0">
                <a:solidFill>
                  <a:srgbClr val="0000FF"/>
                </a:solidFill>
              </a:rPr>
              <a:t>operator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</a:rPr>
              <a:t>&gt;&gt;&gt; print “author of the book %s is %s” % (book,  author</a:t>
            </a:r>
            <a:r>
              <a:rPr lang="en-US" sz="1700" dirty="0" smtClean="0">
                <a:solidFill>
                  <a:srgbClr val="000000"/>
                </a:solidFill>
              </a:rPr>
              <a:t>)</a:t>
            </a:r>
            <a:endParaRPr lang="en-US" sz="1700" dirty="0" smtClean="0">
              <a:solidFill>
                <a:srgbClr val="0000FF"/>
              </a:solidFill>
            </a:endParaRPr>
          </a:p>
          <a:p>
            <a:pPr marL="914400" lvl="2" indent="0">
              <a:buNone/>
            </a:pPr>
            <a:endParaRPr lang="en-US" sz="800" dirty="0" smtClean="0">
              <a:solidFill>
                <a:srgbClr val="000000"/>
              </a:solidFill>
            </a:endParaRPr>
          </a:p>
          <a:p>
            <a:pPr lvl="1"/>
            <a:r>
              <a:rPr lang="en-US" sz="1800" dirty="0" smtClean="0">
                <a:solidFill>
                  <a:srgbClr val="000000"/>
                </a:solidFill>
              </a:rPr>
              <a:t>Using </a:t>
            </a:r>
            <a:r>
              <a:rPr lang="en-US" sz="1800" dirty="0" smtClean="0">
                <a:solidFill>
                  <a:srgbClr val="0000FF"/>
                </a:solidFill>
              </a:rPr>
              <a:t>math operators</a:t>
            </a:r>
            <a:r>
              <a:rPr lang="en-US" sz="1800" dirty="0" smtClean="0">
                <a:solidFill>
                  <a:srgbClr val="000000"/>
                </a:solidFill>
              </a:rPr>
              <a:t>: </a:t>
            </a:r>
            <a:r>
              <a:rPr lang="en-US" sz="1800" dirty="0" smtClean="0"/>
              <a:t>float((2 + 3)-11*(6/7))</a:t>
            </a:r>
          </a:p>
          <a:p>
            <a:pPr lvl="1"/>
            <a:endParaRPr lang="en-US" sz="800" dirty="0" smtClean="0">
              <a:solidFill>
                <a:srgbClr val="0000FF"/>
              </a:solidFill>
            </a:endParaRPr>
          </a:p>
          <a:p>
            <a:pPr lvl="1"/>
            <a:r>
              <a:rPr lang="en-US" sz="1800" dirty="0" smtClean="0">
                <a:solidFill>
                  <a:srgbClr val="0000FF"/>
                </a:solidFill>
              </a:rPr>
              <a:t>Data structures</a:t>
            </a:r>
            <a:r>
              <a:rPr lang="en-US" sz="1800" dirty="0" smtClean="0"/>
              <a:t>: creating, accessing, manipulating by adding and removing</a:t>
            </a:r>
          </a:p>
          <a:p>
            <a:pPr lvl="1"/>
            <a:endParaRPr lang="en-US" sz="800" dirty="0" smtClean="0"/>
          </a:p>
          <a:p>
            <a:pPr lvl="2"/>
            <a:r>
              <a:rPr lang="en-US" sz="1700" dirty="0" err="1" smtClean="0">
                <a:solidFill>
                  <a:srgbClr val="0000FF"/>
                </a:solidFill>
              </a:rPr>
              <a:t>MyList</a:t>
            </a:r>
            <a:r>
              <a:rPr lang="en-US" sz="1700" dirty="0" smtClean="0">
                <a:solidFill>
                  <a:srgbClr val="0000FF"/>
                </a:solidFill>
              </a:rPr>
              <a:t> = []</a:t>
            </a:r>
            <a:r>
              <a:rPr lang="en-US" sz="1700" dirty="0" smtClean="0"/>
              <a:t>, </a:t>
            </a:r>
            <a:r>
              <a:rPr lang="en-US" sz="1700" dirty="0" err="1" smtClean="0"/>
              <a:t>My</a:t>
            </a:r>
            <a:r>
              <a:rPr lang="en-US" sz="1700" dirty="0" err="1"/>
              <a:t>L</a:t>
            </a:r>
            <a:r>
              <a:rPr lang="en-US" sz="1700" dirty="0" err="1" smtClean="0"/>
              <a:t>ist</a:t>
            </a:r>
            <a:r>
              <a:rPr lang="en-US" sz="1700" dirty="0" smtClean="0"/>
              <a:t> = [1, 2, ‘C’], </a:t>
            </a:r>
            <a:r>
              <a:rPr lang="en-US" sz="1700" dirty="0" err="1" smtClean="0"/>
              <a:t>MyList</a:t>
            </a:r>
            <a:r>
              <a:rPr lang="en-US" sz="1700" dirty="0" smtClean="0"/>
              <a:t>(“string”), </a:t>
            </a:r>
            <a:r>
              <a:rPr lang="en-US" sz="1700" dirty="0" err="1" smtClean="0"/>
              <a:t>MyList</a:t>
            </a:r>
            <a:r>
              <a:rPr lang="en-US" sz="1700" dirty="0" smtClean="0"/>
              <a:t>[-1] etc.</a:t>
            </a:r>
          </a:p>
          <a:p>
            <a:pPr lvl="2"/>
            <a:endParaRPr lang="en-US" sz="800" dirty="0" smtClean="0"/>
          </a:p>
          <a:p>
            <a:pPr lvl="2"/>
            <a:r>
              <a:rPr lang="en-US" sz="1700" dirty="0" err="1" smtClean="0">
                <a:solidFill>
                  <a:srgbClr val="0000FF"/>
                </a:solidFill>
              </a:rPr>
              <a:t>MyDict</a:t>
            </a:r>
            <a:r>
              <a:rPr lang="en-US" sz="1700" dirty="0" smtClean="0">
                <a:solidFill>
                  <a:srgbClr val="0000FF"/>
                </a:solidFill>
              </a:rPr>
              <a:t> = {}</a:t>
            </a:r>
            <a:r>
              <a:rPr lang="en-US" sz="1700" dirty="0" smtClean="0"/>
              <a:t>, </a:t>
            </a:r>
            <a:r>
              <a:rPr lang="en-US" sz="1700" dirty="0" err="1" smtClean="0"/>
              <a:t>MyDict</a:t>
            </a:r>
            <a:r>
              <a:rPr lang="en-US" sz="1700" dirty="0" smtClean="0"/>
              <a:t> = {“Location” : “</a:t>
            </a:r>
            <a:r>
              <a:rPr lang="en-US" sz="1700" dirty="0" err="1" smtClean="0"/>
              <a:t>Winterfell</a:t>
            </a:r>
            <a:r>
              <a:rPr lang="en-US" sz="1700" dirty="0" smtClean="0"/>
              <a:t>”}, </a:t>
            </a:r>
            <a:r>
              <a:rPr lang="en-US" sz="1700" dirty="0" err="1" smtClean="0"/>
              <a:t>MyDict</a:t>
            </a:r>
            <a:r>
              <a:rPr lang="en-US" sz="1700" dirty="0" smtClean="0"/>
              <a:t>[“Head”] = “</a:t>
            </a:r>
            <a:r>
              <a:rPr lang="en-US" sz="1700" dirty="0" err="1" smtClean="0"/>
              <a:t>Eddard</a:t>
            </a:r>
            <a:r>
              <a:rPr lang="en-US" sz="1700" dirty="0" smtClean="0"/>
              <a:t> Stark”, </a:t>
            </a:r>
            <a:r>
              <a:rPr lang="en-US" sz="1700" dirty="0" err="1" smtClean="0"/>
              <a:t>MyDict.pop</a:t>
            </a:r>
            <a:r>
              <a:rPr lang="en-US" sz="1700" dirty="0" smtClean="0"/>
              <a:t>(“Head”), </a:t>
            </a:r>
            <a:r>
              <a:rPr lang="en-US" sz="1700" dirty="0" err="1" smtClean="0"/>
              <a:t>MyDict.items</a:t>
            </a:r>
            <a:r>
              <a:rPr lang="en-US" sz="1700" dirty="0" smtClean="0"/>
              <a:t>() etc.</a:t>
            </a:r>
          </a:p>
          <a:p>
            <a:pPr lvl="1"/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245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48" y="4565090"/>
            <a:ext cx="3660488" cy="2247553"/>
          </a:xfrm>
          <a:prstGeom prst="rect">
            <a:avLst/>
          </a:prstGeom>
          <a:ln>
            <a:solidFill>
              <a:srgbClr val="7F7F7F"/>
            </a:solidFill>
            <a:prstDash val="dash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Control Flow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5636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So far we commanded Python to do stuffs (print, add etc.)</a:t>
            </a:r>
          </a:p>
          <a:p>
            <a:r>
              <a:rPr lang="en-US" sz="2200" dirty="0"/>
              <a:t>C</a:t>
            </a:r>
            <a:r>
              <a:rPr lang="en-US" sz="2200" dirty="0" smtClean="0"/>
              <a:t>ontrol-flow allows Python to take a decision and </a:t>
            </a:r>
            <a:r>
              <a:rPr lang="en-US" sz="2200" dirty="0" smtClean="0">
                <a:solidFill>
                  <a:srgbClr val="0000FF"/>
                </a:solidFill>
              </a:rPr>
              <a:t>do different things depending on different situations</a:t>
            </a:r>
          </a:p>
          <a:p>
            <a:r>
              <a:rPr lang="en-US" sz="2200" dirty="0" smtClean="0"/>
              <a:t>In Python are 3 control flow statements: </a:t>
            </a:r>
            <a:r>
              <a:rPr lang="en-US" sz="2200" dirty="0" smtClean="0">
                <a:solidFill>
                  <a:srgbClr val="0000FF"/>
                </a:solidFill>
              </a:rPr>
              <a:t>If</a:t>
            </a:r>
            <a:r>
              <a:rPr lang="en-US" sz="2200" dirty="0">
                <a:solidFill>
                  <a:srgbClr val="0000FF"/>
                </a:solidFill>
              </a:rPr>
              <a:t>, </a:t>
            </a:r>
            <a:r>
              <a:rPr lang="en-US" sz="2200" dirty="0" smtClean="0">
                <a:solidFill>
                  <a:srgbClr val="0000FF"/>
                </a:solidFill>
              </a:rPr>
              <a:t>for and while </a:t>
            </a:r>
          </a:p>
          <a:p>
            <a:endParaRPr lang="en-US" sz="1000" dirty="0" smtClean="0">
              <a:solidFill>
                <a:srgbClr val="0000FF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The </a:t>
            </a:r>
            <a:r>
              <a:rPr lang="en-US" sz="2200" dirty="0" smtClean="0">
                <a:solidFill>
                  <a:srgbClr val="0000FF"/>
                </a:solidFill>
              </a:rPr>
              <a:t>if statement </a:t>
            </a:r>
            <a:r>
              <a:rPr lang="en-US" sz="2200" dirty="0" smtClean="0">
                <a:solidFill>
                  <a:srgbClr val="000000"/>
                </a:solidFill>
              </a:rPr>
              <a:t>is used to check a condition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</a:rPr>
              <a:t>Looks </a:t>
            </a:r>
            <a:r>
              <a:rPr lang="en-US" sz="1800" dirty="0" smtClean="0">
                <a:solidFill>
                  <a:srgbClr val="000000"/>
                </a:solidFill>
              </a:rPr>
              <a:t>for answer in true or false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 if the condition is </a:t>
            </a:r>
            <a:r>
              <a:rPr lang="en-US" sz="1800" dirty="0" smtClean="0">
                <a:solidFill>
                  <a:srgbClr val="000000"/>
                </a:solidFill>
              </a:rPr>
              <a:t>true, </a:t>
            </a:r>
            <a:r>
              <a:rPr lang="en-US" sz="1800" dirty="0" smtClean="0">
                <a:solidFill>
                  <a:srgbClr val="000000"/>
                </a:solidFill>
              </a:rPr>
              <a:t>block </a:t>
            </a:r>
            <a:r>
              <a:rPr lang="en-US" sz="1800" dirty="0" smtClean="0">
                <a:solidFill>
                  <a:srgbClr val="000000"/>
                </a:solidFill>
              </a:rPr>
              <a:t>of </a:t>
            </a:r>
            <a:r>
              <a:rPr lang="en-US" sz="1800" dirty="0" smtClean="0">
                <a:solidFill>
                  <a:srgbClr val="000000"/>
                </a:solidFill>
              </a:rPr>
              <a:t>codes inside the if statement will </a:t>
            </a:r>
            <a:r>
              <a:rPr lang="en-US" sz="1800" dirty="0" smtClean="0">
                <a:solidFill>
                  <a:srgbClr val="000000"/>
                </a:solidFill>
              </a:rPr>
              <a:t>be </a:t>
            </a:r>
            <a:r>
              <a:rPr lang="en-US" sz="1800" dirty="0" smtClean="0">
                <a:solidFill>
                  <a:srgbClr val="000000"/>
                </a:solidFill>
              </a:rPr>
              <a:t>executed</a:t>
            </a:r>
            <a:endParaRPr lang="en-US" sz="22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62766" y="4649666"/>
            <a:ext cx="4187940" cy="646331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Checks if the value of temperature (&gt;25)</a:t>
            </a:r>
          </a:p>
          <a:p>
            <a:r>
              <a:rPr lang="en-US" dirty="0" smtClean="0"/>
              <a:t>Since its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, it executes the block of code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62766" y="5941497"/>
            <a:ext cx="4221416" cy="646331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Since its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, it does not read the block of code that belongs to our if-statement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270071" y="5202709"/>
            <a:ext cx="4916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51216" y="4910321"/>
            <a:ext cx="983281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4 spaces or a tab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7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Editors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We will continue with the if-statement but let’s first address the problem of writing codes on terminal</a:t>
            </a:r>
          </a:p>
          <a:p>
            <a:pPr lvl="1"/>
            <a:r>
              <a:rPr lang="en-US" sz="1800" dirty="0" smtClean="0">
                <a:solidFill>
                  <a:srgbClr val="0000FF"/>
                </a:solidFill>
              </a:rPr>
              <a:t>No one wants to type the same code again and again</a:t>
            </a:r>
          </a:p>
          <a:p>
            <a:pPr lvl="1"/>
            <a:endParaRPr lang="en-US" sz="800" dirty="0" smtClean="0"/>
          </a:p>
          <a:p>
            <a:r>
              <a:rPr lang="en-US" sz="2200" dirty="0" smtClean="0"/>
              <a:t>We can solve this by writing our codes/snippets using an editor and saving them for future use</a:t>
            </a:r>
          </a:p>
          <a:p>
            <a:pPr lvl="1"/>
            <a:r>
              <a:rPr lang="en-US" sz="1800" dirty="0" smtClean="0"/>
              <a:t>There are several powerful editors like: Vim, </a:t>
            </a:r>
            <a:r>
              <a:rPr lang="en-US" sz="1800" dirty="0" err="1" smtClean="0"/>
              <a:t>Emacs</a:t>
            </a:r>
            <a:r>
              <a:rPr lang="en-US" sz="1800" dirty="0" smtClean="0"/>
              <a:t>, Komodo etc.</a:t>
            </a:r>
          </a:p>
          <a:p>
            <a:pPr lvl="1"/>
            <a:r>
              <a:rPr lang="en-US" sz="1800" dirty="0" smtClean="0"/>
              <a:t>And some </a:t>
            </a:r>
            <a:r>
              <a:rPr lang="en-US" sz="1800" dirty="0" smtClean="0">
                <a:solidFill>
                  <a:srgbClr val="0000FF"/>
                </a:solidFill>
              </a:rPr>
              <a:t>easy to use editors</a:t>
            </a:r>
            <a:r>
              <a:rPr lang="en-US" sz="1800" dirty="0" smtClean="0"/>
              <a:t>: </a:t>
            </a:r>
            <a:r>
              <a:rPr lang="en-US" sz="1800" dirty="0" err="1">
                <a:solidFill>
                  <a:srgbClr val="0000FF"/>
                </a:solidFill>
              </a:rPr>
              <a:t>g</a:t>
            </a:r>
            <a:r>
              <a:rPr lang="en-US" sz="1800" dirty="0" err="1" smtClean="0">
                <a:solidFill>
                  <a:srgbClr val="0000FF"/>
                </a:solidFill>
              </a:rPr>
              <a:t>edit</a:t>
            </a:r>
            <a:r>
              <a:rPr lang="en-US" sz="1800" dirty="0" smtClean="0"/>
              <a:t>, </a:t>
            </a:r>
            <a:r>
              <a:rPr lang="en-US" sz="1800" dirty="0" err="1" smtClean="0"/>
              <a:t>nano</a:t>
            </a:r>
            <a:r>
              <a:rPr lang="en-US" sz="1800" dirty="0" smtClean="0"/>
              <a:t>, </a:t>
            </a:r>
            <a:r>
              <a:rPr lang="en-US" sz="1800" dirty="0" err="1" smtClean="0"/>
              <a:t>PyCharm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smtClean="0"/>
              <a:t>and Notepad++</a:t>
            </a:r>
          </a:p>
          <a:p>
            <a:pPr lvl="1"/>
            <a:endParaRPr lang="en-US" sz="800" dirty="0" smtClean="0"/>
          </a:p>
          <a:p>
            <a:r>
              <a:rPr lang="en-US" sz="2200" dirty="0" smtClean="0"/>
              <a:t>The codes are saved by using name of file followed by ‘</a:t>
            </a:r>
            <a:r>
              <a:rPr lang="en-US" sz="2200" dirty="0" smtClean="0">
                <a:solidFill>
                  <a:srgbClr val="0000FF"/>
                </a:solidFill>
              </a:rPr>
              <a:t>.</a:t>
            </a:r>
            <a:r>
              <a:rPr lang="en-US" sz="2200" dirty="0" err="1" smtClean="0">
                <a:solidFill>
                  <a:srgbClr val="0000FF"/>
                </a:solidFill>
              </a:rPr>
              <a:t>py</a:t>
            </a:r>
            <a:r>
              <a:rPr lang="en-US" sz="2200" dirty="0" smtClean="0"/>
              <a:t>’</a:t>
            </a:r>
          </a:p>
          <a:p>
            <a:r>
              <a:rPr lang="en-US" sz="2200" dirty="0" smtClean="0"/>
              <a:t>Please create a python script called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</a:rPr>
              <a:t>if.py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and repeat the last task</a:t>
            </a:r>
          </a:p>
          <a:p>
            <a:r>
              <a:rPr lang="en-US" sz="2200" dirty="0" smtClean="0"/>
              <a:t>Using  ‘</a:t>
            </a:r>
            <a:r>
              <a:rPr lang="en-US" sz="2200" dirty="0" smtClean="0">
                <a:solidFill>
                  <a:srgbClr val="0000FF"/>
                </a:solidFill>
              </a:rPr>
              <a:t>python </a:t>
            </a:r>
            <a:r>
              <a:rPr lang="en-US" sz="2200" dirty="0" err="1" smtClean="0">
                <a:solidFill>
                  <a:srgbClr val="0000FF"/>
                </a:solidFill>
              </a:rPr>
              <a:t>if.py</a:t>
            </a:r>
            <a:r>
              <a:rPr lang="en-US" sz="2200" dirty="0" smtClean="0"/>
              <a:t>’, we can execute the python codes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58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If Statement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6694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When if statement is false, Python executes the anther block of codes in the </a:t>
            </a:r>
            <a:r>
              <a:rPr lang="en-US" sz="2200" dirty="0" smtClean="0">
                <a:solidFill>
                  <a:srgbClr val="0000FF"/>
                </a:solidFill>
              </a:rPr>
              <a:t>else statement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endParaRPr lang="en-US" sz="2200" dirty="0" smtClean="0">
              <a:solidFill>
                <a:srgbClr val="0000FF"/>
              </a:solidFill>
            </a:endParaRPr>
          </a:p>
          <a:p>
            <a:endParaRPr lang="en-US" sz="2200" dirty="0">
              <a:solidFill>
                <a:srgbClr val="0000FF"/>
              </a:solidFill>
            </a:endParaRPr>
          </a:p>
          <a:p>
            <a:endParaRPr lang="en-US" sz="2200" dirty="0" smtClean="0">
              <a:solidFill>
                <a:srgbClr val="0000FF"/>
              </a:solidFill>
            </a:endParaRPr>
          </a:p>
          <a:p>
            <a:endParaRPr lang="en-US" sz="22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83" y="2133314"/>
            <a:ext cx="4547744" cy="1957257"/>
          </a:xfrm>
          <a:prstGeom prst="rect">
            <a:avLst/>
          </a:prstGeom>
          <a:ln>
            <a:solidFill>
              <a:srgbClr val="7F7F7F"/>
            </a:solidFill>
          </a:ln>
        </p:spPr>
      </p:pic>
    </p:spTree>
    <p:extLst>
      <p:ext uri="{BB962C8B-B14F-4D97-AF65-F5344CB8AC3E}">
        <p14:creationId xmlns:p14="http://schemas.microsoft.com/office/powerpoint/2010/main" val="4242305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If Statement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6694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When if statement is false, Python executes the anther block of codes in the </a:t>
            </a:r>
            <a:r>
              <a:rPr lang="en-US" sz="2200" dirty="0" smtClean="0">
                <a:solidFill>
                  <a:srgbClr val="0000FF"/>
                </a:solidFill>
              </a:rPr>
              <a:t>else statement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endParaRPr lang="en-US" sz="2200" dirty="0" smtClean="0">
              <a:solidFill>
                <a:srgbClr val="0000FF"/>
              </a:solidFill>
            </a:endParaRPr>
          </a:p>
          <a:p>
            <a:endParaRPr lang="en-US" sz="2200" dirty="0">
              <a:solidFill>
                <a:srgbClr val="0000FF"/>
              </a:solidFill>
            </a:endParaRPr>
          </a:p>
          <a:p>
            <a:endParaRPr lang="en-US" sz="22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0000FF"/>
              </a:solidFill>
            </a:endParaRPr>
          </a:p>
          <a:p>
            <a:r>
              <a:rPr lang="en-US" sz="2200" dirty="0" smtClean="0"/>
              <a:t>Multiple conditions can be given by introducing </a:t>
            </a:r>
            <a:r>
              <a:rPr lang="en-US" sz="2200" dirty="0" err="1" smtClean="0">
                <a:solidFill>
                  <a:srgbClr val="0000FF"/>
                </a:solidFill>
              </a:rPr>
              <a:t>elif</a:t>
            </a:r>
            <a:r>
              <a:rPr lang="en-US" sz="2200" dirty="0" smtClean="0">
                <a:solidFill>
                  <a:srgbClr val="0000FF"/>
                </a:solidFill>
              </a:rPr>
              <a:t> statement</a:t>
            </a:r>
          </a:p>
          <a:p>
            <a:endParaRPr lang="en-US" sz="22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83" y="2133314"/>
            <a:ext cx="4547744" cy="1957257"/>
          </a:xfrm>
          <a:prstGeom prst="rect">
            <a:avLst/>
          </a:prstGeom>
          <a:ln>
            <a:solidFill>
              <a:srgbClr val="7F7F7F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83" y="4528464"/>
            <a:ext cx="5039051" cy="2221587"/>
          </a:xfrm>
          <a:prstGeom prst="rect">
            <a:avLst/>
          </a:prstGeom>
          <a:ln>
            <a:solidFill>
              <a:srgbClr val="7F7F7F"/>
            </a:solidFill>
          </a:ln>
        </p:spPr>
      </p:pic>
    </p:spTree>
    <p:extLst>
      <p:ext uri="{BB962C8B-B14F-4D97-AF65-F5344CB8AC3E}">
        <p14:creationId xmlns:p14="http://schemas.microsoft.com/office/powerpoint/2010/main" val="2472220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362055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Take input from terminal by using </a:t>
            </a:r>
            <a:r>
              <a:rPr lang="en-US" sz="2200" dirty="0" smtClean="0">
                <a:solidFill>
                  <a:srgbClr val="0000FF"/>
                </a:solidFill>
              </a:rPr>
              <a:t>input() </a:t>
            </a:r>
            <a:r>
              <a:rPr lang="en-US" sz="2200" dirty="0" smtClean="0"/>
              <a:t>or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</a:rPr>
              <a:t>raw_input</a:t>
            </a:r>
            <a:r>
              <a:rPr lang="en-US" sz="2200" dirty="0" smtClean="0">
                <a:solidFill>
                  <a:srgbClr val="0000FF"/>
                </a:solidFill>
              </a:rPr>
              <a:t>()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endParaRPr lang="en-US" sz="2200" dirty="0" smtClean="0">
              <a:solidFill>
                <a:srgbClr val="0000FF"/>
              </a:solidFill>
            </a:endParaRPr>
          </a:p>
          <a:p>
            <a:endParaRPr lang="en-US" sz="2200" dirty="0">
              <a:solidFill>
                <a:srgbClr val="0000FF"/>
              </a:solidFill>
            </a:endParaRPr>
          </a:p>
          <a:p>
            <a:endParaRPr lang="en-US" sz="2200" dirty="0" smtClean="0">
              <a:solidFill>
                <a:srgbClr val="0000FF"/>
              </a:solidFill>
            </a:endParaRPr>
          </a:p>
          <a:p>
            <a:endParaRPr lang="en-US" sz="2200" dirty="0">
              <a:solidFill>
                <a:srgbClr val="0000FF"/>
              </a:solidFill>
            </a:endParaRPr>
          </a:p>
          <a:p>
            <a:endParaRPr lang="en-US" sz="22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Great! but temperature above 40 is not nice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</a:rPr>
              <a:t>How to </a:t>
            </a:r>
            <a:r>
              <a:rPr lang="en-US" sz="1800" dirty="0" smtClean="0">
                <a:solidFill>
                  <a:srgbClr val="0000FF"/>
                </a:solidFill>
              </a:rPr>
              <a:t>test multiple conditions </a:t>
            </a:r>
            <a:r>
              <a:rPr lang="en-US" sz="1800" dirty="0" smtClean="0">
                <a:solidFill>
                  <a:srgbClr val="000000"/>
                </a:solidFill>
              </a:rPr>
              <a:t>before executing code?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75" y="1848680"/>
            <a:ext cx="6831545" cy="2653390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If Statement Exercise - </a:t>
            </a:r>
            <a:r>
              <a:rPr lang="en-US" sz="3600" dirty="0"/>
              <a:t>1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107059" y="2324746"/>
            <a:ext cx="4070930" cy="113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808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261225"/>
            <a:ext cx="2763257" cy="5909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1. By </a:t>
            </a:r>
            <a:r>
              <a:rPr lang="en-US" sz="2000" dirty="0">
                <a:solidFill>
                  <a:srgbClr val="000000"/>
                </a:solidFill>
              </a:rPr>
              <a:t>n</a:t>
            </a:r>
            <a:r>
              <a:rPr lang="en-US" sz="2000" dirty="0" smtClean="0">
                <a:solidFill>
                  <a:srgbClr val="000000"/>
                </a:solidFill>
              </a:rPr>
              <a:t>ot so elegant nested if statements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If Statement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7" y="1997094"/>
            <a:ext cx="1829211" cy="2857736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8" name="Content Placeholder 9"/>
          <p:cNvSpPr txBox="1">
            <a:spLocks/>
          </p:cNvSpPr>
          <p:nvPr/>
        </p:nvSpPr>
        <p:spPr>
          <a:xfrm>
            <a:off x="3220457" y="1263685"/>
            <a:ext cx="5696750" cy="5884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2. Connecting conditions by </a:t>
            </a:r>
            <a:r>
              <a:rPr lang="en-US" sz="2200" dirty="0" smtClean="0">
                <a:solidFill>
                  <a:srgbClr val="0000FF"/>
                </a:solidFill>
              </a:rPr>
              <a:t>Boolean (and, or, not) </a:t>
            </a:r>
            <a:r>
              <a:rPr lang="en-US" sz="2200" dirty="0" smtClean="0">
                <a:solidFill>
                  <a:srgbClr val="000000"/>
                </a:solidFill>
              </a:rPr>
              <a:t>and extend your code</a:t>
            </a:r>
            <a:endParaRPr lang="en-US" sz="22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833" y="1999554"/>
            <a:ext cx="5517334" cy="21677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4037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1072</Words>
  <Application>Microsoft Macintosh PowerPoint</Application>
  <PresentationFormat>On-screen Show (4:3)</PresentationFormat>
  <Paragraphs>159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Python Programming for Novice</vt:lpstr>
      <vt:lpstr>Python Programming for Novice</vt:lpstr>
      <vt:lpstr>Recap</vt:lpstr>
      <vt:lpstr>Control Flow</vt:lpstr>
      <vt:lpstr>Editors</vt:lpstr>
      <vt:lpstr>If Statement</vt:lpstr>
      <vt:lpstr>If Statement</vt:lpstr>
      <vt:lpstr>If Statement Exercise - 1</vt:lpstr>
      <vt:lpstr>If Statement</vt:lpstr>
      <vt:lpstr>If Statement</vt:lpstr>
      <vt:lpstr>If Statement</vt:lpstr>
      <vt:lpstr>Commenting and Annotating Codes</vt:lpstr>
      <vt:lpstr>If Statement Exercise - 2</vt:lpstr>
      <vt:lpstr>For-loop</vt:lpstr>
      <vt:lpstr>For-loop Example</vt:lpstr>
      <vt:lpstr>Printing Newline and Tab</vt:lpstr>
      <vt:lpstr>File Handling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for Novice</dc:title>
  <dc:creator>Malvika Sharan</dc:creator>
  <cp:lastModifiedBy>Malvika Sharan</cp:lastModifiedBy>
  <cp:revision>1</cp:revision>
  <dcterms:created xsi:type="dcterms:W3CDTF">2015-09-23T20:43:27Z</dcterms:created>
  <dcterms:modified xsi:type="dcterms:W3CDTF">2015-09-23T20:44:13Z</dcterms:modified>
</cp:coreProperties>
</file>