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30" r:id="rId3"/>
    <p:sldId id="287" r:id="rId4"/>
    <p:sldId id="271" r:id="rId5"/>
    <p:sldId id="258" r:id="rId6"/>
    <p:sldId id="259" r:id="rId7"/>
    <p:sldId id="273" r:id="rId8"/>
    <p:sldId id="332" r:id="rId9"/>
    <p:sldId id="272" r:id="rId10"/>
    <p:sldId id="260" r:id="rId11"/>
    <p:sldId id="274" r:id="rId12"/>
    <p:sldId id="310" r:id="rId13"/>
    <p:sldId id="275" r:id="rId14"/>
    <p:sldId id="261" r:id="rId15"/>
    <p:sldId id="276" r:id="rId16"/>
    <p:sldId id="279" r:id="rId17"/>
    <p:sldId id="277" r:id="rId18"/>
    <p:sldId id="278" r:id="rId19"/>
    <p:sldId id="262" r:id="rId20"/>
    <p:sldId id="280" r:id="rId21"/>
    <p:sldId id="283" r:id="rId22"/>
    <p:sldId id="282" r:id="rId23"/>
    <p:sldId id="311" r:id="rId24"/>
    <p:sldId id="284" r:id="rId25"/>
    <p:sldId id="285" r:id="rId26"/>
    <p:sldId id="292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27117-2E23-DC4F-895D-87114445234E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D069-98B4-294C-BE31-45C46B1F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8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68BF-B14A-D041-91CF-F47A44AA121F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8F61-94F5-F843-82A3-E61A8749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lvikasharan/software_writing_skills_potsdam/tree/potsda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9197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Programming for Novice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4551"/>
            <a:ext cx="7772400" cy="20333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Malvika Sharan &amp; Olav </a:t>
            </a:r>
            <a:r>
              <a:rPr lang="en-US" sz="2800" dirty="0" err="1" smtClean="0">
                <a:solidFill>
                  <a:schemeClr val="tx1"/>
                </a:solidFill>
              </a:rPr>
              <a:t>Vahtras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800" dirty="0" smtClean="0"/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Workshop: Software Writing Skills for Young Researchers 2015.09.23 - 2015.09.25</a:t>
            </a:r>
          </a:p>
          <a:p>
            <a:r>
              <a:rPr lang="en-US" sz="2400" dirty="0" smtClean="0"/>
              <a:t>GFZ Helmholtz-</a:t>
            </a:r>
            <a:r>
              <a:rPr lang="en-US" sz="2400" dirty="0" err="1" smtClean="0"/>
              <a:t>Zentrum</a:t>
            </a:r>
            <a:r>
              <a:rPr lang="en-US" sz="2400" dirty="0" smtClean="0"/>
              <a:t> Potsdam, Germany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2413967"/>
            <a:ext cx="2115091" cy="137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49" y="1922098"/>
            <a:ext cx="2945796" cy="221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80" y="2413967"/>
            <a:ext cx="3063262" cy="124799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11338" y="2118259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338" y="428921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1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Using literal constants will become boring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What does Python do if I am writing everything on my own?</a:t>
            </a:r>
          </a:p>
          <a:p>
            <a:pPr lvl="1"/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2200" i="1" dirty="0" smtClean="0">
                <a:solidFill>
                  <a:srgbClr val="0000FF"/>
                </a:solidFill>
              </a:rPr>
              <a:t>Variables</a:t>
            </a:r>
            <a:r>
              <a:rPr lang="en-US" sz="2200" dirty="0" smtClean="0">
                <a:solidFill>
                  <a:srgbClr val="000000"/>
                </a:solidFill>
              </a:rPr>
              <a:t> are variables, their </a:t>
            </a:r>
            <a:r>
              <a:rPr lang="en-US" sz="2200" dirty="0" smtClean="0">
                <a:solidFill>
                  <a:srgbClr val="0000FF"/>
                </a:solidFill>
              </a:rPr>
              <a:t>values can change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Allow storing any information in your computer’s memory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We need a method to access them by giving them names (Identifiers)</a:t>
            </a:r>
          </a:p>
          <a:p>
            <a:pPr lvl="1"/>
            <a:endParaRPr lang="en-US" sz="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Rules: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The identifiers are case sensitive </a:t>
            </a:r>
          </a:p>
          <a:p>
            <a:r>
              <a:rPr lang="en-US" sz="1800" dirty="0" err="1" smtClean="0">
                <a:solidFill>
                  <a:srgbClr val="0000FF"/>
                </a:solidFill>
              </a:rPr>
              <a:t>myname</a:t>
            </a:r>
            <a:r>
              <a:rPr lang="en-US" sz="1800" dirty="0" smtClean="0">
                <a:solidFill>
                  <a:srgbClr val="000000"/>
                </a:solidFill>
              </a:rPr>
              <a:t> and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MyName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are different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The name starts with a letter or alphabet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Followed by letters, underscores or digits     (</a:t>
            </a:r>
            <a:r>
              <a:rPr lang="en-US" sz="1800" dirty="0" smtClean="0">
                <a:solidFill>
                  <a:srgbClr val="0000FF"/>
                </a:solidFill>
              </a:rPr>
              <a:t>name_1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Using literal constants will become boring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“What would Python do if I am writing everything on my own?”</a:t>
            </a:r>
          </a:p>
          <a:p>
            <a:pPr lvl="1"/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2200" i="1" dirty="0" smtClean="0">
                <a:solidFill>
                  <a:srgbClr val="0000FF"/>
                </a:solidFill>
              </a:rPr>
              <a:t>Variables</a:t>
            </a:r>
            <a:r>
              <a:rPr lang="en-US" sz="2200" dirty="0" smtClean="0">
                <a:solidFill>
                  <a:srgbClr val="000000"/>
                </a:solidFill>
              </a:rPr>
              <a:t> are variables, their </a:t>
            </a:r>
            <a:r>
              <a:rPr lang="en-US" sz="2200" dirty="0" smtClean="0">
                <a:solidFill>
                  <a:srgbClr val="0000FF"/>
                </a:solidFill>
              </a:rPr>
              <a:t>values can change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Allow storing any information in your computer’s memory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We need a method to access them by giving them names (Identifiers)</a:t>
            </a:r>
          </a:p>
          <a:p>
            <a:pPr lvl="1"/>
            <a:endParaRPr lang="en-US" sz="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Rules: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The identifiers are case sensitive </a:t>
            </a:r>
          </a:p>
          <a:p>
            <a:r>
              <a:rPr lang="en-US" sz="1800" dirty="0" err="1" smtClean="0">
                <a:solidFill>
                  <a:srgbClr val="0000FF"/>
                </a:solidFill>
              </a:rPr>
              <a:t>myname</a:t>
            </a:r>
            <a:r>
              <a:rPr lang="en-US" sz="1800" dirty="0" smtClean="0">
                <a:solidFill>
                  <a:srgbClr val="000000"/>
                </a:solidFill>
              </a:rPr>
              <a:t> and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MyName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are different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The name starts with a letter or alphabet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Followed by letters, underscores or digits     (</a:t>
            </a:r>
            <a:r>
              <a:rPr lang="en-US" sz="1800" dirty="0" smtClean="0">
                <a:solidFill>
                  <a:srgbClr val="0000FF"/>
                </a:solidFill>
              </a:rPr>
              <a:t>name_1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44" y="4118246"/>
            <a:ext cx="4075182" cy="2007917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81424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String Formatting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The string format operators allows </a:t>
            </a:r>
            <a:r>
              <a:rPr lang="en-US" sz="2200" dirty="0" smtClean="0">
                <a:solidFill>
                  <a:srgbClr val="0000FF"/>
                </a:solidFill>
              </a:rPr>
              <a:t>formatting output </a:t>
            </a:r>
            <a:r>
              <a:rPr lang="en-US" sz="2200" dirty="0" smtClean="0">
                <a:solidFill>
                  <a:srgbClr val="000000"/>
                </a:solidFill>
              </a:rPr>
              <a:t>of an </a:t>
            </a:r>
            <a:r>
              <a:rPr lang="en-US" sz="2200" dirty="0" smtClean="0">
                <a:solidFill>
                  <a:srgbClr val="0000FF"/>
                </a:solidFill>
              </a:rPr>
              <a:t>ordered strings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Previous example: print “Age of”, name, “is”, age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Smarter way 1: print “Age of {} is {}”.format(name, age)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Smarter way 2: print </a:t>
            </a:r>
            <a:r>
              <a:rPr lang="en-US" sz="2000" dirty="0" smtClean="0">
                <a:solidFill>
                  <a:srgbClr val="0000FF"/>
                </a:solidFill>
              </a:rPr>
              <a:t>“Age of %s is %s” % (name, age)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There are several options with %: 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%s: string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%d: decimal point number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%f: float point number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 %.2f: float point number to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2 decimal places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Etc.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44" y="4118246"/>
            <a:ext cx="4075182" cy="2007917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  <p:sp>
        <p:nvSpPr>
          <p:cNvPr id="4" name="TextBox 3"/>
          <p:cNvSpPr txBox="1"/>
          <p:nvPr/>
        </p:nvSpPr>
        <p:spPr>
          <a:xfrm>
            <a:off x="4784329" y="6233900"/>
            <a:ext cx="422423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Print the output by string format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 Exercises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Exercises: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Assign any value to variable </a:t>
            </a:r>
            <a:r>
              <a:rPr lang="en-US" sz="2000" dirty="0" err="1" smtClean="0"/>
              <a:t>i</a:t>
            </a:r>
            <a:r>
              <a:rPr lang="en-US" sz="2000" dirty="0" smtClean="0"/>
              <a:t>, print and check the value</a:t>
            </a:r>
          </a:p>
          <a:p>
            <a:pPr marL="857250" lvl="1" indent="-457200"/>
            <a:r>
              <a:rPr lang="en-US" sz="1800" dirty="0" smtClean="0"/>
              <a:t>Example: </a:t>
            </a:r>
            <a:r>
              <a:rPr lang="en-US" sz="1800" dirty="0" err="1" smtClean="0">
                <a:solidFill>
                  <a:srgbClr val="0000FF"/>
                </a:solidFill>
              </a:rPr>
              <a:t>i</a:t>
            </a:r>
            <a:r>
              <a:rPr lang="en-US" sz="1800" dirty="0" smtClean="0">
                <a:solidFill>
                  <a:srgbClr val="0000FF"/>
                </a:solidFill>
              </a:rPr>
              <a:t> = 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Reassign a different value to </a:t>
            </a:r>
            <a:r>
              <a:rPr lang="en-US" sz="2000" dirty="0" err="1" smtClean="0"/>
              <a:t>i</a:t>
            </a:r>
            <a:r>
              <a:rPr lang="en-US" sz="2000" dirty="0" smtClean="0"/>
              <a:t>, print and check</a:t>
            </a:r>
          </a:p>
          <a:p>
            <a:pPr marL="857250" lvl="1" indent="-457200"/>
            <a:r>
              <a:rPr lang="en-US" sz="1800" dirty="0" smtClean="0"/>
              <a:t>Example: </a:t>
            </a:r>
            <a:r>
              <a:rPr lang="en-US" sz="1800" dirty="0" err="1" smtClean="0">
                <a:solidFill>
                  <a:srgbClr val="0000FF"/>
                </a:solidFill>
              </a:rPr>
              <a:t>i</a:t>
            </a:r>
            <a:r>
              <a:rPr lang="en-US" sz="1800" dirty="0" smtClean="0">
                <a:solidFill>
                  <a:srgbClr val="0000FF"/>
                </a:solidFill>
              </a:rPr>
              <a:t> = 23</a:t>
            </a:r>
          </a:p>
          <a:p>
            <a:pPr marL="857250" lvl="1" indent="-457200"/>
            <a:r>
              <a:rPr lang="en-US" sz="1800" dirty="0" smtClean="0">
                <a:solidFill>
                  <a:srgbClr val="0000FF"/>
                </a:solidFill>
              </a:rPr>
              <a:t>You just overwrote</a:t>
            </a:r>
            <a:r>
              <a:rPr lang="en-US" sz="1800" dirty="0" smtClean="0"/>
              <a:t> the value of </a:t>
            </a:r>
            <a:r>
              <a:rPr lang="en-US" sz="1800" dirty="0" err="1" smtClean="0"/>
              <a:t>i</a:t>
            </a:r>
            <a:r>
              <a:rPr lang="en-US" sz="1800" dirty="0" smtClean="0"/>
              <a:t>, the last assigned value is the current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Assign </a:t>
            </a:r>
            <a:r>
              <a:rPr lang="en-US" sz="2200" dirty="0" smtClean="0">
                <a:solidFill>
                  <a:srgbClr val="0000FF"/>
                </a:solidFill>
              </a:rPr>
              <a:t>multiple variables same values</a:t>
            </a:r>
            <a:r>
              <a:rPr lang="en-US" sz="2200" dirty="0" smtClean="0"/>
              <a:t>, print and check</a:t>
            </a:r>
          </a:p>
          <a:p>
            <a:pPr marL="857250" lvl="1" indent="-457200"/>
            <a:r>
              <a:rPr lang="en-US" sz="1800" dirty="0" smtClean="0"/>
              <a:t>Example: a = b = c = 59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Assign </a:t>
            </a:r>
            <a:r>
              <a:rPr lang="en-US" sz="2200" dirty="0" smtClean="0">
                <a:solidFill>
                  <a:srgbClr val="0000FF"/>
                </a:solidFill>
              </a:rPr>
              <a:t>multiple variables (a, b, c) different values</a:t>
            </a:r>
            <a:r>
              <a:rPr lang="en-US" sz="2200" dirty="0" smtClean="0"/>
              <a:t>, print and check</a:t>
            </a:r>
          </a:p>
          <a:p>
            <a:pPr marL="857250" lvl="1" indent="-457200"/>
            <a:r>
              <a:rPr lang="en-US" sz="1800" dirty="0" smtClean="0"/>
              <a:t>In separate lines (a = 1 + Enter-key, b = 2 + Enter-key, c = 3 + Enter-key)</a:t>
            </a:r>
          </a:p>
          <a:p>
            <a:pPr marL="857250" lvl="1" indent="-457200"/>
            <a:r>
              <a:rPr lang="en-US" sz="1800" dirty="0" smtClean="0"/>
              <a:t>In same line (a, b, c = 1, 2, 3)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2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</a:rPr>
              <a:t>Operators</a:t>
            </a:r>
            <a:r>
              <a:rPr lang="en-US" sz="2200" dirty="0" smtClean="0">
                <a:solidFill>
                  <a:srgbClr val="0000FF"/>
                </a:solidFill>
              </a:rPr>
              <a:t> are functionality </a:t>
            </a:r>
            <a:r>
              <a:rPr lang="en-US" sz="2200" dirty="0" smtClean="0"/>
              <a:t>that do something and can be represented by the symbols such as + or special keywords</a:t>
            </a:r>
          </a:p>
          <a:p>
            <a:endParaRPr lang="en-US" sz="800" dirty="0" smtClean="0"/>
          </a:p>
          <a:p>
            <a:r>
              <a:rPr lang="en-US" sz="2200" dirty="0" smtClean="0"/>
              <a:t>Operators operate on data referred as </a:t>
            </a:r>
            <a:r>
              <a:rPr lang="en-US" sz="2200" dirty="0" smtClean="0">
                <a:solidFill>
                  <a:srgbClr val="0000FF"/>
                </a:solidFill>
              </a:rPr>
              <a:t>operands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</a:rPr>
              <a:t>For example:</a:t>
            </a:r>
            <a:endParaRPr lang="en-US" sz="2200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31" y="3028017"/>
            <a:ext cx="3057591" cy="32723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Operators and Operands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60645" y="3096057"/>
            <a:ext cx="396887" cy="3931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70744" y="3096057"/>
            <a:ext cx="396887" cy="3931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02889" y="3107397"/>
            <a:ext cx="322495" cy="30242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59961" y="3911344"/>
            <a:ext cx="396887" cy="3931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70060" y="3911344"/>
            <a:ext cx="396887" cy="3931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02205" y="3990724"/>
            <a:ext cx="322495" cy="30242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49305" y="4812199"/>
            <a:ext cx="641375" cy="3931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92368" y="4770783"/>
            <a:ext cx="654771" cy="4232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44452" y="4891581"/>
            <a:ext cx="322495" cy="30242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16864" y="3292628"/>
            <a:ext cx="396887" cy="3931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04469" y="3285660"/>
            <a:ext cx="1198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Operands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491256" y="3990724"/>
            <a:ext cx="322495" cy="30242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04469" y="3893034"/>
            <a:ext cx="124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Operators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491256" y="4770783"/>
            <a:ext cx="2108983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already saw that </a:t>
            </a:r>
          </a:p>
          <a:p>
            <a:r>
              <a:rPr lang="en-US" dirty="0" smtClean="0"/>
              <a:t>in ‘Printing’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1"/>
          </p:cNvCxnSpPr>
          <p:nvPr/>
        </p:nvCxnSpPr>
        <p:spPr>
          <a:xfrm flipH="1" flipV="1">
            <a:off x="5727222" y="5091760"/>
            <a:ext cx="764034" cy="218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8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Operators and Operands Exercises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117"/>
            <a:ext cx="8229600" cy="5271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Exercises: Assign numerical values to X and Y and do the following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Sum x and y by plus: </a:t>
            </a:r>
            <a:r>
              <a:rPr lang="en-US" sz="1800" dirty="0" smtClean="0">
                <a:solidFill>
                  <a:srgbClr val="0000FF"/>
                </a:solidFill>
              </a:rPr>
              <a:t>x + 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Subtract y from x by minus: </a:t>
            </a:r>
            <a:r>
              <a:rPr lang="en-US" sz="1800" dirty="0" smtClean="0">
                <a:solidFill>
                  <a:srgbClr val="0000FF"/>
                </a:solidFill>
              </a:rPr>
              <a:t>x - y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Multiply x and y: </a:t>
            </a:r>
            <a:r>
              <a:rPr lang="en-US" sz="1800" dirty="0" smtClean="0">
                <a:solidFill>
                  <a:srgbClr val="0000FF"/>
                </a:solidFill>
              </a:rPr>
              <a:t>x * 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Multiply a string with y: </a:t>
            </a:r>
            <a:r>
              <a:rPr lang="en-US" sz="1800" dirty="0" smtClean="0">
                <a:solidFill>
                  <a:srgbClr val="0000FF"/>
                </a:solidFill>
              </a:rPr>
              <a:t>‘X’ * y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Return x to the power of y: </a:t>
            </a:r>
            <a:r>
              <a:rPr lang="en-US" sz="1800" dirty="0" smtClean="0">
                <a:solidFill>
                  <a:srgbClr val="0000FF"/>
                </a:solidFill>
              </a:rPr>
              <a:t>x**y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Divide x by y: </a:t>
            </a:r>
            <a:r>
              <a:rPr lang="en-US" sz="1800" dirty="0" smtClean="0">
                <a:solidFill>
                  <a:srgbClr val="0000FF"/>
                </a:solidFill>
              </a:rPr>
              <a:t>x/y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Return remainder of x divided by y: </a:t>
            </a:r>
            <a:r>
              <a:rPr lang="en-US" sz="1800" dirty="0" smtClean="0">
                <a:solidFill>
                  <a:srgbClr val="0000FF"/>
                </a:solidFill>
              </a:rPr>
              <a:t>x % 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Check if x is greater than y: </a:t>
            </a:r>
            <a:r>
              <a:rPr lang="en-US" sz="1800" dirty="0" smtClean="0">
                <a:solidFill>
                  <a:srgbClr val="0000FF"/>
                </a:solidFill>
              </a:rPr>
              <a:t>x &gt; 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Check if x is smaller than y: </a:t>
            </a:r>
            <a:r>
              <a:rPr lang="en-US" sz="1800" dirty="0" smtClean="0">
                <a:solidFill>
                  <a:srgbClr val="0000FF"/>
                </a:solidFill>
              </a:rPr>
              <a:t>x &lt; 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Check if x is less than or equal to 100: </a:t>
            </a:r>
            <a:r>
              <a:rPr lang="en-US" sz="1800" dirty="0" smtClean="0">
                <a:solidFill>
                  <a:srgbClr val="0000FF"/>
                </a:solidFill>
              </a:rPr>
              <a:t>x &lt;=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Check if y is greater than or equal to 5: </a:t>
            </a:r>
            <a:r>
              <a:rPr lang="en-US" sz="1800" dirty="0">
                <a:solidFill>
                  <a:srgbClr val="0000FF"/>
                </a:solidFill>
              </a:rPr>
              <a:t>y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&gt;</a:t>
            </a:r>
            <a:r>
              <a:rPr lang="en-US" sz="1800" dirty="0" smtClean="0">
                <a:solidFill>
                  <a:srgbClr val="0000FF"/>
                </a:solidFill>
              </a:rPr>
              <a:t>=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Check if x is equal to y: </a:t>
            </a:r>
            <a:r>
              <a:rPr lang="en-US" sz="1800" dirty="0" smtClean="0">
                <a:solidFill>
                  <a:srgbClr val="0000FF"/>
                </a:solidFill>
              </a:rPr>
              <a:t>x == y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Check if x is not equal to y: </a:t>
            </a:r>
            <a:r>
              <a:rPr lang="en-US" sz="1800" dirty="0" smtClean="0">
                <a:solidFill>
                  <a:srgbClr val="0000FF"/>
                </a:solidFill>
              </a:rPr>
              <a:t>x != 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Math Operators and Operands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We can use multiple operators together</a:t>
            </a:r>
          </a:p>
          <a:p>
            <a:r>
              <a:rPr lang="en-US" sz="2000" dirty="0" smtClean="0"/>
              <a:t>Evaluation order is what high school taught us: </a:t>
            </a:r>
            <a:r>
              <a:rPr lang="en-US" sz="2000" dirty="0" smtClean="0">
                <a:solidFill>
                  <a:srgbClr val="0000FF"/>
                </a:solidFill>
              </a:rPr>
              <a:t>BODMAS</a:t>
            </a:r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000" dirty="0" smtClean="0"/>
              <a:t>B: </a:t>
            </a:r>
            <a:r>
              <a:rPr lang="en-US" sz="2000" u="sng" dirty="0" smtClean="0"/>
              <a:t>B</a:t>
            </a:r>
            <a:r>
              <a:rPr lang="en-US" sz="2000" dirty="0" smtClean="0"/>
              <a:t>rackets first</a:t>
            </a:r>
          </a:p>
          <a:p>
            <a:r>
              <a:rPr lang="en-US" sz="2000" dirty="0" smtClean="0"/>
              <a:t>O: </a:t>
            </a:r>
            <a:r>
              <a:rPr lang="en-US" sz="2000" u="sng" dirty="0" smtClean="0"/>
              <a:t>O</a:t>
            </a:r>
            <a:r>
              <a:rPr lang="en-US" sz="2000" dirty="0" smtClean="0"/>
              <a:t>rders (i.e. Powers and Square Roots, etc.)</a:t>
            </a:r>
          </a:p>
          <a:p>
            <a:r>
              <a:rPr lang="en-US" sz="2000" dirty="0" smtClean="0"/>
              <a:t>DM: </a:t>
            </a:r>
            <a:r>
              <a:rPr lang="en-US" sz="2000" u="sng" dirty="0" smtClean="0"/>
              <a:t>D</a:t>
            </a:r>
            <a:r>
              <a:rPr lang="en-US" sz="2000" dirty="0" smtClean="0"/>
              <a:t>ivision and </a:t>
            </a:r>
            <a:r>
              <a:rPr lang="en-US" sz="2000" u="sng" dirty="0" smtClean="0"/>
              <a:t>M</a:t>
            </a:r>
            <a:r>
              <a:rPr lang="en-US" sz="2000" dirty="0" smtClean="0"/>
              <a:t>ultiplication (left-to-right)</a:t>
            </a:r>
          </a:p>
          <a:p>
            <a:r>
              <a:rPr lang="en-US" sz="2000" dirty="0" smtClean="0"/>
              <a:t>AS: </a:t>
            </a:r>
            <a:r>
              <a:rPr lang="en-US" sz="2000" u="sng" dirty="0" smtClean="0"/>
              <a:t>A</a:t>
            </a:r>
            <a:r>
              <a:rPr lang="en-US" sz="2000" dirty="0" smtClean="0"/>
              <a:t>ddition and </a:t>
            </a:r>
            <a:r>
              <a:rPr lang="en-US" sz="2000" u="sng" dirty="0" smtClean="0"/>
              <a:t>S</a:t>
            </a:r>
            <a:r>
              <a:rPr lang="en-US" sz="2000" dirty="0" smtClean="0"/>
              <a:t>ubtraction (left-to-right)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Division before multiplication and addition before subtraction</a:t>
            </a:r>
          </a:p>
          <a:p>
            <a:r>
              <a:rPr lang="en-US" sz="2000" dirty="0" smtClean="0"/>
              <a:t>However the </a:t>
            </a:r>
            <a:r>
              <a:rPr lang="en-US" sz="2000" dirty="0" smtClean="0">
                <a:solidFill>
                  <a:srgbClr val="0000FF"/>
                </a:solidFill>
              </a:rPr>
              <a:t>order can be altered by using brackets</a:t>
            </a:r>
            <a:endParaRPr lang="en-US" sz="1400" dirty="0">
              <a:solidFill>
                <a:srgbClr val="0000FF"/>
              </a:solidFill>
            </a:endParaRPr>
          </a:p>
          <a:p>
            <a:pPr lvl="1"/>
            <a:r>
              <a:rPr lang="en-US" sz="1800" dirty="0" smtClean="0"/>
              <a:t>Example: </a:t>
            </a:r>
            <a:r>
              <a:rPr lang="en-US" sz="1800" dirty="0"/>
              <a:t>4/2*3+1-</a:t>
            </a:r>
            <a:r>
              <a:rPr lang="en-US" sz="1800" dirty="0" smtClean="0"/>
              <a:t>5 = 2 but </a:t>
            </a:r>
            <a:r>
              <a:rPr lang="en-US" sz="1800" dirty="0"/>
              <a:t>4/2*(3+1-5</a:t>
            </a:r>
            <a:r>
              <a:rPr lang="en-US" sz="1800" dirty="0" smtClean="0"/>
              <a:t>) = -2</a:t>
            </a:r>
          </a:p>
          <a:p>
            <a:pPr lvl="1"/>
            <a:r>
              <a:rPr lang="en-US" sz="1800" dirty="0" smtClean="0"/>
              <a:t>Use multiple operators (example: </a:t>
            </a:r>
            <a:r>
              <a:rPr lang="en-US" sz="1800" dirty="0" err="1" smtClean="0"/>
              <a:t>x+y</a:t>
            </a:r>
            <a:r>
              <a:rPr lang="en-US" sz="1800" dirty="0" smtClean="0"/>
              <a:t>*y/x)</a:t>
            </a:r>
          </a:p>
          <a:p>
            <a:pPr lvl="1"/>
            <a:endParaRPr lang="en-US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Math Operators and Operands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51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Operands can be over-written</a:t>
            </a:r>
          </a:p>
          <a:p>
            <a:endParaRPr lang="en-US" sz="22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Solution – 1</a:t>
            </a:r>
          </a:p>
          <a:p>
            <a:pPr lvl="1"/>
            <a:r>
              <a:rPr lang="en-US" sz="2000" dirty="0" smtClean="0"/>
              <a:t>Assign a value to variable a</a:t>
            </a:r>
          </a:p>
          <a:p>
            <a:pPr lvl="1"/>
            <a:r>
              <a:rPr lang="en-US" sz="2000" dirty="0" smtClean="0"/>
              <a:t>Reassign/overwrite value of a as a * 3</a:t>
            </a: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27" y="2244423"/>
            <a:ext cx="3064673" cy="391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4271" y="3901037"/>
            <a:ext cx="3549306" cy="27556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4271" y="1757735"/>
            <a:ext cx="3289133" cy="2392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Math Operators and Operands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51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Shortcuts for math operations:</a:t>
            </a:r>
          </a:p>
          <a:p>
            <a:endParaRPr lang="en-US" sz="2200" dirty="0" smtClean="0"/>
          </a:p>
          <a:p>
            <a:pPr lvl="1"/>
            <a:r>
              <a:rPr lang="en-US" sz="2000" dirty="0" smtClean="0"/>
              <a:t>Solution – 1</a:t>
            </a:r>
          </a:p>
          <a:p>
            <a:pPr lvl="1"/>
            <a:r>
              <a:rPr lang="en-US" sz="2000" dirty="0" smtClean="0"/>
              <a:t>Assign a value to variable a</a:t>
            </a:r>
          </a:p>
          <a:p>
            <a:pPr lvl="1"/>
            <a:r>
              <a:rPr lang="en-US" sz="2000" dirty="0" smtClean="0"/>
              <a:t>Reassign/overwrite value of a as a * 3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Solution - 2</a:t>
            </a:r>
          </a:p>
          <a:p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27" y="2244423"/>
            <a:ext cx="3064673" cy="3910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7667" y="3901037"/>
            <a:ext cx="3289133" cy="2392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Structures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</a:rPr>
              <a:t>Data Structures</a:t>
            </a:r>
            <a:r>
              <a:rPr lang="en-US" sz="2200" dirty="0" smtClean="0"/>
              <a:t> are containers that hold/store a collection of data/object together </a:t>
            </a:r>
          </a:p>
          <a:p>
            <a:r>
              <a:rPr lang="en-US" sz="2200" dirty="0" smtClean="0"/>
              <a:t>There are two built-in data structures that we will discuss here</a:t>
            </a:r>
          </a:p>
          <a:p>
            <a:endParaRPr lang="en-US" sz="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List (list)</a:t>
            </a:r>
            <a:r>
              <a:rPr lang="en-US" sz="2000" dirty="0" smtClean="0"/>
              <a:t>: holds ordered collection of objects separated by comma</a:t>
            </a:r>
          </a:p>
          <a:p>
            <a:pPr marL="1257300" lvl="2" indent="-457200"/>
            <a:r>
              <a:rPr lang="en-US" sz="1800" dirty="0" smtClean="0">
                <a:solidFill>
                  <a:srgbClr val="000000"/>
                </a:solidFill>
              </a:rPr>
              <a:t>Objects are present in the given order any change in introduced</a:t>
            </a:r>
          </a:p>
          <a:p>
            <a:pPr marL="1257300" lvl="2" indent="-457200"/>
            <a:r>
              <a:rPr lang="en-US" sz="1800" dirty="0" smtClean="0">
                <a:solidFill>
                  <a:srgbClr val="0000FF"/>
                </a:solidFill>
              </a:rPr>
              <a:t>Lists are mutable</a:t>
            </a:r>
            <a:r>
              <a:rPr lang="en-US" sz="1800" dirty="0" smtClean="0"/>
              <a:t>: data can be added</a:t>
            </a:r>
            <a:r>
              <a:rPr lang="en-US" sz="1800" dirty="0"/>
              <a:t> </a:t>
            </a:r>
            <a:r>
              <a:rPr lang="en-US" sz="1800" dirty="0" smtClean="0"/>
              <a:t>and removed</a:t>
            </a:r>
          </a:p>
          <a:p>
            <a:pPr marL="1257300" lvl="2" indent="-457200"/>
            <a:r>
              <a:rPr lang="en-US" sz="1800" dirty="0" smtClean="0"/>
              <a:t>An empty list are created as: </a:t>
            </a:r>
            <a:r>
              <a:rPr lang="en-US" sz="1800" dirty="0" err="1" smtClean="0">
                <a:solidFill>
                  <a:srgbClr val="0000FF"/>
                </a:solidFill>
              </a:rPr>
              <a:t>my_list</a:t>
            </a:r>
            <a:r>
              <a:rPr lang="en-US" sz="1800" dirty="0" smtClean="0">
                <a:solidFill>
                  <a:srgbClr val="0000FF"/>
                </a:solidFill>
              </a:rPr>
              <a:t> = []</a:t>
            </a:r>
            <a:endParaRPr lang="en-US" sz="800" dirty="0">
              <a:solidFill>
                <a:srgbClr val="0000FF"/>
              </a:solidFill>
            </a:endParaRPr>
          </a:p>
          <a:p>
            <a:pPr marL="1257300" lvl="2" indent="-457200"/>
            <a:r>
              <a:rPr lang="en-US" sz="1800" dirty="0" smtClean="0"/>
              <a:t>A list with values are created as: </a:t>
            </a:r>
            <a:r>
              <a:rPr lang="en-US" sz="1800" dirty="0" err="1" smtClean="0">
                <a:solidFill>
                  <a:srgbClr val="0000FF"/>
                </a:solidFill>
              </a:rPr>
              <a:t>my_list</a:t>
            </a:r>
            <a:r>
              <a:rPr lang="en-US" sz="1800" dirty="0" smtClean="0">
                <a:solidFill>
                  <a:srgbClr val="0000FF"/>
                </a:solidFill>
              </a:rPr>
              <a:t> = [1, 2, ‘a’, ‘b’]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Topics to be discussed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1665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Basics</a:t>
            </a:r>
            <a:r>
              <a:rPr lang="en-US" sz="2200" dirty="0" smtClean="0"/>
              <a:t> (What is? And How to?)</a:t>
            </a:r>
          </a:p>
          <a:p>
            <a:endParaRPr lang="en-US" sz="800" dirty="0" smtClean="0"/>
          </a:p>
          <a:p>
            <a:r>
              <a:rPr lang="en-US" sz="2200" dirty="0" smtClean="0">
                <a:solidFill>
                  <a:srgbClr val="000000"/>
                </a:solidFill>
              </a:rPr>
              <a:t>How to read, write, manipulate and </a:t>
            </a:r>
            <a:r>
              <a:rPr lang="en-US" sz="2200" dirty="0" smtClean="0">
                <a:solidFill>
                  <a:srgbClr val="0000FF"/>
                </a:solidFill>
              </a:rPr>
              <a:t>process information</a:t>
            </a:r>
          </a:p>
          <a:p>
            <a:endParaRPr lang="en-US" sz="800" dirty="0" smtClean="0"/>
          </a:p>
          <a:p>
            <a:r>
              <a:rPr lang="en-US" sz="2200" dirty="0" smtClean="0"/>
              <a:t>How to get the </a:t>
            </a:r>
            <a:r>
              <a:rPr lang="en-US" sz="2200" dirty="0" smtClean="0">
                <a:solidFill>
                  <a:srgbClr val="0000FF"/>
                </a:solidFill>
              </a:rPr>
              <a:t>repeated task done </a:t>
            </a:r>
            <a:r>
              <a:rPr lang="en-US" sz="2200" dirty="0" smtClean="0"/>
              <a:t>without repeated coding</a:t>
            </a:r>
          </a:p>
          <a:p>
            <a:endParaRPr lang="en-US" sz="800" dirty="0" smtClean="0"/>
          </a:p>
          <a:p>
            <a:r>
              <a:rPr lang="en-US" sz="2200" dirty="0" smtClean="0"/>
              <a:t>Most importantly, using Python to </a:t>
            </a:r>
            <a:r>
              <a:rPr lang="en-US" sz="2200" dirty="0" smtClean="0">
                <a:solidFill>
                  <a:srgbClr val="0000FF"/>
                </a:solidFill>
              </a:rPr>
              <a:t>deal with your data</a:t>
            </a:r>
          </a:p>
          <a:p>
            <a:endParaRPr lang="en-US" sz="800" dirty="0" smtClean="0"/>
          </a:p>
          <a:p>
            <a:r>
              <a:rPr lang="en-US" sz="2200" dirty="0" smtClean="0"/>
              <a:t>Link to all the documents for this </a:t>
            </a:r>
            <a:r>
              <a:rPr lang="en-US" sz="2200" dirty="0" err="1" smtClean="0"/>
              <a:t>course</a:t>
            </a:r>
            <a:r>
              <a:rPr lang="en-US" sz="1700" dirty="0" err="1" smtClean="0">
                <a:solidFill>
                  <a:srgbClr val="0000FF"/>
                </a:solidFill>
                <a:hlinkClick r:id="rId2"/>
              </a:rPr>
              <a:t>https</a:t>
            </a:r>
            <a:r>
              <a:rPr lang="en-US" sz="1700" dirty="0" smtClean="0">
                <a:solidFill>
                  <a:srgbClr val="0000FF"/>
                </a:solidFill>
                <a:hlinkClick r:id="rId2"/>
              </a:rPr>
              <a:t>://github.com/malvikasharan/software_writing_skills_potsdam/tree/potsdam</a:t>
            </a:r>
            <a:endParaRPr lang="en-US" sz="1700" dirty="0" smtClean="0">
              <a:solidFill>
                <a:srgbClr val="0000FF"/>
              </a:solidFill>
            </a:endParaRPr>
          </a:p>
          <a:p>
            <a:pPr lvl="1"/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2200" dirty="0" smtClean="0"/>
              <a:t>References for this course: </a:t>
            </a:r>
            <a:r>
              <a:rPr lang="en-US" sz="2200" dirty="0" smtClean="0">
                <a:solidFill>
                  <a:srgbClr val="0000FF"/>
                </a:solidFill>
              </a:rPr>
              <a:t>‘A Byte of Python’ </a:t>
            </a:r>
            <a:r>
              <a:rPr lang="en-US" sz="2200" dirty="0" smtClean="0">
                <a:solidFill>
                  <a:srgbClr val="000000"/>
                </a:solidFill>
              </a:rPr>
              <a:t>by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 </a:t>
            </a:r>
            <a:r>
              <a:rPr lang="en-US" sz="2400" dirty="0" err="1" smtClean="0"/>
              <a:t>Swaroop</a:t>
            </a:r>
            <a:r>
              <a:rPr lang="en-US" sz="2400" dirty="0" smtClean="0"/>
              <a:t> C. H. </a:t>
            </a:r>
            <a:r>
              <a:rPr lang="en-US" sz="2200" dirty="0" smtClean="0"/>
              <a:t>along with several resources mentioned in the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repository</a:t>
            </a:r>
          </a:p>
          <a:p>
            <a:endParaRPr lang="en-US" sz="800" dirty="0"/>
          </a:p>
          <a:p>
            <a:r>
              <a:rPr lang="en-US" sz="2200" dirty="0" smtClean="0">
                <a:solidFill>
                  <a:srgbClr val="0000FF"/>
                </a:solidFill>
              </a:rPr>
              <a:t>ASK</a:t>
            </a:r>
            <a:r>
              <a:rPr lang="en-US" sz="2200" dirty="0" smtClean="0"/>
              <a:t> when something is not clear</a:t>
            </a:r>
          </a:p>
          <a:p>
            <a:pPr lvl="1"/>
            <a:endParaRPr lang="en-US" sz="22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8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Structures Exercises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395"/>
            <a:ext cx="8229600" cy="5271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Exercises: print and check at each step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h</a:t>
            </a:r>
            <a:r>
              <a:rPr lang="en-US" sz="1800" dirty="0" smtClean="0">
                <a:solidFill>
                  <a:srgbClr val="0000FF"/>
                </a:solidFill>
              </a:rPr>
              <a:t>elp(list)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1. create a list </a:t>
            </a:r>
            <a:r>
              <a:rPr lang="en-US" sz="1800" dirty="0" smtClean="0"/>
              <a:t>with five items and follow the exercise </a:t>
            </a:r>
            <a:r>
              <a:rPr lang="en-US" sz="1800" dirty="0" smtClean="0">
                <a:solidFill>
                  <a:srgbClr val="0000FF"/>
                </a:solidFill>
              </a:rPr>
              <a:t>(hint: </a:t>
            </a:r>
            <a:r>
              <a:rPr lang="en-US" sz="1800" dirty="0" err="1" smtClean="0">
                <a:solidFill>
                  <a:srgbClr val="0000FF"/>
                </a:solidFill>
              </a:rPr>
              <a:t>my_list</a:t>
            </a:r>
            <a:r>
              <a:rPr lang="en-US" sz="1800" dirty="0" smtClean="0">
                <a:solidFill>
                  <a:srgbClr val="0000FF"/>
                </a:solidFill>
              </a:rPr>
              <a:t> = [1, 2, ‘C’, 4, ‘E’]) </a:t>
            </a:r>
            <a:endParaRPr lang="en-US" sz="1800" dirty="0" smtClean="0"/>
          </a:p>
          <a:p>
            <a:pPr marL="0" indent="0">
              <a:buNone/>
            </a:pPr>
            <a:endParaRPr lang="en-US" sz="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2. Add/append an item</a:t>
            </a:r>
            <a:r>
              <a:rPr lang="en-US" sz="1800" dirty="0" smtClean="0"/>
              <a:t>: </a:t>
            </a:r>
            <a:r>
              <a:rPr lang="en-US" sz="1800" dirty="0" err="1" smtClean="0"/>
              <a:t>my_list.append</a:t>
            </a:r>
            <a:r>
              <a:rPr lang="en-US" sz="1800" dirty="0" smtClean="0"/>
              <a:t>(‘</a:t>
            </a:r>
            <a:r>
              <a:rPr lang="en-US" sz="1800" dirty="0"/>
              <a:t>X</a:t>
            </a:r>
            <a:r>
              <a:rPr lang="en-US" sz="1800" dirty="0" smtClean="0"/>
              <a:t>’)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3. Access the list item by index</a:t>
            </a:r>
            <a:r>
              <a:rPr lang="en-US" sz="1800" dirty="0" smtClean="0"/>
              <a:t>, which are the position of items (counted from 0)</a:t>
            </a:r>
          </a:p>
          <a:p>
            <a:pPr marL="857250" lvl="1" indent="-457200"/>
            <a:r>
              <a:rPr lang="en-US" sz="1800" dirty="0" smtClean="0"/>
              <a:t>Access the </a:t>
            </a:r>
            <a:r>
              <a:rPr lang="en-US" sz="1800" dirty="0" smtClean="0">
                <a:solidFill>
                  <a:srgbClr val="0000FF"/>
                </a:solidFill>
              </a:rPr>
              <a:t>1st item</a:t>
            </a:r>
            <a:r>
              <a:rPr lang="en-US" sz="1800" dirty="0" smtClean="0"/>
              <a:t>: </a:t>
            </a:r>
            <a:r>
              <a:rPr lang="en-US" sz="1800" dirty="0" err="1" smtClean="0"/>
              <a:t>my_list</a:t>
            </a:r>
            <a:r>
              <a:rPr lang="en-US" sz="1800" dirty="0" smtClean="0"/>
              <a:t>[0] (square brackets to define the index)</a:t>
            </a:r>
          </a:p>
          <a:p>
            <a:pPr marL="857250" lvl="1" indent="-457200"/>
            <a:r>
              <a:rPr lang="en-US" sz="1800" dirty="0" smtClean="0"/>
              <a:t>Access the </a:t>
            </a:r>
            <a:r>
              <a:rPr lang="en-US" sz="1800" dirty="0" smtClean="0">
                <a:solidFill>
                  <a:srgbClr val="0000FF"/>
                </a:solidFill>
              </a:rPr>
              <a:t>last item</a:t>
            </a:r>
            <a:r>
              <a:rPr lang="en-US" sz="1800" dirty="0" smtClean="0"/>
              <a:t>: </a:t>
            </a:r>
            <a:r>
              <a:rPr lang="en-US" sz="1800" dirty="0" err="1" smtClean="0"/>
              <a:t>my_list</a:t>
            </a:r>
            <a:r>
              <a:rPr lang="en-US" sz="1800" dirty="0" smtClean="0"/>
              <a:t>[-1]</a:t>
            </a:r>
          </a:p>
          <a:p>
            <a:pPr marL="857250" lvl="1" indent="-457200"/>
            <a:r>
              <a:rPr lang="en-US" sz="1800" dirty="0" smtClean="0"/>
              <a:t>Access the </a:t>
            </a:r>
            <a:r>
              <a:rPr lang="en-US" sz="1800" dirty="0" smtClean="0">
                <a:solidFill>
                  <a:srgbClr val="0000FF"/>
                </a:solidFill>
              </a:rPr>
              <a:t>4th item </a:t>
            </a:r>
            <a:r>
              <a:rPr lang="en-US" sz="1800" dirty="0" smtClean="0"/>
              <a:t>(?)</a:t>
            </a:r>
          </a:p>
          <a:p>
            <a:pPr marL="857250" lvl="1" indent="-457200"/>
            <a:r>
              <a:rPr lang="en-US" sz="1800" dirty="0" smtClean="0"/>
              <a:t>Access items from position </a:t>
            </a:r>
            <a:r>
              <a:rPr lang="en-US" sz="1800" dirty="0" smtClean="0">
                <a:solidFill>
                  <a:srgbClr val="0000FF"/>
                </a:solidFill>
              </a:rPr>
              <a:t>2 to 4</a:t>
            </a:r>
            <a:r>
              <a:rPr lang="en-US" sz="1800" dirty="0" smtClean="0"/>
              <a:t>: </a:t>
            </a:r>
            <a:r>
              <a:rPr lang="en-US" sz="1800" dirty="0" err="1" smtClean="0"/>
              <a:t>my_list</a:t>
            </a:r>
            <a:r>
              <a:rPr lang="en-US" sz="1800" dirty="0" smtClean="0"/>
              <a:t>[1:4] </a:t>
            </a:r>
          </a:p>
          <a:p>
            <a:pPr marL="1257300" lvl="2" indent="-457200"/>
            <a:r>
              <a:rPr lang="en-US" sz="1700" dirty="0" smtClean="0"/>
              <a:t>Here 4 means item in the 5</a:t>
            </a:r>
            <a:r>
              <a:rPr lang="en-US" sz="1700" baseline="30000" dirty="0" smtClean="0"/>
              <a:t>th</a:t>
            </a:r>
            <a:r>
              <a:rPr lang="en-US" sz="1700" dirty="0" smtClean="0"/>
              <a:t> position, last mentioned index is not accessed</a:t>
            </a:r>
          </a:p>
          <a:p>
            <a:pPr marL="857250" lvl="1" indent="-457200"/>
            <a:r>
              <a:rPr lang="en-US" sz="1800" dirty="0" smtClean="0"/>
              <a:t>Access items at the index </a:t>
            </a:r>
            <a:r>
              <a:rPr lang="en-US" sz="1800" dirty="0" smtClean="0">
                <a:solidFill>
                  <a:srgbClr val="0000FF"/>
                </a:solidFill>
              </a:rPr>
              <a:t>2 to the second last position </a:t>
            </a:r>
            <a:r>
              <a:rPr lang="en-US" sz="1800" dirty="0" smtClean="0"/>
              <a:t>(?)</a:t>
            </a:r>
          </a:p>
          <a:p>
            <a:pPr marL="857250" lvl="1" indent="-457200"/>
            <a:r>
              <a:rPr lang="en-US" sz="1800" dirty="0" smtClean="0"/>
              <a:t>Access items from the </a:t>
            </a:r>
            <a:r>
              <a:rPr lang="en-US" sz="1800" dirty="0" smtClean="0">
                <a:solidFill>
                  <a:srgbClr val="0000FF"/>
                </a:solidFill>
              </a:rPr>
              <a:t>beginning to the position 4</a:t>
            </a:r>
            <a:r>
              <a:rPr lang="en-US" sz="1800" dirty="0" smtClean="0"/>
              <a:t>: </a:t>
            </a:r>
            <a:r>
              <a:rPr lang="en-US" sz="1800" dirty="0" err="1" smtClean="0"/>
              <a:t>mylist</a:t>
            </a:r>
            <a:r>
              <a:rPr lang="en-US" sz="1800" dirty="0" smtClean="0"/>
              <a:t>[:4]</a:t>
            </a:r>
          </a:p>
          <a:p>
            <a:pPr marL="857250" lvl="1" indent="-457200"/>
            <a:r>
              <a:rPr lang="en-US" sz="1800" dirty="0" smtClean="0"/>
              <a:t>Access items at the index </a:t>
            </a:r>
            <a:r>
              <a:rPr lang="en-US" sz="1800" dirty="0" smtClean="0">
                <a:solidFill>
                  <a:srgbClr val="0000FF"/>
                </a:solidFill>
              </a:rPr>
              <a:t>2 to the last position </a:t>
            </a:r>
            <a:r>
              <a:rPr lang="en-US" sz="1800" dirty="0" smtClean="0"/>
              <a:t>(?)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4. </a:t>
            </a:r>
            <a:r>
              <a:rPr lang="en-US" sz="1800" dirty="0" smtClean="0">
                <a:solidFill>
                  <a:srgbClr val="0000FF"/>
                </a:solidFill>
              </a:rPr>
              <a:t>Insert an item </a:t>
            </a:r>
            <a:r>
              <a:rPr lang="en-US" sz="1800" dirty="0" smtClean="0"/>
              <a:t>in the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position: </a:t>
            </a:r>
            <a:r>
              <a:rPr lang="en-US" sz="1800" dirty="0" err="1" smtClean="0"/>
              <a:t>my_list</a:t>
            </a:r>
            <a:r>
              <a:rPr lang="en-US" sz="1800" dirty="0" err="1" smtClean="0">
                <a:solidFill>
                  <a:srgbClr val="0000FF"/>
                </a:solidFill>
              </a:rPr>
              <a:t>.insert</a:t>
            </a:r>
            <a:r>
              <a:rPr lang="en-US" sz="1800" dirty="0" smtClean="0"/>
              <a:t>(3, ‘</a:t>
            </a:r>
            <a:r>
              <a:rPr lang="en-US" sz="1800" dirty="0"/>
              <a:t>X</a:t>
            </a:r>
            <a:r>
              <a:rPr lang="en-US" sz="1800" dirty="0" smtClean="0"/>
              <a:t>’)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0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Structures Exercises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714"/>
            <a:ext cx="8229600" cy="5507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Exercises: print and check at each step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5. Check the items in the list and find the number of items: </a:t>
            </a:r>
            <a:r>
              <a:rPr lang="en-US" sz="1800" dirty="0" err="1" smtClean="0">
                <a:solidFill>
                  <a:srgbClr val="0000FF"/>
                </a:solidFill>
              </a:rPr>
              <a:t>len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/>
              <a:t>my_list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1800" dirty="0" smtClean="0"/>
              <a:t>6. Remove ‘X’ from the list: </a:t>
            </a:r>
            <a:r>
              <a:rPr lang="en-US" sz="1800" dirty="0" err="1" smtClean="0"/>
              <a:t>my_list</a:t>
            </a:r>
            <a:r>
              <a:rPr lang="en-US" sz="1800" dirty="0" err="1" smtClean="0">
                <a:solidFill>
                  <a:srgbClr val="0000FF"/>
                </a:solidFill>
              </a:rPr>
              <a:t>.remove</a:t>
            </a:r>
            <a:r>
              <a:rPr lang="en-US" sz="1800" dirty="0" smtClean="0"/>
              <a:t>(‘X’) </a:t>
            </a:r>
          </a:p>
          <a:p>
            <a:pPr lvl="1"/>
            <a:r>
              <a:rPr lang="en-US" sz="1900" dirty="0" smtClean="0"/>
              <a:t>Check the length again</a:t>
            </a:r>
          </a:p>
          <a:p>
            <a:pPr marL="0" indent="0">
              <a:buNone/>
            </a:pPr>
            <a:r>
              <a:rPr lang="en-US" sz="1800" dirty="0" smtClean="0"/>
              <a:t>5. Remove an item from a position from any index (</a:t>
            </a:r>
            <a:r>
              <a:rPr lang="en-US" sz="1800" dirty="0" err="1" smtClean="0"/>
              <a:t>i</a:t>
            </a:r>
            <a:r>
              <a:rPr lang="en-US" sz="1800" dirty="0" smtClean="0"/>
              <a:t>=3): </a:t>
            </a:r>
            <a:r>
              <a:rPr lang="en-US" sz="1800" dirty="0" err="1" smtClean="0"/>
              <a:t>my_list</a:t>
            </a:r>
            <a:r>
              <a:rPr lang="en-US" sz="1800" dirty="0" err="1" smtClean="0">
                <a:solidFill>
                  <a:srgbClr val="0000FF"/>
                </a:solidFill>
              </a:rPr>
              <a:t>.pop</a:t>
            </a:r>
            <a:r>
              <a:rPr lang="en-US" sz="1800" dirty="0" smtClean="0"/>
              <a:t>([</a:t>
            </a:r>
            <a:r>
              <a:rPr lang="en-US" sz="1800" dirty="0" err="1" smtClean="0"/>
              <a:t>i</a:t>
            </a:r>
            <a:r>
              <a:rPr lang="en-US" sz="1800" dirty="0" smtClean="0"/>
              <a:t>])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8. Get maximum value in the list: </a:t>
            </a:r>
            <a:r>
              <a:rPr lang="en-US" sz="1800" dirty="0" smtClean="0">
                <a:solidFill>
                  <a:srgbClr val="0000FF"/>
                </a:solidFill>
              </a:rPr>
              <a:t>max</a:t>
            </a:r>
            <a:r>
              <a:rPr lang="en-US" sz="1800" dirty="0" smtClean="0"/>
              <a:t>(</a:t>
            </a:r>
            <a:r>
              <a:rPr lang="en-US" sz="1800" dirty="0" err="1" smtClean="0"/>
              <a:t>my_list</a:t>
            </a:r>
            <a:r>
              <a:rPr lang="en-US" sz="1800" dirty="0" smtClean="0"/>
              <a:t>)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9. Get minimum value in the list: </a:t>
            </a:r>
            <a:r>
              <a:rPr lang="en-US" sz="1800" dirty="0" smtClean="0">
                <a:solidFill>
                  <a:srgbClr val="0000FF"/>
                </a:solidFill>
              </a:rPr>
              <a:t>min</a:t>
            </a:r>
            <a:r>
              <a:rPr lang="en-US" sz="1800" dirty="0" smtClean="0"/>
              <a:t>(</a:t>
            </a:r>
            <a:r>
              <a:rPr lang="en-US" sz="1800" dirty="0" err="1" smtClean="0"/>
              <a:t>my_list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Letters are considered larger </a:t>
            </a:r>
            <a:r>
              <a:rPr lang="en-US" sz="1800" dirty="0" smtClean="0"/>
              <a:t>than digits</a:t>
            </a:r>
          </a:p>
          <a:p>
            <a:pPr lvl="1"/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10. Reverse items in the list: </a:t>
            </a:r>
            <a:r>
              <a:rPr lang="en-US" sz="1800" dirty="0" err="1" smtClean="0"/>
              <a:t>my_list</a:t>
            </a:r>
            <a:r>
              <a:rPr lang="en-US" sz="1800" dirty="0" err="1" smtClean="0">
                <a:solidFill>
                  <a:srgbClr val="0000FF"/>
                </a:solidFill>
              </a:rPr>
              <a:t>.reverse</a:t>
            </a:r>
            <a:r>
              <a:rPr lang="en-US" sz="1800" dirty="0" smtClean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 smtClean="0"/>
              <a:t>11. Sort items of the list: </a:t>
            </a:r>
            <a:r>
              <a:rPr lang="en-US" sz="1800" dirty="0" smtClean="0">
                <a:solidFill>
                  <a:srgbClr val="0000FF"/>
                </a:solidFill>
              </a:rPr>
              <a:t>sorted(</a:t>
            </a:r>
            <a:r>
              <a:rPr lang="en-US" sz="1800" dirty="0" err="1" smtClean="0"/>
              <a:t>my_list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Reverse the items again</a:t>
            </a:r>
          </a:p>
          <a:p>
            <a:pPr lvl="1"/>
            <a:endParaRPr lang="en-US" sz="800" dirty="0" smtClean="0"/>
          </a:p>
          <a:p>
            <a:pPr marL="57150" indent="0">
              <a:buNone/>
            </a:pPr>
            <a:r>
              <a:rPr lang="en-US" sz="1800" dirty="0" smtClean="0"/>
              <a:t>12. </a:t>
            </a:r>
            <a:r>
              <a:rPr lang="en-US" sz="1800" dirty="0"/>
              <a:t>S</a:t>
            </a:r>
            <a:r>
              <a:rPr lang="en-US" sz="1800" dirty="0" smtClean="0"/>
              <a:t>ummed up the value of a list containing all the numerical items: </a:t>
            </a:r>
            <a:r>
              <a:rPr lang="en-US" sz="1800" dirty="0" smtClean="0">
                <a:solidFill>
                  <a:srgbClr val="0000FF"/>
                </a:solidFill>
              </a:rPr>
              <a:t>sum(</a:t>
            </a:r>
            <a:r>
              <a:rPr lang="en-US" sz="1800" dirty="0" err="1" smtClean="0"/>
              <a:t>list_num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Hint: </a:t>
            </a:r>
            <a:r>
              <a:rPr lang="en-US" sz="1600" dirty="0" err="1" smtClean="0">
                <a:solidFill>
                  <a:srgbClr val="000000"/>
                </a:solidFill>
              </a:rPr>
              <a:t>list_num</a:t>
            </a:r>
            <a:r>
              <a:rPr lang="en-US" sz="1600" dirty="0" smtClean="0">
                <a:solidFill>
                  <a:srgbClr val="000000"/>
                </a:solidFill>
              </a:rPr>
              <a:t> = [1, 2, 3, 4]</a:t>
            </a:r>
            <a:endParaRPr lang="en-US" sz="16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57150" indent="0">
              <a:buNone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9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Structures Exercises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395"/>
            <a:ext cx="8229600" cy="5396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Exercises: print and check at each step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00FF"/>
              </a:solidFill>
            </a:endParaRPr>
          </a:p>
          <a:p>
            <a:pPr marL="57150" indent="0">
              <a:buNone/>
            </a:pPr>
            <a:r>
              <a:rPr lang="en-US" sz="1800" dirty="0" smtClean="0"/>
              <a:t>13. Convert a </a:t>
            </a:r>
            <a:r>
              <a:rPr lang="en-US" sz="1800" dirty="0" smtClean="0">
                <a:solidFill>
                  <a:srgbClr val="0000FF"/>
                </a:solidFill>
              </a:rPr>
              <a:t>string into list</a:t>
            </a:r>
            <a:r>
              <a:rPr lang="en-US" sz="1800" dirty="0" smtClean="0"/>
              <a:t>: </a:t>
            </a:r>
            <a:r>
              <a:rPr lang="en-US" sz="1800" dirty="0" smtClean="0">
                <a:solidFill>
                  <a:srgbClr val="0000FF"/>
                </a:solidFill>
              </a:rPr>
              <a:t>list(</a:t>
            </a:r>
            <a:r>
              <a:rPr lang="en-US" sz="1800" dirty="0" err="1" smtClean="0"/>
              <a:t>my_string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Hints: </a:t>
            </a:r>
            <a:r>
              <a:rPr lang="en-US" sz="1800" dirty="0" smtClean="0">
                <a:solidFill>
                  <a:srgbClr val="000000"/>
                </a:solidFill>
              </a:rPr>
              <a:t>string = ‘convert string </a:t>
            </a:r>
            <a:r>
              <a:rPr lang="en-US" sz="1800" dirty="0" smtClean="0"/>
              <a:t>into list’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14. Count the occurrence </a:t>
            </a:r>
            <a:r>
              <a:rPr lang="en-US" sz="1800" dirty="0" smtClean="0"/>
              <a:t>of an item</a:t>
            </a:r>
          </a:p>
          <a:p>
            <a:pPr lvl="1"/>
            <a:r>
              <a:rPr lang="en-US" sz="1800" dirty="0" smtClean="0"/>
              <a:t>hint-1: list(‘convert string into list’)</a:t>
            </a:r>
            <a:r>
              <a:rPr lang="en-US" sz="1800" dirty="0" smtClean="0">
                <a:solidFill>
                  <a:srgbClr val="0000FF"/>
                </a:solidFill>
              </a:rPr>
              <a:t>.count(</a:t>
            </a:r>
            <a:r>
              <a:rPr lang="en-US" sz="1800" dirty="0" smtClean="0"/>
              <a:t>‘t’)</a:t>
            </a:r>
          </a:p>
          <a:p>
            <a:pPr lvl="1"/>
            <a:r>
              <a:rPr lang="en-US" sz="1800" dirty="0" smtClean="0"/>
              <a:t>hint-2: </a:t>
            </a:r>
            <a:r>
              <a:rPr lang="en-US" sz="1800" dirty="0" err="1" smtClean="0"/>
              <a:t>new_list</a:t>
            </a:r>
            <a:r>
              <a:rPr lang="en-US" sz="1800" dirty="0" smtClean="0"/>
              <a:t> = list(‘convert string into list’)</a:t>
            </a:r>
          </a:p>
          <a:p>
            <a:pPr marL="800100" lvl="2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new_list.count</a:t>
            </a:r>
            <a:r>
              <a:rPr lang="en-US" sz="1800" dirty="0" smtClean="0"/>
              <a:t>(‘t’)</a:t>
            </a:r>
          </a:p>
          <a:p>
            <a:pPr marL="800100" lvl="2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15. Convert a </a:t>
            </a:r>
            <a:r>
              <a:rPr lang="en-US" sz="1800" dirty="0" smtClean="0">
                <a:solidFill>
                  <a:srgbClr val="0000FF"/>
                </a:solidFill>
              </a:rPr>
              <a:t>string into list by splitting it by space</a:t>
            </a:r>
            <a:r>
              <a:rPr lang="en-US" sz="1800" dirty="0" smtClean="0"/>
              <a:t>: </a:t>
            </a:r>
            <a:r>
              <a:rPr lang="en-US" sz="1800" dirty="0" err="1" smtClean="0"/>
              <a:t>my_string</a:t>
            </a:r>
            <a:r>
              <a:rPr lang="en-US" sz="1800" dirty="0" err="1" smtClean="0">
                <a:solidFill>
                  <a:srgbClr val="0000FF"/>
                </a:solidFill>
              </a:rPr>
              <a:t>.split</a:t>
            </a:r>
            <a:r>
              <a:rPr lang="en-US" sz="1800" dirty="0" smtClean="0">
                <a:solidFill>
                  <a:srgbClr val="0000FF"/>
                </a:solidFill>
              </a:rPr>
              <a:t>(‘  ’)</a:t>
            </a:r>
          </a:p>
          <a:p>
            <a:pPr lvl="1"/>
            <a:r>
              <a:rPr lang="en-US" sz="1800" dirty="0" smtClean="0"/>
              <a:t>Try splitting by different lists by different characters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1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Structures Exercises - 4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395"/>
            <a:ext cx="8229600" cy="5396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Exercises: print and check at each step</a:t>
            </a:r>
          </a:p>
          <a:p>
            <a:pPr marL="800100" lvl="2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16. Get unique items of the list: </a:t>
            </a:r>
            <a:r>
              <a:rPr lang="en-US" sz="1800" dirty="0" smtClean="0">
                <a:solidFill>
                  <a:srgbClr val="0000FF"/>
                </a:solidFill>
              </a:rPr>
              <a:t>set</a:t>
            </a:r>
            <a:r>
              <a:rPr lang="en-US" sz="1800" dirty="0" smtClean="0"/>
              <a:t>(</a:t>
            </a:r>
            <a:r>
              <a:rPr lang="en-US" sz="1800" dirty="0" err="1" smtClean="0"/>
              <a:t>new_list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Note: Set is another data </a:t>
            </a:r>
            <a:r>
              <a:rPr lang="en-US" sz="1800" dirty="0" err="1" smtClean="0"/>
              <a:t>structute</a:t>
            </a:r>
            <a:r>
              <a:rPr lang="en-US" sz="1800" dirty="0" smtClean="0"/>
              <a:t>, with an unordered collection without duplicates Created as: </a:t>
            </a:r>
            <a:r>
              <a:rPr lang="en-US" sz="1800" dirty="0" err="1" smtClean="0"/>
              <a:t>my_set</a:t>
            </a:r>
            <a:r>
              <a:rPr lang="en-US" sz="1800" dirty="0" smtClean="0"/>
              <a:t> =</a:t>
            </a:r>
            <a:r>
              <a:rPr lang="en-US" sz="1800" dirty="0" smtClean="0">
                <a:solidFill>
                  <a:srgbClr val="0000FF"/>
                </a:solidFill>
              </a:rPr>
              <a:t> set()</a:t>
            </a:r>
          </a:p>
          <a:p>
            <a:pPr lvl="1"/>
            <a:endParaRPr lang="en-US" sz="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17. Dealing with two lists: define 2 lists with some items (list1 and list2)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1800" dirty="0" smtClean="0"/>
              <a:t>Create a third list as list3: list3 = list1 </a:t>
            </a:r>
            <a:r>
              <a:rPr lang="en-US" sz="1800" dirty="0" smtClean="0">
                <a:solidFill>
                  <a:srgbClr val="0000FF"/>
                </a:solidFill>
              </a:rPr>
              <a:t>+</a:t>
            </a:r>
            <a:r>
              <a:rPr lang="en-US" sz="1800" dirty="0" smtClean="0"/>
              <a:t> list2</a:t>
            </a:r>
          </a:p>
          <a:p>
            <a:pPr lvl="1"/>
            <a:r>
              <a:rPr lang="en-US" sz="1800" dirty="0" smtClean="0"/>
              <a:t>Extend list1 by list2: list1</a:t>
            </a:r>
            <a:r>
              <a:rPr lang="en-US" sz="1800" dirty="0" smtClean="0">
                <a:solidFill>
                  <a:srgbClr val="0000FF"/>
                </a:solidFill>
              </a:rPr>
              <a:t>.extend</a:t>
            </a:r>
            <a:r>
              <a:rPr lang="en-US" sz="1800" dirty="0" smtClean="0"/>
              <a:t>(list2)</a:t>
            </a:r>
          </a:p>
          <a:p>
            <a:pPr lvl="1"/>
            <a:r>
              <a:rPr lang="en-US" sz="1800" dirty="0" smtClean="0"/>
              <a:t>Create a list with only unique items from the lists: set(list1)</a:t>
            </a:r>
            <a:r>
              <a:rPr lang="en-US" sz="1800" dirty="0" smtClean="0">
                <a:solidFill>
                  <a:srgbClr val="0000FF"/>
                </a:solidFill>
              </a:rPr>
              <a:t>.union</a:t>
            </a:r>
            <a:r>
              <a:rPr lang="en-US" sz="1800" dirty="0" smtClean="0"/>
              <a:t>(list2)</a:t>
            </a:r>
          </a:p>
          <a:p>
            <a:pPr lvl="1"/>
            <a:r>
              <a:rPr lang="en-US" sz="1800" dirty="0" smtClean="0"/>
              <a:t>Find common items in the lists: set(list1)</a:t>
            </a:r>
            <a:r>
              <a:rPr lang="en-US" sz="1800" dirty="0" smtClean="0">
                <a:solidFill>
                  <a:srgbClr val="0000FF"/>
                </a:solidFill>
              </a:rPr>
              <a:t>.intersection</a:t>
            </a:r>
            <a:r>
              <a:rPr lang="en-US" sz="1800" dirty="0" smtClean="0"/>
              <a:t>(list2)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Structures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810"/>
          </a:xfrm>
        </p:spPr>
        <p:txBody>
          <a:bodyPr>
            <a:normAutofit/>
          </a:bodyPr>
          <a:lstStyle/>
          <a:p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</a:rPr>
              <a:t>Data Structures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are containers that hold/store a collection of data/object together 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There are two built-in data structures that we will discuss here</a:t>
            </a:r>
          </a:p>
          <a:p>
            <a:endParaRPr lang="en-US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List (list): holds ordered collection of objects separated by comma</a:t>
            </a:r>
          </a:p>
          <a:p>
            <a:pPr marL="1257300" lvl="2" indent="-457200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Objects are present in the given order any change in introduced</a:t>
            </a:r>
          </a:p>
          <a:p>
            <a:pPr marL="1257300" lvl="2" indent="-457200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Lists are mutable: data can be added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and removed</a:t>
            </a:r>
          </a:p>
          <a:p>
            <a:pPr marL="1257300" lvl="2" indent="-457200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An empty list are created as: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my_list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= []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457200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 list with values are created as: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my_list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= [1, 2, ‘a’, ‘b’]</a:t>
            </a:r>
          </a:p>
          <a:p>
            <a:pPr marL="1257300" lvl="2" indent="-457200"/>
            <a:endParaRPr lang="en-US" sz="800" dirty="0">
              <a:solidFill>
                <a:srgbClr val="0000FF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Dictionary (</a:t>
            </a:r>
            <a:r>
              <a:rPr lang="en-US" sz="2000" dirty="0" err="1" smtClean="0">
                <a:solidFill>
                  <a:srgbClr val="0000FF"/>
                </a:solidFill>
              </a:rPr>
              <a:t>dict</a:t>
            </a:r>
            <a:r>
              <a:rPr lang="en-US" sz="2000" dirty="0" smtClean="0">
                <a:solidFill>
                  <a:srgbClr val="0000FF"/>
                </a:solidFill>
              </a:rPr>
              <a:t>):</a:t>
            </a:r>
            <a:r>
              <a:rPr lang="en-US" sz="2000" dirty="0" smtClean="0"/>
              <a:t> a list of key-value pairs where key can be any numbers or strings and values can be any arbitrary python object</a:t>
            </a:r>
          </a:p>
          <a:p>
            <a:pPr marL="1257300" lvl="2" indent="-457200"/>
            <a:r>
              <a:rPr lang="en-US" sz="1800" dirty="0" smtClean="0"/>
              <a:t>An empty </a:t>
            </a:r>
            <a:r>
              <a:rPr lang="en-US" sz="1800" dirty="0" err="1" smtClean="0"/>
              <a:t>dict</a:t>
            </a:r>
            <a:r>
              <a:rPr lang="en-US" sz="1800" dirty="0" smtClean="0"/>
              <a:t> is created as: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r>
              <a:rPr lang="en-US" sz="1800" dirty="0" smtClean="0">
                <a:solidFill>
                  <a:srgbClr val="0000FF"/>
                </a:solidFill>
              </a:rPr>
              <a:t> = {} </a:t>
            </a:r>
            <a:r>
              <a:rPr lang="en-US" sz="1800" dirty="0" smtClean="0"/>
              <a:t>or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r>
              <a:rPr lang="en-US" sz="1800" dirty="0" smtClean="0">
                <a:solidFill>
                  <a:srgbClr val="0000FF"/>
                </a:solidFill>
              </a:rPr>
              <a:t>()</a:t>
            </a:r>
          </a:p>
          <a:p>
            <a:pPr marL="1257300" lvl="2" indent="-457200"/>
            <a:r>
              <a:rPr lang="en-US" sz="1800" dirty="0" smtClean="0"/>
              <a:t>Key and value are separated by a colon (</a:t>
            </a:r>
            <a:r>
              <a:rPr lang="en-US" sz="1800" dirty="0" smtClean="0">
                <a:solidFill>
                  <a:srgbClr val="0000FF"/>
                </a:solidFill>
              </a:rPr>
              <a:t>:</a:t>
            </a:r>
            <a:r>
              <a:rPr lang="en-US" sz="1800" dirty="0" smtClean="0"/>
              <a:t>)</a:t>
            </a:r>
          </a:p>
          <a:p>
            <a:pPr marL="1257300" lvl="2" indent="-457200"/>
            <a:r>
              <a:rPr lang="en-US" sz="1800" dirty="0" smtClean="0"/>
              <a:t>A list with key-value pairs are created as: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r>
              <a:rPr lang="en-US" sz="1800" dirty="0" smtClean="0">
                <a:solidFill>
                  <a:srgbClr val="0000FF"/>
                </a:solidFill>
              </a:rPr>
              <a:t> = {‘Key_1’: ‘Val_1’}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Structures Exercises - 5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395"/>
            <a:ext cx="8229600" cy="5396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Exercises: print and check at each step</a:t>
            </a:r>
          </a:p>
          <a:p>
            <a:pPr marL="0" indent="0">
              <a:buNone/>
            </a:pPr>
            <a:endParaRPr lang="en-US" sz="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help(</a:t>
            </a:r>
            <a:r>
              <a:rPr lang="en-US" sz="1800" dirty="0" err="1" smtClean="0">
                <a:solidFill>
                  <a:srgbClr val="0000FF"/>
                </a:solidFill>
              </a:rPr>
              <a:t>dict</a:t>
            </a:r>
            <a:r>
              <a:rPr lang="en-US" sz="1800" dirty="0" smtClean="0">
                <a:solidFill>
                  <a:srgbClr val="0000FF"/>
                </a:solidFill>
              </a:rPr>
              <a:t>) 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1. Create a dictionary with key-value pairs: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r>
              <a:rPr lang="en-US" sz="1800" dirty="0" smtClean="0">
                <a:solidFill>
                  <a:srgbClr val="0000FF"/>
                </a:solidFill>
              </a:rPr>
              <a:t> = {‘name’ : ‘</a:t>
            </a:r>
            <a:r>
              <a:rPr lang="en-US" sz="1800" dirty="0" err="1" smtClean="0">
                <a:solidFill>
                  <a:srgbClr val="0000FF"/>
                </a:solidFill>
              </a:rPr>
              <a:t>Khaleesi</a:t>
            </a:r>
            <a:r>
              <a:rPr lang="en-US" sz="1800" dirty="0" smtClean="0">
                <a:solidFill>
                  <a:srgbClr val="0000FF"/>
                </a:solidFill>
              </a:rPr>
              <a:t>’, ‘age’ : 20}</a:t>
            </a:r>
            <a:endParaRPr lang="en-US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2. Access value by a key: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r>
              <a:rPr lang="en-US" sz="1800" dirty="0" smtClean="0">
                <a:solidFill>
                  <a:srgbClr val="0000FF"/>
                </a:solidFill>
              </a:rPr>
              <a:t>[‘name’]</a:t>
            </a:r>
            <a:r>
              <a:rPr lang="en-US" sz="1800" dirty="0" smtClean="0">
                <a:solidFill>
                  <a:srgbClr val="000000"/>
                </a:solidFill>
              </a:rPr>
              <a:t> or </a:t>
            </a:r>
            <a:r>
              <a:rPr lang="en-US" sz="1800" dirty="0" err="1" smtClean="0">
                <a:solidFill>
                  <a:srgbClr val="0000FF"/>
                </a:solidFill>
              </a:rPr>
              <a:t>my_dict.get</a:t>
            </a:r>
            <a:r>
              <a:rPr lang="en-US" sz="1800" dirty="0" smtClean="0">
                <a:solidFill>
                  <a:srgbClr val="0000FF"/>
                </a:solidFill>
              </a:rPr>
              <a:t>(‘name’)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3. Add more items to the dictionary: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r>
              <a:rPr lang="en-US" sz="1800" dirty="0" smtClean="0">
                <a:solidFill>
                  <a:srgbClr val="0000FF"/>
                </a:solidFill>
              </a:rPr>
              <a:t>[‘occupation’] = ‘Queen’</a:t>
            </a:r>
          </a:p>
          <a:p>
            <a:pPr marL="0" indent="0">
              <a:buNone/>
            </a:pPr>
            <a:r>
              <a:rPr lang="en-US" sz="1800" dirty="0" smtClean="0"/>
              <a:t>4.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Print all the items: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4.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Print all the key-value pairs as list: </a:t>
            </a:r>
            <a:r>
              <a:rPr lang="en-US" sz="1800" dirty="0" err="1" smtClean="0">
                <a:solidFill>
                  <a:srgbClr val="0000FF"/>
                </a:solidFill>
              </a:rPr>
              <a:t>my_dict.items</a:t>
            </a:r>
            <a:r>
              <a:rPr lang="en-US" sz="1800" dirty="0" smtClean="0">
                <a:solidFill>
                  <a:srgbClr val="0000FF"/>
                </a:solidFill>
              </a:rPr>
              <a:t>()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/>
              <a:t>5</a:t>
            </a:r>
            <a:r>
              <a:rPr lang="en-US" sz="1800" dirty="0" smtClean="0"/>
              <a:t>.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Print all the keys of the dictionary as list: </a:t>
            </a:r>
            <a:r>
              <a:rPr lang="en-US" sz="1800" dirty="0" err="1" smtClean="0">
                <a:solidFill>
                  <a:srgbClr val="0000FF"/>
                </a:solidFill>
              </a:rPr>
              <a:t>my_dict.keys</a:t>
            </a:r>
            <a:r>
              <a:rPr lang="en-US" sz="1800" dirty="0" smtClean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/>
              <a:t>6</a:t>
            </a:r>
            <a:r>
              <a:rPr lang="en-US" sz="1800" dirty="0" smtClean="0"/>
              <a:t>.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Print all the values of the dictionary as list: </a:t>
            </a:r>
            <a:r>
              <a:rPr lang="en-US" sz="1800" dirty="0" err="1" smtClean="0">
                <a:solidFill>
                  <a:srgbClr val="0000FF"/>
                </a:solidFill>
              </a:rPr>
              <a:t>my_dict.values</a:t>
            </a:r>
            <a:r>
              <a:rPr lang="en-US" sz="1800" dirty="0" smtClean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/>
              <a:t>7</a:t>
            </a:r>
            <a:r>
              <a:rPr lang="en-US" sz="1800" dirty="0" smtClean="0"/>
              <a:t>.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Remove a key-value pair: </a:t>
            </a:r>
            <a:r>
              <a:rPr lang="en-US" sz="1800" dirty="0" err="1" smtClean="0">
                <a:solidFill>
                  <a:srgbClr val="0000FF"/>
                </a:solidFill>
              </a:rPr>
              <a:t>my_dict.pop</a:t>
            </a:r>
            <a:r>
              <a:rPr lang="en-US" sz="1800" dirty="0" smtClean="0">
                <a:solidFill>
                  <a:srgbClr val="0000FF"/>
                </a:solidFill>
              </a:rPr>
              <a:t>(‘age’)</a:t>
            </a:r>
          </a:p>
          <a:p>
            <a:pPr marL="0" indent="0">
              <a:buNone/>
            </a:pPr>
            <a:r>
              <a:rPr lang="en-US" sz="1800" dirty="0"/>
              <a:t>8</a:t>
            </a:r>
            <a:r>
              <a:rPr lang="en-US" sz="1800" dirty="0" smtClean="0"/>
              <a:t>.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Remove the last key-value pair: </a:t>
            </a:r>
            <a:r>
              <a:rPr lang="en-US" sz="1800" dirty="0" err="1" smtClean="0">
                <a:solidFill>
                  <a:srgbClr val="0000FF"/>
                </a:solidFill>
              </a:rPr>
              <a:t>my_dict.popitem</a:t>
            </a:r>
            <a:r>
              <a:rPr lang="en-US" sz="1800" dirty="0" smtClean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9. Check if a key is in the </a:t>
            </a:r>
            <a:r>
              <a:rPr lang="en-US" sz="1800" dirty="0" err="1" smtClean="0">
                <a:solidFill>
                  <a:srgbClr val="000000"/>
                </a:solidFill>
              </a:rPr>
              <a:t>dict</a:t>
            </a:r>
            <a:r>
              <a:rPr lang="en-US" sz="1800" dirty="0" smtClean="0">
                <a:solidFill>
                  <a:srgbClr val="000000"/>
                </a:solidFill>
              </a:rPr>
              <a:t>:</a:t>
            </a:r>
            <a:r>
              <a:rPr lang="en-US" sz="1800" dirty="0" smtClean="0">
                <a:solidFill>
                  <a:srgbClr val="0000FF"/>
                </a:solidFill>
              </a:rPr>
              <a:t> ‘location’ in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0000FF"/>
                </a:solidFill>
              </a:rPr>
              <a:t> ‘age’ in </a:t>
            </a:r>
            <a:r>
              <a:rPr lang="en-US" sz="1800" dirty="0" err="1" smtClean="0">
                <a:solidFill>
                  <a:srgbClr val="0000FF"/>
                </a:solidFill>
              </a:rPr>
              <a:t>my_dict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10. Remove all the items from the </a:t>
            </a:r>
            <a:r>
              <a:rPr lang="en-US" sz="1800" dirty="0" err="1" smtClean="0">
                <a:solidFill>
                  <a:srgbClr val="000000"/>
                </a:solidFill>
              </a:rPr>
              <a:t>dict</a:t>
            </a:r>
            <a:r>
              <a:rPr lang="en-US" sz="1800" dirty="0" smtClean="0">
                <a:solidFill>
                  <a:srgbClr val="000000"/>
                </a:solidFill>
              </a:rPr>
              <a:t>: </a:t>
            </a:r>
            <a:r>
              <a:rPr lang="en-US" sz="1800" dirty="0" err="1" smtClean="0">
                <a:solidFill>
                  <a:srgbClr val="0000FF"/>
                </a:solidFill>
              </a:rPr>
              <a:t>my_dict.clear</a:t>
            </a:r>
            <a:r>
              <a:rPr lang="en-US" sz="1800" dirty="0" smtClean="0">
                <a:solidFill>
                  <a:srgbClr val="0000FF"/>
                </a:solidFill>
              </a:rPr>
              <a:t>()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1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Task for the last session on Sept 24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37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your current scientific interests </a:t>
            </a:r>
            <a:r>
              <a:rPr lang="en-US" sz="2400" dirty="0" smtClean="0">
                <a:solidFill>
                  <a:srgbClr val="0000FF"/>
                </a:solidFill>
              </a:rPr>
              <a:t>identify/create a task</a:t>
            </a:r>
          </a:p>
          <a:p>
            <a:pPr lvl="1"/>
            <a:r>
              <a:rPr lang="en-US" sz="1900" dirty="0" smtClean="0"/>
              <a:t>That </a:t>
            </a:r>
            <a:r>
              <a:rPr lang="en-US" sz="1900" dirty="0" smtClean="0">
                <a:solidFill>
                  <a:srgbClr val="0000FF"/>
                </a:solidFill>
              </a:rPr>
              <a:t>involves repeated tasks </a:t>
            </a:r>
            <a:r>
              <a:rPr lang="en-US" sz="1900" dirty="0" smtClean="0"/>
              <a:t>like reading one or multiple files of same format</a:t>
            </a:r>
          </a:p>
          <a:p>
            <a:pPr lvl="1"/>
            <a:r>
              <a:rPr lang="en-US" sz="1900" dirty="0" smtClean="0"/>
              <a:t>Requires you to </a:t>
            </a:r>
            <a:r>
              <a:rPr lang="en-US" sz="1900" dirty="0" smtClean="0">
                <a:solidFill>
                  <a:srgbClr val="0000FF"/>
                </a:solidFill>
              </a:rPr>
              <a:t>extract certain information</a:t>
            </a:r>
          </a:p>
          <a:p>
            <a:pPr lvl="1"/>
            <a:r>
              <a:rPr lang="en-US" sz="1900" dirty="0" smtClean="0"/>
              <a:t>Requires </a:t>
            </a:r>
            <a:r>
              <a:rPr lang="en-US" sz="1900" dirty="0" smtClean="0">
                <a:solidFill>
                  <a:srgbClr val="0000FF"/>
                </a:solidFill>
              </a:rPr>
              <a:t>processing of the data </a:t>
            </a:r>
            <a:r>
              <a:rPr lang="en-US" sz="1900" dirty="0" smtClean="0"/>
              <a:t>like using certain formula for calculations</a:t>
            </a:r>
          </a:p>
          <a:p>
            <a:pPr lvl="1"/>
            <a:r>
              <a:rPr lang="en-US" sz="1900" dirty="0" smtClean="0"/>
              <a:t>Requires you to </a:t>
            </a:r>
            <a:r>
              <a:rPr lang="en-US" sz="1900" dirty="0" smtClean="0">
                <a:solidFill>
                  <a:srgbClr val="0000FF"/>
                </a:solidFill>
              </a:rPr>
              <a:t>create a new file </a:t>
            </a:r>
            <a:r>
              <a:rPr lang="en-US" sz="1900" dirty="0" smtClean="0"/>
              <a:t>with the processed information</a:t>
            </a:r>
          </a:p>
          <a:p>
            <a:pPr lvl="1"/>
            <a:endParaRPr 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9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Task for the last session on Sept 24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78"/>
            <a:ext cx="8229600" cy="48637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example from </a:t>
            </a:r>
            <a:r>
              <a:rPr lang="en-US" sz="2400" dirty="0" smtClean="0">
                <a:solidFill>
                  <a:srgbClr val="0000FF"/>
                </a:solidFill>
              </a:rPr>
              <a:t>Dr. Jan A. </a:t>
            </a:r>
            <a:r>
              <a:rPr lang="en-US" sz="2400" dirty="0" err="1" smtClean="0">
                <a:solidFill>
                  <a:srgbClr val="0000FF"/>
                </a:solidFill>
              </a:rPr>
              <a:t>Schuessler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He uses Laser Ablation System, that generates a text file containing several entries with x,</a:t>
            </a:r>
            <a:r>
              <a:rPr lang="en-US" sz="1800" dirty="0"/>
              <a:t> </a:t>
            </a:r>
            <a:r>
              <a:rPr lang="en-US" sz="1800" dirty="0" smtClean="0"/>
              <a:t>y, z coordinates and other parameters</a:t>
            </a:r>
          </a:p>
          <a:p>
            <a:pPr lvl="1"/>
            <a:r>
              <a:rPr lang="en-US" sz="1800" dirty="0" smtClean="0"/>
              <a:t>Task: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R</a:t>
            </a:r>
            <a:r>
              <a:rPr lang="en-US" sz="1800" dirty="0" smtClean="0"/>
              <a:t>ead the file contents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Record information of each parameters for each entry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Create an output file containing table with chosen information</a:t>
            </a:r>
          </a:p>
          <a:p>
            <a:pPr lvl="1"/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2" y="4099489"/>
            <a:ext cx="2605585" cy="1576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68" y="4789530"/>
            <a:ext cx="3292225" cy="206847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4"/>
          <a:srcRect t="-383" r="51955" b="-167"/>
          <a:stretch/>
        </p:blipFill>
        <p:spPr>
          <a:xfrm>
            <a:off x="4601763" y="4099489"/>
            <a:ext cx="4490713" cy="1944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45360" y="39860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708" y="58596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0103" y="39917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1461" y="6463927"/>
            <a:ext cx="43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of the slides by Dr. Jan A. </a:t>
            </a:r>
            <a:r>
              <a:rPr lang="en-US" dirty="0" err="1" smtClean="0"/>
              <a:t>Schuessler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9197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Programming for Novice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4551"/>
            <a:ext cx="7772400" cy="20333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Malvika Sharan &amp; Olav </a:t>
            </a:r>
            <a:r>
              <a:rPr lang="en-US" sz="2800" dirty="0" err="1" smtClean="0">
                <a:solidFill>
                  <a:schemeClr val="tx1"/>
                </a:solidFill>
              </a:rPr>
              <a:t>Vahtras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800" dirty="0" smtClean="0"/>
          </a:p>
          <a:p>
            <a:r>
              <a:rPr lang="en-US" sz="2800" dirty="0" smtClean="0"/>
              <a:t>Day – 1</a:t>
            </a:r>
          </a:p>
          <a:p>
            <a:r>
              <a:rPr lang="en-US" sz="2800" dirty="0" smtClean="0"/>
              <a:t>2015-09-23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2413967"/>
            <a:ext cx="2115091" cy="137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49" y="1922098"/>
            <a:ext cx="2945796" cy="221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80" y="2413967"/>
            <a:ext cx="3063262" cy="124799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11338" y="2118259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338" y="428921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5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“Hello World!”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8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Open your </a:t>
            </a:r>
            <a:r>
              <a:rPr lang="en-US" sz="2200" dirty="0" smtClean="0">
                <a:solidFill>
                  <a:srgbClr val="0000FF"/>
                </a:solidFill>
              </a:rPr>
              <a:t>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Run Python </a:t>
            </a:r>
            <a:r>
              <a:rPr lang="en-US" sz="2200" dirty="0" smtClean="0"/>
              <a:t>(Type ‘python’ + Enter-key)</a:t>
            </a:r>
          </a:p>
          <a:p>
            <a:pPr marL="685800" lvl="1"/>
            <a:r>
              <a:rPr lang="en-US" sz="2000" dirty="0" smtClean="0"/>
              <a:t>You would see information similar to this: </a:t>
            </a:r>
          </a:p>
          <a:p>
            <a:pPr marL="685800" lvl="1"/>
            <a:endParaRPr lang="en-US" sz="1800" dirty="0"/>
          </a:p>
          <a:p>
            <a:pPr marL="685800" lvl="1"/>
            <a:endParaRPr lang="en-US" sz="1800" dirty="0" smtClean="0"/>
          </a:p>
          <a:p>
            <a:pPr marL="685800" lvl="1"/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indent="-457200">
              <a:buFont typeface="+mj-lt"/>
              <a:buAutoNum type="arabicPeriod"/>
            </a:pPr>
            <a:r>
              <a:rPr lang="en-US" sz="2200" dirty="0" smtClean="0"/>
              <a:t> Type </a:t>
            </a:r>
            <a:r>
              <a:rPr lang="en-US" sz="2200" dirty="0" smtClean="0">
                <a:solidFill>
                  <a:srgbClr val="0000FF"/>
                </a:solidFill>
              </a:rPr>
              <a:t>quit()</a:t>
            </a:r>
            <a:r>
              <a:rPr lang="en-US" sz="2200" dirty="0" smtClean="0"/>
              <a:t> + Enter-key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to quit</a:t>
            </a:r>
          </a:p>
          <a:p>
            <a:pPr marL="400050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200" dirty="0"/>
              <a:t>T</a:t>
            </a:r>
            <a:r>
              <a:rPr lang="en-US" sz="2200" dirty="0" smtClean="0"/>
              <a:t>raditional “Hello World!”</a:t>
            </a:r>
          </a:p>
          <a:p>
            <a:pPr marL="800100" lvl="1" indent="-457200"/>
            <a:r>
              <a:rPr lang="en-US" sz="2000" dirty="0" smtClean="0"/>
              <a:t>Run Python </a:t>
            </a:r>
            <a:endParaRPr lang="en-US" sz="2000" dirty="0"/>
          </a:p>
          <a:p>
            <a:pPr marL="800100" lvl="1" indent="-457200"/>
            <a:r>
              <a:rPr lang="en-US" sz="2000" dirty="0" smtClean="0"/>
              <a:t>Type and </a:t>
            </a:r>
            <a:r>
              <a:rPr lang="en-US" sz="2000" dirty="0" err="1" smtClean="0"/>
              <a:t>enter+key</a:t>
            </a:r>
            <a:endParaRPr lang="en-US" sz="2000" dirty="0" smtClean="0"/>
          </a:p>
          <a:p>
            <a:pPr marL="1200150" lvl="2" indent="-457200"/>
            <a:r>
              <a:rPr lang="en-US" sz="2000" dirty="0" smtClean="0">
                <a:solidFill>
                  <a:srgbClr val="0000FF"/>
                </a:solidFill>
              </a:rPr>
              <a:t>print</a:t>
            </a:r>
            <a:r>
              <a:rPr lang="en-US" sz="2000" dirty="0" smtClean="0"/>
              <a:t> “Hello World!”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09-21 at 13.4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69076"/>
            <a:ext cx="7936737" cy="1203722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97271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“Hello World!”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Open your </a:t>
            </a:r>
            <a:r>
              <a:rPr lang="en-US" sz="2200" dirty="0" smtClean="0">
                <a:solidFill>
                  <a:srgbClr val="0000FF"/>
                </a:solidFill>
              </a:rPr>
              <a:t>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Run Python </a:t>
            </a:r>
            <a:r>
              <a:rPr lang="en-US" sz="2200" dirty="0" smtClean="0"/>
              <a:t>(Type ‘Python’ + Enter-key)</a:t>
            </a:r>
          </a:p>
          <a:p>
            <a:pPr marL="685800" lvl="1"/>
            <a:r>
              <a:rPr lang="en-US" sz="2000" dirty="0" smtClean="0"/>
              <a:t>You would see something similar like this information</a:t>
            </a:r>
          </a:p>
          <a:p>
            <a:pPr marL="685800" lvl="1"/>
            <a:endParaRPr lang="en-US" sz="1800" dirty="0" smtClean="0"/>
          </a:p>
          <a:p>
            <a:pPr marL="685800" lvl="1"/>
            <a:endParaRPr lang="en-US" sz="1800" dirty="0" smtClean="0"/>
          </a:p>
          <a:p>
            <a:pPr marL="685800" lvl="1"/>
            <a:endParaRPr lang="en-US" sz="1800" dirty="0" smtClean="0"/>
          </a:p>
          <a:p>
            <a:pPr marL="400050" lvl="1" indent="0">
              <a:buNone/>
            </a:pPr>
            <a:endParaRPr lang="en-US" sz="1800" dirty="0" smtClean="0"/>
          </a:p>
          <a:p>
            <a:pPr marL="400050" indent="-457200">
              <a:buFont typeface="+mj-lt"/>
              <a:buAutoNum type="arabicPeriod"/>
            </a:pPr>
            <a:r>
              <a:rPr lang="en-US" sz="2200" dirty="0" smtClean="0"/>
              <a:t> Type </a:t>
            </a:r>
            <a:r>
              <a:rPr lang="en-US" sz="2200" dirty="0" smtClean="0">
                <a:solidFill>
                  <a:srgbClr val="0000FF"/>
                </a:solidFill>
              </a:rPr>
              <a:t>quit()</a:t>
            </a:r>
            <a:r>
              <a:rPr lang="en-US" sz="2200" dirty="0" smtClean="0"/>
              <a:t> + Enter-key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to quit</a:t>
            </a:r>
          </a:p>
          <a:p>
            <a:pPr marL="400050" indent="-457200">
              <a:buFont typeface="+mj-lt"/>
              <a:buAutoNum type="arabicPeriod"/>
            </a:pPr>
            <a:r>
              <a:rPr lang="en-US" sz="2200" dirty="0" smtClean="0"/>
              <a:t> Traditional “Hello World!”</a:t>
            </a:r>
          </a:p>
          <a:p>
            <a:pPr marL="800100" lvl="1" indent="-457200"/>
            <a:r>
              <a:rPr lang="en-US" sz="2000" dirty="0" smtClean="0"/>
              <a:t>Run Python </a:t>
            </a:r>
          </a:p>
          <a:p>
            <a:pPr marL="800100" lvl="1" indent="-457200"/>
            <a:r>
              <a:rPr lang="en-US" sz="2000" dirty="0" smtClean="0"/>
              <a:t>Type and </a:t>
            </a:r>
            <a:r>
              <a:rPr lang="en-US" sz="2000" dirty="0" err="1" smtClean="0"/>
              <a:t>enter+key</a:t>
            </a:r>
            <a:endParaRPr lang="en-US" sz="2000" dirty="0" smtClean="0"/>
          </a:p>
          <a:p>
            <a:pPr marL="1200150" lvl="2" indent="-457200"/>
            <a:r>
              <a:rPr lang="en-US" sz="2000" dirty="0" smtClean="0">
                <a:solidFill>
                  <a:srgbClr val="0000FF"/>
                </a:solidFill>
              </a:rPr>
              <a:t>print</a:t>
            </a:r>
            <a:r>
              <a:rPr lang="en-US" sz="2000" dirty="0" smtClean="0"/>
              <a:t> “Hello World!”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09-21 at 13.4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69076"/>
            <a:ext cx="7936737" cy="1203722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  <p:pic>
        <p:nvPicPr>
          <p:cNvPr id="8" name="Picture 7" descr="Screen Shot 2015-09-21 at 13.48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5238"/>
            <a:ext cx="7936737" cy="1617298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428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Literal Constants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669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use the values of </a:t>
            </a:r>
            <a:r>
              <a:rPr lang="en-US" sz="2200" i="1" dirty="0" smtClean="0">
                <a:solidFill>
                  <a:srgbClr val="0000FF"/>
                </a:solidFill>
              </a:rPr>
              <a:t>literals</a:t>
            </a:r>
            <a:r>
              <a:rPr lang="en-US" sz="2200" dirty="0" smtClean="0"/>
              <a:t> literally</a:t>
            </a:r>
          </a:p>
          <a:p>
            <a:pPr lvl="1"/>
            <a:r>
              <a:rPr lang="en-US" sz="2000" dirty="0" smtClean="0"/>
              <a:t>These values </a:t>
            </a:r>
            <a:r>
              <a:rPr lang="en-US" sz="2000" dirty="0" smtClean="0">
                <a:solidFill>
                  <a:srgbClr val="0000FF"/>
                </a:solidFill>
              </a:rPr>
              <a:t>represent themselves </a:t>
            </a:r>
            <a:r>
              <a:rPr lang="en-US" sz="2000" dirty="0" smtClean="0"/>
              <a:t>and nothing else</a:t>
            </a:r>
          </a:p>
          <a:p>
            <a:pPr lvl="1"/>
            <a:endParaRPr lang="en-US" sz="800" dirty="0" smtClean="0"/>
          </a:p>
          <a:p>
            <a:r>
              <a:rPr lang="en-US" sz="2200" dirty="0" err="1" smtClean="0">
                <a:solidFill>
                  <a:srgbClr val="0000FF"/>
                </a:solidFill>
              </a:rPr>
              <a:t>int</a:t>
            </a:r>
            <a:r>
              <a:rPr lang="en-US" sz="2200" dirty="0" smtClean="0">
                <a:solidFill>
                  <a:srgbClr val="0000FF"/>
                </a:solidFill>
              </a:rPr>
              <a:t>(): Integers </a:t>
            </a:r>
            <a:r>
              <a:rPr lang="en-US" sz="2200" dirty="0" smtClean="0"/>
              <a:t>or whole numbers of any length like 2, 30, 1000</a:t>
            </a:r>
          </a:p>
          <a:p>
            <a:r>
              <a:rPr lang="en-US" sz="2200" dirty="0">
                <a:solidFill>
                  <a:srgbClr val="0000FF"/>
                </a:solidFill>
              </a:rPr>
              <a:t>f</a:t>
            </a:r>
            <a:r>
              <a:rPr lang="en-US" sz="2200" dirty="0" smtClean="0">
                <a:solidFill>
                  <a:srgbClr val="0000FF"/>
                </a:solidFill>
              </a:rPr>
              <a:t>loat(): Floats</a:t>
            </a:r>
            <a:r>
              <a:rPr lang="en-US" sz="2200" dirty="0" smtClean="0"/>
              <a:t> or floating point numbers like 1.9, 30.01, 1e3 </a:t>
            </a:r>
          </a:p>
          <a:p>
            <a:r>
              <a:rPr lang="en-US" sz="2200" dirty="0" err="1" smtClean="0">
                <a:solidFill>
                  <a:srgbClr val="0000FF"/>
                </a:solidFill>
              </a:rPr>
              <a:t>str</a:t>
            </a:r>
            <a:r>
              <a:rPr lang="en-US" sz="2200" dirty="0" smtClean="0">
                <a:solidFill>
                  <a:srgbClr val="0000FF"/>
                </a:solidFill>
              </a:rPr>
              <a:t>(): String</a:t>
            </a:r>
            <a:r>
              <a:rPr lang="en-US" sz="2200" dirty="0" smtClean="0"/>
              <a:t> or sequence of characters like “Hello”,  “1 World”, “&amp;”</a:t>
            </a:r>
          </a:p>
          <a:p>
            <a:endParaRPr lang="en-US" sz="8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Single quote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double quotes</a:t>
            </a:r>
            <a:endParaRPr lang="en-US" sz="2000" dirty="0" smtClean="0"/>
          </a:p>
          <a:p>
            <a:pPr lvl="2"/>
            <a:r>
              <a:rPr lang="en-US" sz="1800" dirty="0" smtClean="0"/>
              <a:t>Either of the quote can be used to print a string</a:t>
            </a:r>
          </a:p>
          <a:p>
            <a:pPr lvl="2"/>
            <a:r>
              <a:rPr lang="en-US" sz="1800" dirty="0" smtClean="0"/>
              <a:t>Spaces, tabs, comma etc. inside the quotes are preserved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Triple Quotes</a:t>
            </a:r>
          </a:p>
          <a:p>
            <a:pPr lvl="2"/>
            <a:r>
              <a:rPr lang="en-US" sz="1800" dirty="0" smtClean="0"/>
              <a:t>Multi line strings can be specified by triple quotes (‘’’ or “””)</a:t>
            </a:r>
          </a:p>
        </p:txBody>
      </p:sp>
    </p:spTree>
    <p:extLst>
      <p:ext uri="{BB962C8B-B14F-4D97-AF65-F5344CB8AC3E}">
        <p14:creationId xmlns:p14="http://schemas.microsoft.com/office/powerpoint/2010/main" val="176519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Literal Constants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669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you use the values of </a:t>
            </a:r>
            <a:r>
              <a:rPr lang="en-US" sz="2200" i="1" dirty="0" smtClean="0">
                <a:solidFill>
                  <a:srgbClr val="0000FF"/>
                </a:solidFill>
              </a:rPr>
              <a:t>literals</a:t>
            </a:r>
            <a:r>
              <a:rPr lang="en-US" sz="2200" dirty="0" smtClean="0"/>
              <a:t> literally</a:t>
            </a:r>
          </a:p>
          <a:p>
            <a:pPr lvl="1"/>
            <a:r>
              <a:rPr lang="en-US" sz="2000" dirty="0" smtClean="0"/>
              <a:t>These values </a:t>
            </a:r>
            <a:r>
              <a:rPr lang="en-US" sz="2000" dirty="0" smtClean="0">
                <a:solidFill>
                  <a:srgbClr val="0000FF"/>
                </a:solidFill>
              </a:rPr>
              <a:t>represent themselves </a:t>
            </a:r>
            <a:r>
              <a:rPr lang="en-US" sz="2000" dirty="0" smtClean="0"/>
              <a:t>and nothing else</a:t>
            </a:r>
          </a:p>
          <a:p>
            <a:pPr lvl="1"/>
            <a:endParaRPr lang="en-US" sz="800" dirty="0" smtClean="0"/>
          </a:p>
          <a:p>
            <a:r>
              <a:rPr lang="en-US" sz="2200" dirty="0" err="1" smtClean="0">
                <a:solidFill>
                  <a:srgbClr val="0000FF"/>
                </a:solidFill>
              </a:rPr>
              <a:t>int</a:t>
            </a:r>
            <a:r>
              <a:rPr lang="en-US" sz="2200" dirty="0" smtClean="0">
                <a:solidFill>
                  <a:srgbClr val="0000FF"/>
                </a:solidFill>
              </a:rPr>
              <a:t>(): Integers </a:t>
            </a:r>
            <a:r>
              <a:rPr lang="en-US" sz="2200" dirty="0" smtClean="0"/>
              <a:t>or whole numbers of any length like 2, 30, 1000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float(): Floats</a:t>
            </a:r>
            <a:r>
              <a:rPr lang="en-US" sz="2200" dirty="0" smtClean="0"/>
              <a:t> or floating point numbers like 1.99, 30.001, 1e3 </a:t>
            </a:r>
          </a:p>
          <a:p>
            <a:r>
              <a:rPr lang="en-US" sz="2200" dirty="0" err="1" smtClean="0">
                <a:solidFill>
                  <a:srgbClr val="0000FF"/>
                </a:solidFill>
              </a:rPr>
              <a:t>str</a:t>
            </a:r>
            <a:r>
              <a:rPr lang="en-US" sz="2200" dirty="0" smtClean="0">
                <a:solidFill>
                  <a:srgbClr val="0000FF"/>
                </a:solidFill>
              </a:rPr>
              <a:t>(): String</a:t>
            </a:r>
            <a:r>
              <a:rPr lang="en-US" sz="2200" dirty="0" smtClean="0"/>
              <a:t> or sequence of characters like “Hello World”</a:t>
            </a:r>
          </a:p>
          <a:p>
            <a:endParaRPr lang="en-US" sz="8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Single quote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double quotes</a:t>
            </a:r>
            <a:endParaRPr lang="en-US" sz="2000" dirty="0" smtClean="0"/>
          </a:p>
          <a:p>
            <a:pPr lvl="2"/>
            <a:r>
              <a:rPr lang="en-US" sz="1800" dirty="0" smtClean="0"/>
              <a:t>Either of the quote can be used to print a string</a:t>
            </a:r>
          </a:p>
          <a:p>
            <a:pPr lvl="2"/>
            <a:r>
              <a:rPr lang="en-US" sz="1800" dirty="0" smtClean="0"/>
              <a:t>Spaces, tabs, comma etc. inside the quotes are preserved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Triple Quotes</a:t>
            </a:r>
          </a:p>
          <a:p>
            <a:pPr lvl="2"/>
            <a:r>
              <a:rPr lang="en-US" sz="1800" dirty="0" smtClean="0"/>
              <a:t>Multi line strings can be specified by triple quotes (‘’’ or “””)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32" y="5560716"/>
            <a:ext cx="4247133" cy="1130893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00439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Literal Constants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669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you use the values of </a:t>
            </a:r>
            <a:r>
              <a:rPr lang="en-US" sz="2200" i="1" dirty="0" smtClean="0">
                <a:solidFill>
                  <a:srgbClr val="0000FF"/>
                </a:solidFill>
              </a:rPr>
              <a:t>literals</a:t>
            </a:r>
            <a:r>
              <a:rPr lang="en-US" sz="2200" dirty="0" smtClean="0"/>
              <a:t> literally</a:t>
            </a:r>
          </a:p>
          <a:p>
            <a:pPr lvl="1"/>
            <a:r>
              <a:rPr lang="en-US" sz="2000" dirty="0" smtClean="0"/>
              <a:t>These values </a:t>
            </a:r>
            <a:r>
              <a:rPr lang="en-US" sz="2000" dirty="0" smtClean="0">
                <a:solidFill>
                  <a:srgbClr val="0000FF"/>
                </a:solidFill>
              </a:rPr>
              <a:t>represent themselves </a:t>
            </a:r>
            <a:r>
              <a:rPr lang="en-US" sz="2000" dirty="0" smtClean="0"/>
              <a:t>and nothing else</a:t>
            </a:r>
          </a:p>
          <a:p>
            <a:pPr lvl="1"/>
            <a:endParaRPr lang="en-US" sz="800" dirty="0" smtClean="0"/>
          </a:p>
          <a:p>
            <a:r>
              <a:rPr lang="en-US" sz="2200" dirty="0" err="1" smtClean="0">
                <a:solidFill>
                  <a:srgbClr val="0000FF"/>
                </a:solidFill>
              </a:rPr>
              <a:t>int</a:t>
            </a:r>
            <a:r>
              <a:rPr lang="en-US" sz="2200" dirty="0" smtClean="0">
                <a:solidFill>
                  <a:srgbClr val="0000FF"/>
                </a:solidFill>
              </a:rPr>
              <a:t>(): Integers </a:t>
            </a:r>
            <a:r>
              <a:rPr lang="en-US" sz="2200" dirty="0" smtClean="0"/>
              <a:t>or whole numbers of any length like 2, 30, 1000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float(): Floats</a:t>
            </a:r>
            <a:r>
              <a:rPr lang="en-US" sz="2200" dirty="0" smtClean="0"/>
              <a:t> or floating point numbers like 1.99, 30.001, 1e3 </a:t>
            </a:r>
          </a:p>
          <a:p>
            <a:r>
              <a:rPr lang="en-US" sz="2200" dirty="0" err="1" smtClean="0">
                <a:solidFill>
                  <a:srgbClr val="0000FF"/>
                </a:solidFill>
              </a:rPr>
              <a:t>str</a:t>
            </a:r>
            <a:r>
              <a:rPr lang="en-US" sz="2200" dirty="0" smtClean="0">
                <a:solidFill>
                  <a:srgbClr val="0000FF"/>
                </a:solidFill>
              </a:rPr>
              <a:t>(): String</a:t>
            </a:r>
            <a:r>
              <a:rPr lang="en-US" sz="2200" dirty="0" smtClean="0"/>
              <a:t> or sequence of characters like “Hello World”</a:t>
            </a:r>
          </a:p>
          <a:p>
            <a:endParaRPr lang="en-US" sz="8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Single quote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double quotes</a:t>
            </a:r>
            <a:endParaRPr lang="en-US" sz="2000" dirty="0" smtClean="0"/>
          </a:p>
          <a:p>
            <a:pPr lvl="2"/>
            <a:r>
              <a:rPr lang="en-US" sz="1800" dirty="0" smtClean="0"/>
              <a:t>Either of the quote can be used to print a string</a:t>
            </a:r>
          </a:p>
          <a:p>
            <a:pPr lvl="2"/>
            <a:r>
              <a:rPr lang="en-US" sz="1800" dirty="0" smtClean="0"/>
              <a:t>Spaces, tabs, comma etc. inside the quotes are preserved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Triple Quotes</a:t>
            </a:r>
          </a:p>
          <a:p>
            <a:pPr lvl="2"/>
            <a:r>
              <a:rPr lang="en-US" sz="1800" dirty="0" smtClean="0"/>
              <a:t>Multi line strings can be specified by triple quotes (‘’’ or “””)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32" y="5560716"/>
            <a:ext cx="4247133" cy="1130893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231" y="5560716"/>
            <a:ext cx="4425943" cy="1130893"/>
          </a:xfrm>
          <a:prstGeom prst="rect">
            <a:avLst/>
          </a:prstGeom>
          <a:ln>
            <a:solidFill>
              <a:srgbClr val="7F7F7F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00020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“Hello World!” and Literal Constants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Exercises: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Print more strings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Print numbers </a:t>
            </a:r>
          </a:p>
          <a:p>
            <a:pPr marL="857250" lvl="1" indent="-457200"/>
            <a:r>
              <a:rPr lang="en-US" sz="2000" dirty="0" smtClean="0">
                <a:solidFill>
                  <a:srgbClr val="0000FF"/>
                </a:solidFill>
              </a:rPr>
              <a:t>Hint</a:t>
            </a:r>
            <a:r>
              <a:rPr lang="en-US" sz="2000" dirty="0" smtClean="0"/>
              <a:t>: does not need quotes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Print a float with </a:t>
            </a:r>
            <a:r>
              <a:rPr lang="en-US" sz="2000" dirty="0" err="1" smtClean="0"/>
              <a:t>int</a:t>
            </a:r>
            <a:r>
              <a:rPr lang="en-US" sz="2000" dirty="0" smtClean="0"/>
              <a:t>() and integer with float()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Print multiple strings and numbers together</a:t>
            </a:r>
          </a:p>
          <a:p>
            <a:pPr marL="857250" lvl="1" indent="-457200"/>
            <a:r>
              <a:rPr lang="en-US" sz="2000" dirty="0" smtClean="0">
                <a:solidFill>
                  <a:srgbClr val="0000FF"/>
                </a:solidFill>
              </a:rPr>
              <a:t>Hint 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 smtClean="0"/>
              <a:t>: use comma as separator</a:t>
            </a:r>
          </a:p>
          <a:p>
            <a:pPr marL="857250" lvl="1" indent="-457200"/>
            <a:r>
              <a:rPr lang="en-US" sz="2000" dirty="0" smtClean="0">
                <a:solidFill>
                  <a:srgbClr val="0000FF"/>
                </a:solidFill>
              </a:rPr>
              <a:t>Hint 2</a:t>
            </a:r>
            <a:r>
              <a:rPr lang="en-US" sz="2000" dirty="0" smtClean="0"/>
              <a:t>: use plus sign (+) to connect </a:t>
            </a:r>
          </a:p>
          <a:p>
            <a:pPr marL="1257300" lvl="2" indent="-457200"/>
            <a:r>
              <a:rPr lang="en-US" sz="1800" dirty="0" smtClean="0"/>
              <a:t>gives error (or sum, when int1+int2) with numbers, how to solve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Print a string with double quote</a:t>
            </a:r>
          </a:p>
          <a:p>
            <a:pPr marL="914400" lvl="1" indent="-514350"/>
            <a:r>
              <a:rPr lang="en-US" sz="2200" dirty="0" smtClean="0"/>
              <a:t>Example: </a:t>
            </a:r>
            <a:r>
              <a:rPr lang="en-US" sz="2200" dirty="0" smtClean="0">
                <a:solidFill>
                  <a:srgbClr val="0000FF"/>
                </a:solidFill>
              </a:rPr>
              <a:t>“this string appears with double quotes”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0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2720</Words>
  <Application>Microsoft Macintosh PowerPoint</Application>
  <PresentationFormat>On-screen Show (4:3)</PresentationFormat>
  <Paragraphs>336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Python Programming for Novice</vt:lpstr>
      <vt:lpstr>Topics to be discussed</vt:lpstr>
      <vt:lpstr>Python Programming for Novice</vt:lpstr>
      <vt:lpstr>“Hello World!”</vt:lpstr>
      <vt:lpstr>“Hello World!”</vt:lpstr>
      <vt:lpstr>Literal Constants</vt:lpstr>
      <vt:lpstr>Literal Constants</vt:lpstr>
      <vt:lpstr>Literal Constants</vt:lpstr>
      <vt:lpstr>“Hello World!” and Literal Constants</vt:lpstr>
      <vt:lpstr>Variables</vt:lpstr>
      <vt:lpstr>Variables</vt:lpstr>
      <vt:lpstr>String Formatting</vt:lpstr>
      <vt:lpstr>Variables Exercises </vt:lpstr>
      <vt:lpstr>Operators and Operands</vt:lpstr>
      <vt:lpstr>Operators and Operands Exercises </vt:lpstr>
      <vt:lpstr>Math Operators and Operands - 1</vt:lpstr>
      <vt:lpstr>Math Operators and Operands - 2</vt:lpstr>
      <vt:lpstr>Math Operators and Operands - 3</vt:lpstr>
      <vt:lpstr>Data Structures</vt:lpstr>
      <vt:lpstr>Data Structures Exercises - 1</vt:lpstr>
      <vt:lpstr>Data Structures Exercises - 2</vt:lpstr>
      <vt:lpstr>Data Structures Exercises - 3</vt:lpstr>
      <vt:lpstr>Data Structures Exercises - 4</vt:lpstr>
      <vt:lpstr>Data Structures</vt:lpstr>
      <vt:lpstr>Data Structures Exercises - 5</vt:lpstr>
      <vt:lpstr>Task for the last session on Sept 24</vt:lpstr>
      <vt:lpstr>Task for the last session on Sept 24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Software Writing Skills for Young Researchers   23. - 25. September 2015 </dc:title>
  <dc:creator>Malvika Sharan</dc:creator>
  <cp:lastModifiedBy>Malvika Sharan</cp:lastModifiedBy>
  <cp:revision>1755</cp:revision>
  <dcterms:created xsi:type="dcterms:W3CDTF">2015-09-21T09:45:55Z</dcterms:created>
  <dcterms:modified xsi:type="dcterms:W3CDTF">2015-09-22T21:25:22Z</dcterms:modified>
</cp:coreProperties>
</file>