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2"/>
  </p:sldMasterIdLst>
  <p:notesMasterIdLst>
    <p:notesMasterId r:id="rId12"/>
  </p:notesMasterIdLst>
  <p:handoutMasterIdLst>
    <p:handoutMasterId r:id="rId13"/>
  </p:handoutMasterIdLst>
  <p:sldIdLst>
    <p:sldId id="258" r:id="rId3"/>
    <p:sldId id="259" r:id="rId4"/>
    <p:sldId id="260" r:id="rId5"/>
    <p:sldId id="263" r:id="rId6"/>
    <p:sldId id="264" r:id="rId7"/>
    <p:sldId id="261" r:id="rId8"/>
    <p:sldId id="262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CCE2-A01C-44B5-AA37-6070FD4EF256}" type="datetimeFigureOut">
              <a:rPr lang="en-US"/>
              <a:t>6/5/2016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BA566-AA56-4649-9A2B-8E474DB06260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817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B5695-E7AA-4CAE-8AD7-3A6F88BDB600}" type="datetimeFigureOut">
              <a:rPr lang="en-US"/>
              <a:t>6/5/2016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36E24-4973-4BA9-AE48-A477B9EDA600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308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6/5/2016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6/5/2016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6/5/2016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6/5/2016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6/5/2016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6/5/2016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6/5/2016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6/5/2016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6/5/2016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6/5/2016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6/5/2016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6/5/2016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mtClean="0"/>
                <a:t>V</a:t>
              </a:r>
              <a:endParaRPr lang="en-US"/>
            </a:p>
          </p:txBody>
        </p:sp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122" y="5945329"/>
              <a:ext cx="3667125" cy="704850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8341" y="6031054"/>
              <a:ext cx="2857500" cy="533400"/>
            </a:xfrm>
            <a:prstGeom prst="rect">
              <a:avLst/>
            </a:prstGeom>
          </p:spPr>
        </p:pic>
      </p:grpSp>
      <p:sp>
        <p:nvSpPr>
          <p:cNvPr id="5" name="Ellipse 4"/>
          <p:cNvSpPr/>
          <p:nvPr/>
        </p:nvSpPr>
        <p:spPr>
          <a:xfrm>
            <a:off x="1323120" y="517235"/>
            <a:ext cx="1607128" cy="155170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6757560" y="3205018"/>
            <a:ext cx="1607128" cy="155170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1323120" y="3325089"/>
            <a:ext cx="1607128" cy="155170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6637488" y="517235"/>
            <a:ext cx="1607128" cy="155170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063" y="481806"/>
            <a:ext cx="1403241" cy="1622565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852572" y="946756"/>
            <a:ext cx="328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mtClean="0">
                <a:solidFill>
                  <a:schemeClr val="bg1"/>
                </a:solidFill>
                <a:latin typeface="Verdana Pro Black" panose="020B0A04030504040204" pitchFamily="34" charset="0"/>
              </a:rPr>
              <a:t>Félix La Rocque Carrier</a:t>
            </a:r>
            <a:endParaRPr lang="en-US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899450" y="978871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mtClean="0">
                <a:solidFill>
                  <a:schemeClr val="bg1"/>
                </a:solidFill>
                <a:latin typeface="Verdana Pro Black" panose="020B0A04030504040204" pitchFamily="34" charset="0"/>
              </a:rPr>
              <a:t>Sébastien </a:t>
            </a:r>
            <a:r>
              <a:rPr lang="fr-CA" err="1" smtClean="0">
                <a:solidFill>
                  <a:schemeClr val="bg1"/>
                </a:solidFill>
                <a:latin typeface="Verdana Pro Black" panose="020B0A04030504040204" pitchFamily="34" charset="0"/>
              </a:rPr>
              <a:t>Crevier</a:t>
            </a:r>
            <a:endParaRPr lang="en-US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418069" y="3648424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mtClean="0">
                <a:solidFill>
                  <a:schemeClr val="bg1"/>
                </a:solidFill>
                <a:latin typeface="Verdana Pro Black" panose="020B0A04030504040204" pitchFamily="34" charset="0"/>
              </a:rPr>
              <a:t>Sébastien Bernard</a:t>
            </a:r>
            <a:endParaRPr lang="en-US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193161" y="1242446"/>
            <a:ext cx="25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mtClean="0">
                <a:solidFill>
                  <a:schemeClr val="bg1"/>
                </a:solidFill>
                <a:latin typeface="Verdana Pro" panose="020B0604030504040204" pitchFamily="34" charset="0"/>
              </a:rPr>
              <a:t>Dev C# (The Cat)</a:t>
            </a:r>
          </a:p>
          <a:p>
            <a:pPr algn="ctr"/>
            <a:r>
              <a:rPr lang="fr-CA" err="1" smtClean="0">
                <a:solidFill>
                  <a:schemeClr val="bg1"/>
                </a:solidFill>
                <a:latin typeface="Verdana Pro" panose="020B0604030504040204" pitchFamily="34" charset="0"/>
              </a:rPr>
              <a:t>Improvised</a:t>
            </a:r>
            <a:r>
              <a:rPr lang="fr-CA" smtClean="0">
                <a:solidFill>
                  <a:schemeClr val="bg1"/>
                </a:solidFill>
                <a:latin typeface="Verdana Pro" panose="020B0604030504040204" pitchFamily="34" charset="0"/>
              </a:rPr>
              <a:t> Designer</a:t>
            </a:r>
            <a:endParaRPr lang="en-US">
              <a:solidFill>
                <a:schemeClr val="bg1"/>
              </a:solidFill>
              <a:latin typeface="Verdana Pro" panose="020B060403050404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9205945" y="134256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mtClean="0">
                <a:solidFill>
                  <a:schemeClr val="bg1"/>
                </a:solidFill>
                <a:latin typeface="Verdana Pro" panose="020B0604030504040204" pitchFamily="34" charset="0"/>
              </a:rPr>
              <a:t>Dev C#</a:t>
            </a:r>
            <a:endParaRPr lang="en-US">
              <a:solidFill>
                <a:schemeClr val="bg1"/>
              </a:solidFill>
              <a:latin typeface="Verdana Pro" panose="020B0604030504040204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29" y="3202676"/>
            <a:ext cx="1555451" cy="157270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9099665" y="403634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mtClean="0">
                <a:solidFill>
                  <a:schemeClr val="bg1"/>
                </a:solidFill>
                <a:latin typeface="Verdana Pro" panose="020B0604030504040204" pitchFamily="34" charset="0"/>
              </a:rPr>
              <a:t>Dev C#</a:t>
            </a:r>
            <a:endParaRPr lang="en-US">
              <a:solidFill>
                <a:schemeClr val="bg1"/>
              </a:solidFill>
              <a:latin typeface="Verdana Pro" panose="020B0604030504040204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063" y="3172902"/>
            <a:ext cx="1446465" cy="1897245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3120022" y="3648302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mtClean="0">
                <a:solidFill>
                  <a:schemeClr val="bg1"/>
                </a:solidFill>
                <a:latin typeface="Verdana Pro Black" panose="020B0A04030504040204" pitchFamily="34" charset="0"/>
              </a:rPr>
              <a:t>Alex Gagné</a:t>
            </a:r>
            <a:endParaRPr lang="en-US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425485" y="401763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mtClean="0">
                <a:solidFill>
                  <a:schemeClr val="bg1"/>
                </a:solidFill>
                <a:latin typeface="Verdana Pro" panose="020B0604030504040204" pitchFamily="34" charset="0"/>
              </a:rPr>
              <a:t>Dev C#</a:t>
            </a:r>
            <a:endParaRPr lang="en-US">
              <a:solidFill>
                <a:schemeClr val="bg1"/>
              </a:solidFill>
              <a:latin typeface="Verdana Pro" panose="020B0604030504040204" pitchFamily="34" charset="0"/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195" y="599534"/>
            <a:ext cx="1179688" cy="117968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75221" y="580034"/>
            <a:ext cx="1179688" cy="117968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21" y="711719"/>
            <a:ext cx="1836388" cy="131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mtClean="0"/>
                <a:t>V</a:t>
              </a:r>
              <a:endParaRPr lang="en-US"/>
            </a:p>
          </p:txBody>
        </p:sp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122" y="5945329"/>
              <a:ext cx="3667125" cy="704850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8341" y="6031054"/>
              <a:ext cx="2857500" cy="533400"/>
            </a:xfrm>
            <a:prstGeom prst="rect">
              <a:avLst/>
            </a:prstGeom>
          </p:spPr>
        </p:pic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47" y="1676882"/>
            <a:ext cx="3538203" cy="230168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674504" y="452796"/>
            <a:ext cx="4842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err="1" smtClean="0">
                <a:solidFill>
                  <a:schemeClr val="bg1"/>
                </a:solidFill>
                <a:latin typeface="Verdana Pro Black" panose="020B0A04030504040204" pitchFamily="34" charset="0"/>
              </a:rPr>
              <a:t>What</a:t>
            </a:r>
            <a:r>
              <a:rPr lang="fr-CA" sz="3600" smtClean="0">
                <a:solidFill>
                  <a:schemeClr val="bg1"/>
                </a:solidFill>
                <a:latin typeface="Verdana Pro Black" panose="020B0A04030504040204" pitchFamily="34" charset="0"/>
              </a:rPr>
              <a:t> </a:t>
            </a:r>
            <a:r>
              <a:rPr lang="fr-CA" sz="3600" err="1" smtClean="0">
                <a:solidFill>
                  <a:schemeClr val="bg1"/>
                </a:solidFill>
                <a:latin typeface="Verdana Pro Black" panose="020B0A04030504040204" pitchFamily="34" charset="0"/>
              </a:rPr>
              <a:t>Happens</a:t>
            </a:r>
            <a:r>
              <a:rPr lang="fr-CA" sz="3600" smtClean="0">
                <a:solidFill>
                  <a:schemeClr val="bg1"/>
                </a:solidFill>
                <a:latin typeface="Verdana Pro Black" panose="020B0A04030504040204" pitchFamily="34" charset="0"/>
              </a:rPr>
              <a:t> ??</a:t>
            </a:r>
            <a:endParaRPr lang="en-US" sz="360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45495" y="2751501"/>
            <a:ext cx="1008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7200" smtClean="0">
                <a:solidFill>
                  <a:schemeClr val="bg1"/>
                </a:solidFill>
                <a:latin typeface="Verdana Pro Black" panose="020B0A04030504040204" pitchFamily="34" charset="0"/>
              </a:rPr>
              <a:t>+</a:t>
            </a:r>
            <a:endParaRPr lang="en-US" sz="720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154104" y="3978563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err="1" smtClean="0">
                <a:solidFill>
                  <a:schemeClr val="bg1"/>
                </a:solidFill>
                <a:latin typeface="Verdana Pro Black" panose="020B0A04030504040204" pitchFamily="34" charset="0"/>
              </a:rPr>
              <a:t>Activities</a:t>
            </a:r>
            <a:endParaRPr lang="en-US" sz="360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9534068" y="2733496"/>
            <a:ext cx="2233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7200" smtClean="0">
                <a:solidFill>
                  <a:schemeClr val="bg1"/>
                </a:solidFill>
                <a:latin typeface="Verdana Pro Black" panose="020B0A04030504040204" pitchFamily="34" charset="0"/>
              </a:rPr>
              <a:t>=  ?</a:t>
            </a:r>
            <a:endParaRPr lang="en-US" sz="720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009393" y="2733494"/>
            <a:ext cx="1008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7200" smtClean="0">
                <a:solidFill>
                  <a:schemeClr val="bg1"/>
                </a:solidFill>
                <a:latin typeface="Verdana Pro Black" panose="020B0A04030504040204" pitchFamily="34" charset="0"/>
              </a:rPr>
              <a:t>+</a:t>
            </a:r>
            <a:endParaRPr lang="en-US" sz="720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379290" y="4006514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err="1" smtClean="0">
                <a:solidFill>
                  <a:schemeClr val="bg1"/>
                </a:solidFill>
                <a:latin typeface="Verdana Pro Black" panose="020B0A04030504040204" pitchFamily="34" charset="0"/>
              </a:rPr>
              <a:t>Collegues</a:t>
            </a:r>
            <a:endParaRPr lang="en-US" sz="360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22" y="2153397"/>
            <a:ext cx="1506336" cy="16385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442996" y="4013844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smtClean="0">
                <a:solidFill>
                  <a:schemeClr val="bg1"/>
                </a:solidFill>
                <a:latin typeface="Verdana Pro Black" panose="020B0A04030504040204" pitchFamily="34" charset="0"/>
              </a:rPr>
              <a:t>Max</a:t>
            </a:r>
            <a:endParaRPr lang="en-US" sz="360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106" y="1947653"/>
            <a:ext cx="2053959" cy="20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mtClean="0"/>
                <a:t>V</a:t>
              </a:r>
              <a:endParaRPr lang="en-US"/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122" y="5945329"/>
              <a:ext cx="3667125" cy="704850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8341" y="6031054"/>
              <a:ext cx="2857500" cy="533400"/>
            </a:xfrm>
            <a:prstGeom prst="rect">
              <a:avLst/>
            </a:prstGeom>
          </p:spPr>
        </p:pic>
      </p:grpSp>
      <p:sp>
        <p:nvSpPr>
          <p:cNvPr id="5" name="ZoneTexte 4"/>
          <p:cNvSpPr txBox="1"/>
          <p:nvPr/>
        </p:nvSpPr>
        <p:spPr>
          <a:xfrm>
            <a:off x="3309820" y="512152"/>
            <a:ext cx="5572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smtClean="0">
                <a:solidFill>
                  <a:schemeClr val="bg1"/>
                </a:solidFill>
                <a:latin typeface="Verdana Pro Black" panose="020B0A04030504040204" pitchFamily="34" charset="0"/>
              </a:rPr>
              <a:t>Money Management</a:t>
            </a:r>
            <a:endParaRPr lang="en-US" sz="360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820" y="1232911"/>
            <a:ext cx="4806706" cy="439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mtClean="0"/>
                <a:t>V</a:t>
              </a:r>
              <a:endParaRPr lang="en-US"/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122" y="5945329"/>
              <a:ext cx="3667125" cy="70485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8341" y="6031054"/>
              <a:ext cx="2857500" cy="533400"/>
            </a:xfrm>
            <a:prstGeom prst="rect">
              <a:avLst/>
            </a:prstGeom>
          </p:spPr>
        </p:pic>
      </p:grpSp>
      <p:sp>
        <p:nvSpPr>
          <p:cNvPr id="8" name="ZoneTexte 7"/>
          <p:cNvSpPr txBox="1"/>
          <p:nvPr/>
        </p:nvSpPr>
        <p:spPr>
          <a:xfrm>
            <a:off x="4484020" y="539861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smtClean="0">
                <a:solidFill>
                  <a:schemeClr val="bg1"/>
                </a:solidFill>
                <a:latin typeface="Verdana Pro Black" panose="020B0A04030504040204" pitchFamily="34" charset="0"/>
              </a:rPr>
              <a:t>IOU - </a:t>
            </a:r>
            <a:r>
              <a:rPr lang="fr-CA" sz="3600" err="1" smtClean="0">
                <a:solidFill>
                  <a:schemeClr val="bg1"/>
                </a:solidFill>
                <a:latin typeface="Verdana Pro Black" panose="020B0A04030504040204" pitchFamily="34" charset="0"/>
              </a:rPr>
              <a:t>Slack</a:t>
            </a:r>
            <a:endParaRPr lang="en-US" sz="360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36" y="2117436"/>
            <a:ext cx="2403768" cy="240376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247" y="2326355"/>
            <a:ext cx="3502388" cy="198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8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mtClean="0"/>
                <a:t>V</a:t>
              </a:r>
              <a:endParaRPr lang="en-US"/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122" y="5945329"/>
              <a:ext cx="3667125" cy="70485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8341" y="6031054"/>
              <a:ext cx="2857500" cy="533400"/>
            </a:xfrm>
            <a:prstGeom prst="rect">
              <a:avLst/>
            </a:prstGeom>
          </p:spPr>
        </p:pic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22" y="963035"/>
            <a:ext cx="44291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mtClean="0"/>
                <a:t>V</a:t>
              </a:r>
              <a:endParaRPr lang="en-US"/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122" y="5945329"/>
              <a:ext cx="3667125" cy="704850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8341" y="6031054"/>
              <a:ext cx="2857500" cy="533400"/>
            </a:xfrm>
            <a:prstGeom prst="rect">
              <a:avLst/>
            </a:prstGeom>
          </p:spPr>
        </p:pic>
      </p:grpSp>
      <p:sp>
        <p:nvSpPr>
          <p:cNvPr id="5" name="ZoneTexte 4"/>
          <p:cNvSpPr txBox="1"/>
          <p:nvPr/>
        </p:nvSpPr>
        <p:spPr>
          <a:xfrm>
            <a:off x="4361390" y="539861"/>
            <a:ext cx="3469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err="1" smtClean="0">
                <a:solidFill>
                  <a:schemeClr val="bg1"/>
                </a:solidFill>
                <a:latin typeface="Verdana Pro Black" panose="020B0A04030504040204" pitchFamily="34" charset="0"/>
              </a:rPr>
              <a:t>Competitors</a:t>
            </a:r>
            <a:endParaRPr lang="en-US" sz="360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11" y="2153157"/>
            <a:ext cx="1725940" cy="169487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576538" y="399010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err="1" smtClean="0">
                <a:solidFill>
                  <a:schemeClr val="bg1"/>
                </a:solidFill>
              </a:rPr>
              <a:t>Really</a:t>
            </a:r>
            <a:r>
              <a:rPr lang="fr-CA" smtClean="0">
                <a:solidFill>
                  <a:schemeClr val="bg1"/>
                </a:solidFill>
              </a:rPr>
              <a:t> ?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838" y="2005377"/>
            <a:ext cx="1806514" cy="181835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802" y="2263870"/>
            <a:ext cx="3840388" cy="158416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8803992" y="3990108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mtClean="0">
                <a:solidFill>
                  <a:schemeClr val="bg1"/>
                </a:solidFill>
              </a:rPr>
              <a:t>Email, in 2016 ?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737217" y="3980871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err="1" smtClean="0">
                <a:solidFill>
                  <a:schemeClr val="bg1"/>
                </a:solidFill>
              </a:rPr>
              <a:t>SplitWise</a:t>
            </a:r>
            <a:r>
              <a:rPr lang="fr-CA" smtClean="0">
                <a:solidFill>
                  <a:schemeClr val="bg1"/>
                </a:solidFill>
              </a:rPr>
              <a:t> - Single </a:t>
            </a:r>
            <a:r>
              <a:rPr lang="fr-CA" err="1" smtClean="0">
                <a:solidFill>
                  <a:schemeClr val="bg1"/>
                </a:solidFill>
              </a:rPr>
              <a:t>Purpose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07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mtClean="0"/>
                <a:t>V</a:t>
              </a:r>
              <a:endParaRPr lang="en-US"/>
            </a:p>
          </p:txBody>
        </p:sp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122" y="5945329"/>
              <a:ext cx="3667125" cy="704850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8341" y="6031054"/>
              <a:ext cx="2857500" cy="533400"/>
            </a:xfrm>
            <a:prstGeom prst="rect">
              <a:avLst/>
            </a:prstGeom>
          </p:spPr>
        </p:pic>
      </p:grpSp>
      <p:sp>
        <p:nvSpPr>
          <p:cNvPr id="6" name="ZoneTexte 5"/>
          <p:cNvSpPr txBox="1"/>
          <p:nvPr/>
        </p:nvSpPr>
        <p:spPr>
          <a:xfrm>
            <a:off x="3800339" y="576806"/>
            <a:ext cx="459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smtClean="0">
                <a:solidFill>
                  <a:schemeClr val="bg1"/>
                </a:solidFill>
                <a:latin typeface="Verdana Pro Black" panose="020B0A04030504040204" pitchFamily="34" charset="0"/>
              </a:rPr>
              <a:t>Revenue Stream</a:t>
            </a:r>
            <a:endParaRPr lang="en-US" sz="360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1" y="679497"/>
            <a:ext cx="4583477" cy="5264207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5219927" y="1556937"/>
            <a:ext cx="2836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4000" smtClean="0">
                <a:solidFill>
                  <a:schemeClr val="bg1"/>
                </a:solidFill>
                <a:latin typeface="Verdana Pro Black" panose="020B0A04030504040204" pitchFamily="34" charset="0"/>
              </a:rPr>
              <a:t>+500M $</a:t>
            </a:r>
            <a:endParaRPr lang="en-US" sz="400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000399" y="2264823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mtClean="0">
                <a:solidFill>
                  <a:schemeClr val="bg1"/>
                </a:solidFill>
                <a:latin typeface="Verdana Pro" panose="020B0604030504040204" pitchFamily="34" charset="0"/>
              </a:rPr>
              <a:t>In </a:t>
            </a:r>
            <a:r>
              <a:rPr lang="fr-CA" err="1" smtClean="0">
                <a:solidFill>
                  <a:schemeClr val="bg1"/>
                </a:solidFill>
                <a:latin typeface="Verdana Pro" panose="020B0604030504040204" pitchFamily="34" charset="0"/>
              </a:rPr>
              <a:t>activities</a:t>
            </a:r>
            <a:r>
              <a:rPr lang="fr-CA" smtClean="0">
                <a:solidFill>
                  <a:schemeClr val="bg1"/>
                </a:solidFill>
                <a:latin typeface="Verdana Pro" panose="020B0604030504040204" pitchFamily="34" charset="0"/>
              </a:rPr>
              <a:t> (</a:t>
            </a:r>
            <a:r>
              <a:rPr lang="fr-CA" err="1" smtClean="0">
                <a:solidFill>
                  <a:schemeClr val="bg1"/>
                </a:solidFill>
                <a:latin typeface="Verdana Pro" panose="020B0604030504040204" pitchFamily="34" charset="0"/>
              </a:rPr>
              <a:t>slack</a:t>
            </a:r>
            <a:r>
              <a:rPr lang="fr-CA" smtClean="0">
                <a:solidFill>
                  <a:schemeClr val="bg1"/>
                </a:solidFill>
                <a:latin typeface="Verdana Pro" panose="020B0604030504040204" pitchFamily="34" charset="0"/>
              </a:rPr>
              <a:t> </a:t>
            </a:r>
            <a:r>
              <a:rPr lang="fr-CA" err="1" smtClean="0">
                <a:solidFill>
                  <a:schemeClr val="bg1"/>
                </a:solidFill>
                <a:latin typeface="Verdana Pro" panose="020B0604030504040204" pitchFamily="34" charset="0"/>
              </a:rPr>
              <a:t>users</a:t>
            </a:r>
            <a:r>
              <a:rPr lang="fr-CA" smtClean="0">
                <a:solidFill>
                  <a:schemeClr val="bg1"/>
                </a:solidFill>
                <a:latin typeface="Verdana Pro" panose="020B0604030504040204" pitchFamily="34" charset="0"/>
              </a:rPr>
              <a:t>)</a:t>
            </a:r>
            <a:endParaRPr lang="en-US">
              <a:solidFill>
                <a:schemeClr val="bg1"/>
              </a:solidFill>
              <a:latin typeface="Verdana Pro" panose="020B060403050404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498957" y="3075676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smtClean="0">
                <a:solidFill>
                  <a:schemeClr val="bg1"/>
                </a:solidFill>
                <a:latin typeface="Verdana Pro Black" panose="020B0A04030504040204" pitchFamily="34" charset="0"/>
              </a:rPr>
              <a:t>2% per transactions</a:t>
            </a:r>
            <a:endParaRPr lang="en-US" sz="240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451668" y="3917613"/>
            <a:ext cx="3942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smtClean="0">
                <a:solidFill>
                  <a:schemeClr val="bg1"/>
                </a:solidFill>
                <a:latin typeface="Verdana Pro Black" panose="020B0A04030504040204" pitchFamily="34" charset="0"/>
              </a:rPr>
              <a:t>20% conversion rate</a:t>
            </a:r>
            <a:endParaRPr lang="en-US" sz="240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464691" y="4333396"/>
            <a:ext cx="478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>
                <a:solidFill>
                  <a:schemeClr val="bg1"/>
                </a:solidFill>
                <a:latin typeface="Verdana Pro Black" panose="020B0A04030504040204" pitchFamily="34" charset="0"/>
              </a:rPr>
              <a:t>5</a:t>
            </a:r>
            <a:r>
              <a:rPr lang="fr-CA" sz="2400" smtClean="0">
                <a:solidFill>
                  <a:schemeClr val="bg1"/>
                </a:solidFill>
                <a:latin typeface="Verdana Pro Black" panose="020B0A04030504040204" pitchFamily="34" charset="0"/>
              </a:rPr>
              <a:t>% </a:t>
            </a:r>
            <a:r>
              <a:rPr lang="fr-CA" sz="2400" err="1" smtClean="0">
                <a:solidFill>
                  <a:schemeClr val="bg1"/>
                </a:solidFill>
                <a:latin typeface="Verdana Pro Black" panose="020B0A04030504040204" pitchFamily="34" charset="0"/>
              </a:rPr>
              <a:t>reach</a:t>
            </a:r>
            <a:r>
              <a:rPr lang="fr-CA" sz="2400" smtClean="0">
                <a:solidFill>
                  <a:schemeClr val="bg1"/>
                </a:solidFill>
                <a:latin typeface="Verdana Pro Black" panose="020B0A04030504040204" pitchFamily="34" charset="0"/>
              </a:rPr>
              <a:t> in the first </a:t>
            </a:r>
            <a:r>
              <a:rPr lang="fr-CA" sz="2400" err="1" smtClean="0">
                <a:solidFill>
                  <a:schemeClr val="bg1"/>
                </a:solidFill>
                <a:latin typeface="Verdana Pro Black" panose="020B0A04030504040204" pitchFamily="34" charset="0"/>
              </a:rPr>
              <a:t>year</a:t>
            </a:r>
            <a:endParaRPr lang="en-US" sz="240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498957" y="5248166"/>
            <a:ext cx="3155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smtClean="0">
                <a:solidFill>
                  <a:schemeClr val="bg1"/>
                </a:solidFill>
                <a:latin typeface="Verdana Pro Black" panose="020B0A04030504040204" pitchFamily="34" charset="0"/>
              </a:rPr>
              <a:t>+100K $ </a:t>
            </a:r>
            <a:r>
              <a:rPr lang="fr-CA" sz="2400" err="1" smtClean="0">
                <a:solidFill>
                  <a:schemeClr val="bg1"/>
                </a:solidFill>
                <a:latin typeface="Verdana Pro Black" panose="020B0A04030504040204" pitchFamily="34" charset="0"/>
              </a:rPr>
              <a:t>Anually</a:t>
            </a:r>
            <a:endParaRPr lang="en-US" sz="240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60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mtClean="0"/>
                <a:t>V</a:t>
              </a:r>
              <a:endParaRPr lang="en-US"/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122" y="5945329"/>
              <a:ext cx="3667125" cy="70485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8341" y="6031054"/>
              <a:ext cx="2857500" cy="533400"/>
            </a:xfrm>
            <a:prstGeom prst="rect">
              <a:avLst/>
            </a:prstGeom>
          </p:spPr>
        </p:pic>
      </p:grpSp>
      <p:sp>
        <p:nvSpPr>
          <p:cNvPr id="8" name="ZoneTexte 7"/>
          <p:cNvSpPr txBox="1"/>
          <p:nvPr/>
        </p:nvSpPr>
        <p:spPr>
          <a:xfrm>
            <a:off x="4891984" y="447497"/>
            <a:ext cx="261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err="1" smtClean="0">
                <a:solidFill>
                  <a:schemeClr val="bg1"/>
                </a:solidFill>
                <a:latin typeface="Verdana Pro Black" panose="020B0A04030504040204" pitchFamily="34" charset="0"/>
              </a:rPr>
              <a:t>Channels</a:t>
            </a:r>
            <a:endParaRPr lang="en-US" sz="360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60" y="1452607"/>
            <a:ext cx="3943193" cy="2736688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453819" y="4491191"/>
            <a:ext cx="3140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2400" smtClean="0">
                <a:solidFill>
                  <a:schemeClr val="bg1"/>
                </a:solidFill>
                <a:latin typeface="Verdana Pro Black" panose="020B0A04030504040204" pitchFamily="34" charset="0"/>
              </a:rPr>
              <a:t>Explosion in the </a:t>
            </a:r>
          </a:p>
          <a:p>
            <a:pPr algn="ctr"/>
            <a:r>
              <a:rPr lang="fr-CA" sz="2400" err="1" smtClean="0">
                <a:solidFill>
                  <a:schemeClr val="bg1"/>
                </a:solidFill>
                <a:latin typeface="Verdana Pro Black" panose="020B0A04030504040204" pitchFamily="34" charset="0"/>
              </a:rPr>
              <a:t>Slack</a:t>
            </a:r>
            <a:r>
              <a:rPr lang="fr-CA" sz="2400" smtClean="0">
                <a:solidFill>
                  <a:schemeClr val="bg1"/>
                </a:solidFill>
                <a:latin typeface="Verdana Pro Black" panose="020B0A04030504040204" pitchFamily="34" charset="0"/>
              </a:rPr>
              <a:t> Team</a:t>
            </a:r>
            <a:endParaRPr lang="en-US" sz="240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905" y="1093828"/>
            <a:ext cx="3064326" cy="3374707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587449" y="4468535"/>
            <a:ext cx="3445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2400" err="1" smtClean="0">
                <a:solidFill>
                  <a:schemeClr val="bg1"/>
                </a:solidFill>
                <a:latin typeface="Verdana Pro Black" panose="020B0A04030504040204" pitchFamily="34" charset="0"/>
              </a:rPr>
              <a:t>Promote</a:t>
            </a:r>
            <a:r>
              <a:rPr lang="fr-CA" sz="2400" smtClean="0">
                <a:solidFill>
                  <a:schemeClr val="bg1"/>
                </a:solidFill>
                <a:latin typeface="Verdana Pro Black" panose="020B0A04030504040204" pitchFamily="34" charset="0"/>
              </a:rPr>
              <a:t> </a:t>
            </a:r>
            <a:r>
              <a:rPr lang="fr-CA" sz="2400" err="1" smtClean="0">
                <a:solidFill>
                  <a:schemeClr val="bg1"/>
                </a:solidFill>
                <a:latin typeface="Verdana Pro Black" panose="020B0A04030504040204" pitchFamily="34" charset="0"/>
              </a:rPr>
              <a:t>with</a:t>
            </a:r>
            <a:r>
              <a:rPr lang="fr-CA" sz="2400" smtClean="0">
                <a:solidFill>
                  <a:schemeClr val="bg1"/>
                </a:solidFill>
                <a:latin typeface="Verdana Pro Black" panose="020B0A04030504040204" pitchFamily="34" charset="0"/>
              </a:rPr>
              <a:t> Max</a:t>
            </a:r>
          </a:p>
          <a:p>
            <a:pPr algn="ctr"/>
            <a:r>
              <a:rPr lang="fr-CA" sz="2400" smtClean="0">
                <a:solidFill>
                  <a:schemeClr val="bg1"/>
                </a:solidFill>
                <a:latin typeface="Verdana Pro Black" panose="020B0A04030504040204" pitchFamily="34" charset="0"/>
              </a:rPr>
              <a:t>Use case in </a:t>
            </a:r>
            <a:r>
              <a:rPr lang="fr-CA" sz="2400" err="1" smtClean="0">
                <a:solidFill>
                  <a:schemeClr val="bg1"/>
                </a:solidFill>
                <a:latin typeface="Verdana Pro Black" panose="020B0A04030504040204" pitchFamily="34" charset="0"/>
              </a:rPr>
              <a:t>Video</a:t>
            </a:r>
            <a:r>
              <a:rPr lang="fr-CA" sz="2400" smtClean="0">
                <a:solidFill>
                  <a:schemeClr val="bg1"/>
                </a:solidFill>
                <a:latin typeface="Verdana Pro Black" panose="020B0A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392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mtClean="0"/>
                <a:t>V</a:t>
              </a:r>
              <a:endParaRPr lang="en-US"/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122" y="5945329"/>
              <a:ext cx="3667125" cy="70485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8341" y="6031054"/>
              <a:ext cx="2857500" cy="533400"/>
            </a:xfrm>
            <a:prstGeom prst="rect">
              <a:avLst/>
            </a:prstGeom>
          </p:spPr>
        </p:pic>
      </p:grpSp>
      <p:sp>
        <p:nvSpPr>
          <p:cNvPr id="8" name="ZoneTexte 7"/>
          <p:cNvSpPr txBox="1"/>
          <p:nvPr/>
        </p:nvSpPr>
        <p:spPr>
          <a:xfrm>
            <a:off x="4891984" y="447497"/>
            <a:ext cx="240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smtClean="0">
                <a:solidFill>
                  <a:schemeClr val="bg1"/>
                </a:solidFill>
                <a:latin typeface="Verdana Pro Black" panose="020B0A04030504040204" pitchFamily="34" charset="0"/>
              </a:rPr>
              <a:t>Traction</a:t>
            </a:r>
            <a:endParaRPr lang="en-US" sz="360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54" y="1503241"/>
            <a:ext cx="3565888" cy="263018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944271" y="4264602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err="1" smtClean="0">
                <a:solidFill>
                  <a:schemeClr val="bg1"/>
                </a:solidFill>
                <a:latin typeface="Verdana Pro" panose="020B0604030504040204" pitchFamily="34" charset="0"/>
              </a:rPr>
              <a:t>Slackathon</a:t>
            </a:r>
            <a:r>
              <a:rPr lang="fr-CA" smtClean="0">
                <a:solidFill>
                  <a:schemeClr val="bg1"/>
                </a:solidFill>
                <a:latin typeface="Verdana Pro" panose="020B0604030504040204" pitchFamily="34" charset="0"/>
              </a:rPr>
              <a:t> Feedback</a:t>
            </a:r>
            <a:endParaRPr lang="en-US">
              <a:solidFill>
                <a:schemeClr val="bg1"/>
              </a:solidFill>
              <a:latin typeface="Verdana Pro" panose="020B060403050404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925940" y="4126103"/>
            <a:ext cx="304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mtClean="0">
                <a:solidFill>
                  <a:schemeClr val="bg1"/>
                </a:solidFill>
                <a:latin typeface="Verdana Pro" panose="020B0604030504040204" pitchFamily="34" charset="0"/>
              </a:rPr>
              <a:t>Money Management App</a:t>
            </a:r>
          </a:p>
          <a:p>
            <a:pPr algn="ctr"/>
            <a:r>
              <a:rPr lang="fr-CA" err="1" smtClean="0">
                <a:solidFill>
                  <a:schemeClr val="bg1"/>
                </a:solidFill>
                <a:latin typeface="Verdana Pro" panose="020B0604030504040204" pitchFamily="34" charset="0"/>
              </a:rPr>
              <a:t>growth</a:t>
            </a:r>
            <a:endParaRPr lang="en-US">
              <a:solidFill>
                <a:schemeClr val="bg1"/>
              </a:solidFill>
              <a:latin typeface="Verdana Pro" panose="020B0604030504040204" pitchFamily="34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431" y="1093828"/>
            <a:ext cx="3439442" cy="303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cess 09 16x9">
  <a:themeElements>
    <a:clrScheme name="Process09_16x9">
      <a:dk1>
        <a:sysClr val="windowText" lastClr="000000"/>
      </a:dk1>
      <a:lt1>
        <a:sysClr val="window" lastClr="FFFFFF"/>
      </a:lt1>
      <a:dk2>
        <a:srgbClr val="3F3F3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4D647E6E-0E12-4A55-AD1F-42A75D7B385F}" vid="{7F60952A-5A55-4C2A-B943-E42BAF403CD8}"/>
    </a:ext>
  </a:extLst>
</a:theme>
</file>

<file path=ppt/theme/theme2.xml><?xml version="1.0" encoding="utf-8"?>
<a:theme xmlns:a="http://schemas.openxmlformats.org/drawingml/2006/main" name="Office Theme">
  <a:themeElements>
    <a:clrScheme name="Process09_16x9">
      <a:dk1>
        <a:sysClr val="windowText" lastClr="000000"/>
      </a:dk1>
      <a:lt1>
        <a:sysClr val="window" lastClr="FFFFFF"/>
      </a:lt1>
      <a:dk2>
        <a:srgbClr val="3F3F3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9_16x9">
      <a:dk1>
        <a:sysClr val="windowText" lastClr="000000"/>
      </a:dk1>
      <a:lt1>
        <a:sysClr val="window" lastClr="FFFFFF"/>
      </a:lt1>
      <a:dk2>
        <a:srgbClr val="3F3F3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7CC703-0EB0-43D0-80C9-2DBA01511B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Diapositive SmartArt Processus circulaire ascendant (gris et bleu sur noir), grand écran</Template>
  <TotalTime>504</TotalTime>
  <Words>115</Words>
  <Application>Microsoft Office PowerPoint</Application>
  <PresentationFormat>Grand écran</PresentationFormat>
  <Paragraphs>47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Verdana Pro</vt:lpstr>
      <vt:lpstr>Verdana Pro Black</vt:lpstr>
      <vt:lpstr>Process 09 16x9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Processus d’affaire</dc:title>
  <dc:creator>LRC Félix</dc:creator>
  <cp:keywords/>
  <cp:lastModifiedBy>LRC Félix</cp:lastModifiedBy>
  <cp:revision>35</cp:revision>
  <dcterms:created xsi:type="dcterms:W3CDTF">2016-06-05T04:16:29Z</dcterms:created>
  <dcterms:modified xsi:type="dcterms:W3CDTF">2016-06-05T12:41:22Z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TC028888799991</vt:lpwstr>
  </property>
</Properties>
</file>