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7" r:id="rId6"/>
    <p:sldId id="261" r:id="rId7"/>
    <p:sldId id="262" r:id="rId8"/>
    <p:sldId id="284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5" r:id="rId27"/>
    <p:sldId id="286" r:id="rId28"/>
    <p:sldId id="283" r:id="rId29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14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0476" y="2352772"/>
            <a:ext cx="552577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099" y="1618089"/>
            <a:ext cx="6543675" cy="1868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99877" y="6814791"/>
            <a:ext cx="1936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pn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11" Type="http://schemas.openxmlformats.org/officeDocument/2006/relationships/image" Target="../media/image2.jpg"/><Relationship Id="rId5" Type="http://schemas.openxmlformats.org/officeDocument/2006/relationships/image" Target="../media/image24.jpg"/><Relationship Id="rId10" Type="http://schemas.openxmlformats.org/officeDocument/2006/relationships/image" Target="../media/image29.jpg"/><Relationship Id="rId4" Type="http://schemas.openxmlformats.org/officeDocument/2006/relationships/image" Target="../media/image23.jpg"/><Relationship Id="rId9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7367" y="5316672"/>
            <a:ext cx="41681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7740" algn="l"/>
                <a:tab pos="2901950" algn="l"/>
              </a:tabLst>
            </a:pPr>
            <a:r>
              <a:rPr sz="2400" b="1" dirty="0">
                <a:latin typeface="微软雅黑"/>
                <a:cs typeface="微软雅黑"/>
              </a:rPr>
              <a:t>任课教师：</a:t>
            </a:r>
            <a:r>
              <a:rPr sz="2400" b="1" spc="245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朱	煜	长聘教授</a:t>
            </a:r>
            <a:endParaRPr sz="2400">
              <a:latin typeface="微软雅黑"/>
              <a:cs typeface="微软雅黑"/>
            </a:endParaRPr>
          </a:p>
          <a:p>
            <a:pPr marL="1658620" marR="5080">
              <a:lnSpc>
                <a:spcPct val="100000"/>
              </a:lnSpc>
              <a:tabLst>
                <a:tab pos="2935605" algn="l"/>
              </a:tabLst>
            </a:pPr>
            <a:r>
              <a:rPr sz="2400" b="1" dirty="0">
                <a:latin typeface="微软雅黑"/>
                <a:cs typeface="微软雅黑"/>
              </a:rPr>
              <a:t>尹文生	副教授 胡金春	副研究员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机电系</a:t>
            </a:r>
            <a:r>
              <a:rPr spc="50" dirty="0"/>
              <a:t>统</a:t>
            </a:r>
            <a:r>
              <a:rPr dirty="0"/>
              <a:t>设</a:t>
            </a:r>
            <a:r>
              <a:rPr spc="50" dirty="0"/>
              <a:t>计</a:t>
            </a:r>
            <a:r>
              <a:rPr dirty="0"/>
              <a:t>实践</a:t>
            </a:r>
          </a:p>
        </p:txBody>
      </p:sp>
      <p:sp>
        <p:nvSpPr>
          <p:cNvPr id="4" name="object 4"/>
          <p:cNvSpPr/>
          <p:nvPr/>
        </p:nvSpPr>
        <p:spPr>
          <a:xfrm>
            <a:off x="979932" y="531875"/>
            <a:ext cx="769620" cy="766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8732" y="2937858"/>
            <a:ext cx="8613140" cy="1816735"/>
          </a:xfrm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80"/>
              </a:spcBef>
            </a:pPr>
            <a:r>
              <a:rPr sz="4400" b="1" spc="-10" dirty="0">
                <a:latin typeface="Calibri"/>
                <a:cs typeface="Calibri"/>
              </a:rPr>
              <a:t>Mechatronics </a:t>
            </a:r>
            <a:r>
              <a:rPr sz="4400" b="1" spc="-30" dirty="0">
                <a:latin typeface="Calibri"/>
                <a:cs typeface="Calibri"/>
              </a:rPr>
              <a:t>System </a:t>
            </a:r>
            <a:r>
              <a:rPr sz="4400" b="1" spc="5" dirty="0">
                <a:latin typeface="Calibri"/>
                <a:cs typeface="Calibri"/>
              </a:rPr>
              <a:t>Design</a:t>
            </a:r>
            <a:r>
              <a:rPr sz="4400" b="1" spc="-145" dirty="0">
                <a:latin typeface="Calibri"/>
                <a:cs typeface="Calibri"/>
              </a:rPr>
              <a:t> </a:t>
            </a:r>
            <a:r>
              <a:rPr sz="4400" b="1" spc="-15" dirty="0">
                <a:latin typeface="Calibri"/>
                <a:cs typeface="Calibri"/>
              </a:rPr>
              <a:t>Practice</a:t>
            </a:r>
            <a:endParaRPr sz="440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2100"/>
              </a:spcBef>
            </a:pPr>
            <a:r>
              <a:rPr sz="3200" b="1" dirty="0">
                <a:latin typeface="微软雅黑"/>
                <a:cs typeface="微软雅黑"/>
              </a:rPr>
              <a:t>任务需求分析与原理方案设计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1352" y="6974585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352" y="6912102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50961" y="811841"/>
            <a:ext cx="35293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宋体"/>
                <a:cs typeface="宋体"/>
              </a:rPr>
              <a:t>清华大学本科生课</a:t>
            </a:r>
            <a:r>
              <a:rPr sz="2000" spc="-5" dirty="0">
                <a:latin typeface="宋体"/>
                <a:cs typeface="宋体"/>
              </a:rPr>
              <a:t>程</a:t>
            </a:r>
            <a:r>
              <a:rPr sz="2000" spc="-5" dirty="0">
                <a:latin typeface="微软雅黑"/>
                <a:cs typeface="微软雅黑"/>
              </a:rPr>
              <a:t>-2021</a:t>
            </a:r>
            <a:r>
              <a:rPr sz="2000" spc="-20" dirty="0">
                <a:latin typeface="宋体"/>
                <a:cs typeface="宋体"/>
              </a:rPr>
              <a:t>夏</a:t>
            </a:r>
            <a:r>
              <a:rPr sz="2000" dirty="0">
                <a:latin typeface="宋体"/>
                <a:cs typeface="宋体"/>
              </a:rPr>
              <a:t>季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632" y="802704"/>
            <a:ext cx="405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微软雅黑"/>
                <a:cs typeface="微软雅黑"/>
              </a:rPr>
              <a:t>2</a:t>
            </a:r>
            <a:r>
              <a:rPr sz="3200" b="1" spc="-75" dirty="0">
                <a:latin typeface="微软雅黑"/>
                <a:cs typeface="微软雅黑"/>
              </a:rPr>
              <a:t> </a:t>
            </a:r>
            <a:r>
              <a:rPr sz="3200" b="1" dirty="0">
                <a:latin typeface="微软雅黑"/>
                <a:cs typeface="微软雅黑"/>
              </a:rPr>
              <a:t>课程任务分析：性能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10080" y="1646878"/>
            <a:ext cx="7630795" cy="440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微软雅黑"/>
                <a:cs typeface="微软雅黑"/>
              </a:rPr>
              <a:t>直接性能</a:t>
            </a:r>
            <a:endParaRPr sz="24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5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微软雅黑"/>
                <a:cs typeface="微软雅黑"/>
              </a:rPr>
              <a:t>快速性：最短的时间可</a:t>
            </a:r>
            <a:r>
              <a:rPr sz="2000" b="1" spc="-20" dirty="0">
                <a:latin typeface="微软雅黑"/>
                <a:cs typeface="微软雅黑"/>
              </a:rPr>
              <a:t>靠</a:t>
            </a:r>
            <a:r>
              <a:rPr sz="2000" b="1" dirty="0">
                <a:latin typeface="微软雅黑"/>
                <a:cs typeface="微软雅黑"/>
              </a:rPr>
              <a:t>地按照给定</a:t>
            </a:r>
            <a:r>
              <a:rPr sz="2000" b="1" spc="-20" dirty="0">
                <a:latin typeface="微软雅黑"/>
                <a:cs typeface="微软雅黑"/>
              </a:rPr>
              <a:t>约</a:t>
            </a:r>
            <a:r>
              <a:rPr sz="2000" b="1" dirty="0">
                <a:latin typeface="微软雅黑"/>
                <a:cs typeface="微软雅黑"/>
              </a:rPr>
              <a:t>束完成任务</a:t>
            </a:r>
            <a:endParaRPr sz="20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微软雅黑"/>
                <a:cs typeface="微软雅黑"/>
              </a:rPr>
              <a:t>稳定性：执行任务过程</a:t>
            </a:r>
            <a:r>
              <a:rPr sz="2000" b="1" spc="-20" dirty="0">
                <a:latin typeface="微软雅黑"/>
                <a:cs typeface="微软雅黑"/>
              </a:rPr>
              <a:t>中</a:t>
            </a:r>
            <a:r>
              <a:rPr sz="2000" b="1" dirty="0">
                <a:latin typeface="微软雅黑"/>
                <a:cs typeface="微软雅黑"/>
              </a:rPr>
              <a:t>机械结构、</a:t>
            </a:r>
            <a:r>
              <a:rPr sz="2000" b="1" spc="-20" dirty="0">
                <a:latin typeface="微软雅黑"/>
                <a:cs typeface="微软雅黑"/>
              </a:rPr>
              <a:t>运</a:t>
            </a:r>
            <a:r>
              <a:rPr sz="2000" b="1" dirty="0">
                <a:latin typeface="微软雅黑"/>
                <a:cs typeface="微软雅黑"/>
              </a:rPr>
              <a:t>动姿态、抓</a:t>
            </a:r>
            <a:r>
              <a:rPr sz="2000" b="1" spc="-20" dirty="0">
                <a:latin typeface="微软雅黑"/>
                <a:cs typeface="微软雅黑"/>
              </a:rPr>
              <a:t>取</a:t>
            </a:r>
            <a:r>
              <a:rPr sz="2000" b="1" dirty="0">
                <a:latin typeface="微软雅黑"/>
                <a:cs typeface="微软雅黑"/>
              </a:rPr>
              <a:t>动作</a:t>
            </a:r>
            <a:r>
              <a:rPr sz="2000" b="1" spc="-20" dirty="0">
                <a:latin typeface="微软雅黑"/>
                <a:cs typeface="微软雅黑"/>
              </a:rPr>
              <a:t>准</a:t>
            </a:r>
            <a:r>
              <a:rPr sz="2000" b="1" dirty="0">
                <a:latin typeface="微软雅黑"/>
                <a:cs typeface="微软雅黑"/>
              </a:rPr>
              <a:t>确</a:t>
            </a:r>
            <a:endParaRPr sz="20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微软雅黑"/>
                <a:cs typeface="微软雅黑"/>
              </a:rPr>
              <a:t>精确性：轨迹路线精确</a:t>
            </a:r>
            <a:endParaRPr sz="20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63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微软雅黑"/>
                <a:cs typeface="微软雅黑"/>
              </a:rPr>
              <a:t>进一步分解</a:t>
            </a:r>
            <a:endParaRPr sz="24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微软雅黑"/>
                <a:cs typeface="微软雅黑"/>
              </a:rPr>
              <a:t>抓取机构工作空间：能</a:t>
            </a:r>
            <a:r>
              <a:rPr sz="2000" b="1" spc="-20" dirty="0">
                <a:latin typeface="微软雅黑"/>
                <a:cs typeface="微软雅黑"/>
              </a:rPr>
              <a:t>抓</a:t>
            </a:r>
            <a:r>
              <a:rPr sz="2000" b="1" dirty="0">
                <a:latin typeface="微软雅黑"/>
                <a:cs typeface="微软雅黑"/>
              </a:rPr>
              <a:t>到、抓得稳</a:t>
            </a:r>
            <a:r>
              <a:rPr sz="2000" b="1" spc="-20" dirty="0">
                <a:latin typeface="微软雅黑"/>
                <a:cs typeface="微软雅黑"/>
              </a:rPr>
              <a:t>、</a:t>
            </a:r>
            <a:r>
              <a:rPr sz="2000" b="1" dirty="0">
                <a:latin typeface="微软雅黑"/>
                <a:cs typeface="微软雅黑"/>
              </a:rPr>
              <a:t>能释放</a:t>
            </a:r>
            <a:endParaRPr sz="20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微软雅黑"/>
                <a:cs typeface="微软雅黑"/>
              </a:rPr>
              <a:t>车身质量分配：避免翻</a:t>
            </a:r>
            <a:r>
              <a:rPr sz="2000" b="1" spc="-20" dirty="0">
                <a:latin typeface="微软雅黑"/>
                <a:cs typeface="微软雅黑"/>
              </a:rPr>
              <a:t>车</a:t>
            </a:r>
            <a:r>
              <a:rPr sz="2000" b="1" dirty="0">
                <a:latin typeface="微软雅黑"/>
                <a:cs typeface="微软雅黑"/>
              </a:rPr>
              <a:t>、晃动</a:t>
            </a:r>
            <a:endParaRPr sz="20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微软雅黑"/>
                <a:cs typeface="微软雅黑"/>
              </a:rPr>
              <a:t>运动速度、位置精确性</a:t>
            </a:r>
            <a:r>
              <a:rPr sz="2000" b="1" spc="-20" dirty="0">
                <a:latin typeface="微软雅黑"/>
                <a:cs typeface="微软雅黑"/>
              </a:rPr>
              <a:t>：</a:t>
            </a:r>
            <a:r>
              <a:rPr sz="2000" b="1" dirty="0">
                <a:latin typeface="微软雅黑"/>
                <a:cs typeface="微软雅黑"/>
              </a:rPr>
              <a:t>快速精确轨</a:t>
            </a:r>
            <a:r>
              <a:rPr sz="2000" b="1" spc="-20" dirty="0">
                <a:latin typeface="微软雅黑"/>
                <a:cs typeface="微软雅黑"/>
              </a:rPr>
              <a:t>迹</a:t>
            </a:r>
            <a:r>
              <a:rPr sz="2000" b="1" dirty="0">
                <a:latin typeface="微软雅黑"/>
                <a:cs typeface="微软雅黑"/>
              </a:rPr>
              <a:t>跟踪</a:t>
            </a:r>
            <a:endParaRPr sz="20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latin typeface="微软雅黑"/>
                <a:cs typeface="微软雅黑"/>
              </a:rPr>
              <a:t>...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9877" y="6814791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632" y="802704"/>
            <a:ext cx="56857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微软雅黑"/>
                <a:cs typeface="微软雅黑"/>
              </a:rPr>
              <a:t>2</a:t>
            </a:r>
            <a:r>
              <a:rPr sz="3200" b="1" spc="-60" dirty="0">
                <a:latin typeface="微软雅黑"/>
                <a:cs typeface="微软雅黑"/>
              </a:rPr>
              <a:t> </a:t>
            </a:r>
            <a:r>
              <a:rPr sz="3200" b="1" dirty="0">
                <a:latin typeface="微软雅黑"/>
                <a:cs typeface="微软雅黑"/>
              </a:rPr>
              <a:t>课程任务分析：概要设计内容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45563" y="1565147"/>
            <a:ext cx="2642870" cy="1714500"/>
          </a:xfrm>
          <a:custGeom>
            <a:avLst/>
            <a:gdLst/>
            <a:ahLst/>
            <a:cxnLst/>
            <a:rect l="l" t="t" r="r" b="b"/>
            <a:pathLst>
              <a:path w="2642870" h="1714500">
                <a:moveTo>
                  <a:pt x="1321308" y="1714500"/>
                </a:moveTo>
                <a:lnTo>
                  <a:pt x="1263973" y="1713707"/>
                </a:lnTo>
                <a:lnTo>
                  <a:pt x="1207264" y="1711351"/>
                </a:lnTo>
                <a:lnTo>
                  <a:pt x="1151230" y="1707464"/>
                </a:lnTo>
                <a:lnTo>
                  <a:pt x="1095920" y="1702078"/>
                </a:lnTo>
                <a:lnTo>
                  <a:pt x="1041385" y="1695226"/>
                </a:lnTo>
                <a:lnTo>
                  <a:pt x="987674" y="1686940"/>
                </a:lnTo>
                <a:lnTo>
                  <a:pt x="934836" y="1677251"/>
                </a:lnTo>
                <a:lnTo>
                  <a:pt x="882921" y="1666194"/>
                </a:lnTo>
                <a:lnTo>
                  <a:pt x="831978" y="1653799"/>
                </a:lnTo>
                <a:lnTo>
                  <a:pt x="782056" y="1640099"/>
                </a:lnTo>
                <a:lnTo>
                  <a:pt x="733206" y="1625127"/>
                </a:lnTo>
                <a:lnTo>
                  <a:pt x="685476" y="1608915"/>
                </a:lnTo>
                <a:lnTo>
                  <a:pt x="638917" y="1591495"/>
                </a:lnTo>
                <a:lnTo>
                  <a:pt x="593577" y="1572899"/>
                </a:lnTo>
                <a:lnTo>
                  <a:pt x="549506" y="1553161"/>
                </a:lnTo>
                <a:lnTo>
                  <a:pt x="506754" y="1532311"/>
                </a:lnTo>
                <a:lnTo>
                  <a:pt x="465370" y="1510383"/>
                </a:lnTo>
                <a:lnTo>
                  <a:pt x="425404" y="1487409"/>
                </a:lnTo>
                <a:lnTo>
                  <a:pt x="386905" y="1463421"/>
                </a:lnTo>
                <a:lnTo>
                  <a:pt x="349922" y="1438451"/>
                </a:lnTo>
                <a:lnTo>
                  <a:pt x="314506" y="1412532"/>
                </a:lnTo>
                <a:lnTo>
                  <a:pt x="280705" y="1385696"/>
                </a:lnTo>
                <a:lnTo>
                  <a:pt x="248570" y="1357976"/>
                </a:lnTo>
                <a:lnTo>
                  <a:pt x="218148" y="1329404"/>
                </a:lnTo>
                <a:lnTo>
                  <a:pt x="189491" y="1300011"/>
                </a:lnTo>
                <a:lnTo>
                  <a:pt x="162648" y="1269831"/>
                </a:lnTo>
                <a:lnTo>
                  <a:pt x="137667" y="1238896"/>
                </a:lnTo>
                <a:lnTo>
                  <a:pt x="114599" y="1207238"/>
                </a:lnTo>
                <a:lnTo>
                  <a:pt x="93494" y="1174890"/>
                </a:lnTo>
                <a:lnTo>
                  <a:pt x="74399" y="1141883"/>
                </a:lnTo>
                <a:lnTo>
                  <a:pt x="42443" y="1074024"/>
                </a:lnTo>
                <a:lnTo>
                  <a:pt x="19127" y="1003920"/>
                </a:lnTo>
                <a:lnTo>
                  <a:pt x="4847" y="931830"/>
                </a:lnTo>
                <a:lnTo>
                  <a:pt x="0" y="858012"/>
                </a:lnTo>
                <a:lnTo>
                  <a:pt x="1220" y="820786"/>
                </a:lnTo>
                <a:lnTo>
                  <a:pt x="10833" y="747583"/>
                </a:lnTo>
                <a:lnTo>
                  <a:pt x="29681" y="676261"/>
                </a:lnTo>
                <a:lnTo>
                  <a:pt x="57366" y="607076"/>
                </a:lnTo>
                <a:lnTo>
                  <a:pt x="93494" y="540287"/>
                </a:lnTo>
                <a:lnTo>
                  <a:pt x="114599" y="507870"/>
                </a:lnTo>
                <a:lnTo>
                  <a:pt x="137667" y="476149"/>
                </a:lnTo>
                <a:lnTo>
                  <a:pt x="162648" y="445156"/>
                </a:lnTo>
                <a:lnTo>
                  <a:pt x="189491" y="414922"/>
                </a:lnTo>
                <a:lnTo>
                  <a:pt x="218148" y="385479"/>
                </a:lnTo>
                <a:lnTo>
                  <a:pt x="248570" y="356861"/>
                </a:lnTo>
                <a:lnTo>
                  <a:pt x="280705" y="329098"/>
                </a:lnTo>
                <a:lnTo>
                  <a:pt x="314506" y="302224"/>
                </a:lnTo>
                <a:lnTo>
                  <a:pt x="349922" y="276270"/>
                </a:lnTo>
                <a:lnTo>
                  <a:pt x="386905" y="251269"/>
                </a:lnTo>
                <a:lnTo>
                  <a:pt x="425404" y="227252"/>
                </a:lnTo>
                <a:lnTo>
                  <a:pt x="465370" y="204253"/>
                </a:lnTo>
                <a:lnTo>
                  <a:pt x="506754" y="182302"/>
                </a:lnTo>
                <a:lnTo>
                  <a:pt x="549506" y="161432"/>
                </a:lnTo>
                <a:lnTo>
                  <a:pt x="593577" y="141676"/>
                </a:lnTo>
                <a:lnTo>
                  <a:pt x="638917" y="123065"/>
                </a:lnTo>
                <a:lnTo>
                  <a:pt x="685476" y="105632"/>
                </a:lnTo>
                <a:lnTo>
                  <a:pt x="733206" y="89409"/>
                </a:lnTo>
                <a:lnTo>
                  <a:pt x="782056" y="74428"/>
                </a:lnTo>
                <a:lnTo>
                  <a:pt x="831978" y="60720"/>
                </a:lnTo>
                <a:lnTo>
                  <a:pt x="882921" y="48320"/>
                </a:lnTo>
                <a:lnTo>
                  <a:pt x="934836" y="37257"/>
                </a:lnTo>
                <a:lnTo>
                  <a:pt x="987674" y="27565"/>
                </a:lnTo>
                <a:lnTo>
                  <a:pt x="1041385" y="19277"/>
                </a:lnTo>
                <a:lnTo>
                  <a:pt x="1095920" y="12423"/>
                </a:lnTo>
                <a:lnTo>
                  <a:pt x="1151230" y="7036"/>
                </a:lnTo>
                <a:lnTo>
                  <a:pt x="1207264" y="3148"/>
                </a:lnTo>
                <a:lnTo>
                  <a:pt x="1263973" y="792"/>
                </a:lnTo>
                <a:lnTo>
                  <a:pt x="1321308" y="0"/>
                </a:lnTo>
                <a:lnTo>
                  <a:pt x="1378642" y="792"/>
                </a:lnTo>
                <a:lnTo>
                  <a:pt x="1435352" y="3148"/>
                </a:lnTo>
                <a:lnTo>
                  <a:pt x="1491386" y="7036"/>
                </a:lnTo>
                <a:lnTo>
                  <a:pt x="1546695" y="12423"/>
                </a:lnTo>
                <a:lnTo>
                  <a:pt x="1601230" y="19277"/>
                </a:lnTo>
                <a:lnTo>
                  <a:pt x="1654941" y="27565"/>
                </a:lnTo>
                <a:lnTo>
                  <a:pt x="1707779" y="37257"/>
                </a:lnTo>
                <a:lnTo>
                  <a:pt x="1759694" y="48320"/>
                </a:lnTo>
                <a:lnTo>
                  <a:pt x="1810637" y="60720"/>
                </a:lnTo>
                <a:lnTo>
                  <a:pt x="1860559" y="74428"/>
                </a:lnTo>
                <a:lnTo>
                  <a:pt x="1909409" y="89409"/>
                </a:lnTo>
                <a:lnTo>
                  <a:pt x="1957139" y="105632"/>
                </a:lnTo>
                <a:lnTo>
                  <a:pt x="2003698" y="123065"/>
                </a:lnTo>
                <a:lnTo>
                  <a:pt x="2049038" y="141676"/>
                </a:lnTo>
                <a:lnTo>
                  <a:pt x="2093109" y="161432"/>
                </a:lnTo>
                <a:lnTo>
                  <a:pt x="2135861" y="182302"/>
                </a:lnTo>
                <a:lnTo>
                  <a:pt x="2177245" y="204253"/>
                </a:lnTo>
                <a:lnTo>
                  <a:pt x="2217211" y="227252"/>
                </a:lnTo>
                <a:lnTo>
                  <a:pt x="2255710" y="251269"/>
                </a:lnTo>
                <a:lnTo>
                  <a:pt x="2292693" y="276270"/>
                </a:lnTo>
                <a:lnTo>
                  <a:pt x="2328109" y="302224"/>
                </a:lnTo>
                <a:lnTo>
                  <a:pt x="2361910" y="329098"/>
                </a:lnTo>
                <a:lnTo>
                  <a:pt x="2394046" y="356861"/>
                </a:lnTo>
                <a:lnTo>
                  <a:pt x="2424467" y="385479"/>
                </a:lnTo>
                <a:lnTo>
                  <a:pt x="2453124" y="414922"/>
                </a:lnTo>
                <a:lnTo>
                  <a:pt x="2479967" y="445156"/>
                </a:lnTo>
                <a:lnTo>
                  <a:pt x="2504948" y="476149"/>
                </a:lnTo>
                <a:lnTo>
                  <a:pt x="2528016" y="507870"/>
                </a:lnTo>
                <a:lnTo>
                  <a:pt x="2549121" y="540287"/>
                </a:lnTo>
                <a:lnTo>
                  <a:pt x="2568216" y="573366"/>
                </a:lnTo>
                <a:lnTo>
                  <a:pt x="2600172" y="641385"/>
                </a:lnTo>
                <a:lnTo>
                  <a:pt x="2623488" y="711671"/>
                </a:lnTo>
                <a:lnTo>
                  <a:pt x="2637768" y="783965"/>
                </a:lnTo>
                <a:lnTo>
                  <a:pt x="2642616" y="858012"/>
                </a:lnTo>
                <a:lnTo>
                  <a:pt x="2641395" y="895120"/>
                </a:lnTo>
                <a:lnTo>
                  <a:pt x="2631782" y="968107"/>
                </a:lnTo>
                <a:lnTo>
                  <a:pt x="2612935" y="1039237"/>
                </a:lnTo>
                <a:lnTo>
                  <a:pt x="2585249" y="1108250"/>
                </a:lnTo>
                <a:lnTo>
                  <a:pt x="2549121" y="1174890"/>
                </a:lnTo>
                <a:lnTo>
                  <a:pt x="2528016" y="1207238"/>
                </a:lnTo>
                <a:lnTo>
                  <a:pt x="2504948" y="1238896"/>
                </a:lnTo>
                <a:lnTo>
                  <a:pt x="2479967" y="1269831"/>
                </a:lnTo>
                <a:lnTo>
                  <a:pt x="2453124" y="1300011"/>
                </a:lnTo>
                <a:lnTo>
                  <a:pt x="2424467" y="1329404"/>
                </a:lnTo>
                <a:lnTo>
                  <a:pt x="2394046" y="1357976"/>
                </a:lnTo>
                <a:lnTo>
                  <a:pt x="2361910" y="1385696"/>
                </a:lnTo>
                <a:lnTo>
                  <a:pt x="2328109" y="1412532"/>
                </a:lnTo>
                <a:lnTo>
                  <a:pt x="2292693" y="1438451"/>
                </a:lnTo>
                <a:lnTo>
                  <a:pt x="2255710" y="1463421"/>
                </a:lnTo>
                <a:lnTo>
                  <a:pt x="2217211" y="1487409"/>
                </a:lnTo>
                <a:lnTo>
                  <a:pt x="2177245" y="1510383"/>
                </a:lnTo>
                <a:lnTo>
                  <a:pt x="2135861" y="1532311"/>
                </a:lnTo>
                <a:lnTo>
                  <a:pt x="2093109" y="1553161"/>
                </a:lnTo>
                <a:lnTo>
                  <a:pt x="2049038" y="1572899"/>
                </a:lnTo>
                <a:lnTo>
                  <a:pt x="2003698" y="1591495"/>
                </a:lnTo>
                <a:lnTo>
                  <a:pt x="1957139" y="1608915"/>
                </a:lnTo>
                <a:lnTo>
                  <a:pt x="1909409" y="1625127"/>
                </a:lnTo>
                <a:lnTo>
                  <a:pt x="1860559" y="1640099"/>
                </a:lnTo>
                <a:lnTo>
                  <a:pt x="1810637" y="1653799"/>
                </a:lnTo>
                <a:lnTo>
                  <a:pt x="1759694" y="1666194"/>
                </a:lnTo>
                <a:lnTo>
                  <a:pt x="1707779" y="1677251"/>
                </a:lnTo>
                <a:lnTo>
                  <a:pt x="1654941" y="1686940"/>
                </a:lnTo>
                <a:lnTo>
                  <a:pt x="1601230" y="1695226"/>
                </a:lnTo>
                <a:lnTo>
                  <a:pt x="1546695" y="1702078"/>
                </a:lnTo>
                <a:lnTo>
                  <a:pt x="1491386" y="1707464"/>
                </a:lnTo>
                <a:lnTo>
                  <a:pt x="1435352" y="1711351"/>
                </a:lnTo>
                <a:lnTo>
                  <a:pt x="1378642" y="1713707"/>
                </a:lnTo>
                <a:lnTo>
                  <a:pt x="1321308" y="171450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1848" y="1552955"/>
            <a:ext cx="2668905" cy="1739900"/>
          </a:xfrm>
          <a:custGeom>
            <a:avLst/>
            <a:gdLst/>
            <a:ahLst/>
            <a:cxnLst/>
            <a:rect l="l" t="t" r="r" b="b"/>
            <a:pathLst>
              <a:path w="2668904" h="1739900">
                <a:moveTo>
                  <a:pt x="1537716" y="1727200"/>
                </a:moveTo>
                <a:lnTo>
                  <a:pt x="1132332" y="1727200"/>
                </a:lnTo>
                <a:lnTo>
                  <a:pt x="938784" y="1689100"/>
                </a:lnTo>
                <a:lnTo>
                  <a:pt x="757427" y="1651000"/>
                </a:lnTo>
                <a:lnTo>
                  <a:pt x="644651" y="1612900"/>
                </a:lnTo>
                <a:lnTo>
                  <a:pt x="537971" y="1562100"/>
                </a:lnTo>
                <a:lnTo>
                  <a:pt x="487679" y="1536700"/>
                </a:lnTo>
                <a:lnTo>
                  <a:pt x="393192" y="1485900"/>
                </a:lnTo>
                <a:lnTo>
                  <a:pt x="348996" y="1447800"/>
                </a:lnTo>
                <a:lnTo>
                  <a:pt x="327659" y="1435100"/>
                </a:lnTo>
                <a:lnTo>
                  <a:pt x="307847" y="1422400"/>
                </a:lnTo>
                <a:lnTo>
                  <a:pt x="286511" y="1409700"/>
                </a:lnTo>
                <a:lnTo>
                  <a:pt x="268223" y="1384300"/>
                </a:lnTo>
                <a:lnTo>
                  <a:pt x="248411" y="1371600"/>
                </a:lnTo>
                <a:lnTo>
                  <a:pt x="230123" y="1346200"/>
                </a:lnTo>
                <a:lnTo>
                  <a:pt x="211835" y="1333500"/>
                </a:lnTo>
                <a:lnTo>
                  <a:pt x="195071" y="1320800"/>
                </a:lnTo>
                <a:lnTo>
                  <a:pt x="178307" y="1295400"/>
                </a:lnTo>
                <a:lnTo>
                  <a:pt x="163067" y="1282700"/>
                </a:lnTo>
                <a:lnTo>
                  <a:pt x="132587" y="1244600"/>
                </a:lnTo>
                <a:lnTo>
                  <a:pt x="118871" y="1219200"/>
                </a:lnTo>
                <a:lnTo>
                  <a:pt x="106679" y="1206500"/>
                </a:lnTo>
                <a:lnTo>
                  <a:pt x="94487" y="1181100"/>
                </a:lnTo>
                <a:lnTo>
                  <a:pt x="82296" y="1168400"/>
                </a:lnTo>
                <a:lnTo>
                  <a:pt x="60959" y="1130300"/>
                </a:lnTo>
                <a:lnTo>
                  <a:pt x="42671" y="1079500"/>
                </a:lnTo>
                <a:lnTo>
                  <a:pt x="27431" y="1041400"/>
                </a:lnTo>
                <a:lnTo>
                  <a:pt x="21335" y="1016000"/>
                </a:lnTo>
                <a:lnTo>
                  <a:pt x="16763" y="1003300"/>
                </a:lnTo>
                <a:lnTo>
                  <a:pt x="10667" y="977900"/>
                </a:lnTo>
                <a:lnTo>
                  <a:pt x="4571" y="927100"/>
                </a:lnTo>
                <a:lnTo>
                  <a:pt x="1523" y="914400"/>
                </a:lnTo>
                <a:lnTo>
                  <a:pt x="1523" y="889000"/>
                </a:lnTo>
                <a:lnTo>
                  <a:pt x="0" y="863600"/>
                </a:lnTo>
                <a:lnTo>
                  <a:pt x="1523" y="838200"/>
                </a:lnTo>
                <a:lnTo>
                  <a:pt x="1523" y="812800"/>
                </a:lnTo>
                <a:lnTo>
                  <a:pt x="4571" y="800100"/>
                </a:lnTo>
                <a:lnTo>
                  <a:pt x="10667" y="749300"/>
                </a:lnTo>
                <a:lnTo>
                  <a:pt x="15239" y="723900"/>
                </a:lnTo>
                <a:lnTo>
                  <a:pt x="27431" y="685800"/>
                </a:lnTo>
                <a:lnTo>
                  <a:pt x="42671" y="647700"/>
                </a:lnTo>
                <a:lnTo>
                  <a:pt x="51815" y="622300"/>
                </a:lnTo>
                <a:lnTo>
                  <a:pt x="60959" y="609600"/>
                </a:lnTo>
                <a:lnTo>
                  <a:pt x="82296" y="558800"/>
                </a:lnTo>
                <a:lnTo>
                  <a:pt x="106679" y="520700"/>
                </a:lnTo>
                <a:lnTo>
                  <a:pt x="118871" y="508000"/>
                </a:lnTo>
                <a:lnTo>
                  <a:pt x="132587" y="482600"/>
                </a:lnTo>
                <a:lnTo>
                  <a:pt x="147827" y="469900"/>
                </a:lnTo>
                <a:lnTo>
                  <a:pt x="163067" y="444500"/>
                </a:lnTo>
                <a:lnTo>
                  <a:pt x="178307" y="431800"/>
                </a:lnTo>
                <a:lnTo>
                  <a:pt x="195071" y="406400"/>
                </a:lnTo>
                <a:lnTo>
                  <a:pt x="211835" y="393700"/>
                </a:lnTo>
                <a:lnTo>
                  <a:pt x="230123" y="381000"/>
                </a:lnTo>
                <a:lnTo>
                  <a:pt x="266700" y="342900"/>
                </a:lnTo>
                <a:lnTo>
                  <a:pt x="286511" y="330200"/>
                </a:lnTo>
                <a:lnTo>
                  <a:pt x="306323" y="304800"/>
                </a:lnTo>
                <a:lnTo>
                  <a:pt x="348996" y="279400"/>
                </a:lnTo>
                <a:lnTo>
                  <a:pt x="393192" y="241300"/>
                </a:lnTo>
                <a:lnTo>
                  <a:pt x="438911" y="215900"/>
                </a:lnTo>
                <a:lnTo>
                  <a:pt x="487679" y="190500"/>
                </a:lnTo>
                <a:lnTo>
                  <a:pt x="537971" y="165100"/>
                </a:lnTo>
                <a:lnTo>
                  <a:pt x="589787" y="139700"/>
                </a:lnTo>
                <a:lnTo>
                  <a:pt x="644651" y="114300"/>
                </a:lnTo>
                <a:lnTo>
                  <a:pt x="699516" y="101600"/>
                </a:lnTo>
                <a:lnTo>
                  <a:pt x="757427" y="76200"/>
                </a:lnTo>
                <a:lnTo>
                  <a:pt x="876300" y="50800"/>
                </a:lnTo>
                <a:lnTo>
                  <a:pt x="1132332" y="0"/>
                </a:lnTo>
                <a:lnTo>
                  <a:pt x="1537716" y="0"/>
                </a:lnTo>
                <a:lnTo>
                  <a:pt x="1667255" y="25400"/>
                </a:lnTo>
                <a:lnTo>
                  <a:pt x="1133855" y="25400"/>
                </a:lnTo>
                <a:lnTo>
                  <a:pt x="822959" y="88900"/>
                </a:lnTo>
                <a:lnTo>
                  <a:pt x="765048" y="101600"/>
                </a:lnTo>
                <a:lnTo>
                  <a:pt x="708659" y="127000"/>
                </a:lnTo>
                <a:lnTo>
                  <a:pt x="653795" y="139700"/>
                </a:lnTo>
                <a:lnTo>
                  <a:pt x="600455" y="165100"/>
                </a:lnTo>
                <a:lnTo>
                  <a:pt x="499871" y="215900"/>
                </a:lnTo>
                <a:lnTo>
                  <a:pt x="452627" y="241300"/>
                </a:lnTo>
                <a:lnTo>
                  <a:pt x="406907" y="266700"/>
                </a:lnTo>
                <a:lnTo>
                  <a:pt x="364235" y="292100"/>
                </a:lnTo>
                <a:lnTo>
                  <a:pt x="342900" y="317500"/>
                </a:lnTo>
                <a:lnTo>
                  <a:pt x="283463" y="355600"/>
                </a:lnTo>
                <a:lnTo>
                  <a:pt x="265175" y="381000"/>
                </a:lnTo>
                <a:lnTo>
                  <a:pt x="248411" y="393700"/>
                </a:lnTo>
                <a:lnTo>
                  <a:pt x="230123" y="406400"/>
                </a:lnTo>
                <a:lnTo>
                  <a:pt x="213359" y="431800"/>
                </a:lnTo>
                <a:lnTo>
                  <a:pt x="198119" y="444500"/>
                </a:lnTo>
                <a:lnTo>
                  <a:pt x="167639" y="482600"/>
                </a:lnTo>
                <a:lnTo>
                  <a:pt x="140207" y="520700"/>
                </a:lnTo>
                <a:lnTo>
                  <a:pt x="128015" y="533400"/>
                </a:lnTo>
                <a:lnTo>
                  <a:pt x="115823" y="558800"/>
                </a:lnTo>
                <a:lnTo>
                  <a:pt x="105155" y="571500"/>
                </a:lnTo>
                <a:lnTo>
                  <a:pt x="83819" y="609600"/>
                </a:lnTo>
                <a:lnTo>
                  <a:pt x="74675" y="635000"/>
                </a:lnTo>
                <a:lnTo>
                  <a:pt x="59435" y="673100"/>
                </a:lnTo>
                <a:lnTo>
                  <a:pt x="51815" y="698500"/>
                </a:lnTo>
                <a:lnTo>
                  <a:pt x="45719" y="711200"/>
                </a:lnTo>
                <a:lnTo>
                  <a:pt x="32003" y="774700"/>
                </a:lnTo>
                <a:lnTo>
                  <a:pt x="28955" y="800100"/>
                </a:lnTo>
                <a:lnTo>
                  <a:pt x="27431" y="825500"/>
                </a:lnTo>
                <a:lnTo>
                  <a:pt x="25907" y="838200"/>
                </a:lnTo>
                <a:lnTo>
                  <a:pt x="25907" y="889000"/>
                </a:lnTo>
                <a:lnTo>
                  <a:pt x="28955" y="927100"/>
                </a:lnTo>
                <a:lnTo>
                  <a:pt x="32003" y="952500"/>
                </a:lnTo>
                <a:lnTo>
                  <a:pt x="41147" y="990600"/>
                </a:lnTo>
                <a:lnTo>
                  <a:pt x="45719" y="1016000"/>
                </a:lnTo>
                <a:lnTo>
                  <a:pt x="51815" y="1028700"/>
                </a:lnTo>
                <a:lnTo>
                  <a:pt x="74675" y="1092200"/>
                </a:lnTo>
                <a:lnTo>
                  <a:pt x="92963" y="1130300"/>
                </a:lnTo>
                <a:lnTo>
                  <a:pt x="103631" y="1155700"/>
                </a:lnTo>
                <a:lnTo>
                  <a:pt x="115823" y="1168400"/>
                </a:lnTo>
                <a:lnTo>
                  <a:pt x="128015" y="1193800"/>
                </a:lnTo>
                <a:lnTo>
                  <a:pt x="140207" y="1206500"/>
                </a:lnTo>
                <a:lnTo>
                  <a:pt x="167639" y="1244600"/>
                </a:lnTo>
                <a:lnTo>
                  <a:pt x="182879" y="1270000"/>
                </a:lnTo>
                <a:lnTo>
                  <a:pt x="213359" y="1295400"/>
                </a:lnTo>
                <a:lnTo>
                  <a:pt x="246887" y="1333500"/>
                </a:lnTo>
                <a:lnTo>
                  <a:pt x="283463" y="1371600"/>
                </a:lnTo>
                <a:lnTo>
                  <a:pt x="342900" y="1409700"/>
                </a:lnTo>
                <a:lnTo>
                  <a:pt x="406907" y="1460500"/>
                </a:lnTo>
                <a:lnTo>
                  <a:pt x="452627" y="1485900"/>
                </a:lnTo>
                <a:lnTo>
                  <a:pt x="499871" y="1511300"/>
                </a:lnTo>
                <a:lnTo>
                  <a:pt x="548639" y="1536700"/>
                </a:lnTo>
                <a:lnTo>
                  <a:pt x="600455" y="1562100"/>
                </a:lnTo>
                <a:lnTo>
                  <a:pt x="653795" y="1587500"/>
                </a:lnTo>
                <a:lnTo>
                  <a:pt x="708659" y="1600200"/>
                </a:lnTo>
                <a:lnTo>
                  <a:pt x="765048" y="1625600"/>
                </a:lnTo>
                <a:lnTo>
                  <a:pt x="882395" y="1651000"/>
                </a:lnTo>
                <a:lnTo>
                  <a:pt x="943355" y="1676400"/>
                </a:lnTo>
                <a:lnTo>
                  <a:pt x="1005840" y="1676400"/>
                </a:lnTo>
                <a:lnTo>
                  <a:pt x="1133855" y="1701800"/>
                </a:lnTo>
                <a:lnTo>
                  <a:pt x="1266443" y="1701800"/>
                </a:lnTo>
                <a:lnTo>
                  <a:pt x="1333500" y="1714500"/>
                </a:lnTo>
                <a:lnTo>
                  <a:pt x="1603248" y="1714500"/>
                </a:lnTo>
                <a:lnTo>
                  <a:pt x="1537716" y="1727200"/>
                </a:lnTo>
                <a:close/>
              </a:path>
              <a:path w="2668904" h="1739900">
                <a:moveTo>
                  <a:pt x="1603248" y="1714500"/>
                </a:moveTo>
                <a:lnTo>
                  <a:pt x="1333500" y="1714500"/>
                </a:lnTo>
                <a:lnTo>
                  <a:pt x="1402079" y="1701800"/>
                </a:lnTo>
                <a:lnTo>
                  <a:pt x="1534667" y="1701800"/>
                </a:lnTo>
                <a:lnTo>
                  <a:pt x="1662684" y="1676400"/>
                </a:lnTo>
                <a:lnTo>
                  <a:pt x="1725168" y="1676400"/>
                </a:lnTo>
                <a:lnTo>
                  <a:pt x="1786127" y="1651000"/>
                </a:lnTo>
                <a:lnTo>
                  <a:pt x="1903476" y="1625600"/>
                </a:lnTo>
                <a:lnTo>
                  <a:pt x="1959863" y="1600200"/>
                </a:lnTo>
                <a:lnTo>
                  <a:pt x="2014727" y="1587500"/>
                </a:lnTo>
                <a:lnTo>
                  <a:pt x="2068068" y="1562100"/>
                </a:lnTo>
                <a:lnTo>
                  <a:pt x="2119884" y="1536700"/>
                </a:lnTo>
                <a:lnTo>
                  <a:pt x="2217419" y="1485900"/>
                </a:lnTo>
                <a:lnTo>
                  <a:pt x="2305811" y="1435100"/>
                </a:lnTo>
                <a:lnTo>
                  <a:pt x="2325624" y="1409700"/>
                </a:lnTo>
                <a:lnTo>
                  <a:pt x="2346960" y="1397000"/>
                </a:lnTo>
                <a:lnTo>
                  <a:pt x="2366771" y="1384300"/>
                </a:lnTo>
                <a:lnTo>
                  <a:pt x="2421635" y="1333500"/>
                </a:lnTo>
                <a:lnTo>
                  <a:pt x="2455163" y="1295400"/>
                </a:lnTo>
                <a:lnTo>
                  <a:pt x="2471927" y="1282700"/>
                </a:lnTo>
                <a:lnTo>
                  <a:pt x="2487168" y="1270000"/>
                </a:lnTo>
                <a:lnTo>
                  <a:pt x="2502408" y="1244600"/>
                </a:lnTo>
                <a:lnTo>
                  <a:pt x="2516124" y="1231900"/>
                </a:lnTo>
                <a:lnTo>
                  <a:pt x="2528316" y="1206500"/>
                </a:lnTo>
                <a:lnTo>
                  <a:pt x="2542032" y="1193800"/>
                </a:lnTo>
                <a:lnTo>
                  <a:pt x="2554224" y="1168400"/>
                </a:lnTo>
                <a:lnTo>
                  <a:pt x="2564892" y="1155700"/>
                </a:lnTo>
                <a:lnTo>
                  <a:pt x="2575560" y="1130300"/>
                </a:lnTo>
                <a:lnTo>
                  <a:pt x="2602992" y="1079500"/>
                </a:lnTo>
                <a:lnTo>
                  <a:pt x="2610611" y="1054100"/>
                </a:lnTo>
                <a:lnTo>
                  <a:pt x="2616708" y="1028700"/>
                </a:lnTo>
                <a:lnTo>
                  <a:pt x="2622803" y="1016000"/>
                </a:lnTo>
                <a:lnTo>
                  <a:pt x="2628900" y="990600"/>
                </a:lnTo>
                <a:lnTo>
                  <a:pt x="2633471" y="965200"/>
                </a:lnTo>
                <a:lnTo>
                  <a:pt x="2642616" y="901700"/>
                </a:lnTo>
                <a:lnTo>
                  <a:pt x="2642616" y="889000"/>
                </a:lnTo>
                <a:lnTo>
                  <a:pt x="2644140" y="863600"/>
                </a:lnTo>
                <a:lnTo>
                  <a:pt x="2642616" y="838200"/>
                </a:lnTo>
                <a:lnTo>
                  <a:pt x="2642616" y="825500"/>
                </a:lnTo>
                <a:lnTo>
                  <a:pt x="2633471" y="762000"/>
                </a:lnTo>
                <a:lnTo>
                  <a:pt x="2628900" y="736600"/>
                </a:lnTo>
                <a:lnTo>
                  <a:pt x="2622803" y="711200"/>
                </a:lnTo>
                <a:lnTo>
                  <a:pt x="2616708" y="698500"/>
                </a:lnTo>
                <a:lnTo>
                  <a:pt x="2610611" y="673100"/>
                </a:lnTo>
                <a:lnTo>
                  <a:pt x="2602992" y="660400"/>
                </a:lnTo>
                <a:lnTo>
                  <a:pt x="2593848" y="635000"/>
                </a:lnTo>
                <a:lnTo>
                  <a:pt x="2586227" y="609600"/>
                </a:lnTo>
                <a:lnTo>
                  <a:pt x="2575560" y="596900"/>
                </a:lnTo>
                <a:lnTo>
                  <a:pt x="2564892" y="571500"/>
                </a:lnTo>
                <a:lnTo>
                  <a:pt x="2554224" y="558800"/>
                </a:lnTo>
                <a:lnTo>
                  <a:pt x="2542032" y="533400"/>
                </a:lnTo>
                <a:lnTo>
                  <a:pt x="2529840" y="520700"/>
                </a:lnTo>
                <a:lnTo>
                  <a:pt x="2502408" y="482600"/>
                </a:lnTo>
                <a:lnTo>
                  <a:pt x="2487168" y="457200"/>
                </a:lnTo>
                <a:lnTo>
                  <a:pt x="2471927" y="444500"/>
                </a:lnTo>
                <a:lnTo>
                  <a:pt x="2455163" y="431800"/>
                </a:lnTo>
                <a:lnTo>
                  <a:pt x="2439924" y="406400"/>
                </a:lnTo>
                <a:lnTo>
                  <a:pt x="2403348" y="381000"/>
                </a:lnTo>
                <a:lnTo>
                  <a:pt x="2385060" y="355600"/>
                </a:lnTo>
                <a:lnTo>
                  <a:pt x="2366771" y="342900"/>
                </a:lnTo>
                <a:lnTo>
                  <a:pt x="2327148" y="317500"/>
                </a:lnTo>
                <a:lnTo>
                  <a:pt x="2263140" y="266700"/>
                </a:lnTo>
                <a:lnTo>
                  <a:pt x="2217419" y="241300"/>
                </a:lnTo>
                <a:lnTo>
                  <a:pt x="2170176" y="215900"/>
                </a:lnTo>
                <a:lnTo>
                  <a:pt x="2069592" y="165100"/>
                </a:lnTo>
                <a:lnTo>
                  <a:pt x="2016251" y="139700"/>
                </a:lnTo>
                <a:lnTo>
                  <a:pt x="1961387" y="127000"/>
                </a:lnTo>
                <a:lnTo>
                  <a:pt x="1903476" y="101600"/>
                </a:lnTo>
                <a:lnTo>
                  <a:pt x="1786127" y="76200"/>
                </a:lnTo>
                <a:lnTo>
                  <a:pt x="1534667" y="25400"/>
                </a:lnTo>
                <a:lnTo>
                  <a:pt x="1667255" y="25400"/>
                </a:lnTo>
                <a:lnTo>
                  <a:pt x="1792224" y="50800"/>
                </a:lnTo>
                <a:lnTo>
                  <a:pt x="1911095" y="76200"/>
                </a:lnTo>
                <a:lnTo>
                  <a:pt x="1969008" y="101600"/>
                </a:lnTo>
                <a:lnTo>
                  <a:pt x="2023871" y="114300"/>
                </a:lnTo>
                <a:lnTo>
                  <a:pt x="2078735" y="139700"/>
                </a:lnTo>
                <a:lnTo>
                  <a:pt x="2130551" y="165100"/>
                </a:lnTo>
                <a:lnTo>
                  <a:pt x="2180843" y="190500"/>
                </a:lnTo>
                <a:lnTo>
                  <a:pt x="2229611" y="215900"/>
                </a:lnTo>
                <a:lnTo>
                  <a:pt x="2275332" y="241300"/>
                </a:lnTo>
                <a:lnTo>
                  <a:pt x="2319527" y="279400"/>
                </a:lnTo>
                <a:lnTo>
                  <a:pt x="2362200" y="304800"/>
                </a:lnTo>
                <a:lnTo>
                  <a:pt x="2421635" y="355600"/>
                </a:lnTo>
                <a:lnTo>
                  <a:pt x="2439924" y="381000"/>
                </a:lnTo>
                <a:lnTo>
                  <a:pt x="2473452" y="406400"/>
                </a:lnTo>
                <a:lnTo>
                  <a:pt x="2506979" y="444500"/>
                </a:lnTo>
                <a:lnTo>
                  <a:pt x="2522219" y="469900"/>
                </a:lnTo>
                <a:lnTo>
                  <a:pt x="2549652" y="508000"/>
                </a:lnTo>
                <a:lnTo>
                  <a:pt x="2563368" y="520700"/>
                </a:lnTo>
                <a:lnTo>
                  <a:pt x="2587752" y="558800"/>
                </a:lnTo>
                <a:lnTo>
                  <a:pt x="2598419" y="584200"/>
                </a:lnTo>
                <a:lnTo>
                  <a:pt x="2607563" y="609600"/>
                </a:lnTo>
                <a:lnTo>
                  <a:pt x="2618232" y="622300"/>
                </a:lnTo>
                <a:lnTo>
                  <a:pt x="2625852" y="647700"/>
                </a:lnTo>
                <a:lnTo>
                  <a:pt x="2634995" y="660400"/>
                </a:lnTo>
                <a:lnTo>
                  <a:pt x="2653284" y="723900"/>
                </a:lnTo>
                <a:lnTo>
                  <a:pt x="2662427" y="774700"/>
                </a:lnTo>
                <a:lnTo>
                  <a:pt x="2665476" y="800100"/>
                </a:lnTo>
                <a:lnTo>
                  <a:pt x="2668524" y="838200"/>
                </a:lnTo>
                <a:lnTo>
                  <a:pt x="2668524" y="889000"/>
                </a:lnTo>
                <a:lnTo>
                  <a:pt x="2667000" y="914400"/>
                </a:lnTo>
                <a:lnTo>
                  <a:pt x="2662427" y="952500"/>
                </a:lnTo>
                <a:lnTo>
                  <a:pt x="2653284" y="990600"/>
                </a:lnTo>
                <a:lnTo>
                  <a:pt x="2648711" y="1016000"/>
                </a:lnTo>
                <a:lnTo>
                  <a:pt x="2641092" y="1041400"/>
                </a:lnTo>
                <a:lnTo>
                  <a:pt x="2634995" y="1066800"/>
                </a:lnTo>
                <a:lnTo>
                  <a:pt x="2625852" y="1079500"/>
                </a:lnTo>
                <a:lnTo>
                  <a:pt x="2609087" y="1130300"/>
                </a:lnTo>
                <a:lnTo>
                  <a:pt x="2587752" y="1168400"/>
                </a:lnTo>
                <a:lnTo>
                  <a:pt x="2563368" y="1206500"/>
                </a:lnTo>
                <a:lnTo>
                  <a:pt x="2535935" y="1244600"/>
                </a:lnTo>
                <a:lnTo>
                  <a:pt x="2522219" y="1257300"/>
                </a:lnTo>
                <a:lnTo>
                  <a:pt x="2506979" y="1282700"/>
                </a:lnTo>
                <a:lnTo>
                  <a:pt x="2490216" y="1295400"/>
                </a:lnTo>
                <a:lnTo>
                  <a:pt x="2474976" y="1320800"/>
                </a:lnTo>
                <a:lnTo>
                  <a:pt x="2382011" y="1409700"/>
                </a:lnTo>
                <a:lnTo>
                  <a:pt x="2342387" y="1435100"/>
                </a:lnTo>
                <a:lnTo>
                  <a:pt x="2321052" y="1447800"/>
                </a:lnTo>
                <a:lnTo>
                  <a:pt x="2276855" y="1485900"/>
                </a:lnTo>
                <a:lnTo>
                  <a:pt x="2229611" y="1511300"/>
                </a:lnTo>
                <a:lnTo>
                  <a:pt x="2180843" y="1536700"/>
                </a:lnTo>
                <a:lnTo>
                  <a:pt x="2130551" y="1562100"/>
                </a:lnTo>
                <a:lnTo>
                  <a:pt x="2078735" y="1587500"/>
                </a:lnTo>
                <a:lnTo>
                  <a:pt x="2025395" y="1612900"/>
                </a:lnTo>
                <a:lnTo>
                  <a:pt x="1969008" y="1625600"/>
                </a:lnTo>
                <a:lnTo>
                  <a:pt x="1911095" y="1651000"/>
                </a:lnTo>
                <a:lnTo>
                  <a:pt x="1853184" y="1663700"/>
                </a:lnTo>
                <a:lnTo>
                  <a:pt x="1603248" y="1714500"/>
                </a:lnTo>
                <a:close/>
              </a:path>
              <a:path w="2668904" h="1739900">
                <a:moveTo>
                  <a:pt x="1335024" y="1739900"/>
                </a:moveTo>
                <a:lnTo>
                  <a:pt x="1266443" y="1727200"/>
                </a:lnTo>
                <a:lnTo>
                  <a:pt x="1403603" y="1727200"/>
                </a:lnTo>
                <a:lnTo>
                  <a:pt x="1335024" y="173990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40966" y="1907997"/>
            <a:ext cx="190500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机械结构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车体构型、抓取机构自由度等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7552" y="3566160"/>
            <a:ext cx="2642870" cy="1714500"/>
          </a:xfrm>
          <a:custGeom>
            <a:avLst/>
            <a:gdLst/>
            <a:ahLst/>
            <a:cxnLst/>
            <a:rect l="l" t="t" r="r" b="b"/>
            <a:pathLst>
              <a:path w="2642870" h="1714500">
                <a:moveTo>
                  <a:pt x="1321308" y="1714500"/>
                </a:moveTo>
                <a:lnTo>
                  <a:pt x="1263973" y="1713707"/>
                </a:lnTo>
                <a:lnTo>
                  <a:pt x="1207264" y="1711351"/>
                </a:lnTo>
                <a:lnTo>
                  <a:pt x="1151230" y="1707463"/>
                </a:lnTo>
                <a:lnTo>
                  <a:pt x="1095920" y="1702076"/>
                </a:lnTo>
                <a:lnTo>
                  <a:pt x="1041385" y="1695222"/>
                </a:lnTo>
                <a:lnTo>
                  <a:pt x="987674" y="1686934"/>
                </a:lnTo>
                <a:lnTo>
                  <a:pt x="934836" y="1677242"/>
                </a:lnTo>
                <a:lnTo>
                  <a:pt x="882921" y="1666179"/>
                </a:lnTo>
                <a:lnTo>
                  <a:pt x="831978" y="1653779"/>
                </a:lnTo>
                <a:lnTo>
                  <a:pt x="782056" y="1640072"/>
                </a:lnTo>
                <a:lnTo>
                  <a:pt x="733206" y="1625090"/>
                </a:lnTo>
                <a:lnTo>
                  <a:pt x="685476" y="1608867"/>
                </a:lnTo>
                <a:lnTo>
                  <a:pt x="638917" y="1591434"/>
                </a:lnTo>
                <a:lnTo>
                  <a:pt x="593577" y="1572823"/>
                </a:lnTo>
                <a:lnTo>
                  <a:pt x="549506" y="1553067"/>
                </a:lnTo>
                <a:lnTo>
                  <a:pt x="506754" y="1532197"/>
                </a:lnTo>
                <a:lnTo>
                  <a:pt x="465370" y="1510246"/>
                </a:lnTo>
                <a:lnTo>
                  <a:pt x="425404" y="1487247"/>
                </a:lnTo>
                <a:lnTo>
                  <a:pt x="386905" y="1463230"/>
                </a:lnTo>
                <a:lnTo>
                  <a:pt x="349922" y="1438229"/>
                </a:lnTo>
                <a:lnTo>
                  <a:pt x="314506" y="1412275"/>
                </a:lnTo>
                <a:lnTo>
                  <a:pt x="280705" y="1385401"/>
                </a:lnTo>
                <a:lnTo>
                  <a:pt x="248570" y="1357638"/>
                </a:lnTo>
                <a:lnTo>
                  <a:pt x="218148" y="1329020"/>
                </a:lnTo>
                <a:lnTo>
                  <a:pt x="189491" y="1299577"/>
                </a:lnTo>
                <a:lnTo>
                  <a:pt x="162648" y="1269343"/>
                </a:lnTo>
                <a:lnTo>
                  <a:pt x="137667" y="1238350"/>
                </a:lnTo>
                <a:lnTo>
                  <a:pt x="114599" y="1206629"/>
                </a:lnTo>
                <a:lnTo>
                  <a:pt x="93494" y="1174212"/>
                </a:lnTo>
                <a:lnTo>
                  <a:pt x="74399" y="1141133"/>
                </a:lnTo>
                <a:lnTo>
                  <a:pt x="42443" y="1073114"/>
                </a:lnTo>
                <a:lnTo>
                  <a:pt x="19127" y="1002828"/>
                </a:lnTo>
                <a:lnTo>
                  <a:pt x="4847" y="930534"/>
                </a:lnTo>
                <a:lnTo>
                  <a:pt x="0" y="856488"/>
                </a:lnTo>
                <a:lnTo>
                  <a:pt x="1220" y="819379"/>
                </a:lnTo>
                <a:lnTo>
                  <a:pt x="10833" y="746392"/>
                </a:lnTo>
                <a:lnTo>
                  <a:pt x="29681" y="675263"/>
                </a:lnTo>
                <a:lnTo>
                  <a:pt x="57366" y="606249"/>
                </a:lnTo>
                <a:lnTo>
                  <a:pt x="93494" y="539609"/>
                </a:lnTo>
                <a:lnTo>
                  <a:pt x="114599" y="507261"/>
                </a:lnTo>
                <a:lnTo>
                  <a:pt x="137667" y="475603"/>
                </a:lnTo>
                <a:lnTo>
                  <a:pt x="162648" y="444668"/>
                </a:lnTo>
                <a:lnTo>
                  <a:pt x="189491" y="414488"/>
                </a:lnTo>
                <a:lnTo>
                  <a:pt x="218148" y="385095"/>
                </a:lnTo>
                <a:lnTo>
                  <a:pt x="248570" y="356523"/>
                </a:lnTo>
                <a:lnTo>
                  <a:pt x="280705" y="328803"/>
                </a:lnTo>
                <a:lnTo>
                  <a:pt x="314506" y="301967"/>
                </a:lnTo>
                <a:lnTo>
                  <a:pt x="349922" y="276048"/>
                </a:lnTo>
                <a:lnTo>
                  <a:pt x="386905" y="251079"/>
                </a:lnTo>
                <a:lnTo>
                  <a:pt x="425404" y="227090"/>
                </a:lnTo>
                <a:lnTo>
                  <a:pt x="465370" y="204116"/>
                </a:lnTo>
                <a:lnTo>
                  <a:pt x="506754" y="182188"/>
                </a:lnTo>
                <a:lnTo>
                  <a:pt x="549506" y="161338"/>
                </a:lnTo>
                <a:lnTo>
                  <a:pt x="593577" y="141600"/>
                </a:lnTo>
                <a:lnTo>
                  <a:pt x="638917" y="123004"/>
                </a:lnTo>
                <a:lnTo>
                  <a:pt x="685476" y="105584"/>
                </a:lnTo>
                <a:lnTo>
                  <a:pt x="733206" y="89372"/>
                </a:lnTo>
                <a:lnTo>
                  <a:pt x="782056" y="74400"/>
                </a:lnTo>
                <a:lnTo>
                  <a:pt x="831978" y="60700"/>
                </a:lnTo>
                <a:lnTo>
                  <a:pt x="882921" y="48305"/>
                </a:lnTo>
                <a:lnTo>
                  <a:pt x="934836" y="37248"/>
                </a:lnTo>
                <a:lnTo>
                  <a:pt x="987674" y="27559"/>
                </a:lnTo>
                <a:lnTo>
                  <a:pt x="1041385" y="19273"/>
                </a:lnTo>
                <a:lnTo>
                  <a:pt x="1095920" y="12421"/>
                </a:lnTo>
                <a:lnTo>
                  <a:pt x="1151230" y="7035"/>
                </a:lnTo>
                <a:lnTo>
                  <a:pt x="1207264" y="3148"/>
                </a:lnTo>
                <a:lnTo>
                  <a:pt x="1263973" y="792"/>
                </a:lnTo>
                <a:lnTo>
                  <a:pt x="1321308" y="0"/>
                </a:lnTo>
                <a:lnTo>
                  <a:pt x="1378642" y="792"/>
                </a:lnTo>
                <a:lnTo>
                  <a:pt x="1435352" y="3148"/>
                </a:lnTo>
                <a:lnTo>
                  <a:pt x="1491386" y="7035"/>
                </a:lnTo>
                <a:lnTo>
                  <a:pt x="1546695" y="12421"/>
                </a:lnTo>
                <a:lnTo>
                  <a:pt x="1601230" y="19273"/>
                </a:lnTo>
                <a:lnTo>
                  <a:pt x="1654941" y="27559"/>
                </a:lnTo>
                <a:lnTo>
                  <a:pt x="1707779" y="37248"/>
                </a:lnTo>
                <a:lnTo>
                  <a:pt x="1759694" y="48305"/>
                </a:lnTo>
                <a:lnTo>
                  <a:pt x="1810637" y="60700"/>
                </a:lnTo>
                <a:lnTo>
                  <a:pt x="1860559" y="74400"/>
                </a:lnTo>
                <a:lnTo>
                  <a:pt x="1909409" y="89372"/>
                </a:lnTo>
                <a:lnTo>
                  <a:pt x="1957139" y="105584"/>
                </a:lnTo>
                <a:lnTo>
                  <a:pt x="2003698" y="123004"/>
                </a:lnTo>
                <a:lnTo>
                  <a:pt x="2049038" y="141600"/>
                </a:lnTo>
                <a:lnTo>
                  <a:pt x="2093109" y="161338"/>
                </a:lnTo>
                <a:lnTo>
                  <a:pt x="2135861" y="182188"/>
                </a:lnTo>
                <a:lnTo>
                  <a:pt x="2177245" y="204116"/>
                </a:lnTo>
                <a:lnTo>
                  <a:pt x="2217211" y="227090"/>
                </a:lnTo>
                <a:lnTo>
                  <a:pt x="2255710" y="251079"/>
                </a:lnTo>
                <a:lnTo>
                  <a:pt x="2292693" y="276048"/>
                </a:lnTo>
                <a:lnTo>
                  <a:pt x="2328109" y="301967"/>
                </a:lnTo>
                <a:lnTo>
                  <a:pt x="2361910" y="328803"/>
                </a:lnTo>
                <a:lnTo>
                  <a:pt x="2394046" y="356523"/>
                </a:lnTo>
                <a:lnTo>
                  <a:pt x="2424467" y="385095"/>
                </a:lnTo>
                <a:lnTo>
                  <a:pt x="2453124" y="414488"/>
                </a:lnTo>
                <a:lnTo>
                  <a:pt x="2479967" y="444668"/>
                </a:lnTo>
                <a:lnTo>
                  <a:pt x="2504948" y="475603"/>
                </a:lnTo>
                <a:lnTo>
                  <a:pt x="2528016" y="507261"/>
                </a:lnTo>
                <a:lnTo>
                  <a:pt x="2549121" y="539609"/>
                </a:lnTo>
                <a:lnTo>
                  <a:pt x="2568216" y="572616"/>
                </a:lnTo>
                <a:lnTo>
                  <a:pt x="2600172" y="640475"/>
                </a:lnTo>
                <a:lnTo>
                  <a:pt x="2623488" y="710579"/>
                </a:lnTo>
                <a:lnTo>
                  <a:pt x="2637768" y="782669"/>
                </a:lnTo>
                <a:lnTo>
                  <a:pt x="2642616" y="856488"/>
                </a:lnTo>
                <a:lnTo>
                  <a:pt x="2641395" y="893714"/>
                </a:lnTo>
                <a:lnTo>
                  <a:pt x="2631782" y="966916"/>
                </a:lnTo>
                <a:lnTo>
                  <a:pt x="2612935" y="1038238"/>
                </a:lnTo>
                <a:lnTo>
                  <a:pt x="2585249" y="1107423"/>
                </a:lnTo>
                <a:lnTo>
                  <a:pt x="2549121" y="1174212"/>
                </a:lnTo>
                <a:lnTo>
                  <a:pt x="2528016" y="1206629"/>
                </a:lnTo>
                <a:lnTo>
                  <a:pt x="2504948" y="1238350"/>
                </a:lnTo>
                <a:lnTo>
                  <a:pt x="2479967" y="1269343"/>
                </a:lnTo>
                <a:lnTo>
                  <a:pt x="2453124" y="1299577"/>
                </a:lnTo>
                <a:lnTo>
                  <a:pt x="2424467" y="1329020"/>
                </a:lnTo>
                <a:lnTo>
                  <a:pt x="2394046" y="1357638"/>
                </a:lnTo>
                <a:lnTo>
                  <a:pt x="2361910" y="1385401"/>
                </a:lnTo>
                <a:lnTo>
                  <a:pt x="2328109" y="1412275"/>
                </a:lnTo>
                <a:lnTo>
                  <a:pt x="2292693" y="1438229"/>
                </a:lnTo>
                <a:lnTo>
                  <a:pt x="2255710" y="1463230"/>
                </a:lnTo>
                <a:lnTo>
                  <a:pt x="2217211" y="1487247"/>
                </a:lnTo>
                <a:lnTo>
                  <a:pt x="2177245" y="1510246"/>
                </a:lnTo>
                <a:lnTo>
                  <a:pt x="2135861" y="1532197"/>
                </a:lnTo>
                <a:lnTo>
                  <a:pt x="2093109" y="1553067"/>
                </a:lnTo>
                <a:lnTo>
                  <a:pt x="2049038" y="1572823"/>
                </a:lnTo>
                <a:lnTo>
                  <a:pt x="2003698" y="1591434"/>
                </a:lnTo>
                <a:lnTo>
                  <a:pt x="1957139" y="1608867"/>
                </a:lnTo>
                <a:lnTo>
                  <a:pt x="1909409" y="1625090"/>
                </a:lnTo>
                <a:lnTo>
                  <a:pt x="1860559" y="1640072"/>
                </a:lnTo>
                <a:lnTo>
                  <a:pt x="1810637" y="1653779"/>
                </a:lnTo>
                <a:lnTo>
                  <a:pt x="1759694" y="1666179"/>
                </a:lnTo>
                <a:lnTo>
                  <a:pt x="1707779" y="1677242"/>
                </a:lnTo>
                <a:lnTo>
                  <a:pt x="1654941" y="1686934"/>
                </a:lnTo>
                <a:lnTo>
                  <a:pt x="1601230" y="1695222"/>
                </a:lnTo>
                <a:lnTo>
                  <a:pt x="1546695" y="1702076"/>
                </a:lnTo>
                <a:lnTo>
                  <a:pt x="1491386" y="1707463"/>
                </a:lnTo>
                <a:lnTo>
                  <a:pt x="1435352" y="1711351"/>
                </a:lnTo>
                <a:lnTo>
                  <a:pt x="1378642" y="1713707"/>
                </a:lnTo>
                <a:lnTo>
                  <a:pt x="1321308" y="171450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5360" y="3552444"/>
            <a:ext cx="2668905" cy="1739900"/>
          </a:xfrm>
          <a:custGeom>
            <a:avLst/>
            <a:gdLst/>
            <a:ahLst/>
            <a:cxnLst/>
            <a:rect l="l" t="t" r="r" b="b"/>
            <a:pathLst>
              <a:path w="2668904" h="1739900">
                <a:moveTo>
                  <a:pt x="1133856" y="1701800"/>
                </a:moveTo>
                <a:lnTo>
                  <a:pt x="938784" y="1701800"/>
                </a:lnTo>
                <a:lnTo>
                  <a:pt x="876299" y="1676400"/>
                </a:lnTo>
                <a:lnTo>
                  <a:pt x="757427" y="1651000"/>
                </a:lnTo>
                <a:lnTo>
                  <a:pt x="699515" y="1625600"/>
                </a:lnTo>
                <a:lnTo>
                  <a:pt x="589788" y="1587500"/>
                </a:lnTo>
                <a:lnTo>
                  <a:pt x="537972" y="1562100"/>
                </a:lnTo>
                <a:lnTo>
                  <a:pt x="487680" y="1536700"/>
                </a:lnTo>
                <a:lnTo>
                  <a:pt x="438911" y="1511300"/>
                </a:lnTo>
                <a:lnTo>
                  <a:pt x="393191" y="1485900"/>
                </a:lnTo>
                <a:lnTo>
                  <a:pt x="348995" y="1447800"/>
                </a:lnTo>
                <a:lnTo>
                  <a:pt x="306323" y="1422400"/>
                </a:lnTo>
                <a:lnTo>
                  <a:pt x="266699" y="1384300"/>
                </a:lnTo>
                <a:lnTo>
                  <a:pt x="211835" y="1333500"/>
                </a:lnTo>
                <a:lnTo>
                  <a:pt x="161543" y="1282700"/>
                </a:lnTo>
                <a:lnTo>
                  <a:pt x="146304" y="1257300"/>
                </a:lnTo>
                <a:lnTo>
                  <a:pt x="132587" y="1244600"/>
                </a:lnTo>
                <a:lnTo>
                  <a:pt x="118871" y="1219200"/>
                </a:lnTo>
                <a:lnTo>
                  <a:pt x="105156" y="1206500"/>
                </a:lnTo>
                <a:lnTo>
                  <a:pt x="80771" y="1168400"/>
                </a:lnTo>
                <a:lnTo>
                  <a:pt x="70104" y="1143000"/>
                </a:lnTo>
                <a:lnTo>
                  <a:pt x="60960" y="1130300"/>
                </a:lnTo>
                <a:lnTo>
                  <a:pt x="50291" y="1104900"/>
                </a:lnTo>
                <a:lnTo>
                  <a:pt x="42671" y="1079500"/>
                </a:lnTo>
                <a:lnTo>
                  <a:pt x="33527" y="1066800"/>
                </a:lnTo>
                <a:lnTo>
                  <a:pt x="15239" y="1003300"/>
                </a:lnTo>
                <a:lnTo>
                  <a:pt x="6095" y="952500"/>
                </a:lnTo>
                <a:lnTo>
                  <a:pt x="3047" y="927100"/>
                </a:lnTo>
                <a:lnTo>
                  <a:pt x="0" y="889000"/>
                </a:lnTo>
                <a:lnTo>
                  <a:pt x="0" y="838200"/>
                </a:lnTo>
                <a:lnTo>
                  <a:pt x="3047" y="800100"/>
                </a:lnTo>
                <a:lnTo>
                  <a:pt x="6095" y="774700"/>
                </a:lnTo>
                <a:lnTo>
                  <a:pt x="10667" y="749300"/>
                </a:lnTo>
                <a:lnTo>
                  <a:pt x="15239" y="736600"/>
                </a:lnTo>
                <a:lnTo>
                  <a:pt x="33527" y="673100"/>
                </a:lnTo>
                <a:lnTo>
                  <a:pt x="42671" y="647700"/>
                </a:lnTo>
                <a:lnTo>
                  <a:pt x="50291" y="622300"/>
                </a:lnTo>
                <a:lnTo>
                  <a:pt x="60960" y="609600"/>
                </a:lnTo>
                <a:lnTo>
                  <a:pt x="70104" y="584200"/>
                </a:lnTo>
                <a:lnTo>
                  <a:pt x="80771" y="558800"/>
                </a:lnTo>
                <a:lnTo>
                  <a:pt x="105156" y="520700"/>
                </a:lnTo>
                <a:lnTo>
                  <a:pt x="118871" y="508000"/>
                </a:lnTo>
                <a:lnTo>
                  <a:pt x="132587" y="482600"/>
                </a:lnTo>
                <a:lnTo>
                  <a:pt x="146304" y="469900"/>
                </a:lnTo>
                <a:lnTo>
                  <a:pt x="161543" y="444500"/>
                </a:lnTo>
                <a:lnTo>
                  <a:pt x="178308" y="431800"/>
                </a:lnTo>
                <a:lnTo>
                  <a:pt x="193547" y="406400"/>
                </a:lnTo>
                <a:lnTo>
                  <a:pt x="228600" y="381000"/>
                </a:lnTo>
                <a:lnTo>
                  <a:pt x="246888" y="355600"/>
                </a:lnTo>
                <a:lnTo>
                  <a:pt x="306323" y="304800"/>
                </a:lnTo>
                <a:lnTo>
                  <a:pt x="326135" y="292100"/>
                </a:lnTo>
                <a:lnTo>
                  <a:pt x="347472" y="279400"/>
                </a:lnTo>
                <a:lnTo>
                  <a:pt x="391668" y="254000"/>
                </a:lnTo>
                <a:lnTo>
                  <a:pt x="438911" y="215900"/>
                </a:lnTo>
                <a:lnTo>
                  <a:pt x="487680" y="190500"/>
                </a:lnTo>
                <a:lnTo>
                  <a:pt x="537972" y="165100"/>
                </a:lnTo>
                <a:lnTo>
                  <a:pt x="589788" y="139700"/>
                </a:lnTo>
                <a:lnTo>
                  <a:pt x="643127" y="114300"/>
                </a:lnTo>
                <a:lnTo>
                  <a:pt x="699515" y="101600"/>
                </a:lnTo>
                <a:lnTo>
                  <a:pt x="757427" y="76200"/>
                </a:lnTo>
                <a:lnTo>
                  <a:pt x="815340" y="63500"/>
                </a:lnTo>
                <a:lnTo>
                  <a:pt x="937260" y="38100"/>
                </a:lnTo>
                <a:lnTo>
                  <a:pt x="1130807" y="0"/>
                </a:lnTo>
                <a:lnTo>
                  <a:pt x="1536191" y="0"/>
                </a:lnTo>
                <a:lnTo>
                  <a:pt x="1665732" y="25400"/>
                </a:lnTo>
                <a:lnTo>
                  <a:pt x="1133856" y="25400"/>
                </a:lnTo>
                <a:lnTo>
                  <a:pt x="882395" y="76200"/>
                </a:lnTo>
                <a:lnTo>
                  <a:pt x="765048" y="101600"/>
                </a:lnTo>
                <a:lnTo>
                  <a:pt x="708660" y="127000"/>
                </a:lnTo>
                <a:lnTo>
                  <a:pt x="653795" y="139700"/>
                </a:lnTo>
                <a:lnTo>
                  <a:pt x="600456" y="165100"/>
                </a:lnTo>
                <a:lnTo>
                  <a:pt x="548639" y="190500"/>
                </a:lnTo>
                <a:lnTo>
                  <a:pt x="499872" y="215900"/>
                </a:lnTo>
                <a:lnTo>
                  <a:pt x="452627" y="241300"/>
                </a:lnTo>
                <a:lnTo>
                  <a:pt x="406907" y="266700"/>
                </a:lnTo>
                <a:lnTo>
                  <a:pt x="362711" y="304800"/>
                </a:lnTo>
                <a:lnTo>
                  <a:pt x="342899" y="317500"/>
                </a:lnTo>
                <a:lnTo>
                  <a:pt x="321564" y="330200"/>
                </a:lnTo>
                <a:lnTo>
                  <a:pt x="301752" y="342900"/>
                </a:lnTo>
                <a:lnTo>
                  <a:pt x="246888" y="393700"/>
                </a:lnTo>
                <a:lnTo>
                  <a:pt x="213360" y="431800"/>
                </a:lnTo>
                <a:lnTo>
                  <a:pt x="196595" y="444500"/>
                </a:lnTo>
                <a:lnTo>
                  <a:pt x="181356" y="469900"/>
                </a:lnTo>
                <a:lnTo>
                  <a:pt x="167639" y="482600"/>
                </a:lnTo>
                <a:lnTo>
                  <a:pt x="152400" y="495300"/>
                </a:lnTo>
                <a:lnTo>
                  <a:pt x="140208" y="520700"/>
                </a:lnTo>
                <a:lnTo>
                  <a:pt x="126491" y="533400"/>
                </a:lnTo>
                <a:lnTo>
                  <a:pt x="114300" y="558800"/>
                </a:lnTo>
                <a:lnTo>
                  <a:pt x="92964" y="596900"/>
                </a:lnTo>
                <a:lnTo>
                  <a:pt x="65531" y="660400"/>
                </a:lnTo>
                <a:lnTo>
                  <a:pt x="57912" y="673100"/>
                </a:lnTo>
                <a:lnTo>
                  <a:pt x="51815" y="698500"/>
                </a:lnTo>
                <a:lnTo>
                  <a:pt x="39623" y="736600"/>
                </a:lnTo>
                <a:lnTo>
                  <a:pt x="28956" y="800100"/>
                </a:lnTo>
                <a:lnTo>
                  <a:pt x="24383" y="863600"/>
                </a:lnTo>
                <a:lnTo>
                  <a:pt x="25908" y="889000"/>
                </a:lnTo>
                <a:lnTo>
                  <a:pt x="25908" y="914400"/>
                </a:lnTo>
                <a:lnTo>
                  <a:pt x="28956" y="927100"/>
                </a:lnTo>
                <a:lnTo>
                  <a:pt x="32004" y="952500"/>
                </a:lnTo>
                <a:lnTo>
                  <a:pt x="35052" y="965200"/>
                </a:lnTo>
                <a:lnTo>
                  <a:pt x="39623" y="990600"/>
                </a:lnTo>
                <a:lnTo>
                  <a:pt x="45719" y="1016000"/>
                </a:lnTo>
                <a:lnTo>
                  <a:pt x="57912" y="1054100"/>
                </a:lnTo>
                <a:lnTo>
                  <a:pt x="65531" y="1079500"/>
                </a:lnTo>
                <a:lnTo>
                  <a:pt x="92964" y="1130300"/>
                </a:lnTo>
                <a:lnTo>
                  <a:pt x="103631" y="1155700"/>
                </a:lnTo>
                <a:lnTo>
                  <a:pt x="114300" y="1168400"/>
                </a:lnTo>
                <a:lnTo>
                  <a:pt x="126491" y="1193800"/>
                </a:lnTo>
                <a:lnTo>
                  <a:pt x="138683" y="1206500"/>
                </a:lnTo>
                <a:lnTo>
                  <a:pt x="166115" y="1244600"/>
                </a:lnTo>
                <a:lnTo>
                  <a:pt x="196595" y="1282700"/>
                </a:lnTo>
                <a:lnTo>
                  <a:pt x="213360" y="1295400"/>
                </a:lnTo>
                <a:lnTo>
                  <a:pt x="230123" y="1320800"/>
                </a:lnTo>
                <a:lnTo>
                  <a:pt x="246888" y="1333500"/>
                </a:lnTo>
                <a:lnTo>
                  <a:pt x="283464" y="1371600"/>
                </a:lnTo>
                <a:lnTo>
                  <a:pt x="301752" y="1384300"/>
                </a:lnTo>
                <a:lnTo>
                  <a:pt x="341376" y="1409700"/>
                </a:lnTo>
                <a:lnTo>
                  <a:pt x="362711" y="1435100"/>
                </a:lnTo>
                <a:lnTo>
                  <a:pt x="405384" y="1460500"/>
                </a:lnTo>
                <a:lnTo>
                  <a:pt x="451103" y="1485900"/>
                </a:lnTo>
                <a:lnTo>
                  <a:pt x="498348" y="1511300"/>
                </a:lnTo>
                <a:lnTo>
                  <a:pt x="548639" y="1536700"/>
                </a:lnTo>
                <a:lnTo>
                  <a:pt x="600456" y="1562100"/>
                </a:lnTo>
                <a:lnTo>
                  <a:pt x="653795" y="1587500"/>
                </a:lnTo>
                <a:lnTo>
                  <a:pt x="708660" y="1600200"/>
                </a:lnTo>
                <a:lnTo>
                  <a:pt x="765048" y="1625600"/>
                </a:lnTo>
                <a:lnTo>
                  <a:pt x="822960" y="1638300"/>
                </a:lnTo>
                <a:lnTo>
                  <a:pt x="882395" y="1663700"/>
                </a:lnTo>
                <a:lnTo>
                  <a:pt x="943356" y="1676400"/>
                </a:lnTo>
                <a:lnTo>
                  <a:pt x="1005840" y="1676400"/>
                </a:lnTo>
                <a:lnTo>
                  <a:pt x="1133856" y="1701800"/>
                </a:lnTo>
                <a:close/>
              </a:path>
              <a:path w="2668904" h="1739900">
                <a:moveTo>
                  <a:pt x="1601724" y="1714500"/>
                </a:moveTo>
                <a:lnTo>
                  <a:pt x="1400556" y="1714500"/>
                </a:lnTo>
                <a:lnTo>
                  <a:pt x="1467612" y="1701800"/>
                </a:lnTo>
                <a:lnTo>
                  <a:pt x="1533143" y="1701800"/>
                </a:lnTo>
                <a:lnTo>
                  <a:pt x="1661159" y="1676400"/>
                </a:lnTo>
                <a:lnTo>
                  <a:pt x="1723643" y="1676400"/>
                </a:lnTo>
                <a:lnTo>
                  <a:pt x="1784604" y="1663700"/>
                </a:lnTo>
                <a:lnTo>
                  <a:pt x="1844040" y="1638300"/>
                </a:lnTo>
                <a:lnTo>
                  <a:pt x="1903475" y="1625600"/>
                </a:lnTo>
                <a:lnTo>
                  <a:pt x="1959864" y="1600200"/>
                </a:lnTo>
                <a:lnTo>
                  <a:pt x="2014728" y="1587500"/>
                </a:lnTo>
                <a:lnTo>
                  <a:pt x="2068067" y="1562100"/>
                </a:lnTo>
                <a:lnTo>
                  <a:pt x="2168651" y="1511300"/>
                </a:lnTo>
                <a:lnTo>
                  <a:pt x="2215896" y="1485900"/>
                </a:lnTo>
                <a:lnTo>
                  <a:pt x="2261616" y="1460500"/>
                </a:lnTo>
                <a:lnTo>
                  <a:pt x="2304288" y="1435100"/>
                </a:lnTo>
                <a:lnTo>
                  <a:pt x="2325624" y="1409700"/>
                </a:lnTo>
                <a:lnTo>
                  <a:pt x="2385059" y="1371600"/>
                </a:lnTo>
                <a:lnTo>
                  <a:pt x="2421636" y="1333500"/>
                </a:lnTo>
                <a:lnTo>
                  <a:pt x="2438399" y="1320800"/>
                </a:lnTo>
                <a:lnTo>
                  <a:pt x="2455164" y="1295400"/>
                </a:lnTo>
                <a:lnTo>
                  <a:pt x="2470404" y="1282700"/>
                </a:lnTo>
                <a:lnTo>
                  <a:pt x="2500883" y="1244600"/>
                </a:lnTo>
                <a:lnTo>
                  <a:pt x="2528316" y="1206500"/>
                </a:lnTo>
                <a:lnTo>
                  <a:pt x="2540508" y="1193800"/>
                </a:lnTo>
                <a:lnTo>
                  <a:pt x="2552699" y="1168400"/>
                </a:lnTo>
                <a:lnTo>
                  <a:pt x="2564891" y="1155700"/>
                </a:lnTo>
                <a:lnTo>
                  <a:pt x="2574036" y="1130300"/>
                </a:lnTo>
                <a:lnTo>
                  <a:pt x="2584704" y="1117600"/>
                </a:lnTo>
                <a:lnTo>
                  <a:pt x="2593848" y="1092200"/>
                </a:lnTo>
                <a:lnTo>
                  <a:pt x="2609088" y="1054100"/>
                </a:lnTo>
                <a:lnTo>
                  <a:pt x="2616708" y="1028700"/>
                </a:lnTo>
                <a:lnTo>
                  <a:pt x="2622804" y="1016000"/>
                </a:lnTo>
                <a:lnTo>
                  <a:pt x="2627375" y="990600"/>
                </a:lnTo>
                <a:lnTo>
                  <a:pt x="2631948" y="977900"/>
                </a:lnTo>
                <a:lnTo>
                  <a:pt x="2636520" y="952500"/>
                </a:lnTo>
                <a:lnTo>
                  <a:pt x="2639567" y="927100"/>
                </a:lnTo>
                <a:lnTo>
                  <a:pt x="2642616" y="889000"/>
                </a:lnTo>
                <a:lnTo>
                  <a:pt x="2642616" y="838200"/>
                </a:lnTo>
                <a:lnTo>
                  <a:pt x="2639567" y="800100"/>
                </a:lnTo>
                <a:lnTo>
                  <a:pt x="2636520" y="774700"/>
                </a:lnTo>
                <a:lnTo>
                  <a:pt x="2631948" y="762000"/>
                </a:lnTo>
                <a:lnTo>
                  <a:pt x="2622804" y="711200"/>
                </a:lnTo>
                <a:lnTo>
                  <a:pt x="2616708" y="698500"/>
                </a:lnTo>
                <a:lnTo>
                  <a:pt x="2609088" y="673100"/>
                </a:lnTo>
                <a:lnTo>
                  <a:pt x="2602991" y="660400"/>
                </a:lnTo>
                <a:lnTo>
                  <a:pt x="2575559" y="596900"/>
                </a:lnTo>
                <a:lnTo>
                  <a:pt x="2564891" y="571500"/>
                </a:lnTo>
                <a:lnTo>
                  <a:pt x="2552699" y="558800"/>
                </a:lnTo>
                <a:lnTo>
                  <a:pt x="2540508" y="533400"/>
                </a:lnTo>
                <a:lnTo>
                  <a:pt x="2528316" y="520700"/>
                </a:lnTo>
                <a:lnTo>
                  <a:pt x="2500883" y="482600"/>
                </a:lnTo>
                <a:lnTo>
                  <a:pt x="2455164" y="431800"/>
                </a:lnTo>
                <a:lnTo>
                  <a:pt x="2421636" y="393700"/>
                </a:lnTo>
                <a:lnTo>
                  <a:pt x="2385059" y="355600"/>
                </a:lnTo>
                <a:lnTo>
                  <a:pt x="2305812" y="304800"/>
                </a:lnTo>
                <a:lnTo>
                  <a:pt x="2261616" y="266700"/>
                </a:lnTo>
                <a:lnTo>
                  <a:pt x="2215896" y="241300"/>
                </a:lnTo>
                <a:lnTo>
                  <a:pt x="2168651" y="215900"/>
                </a:lnTo>
                <a:lnTo>
                  <a:pt x="2119883" y="190500"/>
                </a:lnTo>
                <a:lnTo>
                  <a:pt x="2068067" y="165100"/>
                </a:lnTo>
                <a:lnTo>
                  <a:pt x="2014728" y="139700"/>
                </a:lnTo>
                <a:lnTo>
                  <a:pt x="1959864" y="127000"/>
                </a:lnTo>
                <a:lnTo>
                  <a:pt x="1903475" y="101600"/>
                </a:lnTo>
                <a:lnTo>
                  <a:pt x="1786128" y="76200"/>
                </a:lnTo>
                <a:lnTo>
                  <a:pt x="1534667" y="25400"/>
                </a:lnTo>
                <a:lnTo>
                  <a:pt x="1665732" y="25400"/>
                </a:lnTo>
                <a:lnTo>
                  <a:pt x="1911096" y="76200"/>
                </a:lnTo>
                <a:lnTo>
                  <a:pt x="2023872" y="114300"/>
                </a:lnTo>
                <a:lnTo>
                  <a:pt x="2130551" y="165100"/>
                </a:lnTo>
                <a:lnTo>
                  <a:pt x="2180843" y="190500"/>
                </a:lnTo>
                <a:lnTo>
                  <a:pt x="2228088" y="215900"/>
                </a:lnTo>
                <a:lnTo>
                  <a:pt x="2275332" y="254000"/>
                </a:lnTo>
                <a:lnTo>
                  <a:pt x="2319528" y="279400"/>
                </a:lnTo>
                <a:lnTo>
                  <a:pt x="2362199" y="304800"/>
                </a:lnTo>
                <a:lnTo>
                  <a:pt x="2382012" y="330200"/>
                </a:lnTo>
                <a:lnTo>
                  <a:pt x="2401824" y="342900"/>
                </a:lnTo>
                <a:lnTo>
                  <a:pt x="2420112" y="355600"/>
                </a:lnTo>
                <a:lnTo>
                  <a:pt x="2438399" y="381000"/>
                </a:lnTo>
                <a:lnTo>
                  <a:pt x="2456688" y="393700"/>
                </a:lnTo>
                <a:lnTo>
                  <a:pt x="2490216" y="431800"/>
                </a:lnTo>
                <a:lnTo>
                  <a:pt x="2535936" y="482600"/>
                </a:lnTo>
                <a:lnTo>
                  <a:pt x="2549651" y="508000"/>
                </a:lnTo>
                <a:lnTo>
                  <a:pt x="2586228" y="558800"/>
                </a:lnTo>
                <a:lnTo>
                  <a:pt x="2607564" y="609600"/>
                </a:lnTo>
                <a:lnTo>
                  <a:pt x="2625851" y="647700"/>
                </a:lnTo>
                <a:lnTo>
                  <a:pt x="2633472" y="660400"/>
                </a:lnTo>
                <a:lnTo>
                  <a:pt x="2641091" y="685800"/>
                </a:lnTo>
                <a:lnTo>
                  <a:pt x="2653283" y="736600"/>
                </a:lnTo>
                <a:lnTo>
                  <a:pt x="2657856" y="749300"/>
                </a:lnTo>
                <a:lnTo>
                  <a:pt x="2668524" y="838200"/>
                </a:lnTo>
                <a:lnTo>
                  <a:pt x="2668524" y="889000"/>
                </a:lnTo>
                <a:lnTo>
                  <a:pt x="2667000" y="914400"/>
                </a:lnTo>
                <a:lnTo>
                  <a:pt x="2663951" y="927100"/>
                </a:lnTo>
                <a:lnTo>
                  <a:pt x="2657856" y="977900"/>
                </a:lnTo>
                <a:lnTo>
                  <a:pt x="2653283" y="1003300"/>
                </a:lnTo>
                <a:lnTo>
                  <a:pt x="2641091" y="1041400"/>
                </a:lnTo>
                <a:lnTo>
                  <a:pt x="2625851" y="1079500"/>
                </a:lnTo>
                <a:lnTo>
                  <a:pt x="2607564" y="1130300"/>
                </a:lnTo>
                <a:lnTo>
                  <a:pt x="2596896" y="1143000"/>
                </a:lnTo>
                <a:lnTo>
                  <a:pt x="2575559" y="1181100"/>
                </a:lnTo>
                <a:lnTo>
                  <a:pt x="2561843" y="1206500"/>
                </a:lnTo>
                <a:lnTo>
                  <a:pt x="2549651" y="1219200"/>
                </a:lnTo>
                <a:lnTo>
                  <a:pt x="2535936" y="1244600"/>
                </a:lnTo>
                <a:lnTo>
                  <a:pt x="2520696" y="1257300"/>
                </a:lnTo>
                <a:lnTo>
                  <a:pt x="2490216" y="1295400"/>
                </a:lnTo>
                <a:lnTo>
                  <a:pt x="2473451" y="1320800"/>
                </a:lnTo>
                <a:lnTo>
                  <a:pt x="2438399" y="1358900"/>
                </a:lnTo>
                <a:lnTo>
                  <a:pt x="2401824" y="1384300"/>
                </a:lnTo>
                <a:lnTo>
                  <a:pt x="2362199" y="1422400"/>
                </a:lnTo>
                <a:lnTo>
                  <a:pt x="2319528" y="1447800"/>
                </a:lnTo>
                <a:lnTo>
                  <a:pt x="2275332" y="1485900"/>
                </a:lnTo>
                <a:lnTo>
                  <a:pt x="2229612" y="1511300"/>
                </a:lnTo>
                <a:lnTo>
                  <a:pt x="2180843" y="1536700"/>
                </a:lnTo>
                <a:lnTo>
                  <a:pt x="2130551" y="1562100"/>
                </a:lnTo>
                <a:lnTo>
                  <a:pt x="2078736" y="1587500"/>
                </a:lnTo>
                <a:lnTo>
                  <a:pt x="2023872" y="1612900"/>
                </a:lnTo>
                <a:lnTo>
                  <a:pt x="1967483" y="1625600"/>
                </a:lnTo>
                <a:lnTo>
                  <a:pt x="1911096" y="1651000"/>
                </a:lnTo>
                <a:lnTo>
                  <a:pt x="1790699" y="1676400"/>
                </a:lnTo>
                <a:lnTo>
                  <a:pt x="1729740" y="1701800"/>
                </a:lnTo>
                <a:lnTo>
                  <a:pt x="1601724" y="1714500"/>
                </a:lnTo>
                <a:close/>
              </a:path>
              <a:path w="2668904" h="1739900">
                <a:moveTo>
                  <a:pt x="1536191" y="1727200"/>
                </a:moveTo>
                <a:lnTo>
                  <a:pt x="1132332" y="1727200"/>
                </a:lnTo>
                <a:lnTo>
                  <a:pt x="1001268" y="1701800"/>
                </a:lnTo>
                <a:lnTo>
                  <a:pt x="1199388" y="1701800"/>
                </a:lnTo>
                <a:lnTo>
                  <a:pt x="1266444" y="1714500"/>
                </a:lnTo>
                <a:lnTo>
                  <a:pt x="1601724" y="1714500"/>
                </a:lnTo>
                <a:lnTo>
                  <a:pt x="1536191" y="1727200"/>
                </a:lnTo>
                <a:close/>
              </a:path>
              <a:path w="2668904" h="1739900">
                <a:moveTo>
                  <a:pt x="1333499" y="1739900"/>
                </a:moveTo>
                <a:lnTo>
                  <a:pt x="1266444" y="1727200"/>
                </a:lnTo>
                <a:lnTo>
                  <a:pt x="1402080" y="1727200"/>
                </a:lnTo>
                <a:lnTo>
                  <a:pt x="1333499" y="173990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01940" y="3931422"/>
            <a:ext cx="2051226" cy="574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>
            <a:defPPr>
              <a:defRPr lang="zh-CN"/>
            </a:defPPr>
          </a:lstStyle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sz="2000" dirty="0" err="1"/>
              <a:t>传感器功能定义</a:t>
            </a:r>
            <a:r>
              <a:rPr sz="2000" dirty="0"/>
              <a:t>、 选型、接口</a:t>
            </a:r>
          </a:p>
        </p:txBody>
      </p:sp>
      <p:sp>
        <p:nvSpPr>
          <p:cNvPr id="12" name="object 12"/>
          <p:cNvSpPr/>
          <p:nvPr/>
        </p:nvSpPr>
        <p:spPr>
          <a:xfrm>
            <a:off x="6059423" y="1565147"/>
            <a:ext cx="2644140" cy="1714500"/>
          </a:xfrm>
          <a:custGeom>
            <a:avLst/>
            <a:gdLst/>
            <a:ahLst/>
            <a:cxnLst/>
            <a:rect l="l" t="t" r="r" b="b"/>
            <a:pathLst>
              <a:path w="2644140" h="1714500">
                <a:moveTo>
                  <a:pt x="1321308" y="1714500"/>
                </a:moveTo>
                <a:lnTo>
                  <a:pt x="1263973" y="1713707"/>
                </a:lnTo>
                <a:lnTo>
                  <a:pt x="1207264" y="1711351"/>
                </a:lnTo>
                <a:lnTo>
                  <a:pt x="1151230" y="1707464"/>
                </a:lnTo>
                <a:lnTo>
                  <a:pt x="1095920" y="1702078"/>
                </a:lnTo>
                <a:lnTo>
                  <a:pt x="1041385" y="1695226"/>
                </a:lnTo>
                <a:lnTo>
                  <a:pt x="987674" y="1686940"/>
                </a:lnTo>
                <a:lnTo>
                  <a:pt x="934836" y="1677251"/>
                </a:lnTo>
                <a:lnTo>
                  <a:pt x="882921" y="1666194"/>
                </a:lnTo>
                <a:lnTo>
                  <a:pt x="831978" y="1653799"/>
                </a:lnTo>
                <a:lnTo>
                  <a:pt x="782056" y="1640099"/>
                </a:lnTo>
                <a:lnTo>
                  <a:pt x="733206" y="1625127"/>
                </a:lnTo>
                <a:lnTo>
                  <a:pt x="685476" y="1608915"/>
                </a:lnTo>
                <a:lnTo>
                  <a:pt x="638917" y="1591495"/>
                </a:lnTo>
                <a:lnTo>
                  <a:pt x="593577" y="1572899"/>
                </a:lnTo>
                <a:lnTo>
                  <a:pt x="549506" y="1553161"/>
                </a:lnTo>
                <a:lnTo>
                  <a:pt x="506754" y="1532311"/>
                </a:lnTo>
                <a:lnTo>
                  <a:pt x="465370" y="1510383"/>
                </a:lnTo>
                <a:lnTo>
                  <a:pt x="425404" y="1487409"/>
                </a:lnTo>
                <a:lnTo>
                  <a:pt x="386905" y="1463421"/>
                </a:lnTo>
                <a:lnTo>
                  <a:pt x="349922" y="1438451"/>
                </a:lnTo>
                <a:lnTo>
                  <a:pt x="314506" y="1412532"/>
                </a:lnTo>
                <a:lnTo>
                  <a:pt x="280705" y="1385696"/>
                </a:lnTo>
                <a:lnTo>
                  <a:pt x="248570" y="1357976"/>
                </a:lnTo>
                <a:lnTo>
                  <a:pt x="218148" y="1329404"/>
                </a:lnTo>
                <a:lnTo>
                  <a:pt x="189491" y="1300011"/>
                </a:lnTo>
                <a:lnTo>
                  <a:pt x="162648" y="1269831"/>
                </a:lnTo>
                <a:lnTo>
                  <a:pt x="137667" y="1238896"/>
                </a:lnTo>
                <a:lnTo>
                  <a:pt x="114599" y="1207238"/>
                </a:lnTo>
                <a:lnTo>
                  <a:pt x="93494" y="1174890"/>
                </a:lnTo>
                <a:lnTo>
                  <a:pt x="74399" y="1141883"/>
                </a:lnTo>
                <a:lnTo>
                  <a:pt x="42443" y="1074024"/>
                </a:lnTo>
                <a:lnTo>
                  <a:pt x="19127" y="1003920"/>
                </a:lnTo>
                <a:lnTo>
                  <a:pt x="4847" y="931830"/>
                </a:lnTo>
                <a:lnTo>
                  <a:pt x="0" y="858012"/>
                </a:lnTo>
                <a:lnTo>
                  <a:pt x="1220" y="820786"/>
                </a:lnTo>
                <a:lnTo>
                  <a:pt x="10833" y="747583"/>
                </a:lnTo>
                <a:lnTo>
                  <a:pt x="29681" y="676261"/>
                </a:lnTo>
                <a:lnTo>
                  <a:pt x="57366" y="607076"/>
                </a:lnTo>
                <a:lnTo>
                  <a:pt x="93494" y="540287"/>
                </a:lnTo>
                <a:lnTo>
                  <a:pt x="114599" y="507870"/>
                </a:lnTo>
                <a:lnTo>
                  <a:pt x="137667" y="476149"/>
                </a:lnTo>
                <a:lnTo>
                  <a:pt x="162648" y="445156"/>
                </a:lnTo>
                <a:lnTo>
                  <a:pt x="189491" y="414922"/>
                </a:lnTo>
                <a:lnTo>
                  <a:pt x="218148" y="385479"/>
                </a:lnTo>
                <a:lnTo>
                  <a:pt x="248570" y="356861"/>
                </a:lnTo>
                <a:lnTo>
                  <a:pt x="280705" y="329098"/>
                </a:lnTo>
                <a:lnTo>
                  <a:pt x="314506" y="302224"/>
                </a:lnTo>
                <a:lnTo>
                  <a:pt x="349922" y="276270"/>
                </a:lnTo>
                <a:lnTo>
                  <a:pt x="386905" y="251269"/>
                </a:lnTo>
                <a:lnTo>
                  <a:pt x="425404" y="227252"/>
                </a:lnTo>
                <a:lnTo>
                  <a:pt x="465370" y="204253"/>
                </a:lnTo>
                <a:lnTo>
                  <a:pt x="506754" y="182302"/>
                </a:lnTo>
                <a:lnTo>
                  <a:pt x="549506" y="161432"/>
                </a:lnTo>
                <a:lnTo>
                  <a:pt x="593577" y="141676"/>
                </a:lnTo>
                <a:lnTo>
                  <a:pt x="638917" y="123065"/>
                </a:lnTo>
                <a:lnTo>
                  <a:pt x="685476" y="105632"/>
                </a:lnTo>
                <a:lnTo>
                  <a:pt x="733206" y="89409"/>
                </a:lnTo>
                <a:lnTo>
                  <a:pt x="782056" y="74428"/>
                </a:lnTo>
                <a:lnTo>
                  <a:pt x="831978" y="60720"/>
                </a:lnTo>
                <a:lnTo>
                  <a:pt x="882921" y="48320"/>
                </a:lnTo>
                <a:lnTo>
                  <a:pt x="934836" y="37257"/>
                </a:lnTo>
                <a:lnTo>
                  <a:pt x="987674" y="27565"/>
                </a:lnTo>
                <a:lnTo>
                  <a:pt x="1041385" y="19277"/>
                </a:lnTo>
                <a:lnTo>
                  <a:pt x="1095920" y="12423"/>
                </a:lnTo>
                <a:lnTo>
                  <a:pt x="1151230" y="7036"/>
                </a:lnTo>
                <a:lnTo>
                  <a:pt x="1207264" y="3148"/>
                </a:lnTo>
                <a:lnTo>
                  <a:pt x="1263973" y="792"/>
                </a:lnTo>
                <a:lnTo>
                  <a:pt x="1321308" y="0"/>
                </a:lnTo>
                <a:lnTo>
                  <a:pt x="1378646" y="792"/>
                </a:lnTo>
                <a:lnTo>
                  <a:pt x="1435364" y="3148"/>
                </a:lnTo>
                <a:lnTo>
                  <a:pt x="1491413" y="7036"/>
                </a:lnTo>
                <a:lnTo>
                  <a:pt x="1546742" y="12423"/>
                </a:lnTo>
                <a:lnTo>
                  <a:pt x="1601302" y="19277"/>
                </a:lnTo>
                <a:lnTo>
                  <a:pt x="1655043" y="27565"/>
                </a:lnTo>
                <a:lnTo>
                  <a:pt x="1707915" y="37257"/>
                </a:lnTo>
                <a:lnTo>
                  <a:pt x="1759869" y="48320"/>
                </a:lnTo>
                <a:lnTo>
                  <a:pt x="1810853" y="60720"/>
                </a:lnTo>
                <a:lnTo>
                  <a:pt x="1860820" y="74428"/>
                </a:lnTo>
                <a:lnTo>
                  <a:pt x="1909718" y="89409"/>
                </a:lnTo>
                <a:lnTo>
                  <a:pt x="1957499" y="105632"/>
                </a:lnTo>
                <a:lnTo>
                  <a:pt x="2004111" y="123065"/>
                </a:lnTo>
                <a:lnTo>
                  <a:pt x="2049506" y="141676"/>
                </a:lnTo>
                <a:lnTo>
                  <a:pt x="2093634" y="161432"/>
                </a:lnTo>
                <a:lnTo>
                  <a:pt x="2136444" y="182302"/>
                </a:lnTo>
                <a:lnTo>
                  <a:pt x="2177887" y="204253"/>
                </a:lnTo>
                <a:lnTo>
                  <a:pt x="2217913" y="227252"/>
                </a:lnTo>
                <a:lnTo>
                  <a:pt x="2256472" y="251269"/>
                </a:lnTo>
                <a:lnTo>
                  <a:pt x="2293515" y="276270"/>
                </a:lnTo>
                <a:lnTo>
                  <a:pt x="2328991" y="302224"/>
                </a:lnTo>
                <a:lnTo>
                  <a:pt x="2362851" y="329098"/>
                </a:lnTo>
                <a:lnTo>
                  <a:pt x="2395045" y="356861"/>
                </a:lnTo>
                <a:lnTo>
                  <a:pt x="2425523" y="385479"/>
                </a:lnTo>
                <a:lnTo>
                  <a:pt x="2454235" y="414922"/>
                </a:lnTo>
                <a:lnTo>
                  <a:pt x="2481131" y="445156"/>
                </a:lnTo>
                <a:lnTo>
                  <a:pt x="2506163" y="476149"/>
                </a:lnTo>
                <a:lnTo>
                  <a:pt x="2529279" y="507870"/>
                </a:lnTo>
                <a:lnTo>
                  <a:pt x="2550430" y="540287"/>
                </a:lnTo>
                <a:lnTo>
                  <a:pt x="2569566" y="573366"/>
                </a:lnTo>
                <a:lnTo>
                  <a:pt x="2601594" y="641385"/>
                </a:lnTo>
                <a:lnTo>
                  <a:pt x="2624965" y="711671"/>
                </a:lnTo>
                <a:lnTo>
                  <a:pt x="2639279" y="783965"/>
                </a:lnTo>
                <a:lnTo>
                  <a:pt x="2644140" y="858012"/>
                </a:lnTo>
                <a:lnTo>
                  <a:pt x="2642916" y="895120"/>
                </a:lnTo>
                <a:lnTo>
                  <a:pt x="2633279" y="968107"/>
                </a:lnTo>
                <a:lnTo>
                  <a:pt x="2614386" y="1039237"/>
                </a:lnTo>
                <a:lnTo>
                  <a:pt x="2586637" y="1108250"/>
                </a:lnTo>
                <a:lnTo>
                  <a:pt x="2550430" y="1174890"/>
                </a:lnTo>
                <a:lnTo>
                  <a:pt x="2529279" y="1207238"/>
                </a:lnTo>
                <a:lnTo>
                  <a:pt x="2506163" y="1238896"/>
                </a:lnTo>
                <a:lnTo>
                  <a:pt x="2481131" y="1269831"/>
                </a:lnTo>
                <a:lnTo>
                  <a:pt x="2454235" y="1300011"/>
                </a:lnTo>
                <a:lnTo>
                  <a:pt x="2425523" y="1329404"/>
                </a:lnTo>
                <a:lnTo>
                  <a:pt x="2395045" y="1357976"/>
                </a:lnTo>
                <a:lnTo>
                  <a:pt x="2362851" y="1385696"/>
                </a:lnTo>
                <a:lnTo>
                  <a:pt x="2328991" y="1412532"/>
                </a:lnTo>
                <a:lnTo>
                  <a:pt x="2293515" y="1438451"/>
                </a:lnTo>
                <a:lnTo>
                  <a:pt x="2256472" y="1463421"/>
                </a:lnTo>
                <a:lnTo>
                  <a:pt x="2217913" y="1487409"/>
                </a:lnTo>
                <a:lnTo>
                  <a:pt x="2177887" y="1510383"/>
                </a:lnTo>
                <a:lnTo>
                  <a:pt x="2136444" y="1532311"/>
                </a:lnTo>
                <a:lnTo>
                  <a:pt x="2093634" y="1553161"/>
                </a:lnTo>
                <a:lnTo>
                  <a:pt x="2049506" y="1572899"/>
                </a:lnTo>
                <a:lnTo>
                  <a:pt x="2004111" y="1591495"/>
                </a:lnTo>
                <a:lnTo>
                  <a:pt x="1957499" y="1608915"/>
                </a:lnTo>
                <a:lnTo>
                  <a:pt x="1909718" y="1625127"/>
                </a:lnTo>
                <a:lnTo>
                  <a:pt x="1860820" y="1640099"/>
                </a:lnTo>
                <a:lnTo>
                  <a:pt x="1810853" y="1653799"/>
                </a:lnTo>
                <a:lnTo>
                  <a:pt x="1759869" y="1666194"/>
                </a:lnTo>
                <a:lnTo>
                  <a:pt x="1707915" y="1677251"/>
                </a:lnTo>
                <a:lnTo>
                  <a:pt x="1655043" y="1686940"/>
                </a:lnTo>
                <a:lnTo>
                  <a:pt x="1601302" y="1695226"/>
                </a:lnTo>
                <a:lnTo>
                  <a:pt x="1546742" y="1702078"/>
                </a:lnTo>
                <a:lnTo>
                  <a:pt x="1491413" y="1707464"/>
                </a:lnTo>
                <a:lnTo>
                  <a:pt x="1435364" y="1711351"/>
                </a:lnTo>
                <a:lnTo>
                  <a:pt x="1378646" y="1713707"/>
                </a:lnTo>
                <a:lnTo>
                  <a:pt x="1321308" y="171450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47232" y="1552955"/>
            <a:ext cx="2668905" cy="1739900"/>
          </a:xfrm>
          <a:custGeom>
            <a:avLst/>
            <a:gdLst/>
            <a:ahLst/>
            <a:cxnLst/>
            <a:rect l="l" t="t" r="r" b="b"/>
            <a:pathLst>
              <a:path w="2668904" h="1739900">
                <a:moveTo>
                  <a:pt x="1536191" y="1727200"/>
                </a:moveTo>
                <a:lnTo>
                  <a:pt x="1132332" y="1727200"/>
                </a:lnTo>
                <a:lnTo>
                  <a:pt x="1001267" y="1701800"/>
                </a:lnTo>
                <a:lnTo>
                  <a:pt x="757428" y="1651000"/>
                </a:lnTo>
                <a:lnTo>
                  <a:pt x="699516" y="1625600"/>
                </a:lnTo>
                <a:lnTo>
                  <a:pt x="644651" y="1612900"/>
                </a:lnTo>
                <a:lnTo>
                  <a:pt x="589787" y="1587500"/>
                </a:lnTo>
                <a:lnTo>
                  <a:pt x="537971" y="1562100"/>
                </a:lnTo>
                <a:lnTo>
                  <a:pt x="487680" y="1536700"/>
                </a:lnTo>
                <a:lnTo>
                  <a:pt x="438912" y="1511300"/>
                </a:lnTo>
                <a:lnTo>
                  <a:pt x="393191" y="1485900"/>
                </a:lnTo>
                <a:lnTo>
                  <a:pt x="348996" y="1447800"/>
                </a:lnTo>
                <a:lnTo>
                  <a:pt x="306323" y="1422400"/>
                </a:lnTo>
                <a:lnTo>
                  <a:pt x="286512" y="1409700"/>
                </a:lnTo>
                <a:lnTo>
                  <a:pt x="266700" y="1384300"/>
                </a:lnTo>
                <a:lnTo>
                  <a:pt x="248412" y="1371600"/>
                </a:lnTo>
                <a:lnTo>
                  <a:pt x="230123" y="1346200"/>
                </a:lnTo>
                <a:lnTo>
                  <a:pt x="211835" y="1333500"/>
                </a:lnTo>
                <a:lnTo>
                  <a:pt x="195071" y="1320800"/>
                </a:lnTo>
                <a:lnTo>
                  <a:pt x="178307" y="1295400"/>
                </a:lnTo>
                <a:lnTo>
                  <a:pt x="163067" y="1282700"/>
                </a:lnTo>
                <a:lnTo>
                  <a:pt x="132587" y="1244600"/>
                </a:lnTo>
                <a:lnTo>
                  <a:pt x="118871" y="1219200"/>
                </a:lnTo>
                <a:lnTo>
                  <a:pt x="105155" y="1206500"/>
                </a:lnTo>
                <a:lnTo>
                  <a:pt x="92964" y="1181100"/>
                </a:lnTo>
                <a:lnTo>
                  <a:pt x="82296" y="1168400"/>
                </a:lnTo>
                <a:lnTo>
                  <a:pt x="70103" y="1143000"/>
                </a:lnTo>
                <a:lnTo>
                  <a:pt x="60960" y="1130300"/>
                </a:lnTo>
                <a:lnTo>
                  <a:pt x="42671" y="1079500"/>
                </a:lnTo>
                <a:lnTo>
                  <a:pt x="27432" y="1041400"/>
                </a:lnTo>
                <a:lnTo>
                  <a:pt x="15239" y="1003300"/>
                </a:lnTo>
                <a:lnTo>
                  <a:pt x="6096" y="952500"/>
                </a:lnTo>
                <a:lnTo>
                  <a:pt x="1523" y="914400"/>
                </a:lnTo>
                <a:lnTo>
                  <a:pt x="0" y="889000"/>
                </a:lnTo>
                <a:lnTo>
                  <a:pt x="0" y="838200"/>
                </a:lnTo>
                <a:lnTo>
                  <a:pt x="6096" y="774700"/>
                </a:lnTo>
                <a:lnTo>
                  <a:pt x="15239" y="723900"/>
                </a:lnTo>
                <a:lnTo>
                  <a:pt x="27432" y="685800"/>
                </a:lnTo>
                <a:lnTo>
                  <a:pt x="42671" y="647700"/>
                </a:lnTo>
                <a:lnTo>
                  <a:pt x="50291" y="622300"/>
                </a:lnTo>
                <a:lnTo>
                  <a:pt x="60960" y="609600"/>
                </a:lnTo>
                <a:lnTo>
                  <a:pt x="70103" y="584200"/>
                </a:lnTo>
                <a:lnTo>
                  <a:pt x="82296" y="558800"/>
                </a:lnTo>
                <a:lnTo>
                  <a:pt x="92964" y="546100"/>
                </a:lnTo>
                <a:lnTo>
                  <a:pt x="105155" y="520700"/>
                </a:lnTo>
                <a:lnTo>
                  <a:pt x="118871" y="508000"/>
                </a:lnTo>
                <a:lnTo>
                  <a:pt x="132587" y="482600"/>
                </a:lnTo>
                <a:lnTo>
                  <a:pt x="146303" y="469900"/>
                </a:lnTo>
                <a:lnTo>
                  <a:pt x="161544" y="444500"/>
                </a:lnTo>
                <a:lnTo>
                  <a:pt x="178307" y="431800"/>
                </a:lnTo>
                <a:lnTo>
                  <a:pt x="195071" y="406400"/>
                </a:lnTo>
                <a:lnTo>
                  <a:pt x="228600" y="381000"/>
                </a:lnTo>
                <a:lnTo>
                  <a:pt x="248412" y="355600"/>
                </a:lnTo>
                <a:lnTo>
                  <a:pt x="266700" y="342900"/>
                </a:lnTo>
                <a:lnTo>
                  <a:pt x="286512" y="330200"/>
                </a:lnTo>
                <a:lnTo>
                  <a:pt x="306323" y="304800"/>
                </a:lnTo>
                <a:lnTo>
                  <a:pt x="348996" y="279400"/>
                </a:lnTo>
                <a:lnTo>
                  <a:pt x="393191" y="241300"/>
                </a:lnTo>
                <a:lnTo>
                  <a:pt x="438912" y="215900"/>
                </a:lnTo>
                <a:lnTo>
                  <a:pt x="487680" y="190500"/>
                </a:lnTo>
                <a:lnTo>
                  <a:pt x="537971" y="165100"/>
                </a:lnTo>
                <a:lnTo>
                  <a:pt x="589787" y="139700"/>
                </a:lnTo>
                <a:lnTo>
                  <a:pt x="644651" y="114300"/>
                </a:lnTo>
                <a:lnTo>
                  <a:pt x="699516" y="101600"/>
                </a:lnTo>
                <a:lnTo>
                  <a:pt x="757428" y="76200"/>
                </a:lnTo>
                <a:lnTo>
                  <a:pt x="815339" y="63500"/>
                </a:lnTo>
                <a:lnTo>
                  <a:pt x="1130807" y="0"/>
                </a:lnTo>
                <a:lnTo>
                  <a:pt x="1470660" y="0"/>
                </a:lnTo>
                <a:lnTo>
                  <a:pt x="1601723" y="12700"/>
                </a:lnTo>
                <a:lnTo>
                  <a:pt x="1665731" y="25400"/>
                </a:lnTo>
                <a:lnTo>
                  <a:pt x="1133855" y="25400"/>
                </a:lnTo>
                <a:lnTo>
                  <a:pt x="882396" y="76200"/>
                </a:lnTo>
                <a:lnTo>
                  <a:pt x="765048" y="101600"/>
                </a:lnTo>
                <a:lnTo>
                  <a:pt x="708660" y="127000"/>
                </a:lnTo>
                <a:lnTo>
                  <a:pt x="653796" y="139700"/>
                </a:lnTo>
                <a:lnTo>
                  <a:pt x="600455" y="165100"/>
                </a:lnTo>
                <a:lnTo>
                  <a:pt x="548639" y="190500"/>
                </a:lnTo>
                <a:lnTo>
                  <a:pt x="499871" y="215900"/>
                </a:lnTo>
                <a:lnTo>
                  <a:pt x="452628" y="241300"/>
                </a:lnTo>
                <a:lnTo>
                  <a:pt x="406907" y="266700"/>
                </a:lnTo>
                <a:lnTo>
                  <a:pt x="362712" y="292100"/>
                </a:lnTo>
                <a:lnTo>
                  <a:pt x="342900" y="317500"/>
                </a:lnTo>
                <a:lnTo>
                  <a:pt x="321564" y="330200"/>
                </a:lnTo>
                <a:lnTo>
                  <a:pt x="303275" y="342900"/>
                </a:lnTo>
                <a:lnTo>
                  <a:pt x="283464" y="355600"/>
                </a:lnTo>
                <a:lnTo>
                  <a:pt x="265175" y="381000"/>
                </a:lnTo>
                <a:lnTo>
                  <a:pt x="246887" y="393700"/>
                </a:lnTo>
                <a:lnTo>
                  <a:pt x="230123" y="406400"/>
                </a:lnTo>
                <a:lnTo>
                  <a:pt x="213360" y="431800"/>
                </a:lnTo>
                <a:lnTo>
                  <a:pt x="196596" y="444500"/>
                </a:lnTo>
                <a:lnTo>
                  <a:pt x="181355" y="457200"/>
                </a:lnTo>
                <a:lnTo>
                  <a:pt x="167639" y="482600"/>
                </a:lnTo>
                <a:lnTo>
                  <a:pt x="152400" y="495300"/>
                </a:lnTo>
                <a:lnTo>
                  <a:pt x="140207" y="520700"/>
                </a:lnTo>
                <a:lnTo>
                  <a:pt x="126491" y="533400"/>
                </a:lnTo>
                <a:lnTo>
                  <a:pt x="115823" y="558800"/>
                </a:lnTo>
                <a:lnTo>
                  <a:pt x="103632" y="571500"/>
                </a:lnTo>
                <a:lnTo>
                  <a:pt x="92964" y="596900"/>
                </a:lnTo>
                <a:lnTo>
                  <a:pt x="65532" y="647700"/>
                </a:lnTo>
                <a:lnTo>
                  <a:pt x="57912" y="673100"/>
                </a:lnTo>
                <a:lnTo>
                  <a:pt x="51816" y="698500"/>
                </a:lnTo>
                <a:lnTo>
                  <a:pt x="45719" y="711200"/>
                </a:lnTo>
                <a:lnTo>
                  <a:pt x="39623" y="736600"/>
                </a:lnTo>
                <a:lnTo>
                  <a:pt x="35051" y="762000"/>
                </a:lnTo>
                <a:lnTo>
                  <a:pt x="32003" y="774700"/>
                </a:lnTo>
                <a:lnTo>
                  <a:pt x="28955" y="800100"/>
                </a:lnTo>
                <a:lnTo>
                  <a:pt x="27432" y="825500"/>
                </a:lnTo>
                <a:lnTo>
                  <a:pt x="25907" y="838200"/>
                </a:lnTo>
                <a:lnTo>
                  <a:pt x="25907" y="889000"/>
                </a:lnTo>
                <a:lnTo>
                  <a:pt x="28955" y="927100"/>
                </a:lnTo>
                <a:lnTo>
                  <a:pt x="35051" y="965200"/>
                </a:lnTo>
                <a:lnTo>
                  <a:pt x="39623" y="990600"/>
                </a:lnTo>
                <a:lnTo>
                  <a:pt x="45719" y="1016000"/>
                </a:lnTo>
                <a:lnTo>
                  <a:pt x="51816" y="1028700"/>
                </a:lnTo>
                <a:lnTo>
                  <a:pt x="57912" y="1054100"/>
                </a:lnTo>
                <a:lnTo>
                  <a:pt x="65532" y="1066800"/>
                </a:lnTo>
                <a:lnTo>
                  <a:pt x="92964" y="1130300"/>
                </a:lnTo>
                <a:lnTo>
                  <a:pt x="114300" y="1168400"/>
                </a:lnTo>
                <a:lnTo>
                  <a:pt x="126491" y="1193800"/>
                </a:lnTo>
                <a:lnTo>
                  <a:pt x="140207" y="1206500"/>
                </a:lnTo>
                <a:lnTo>
                  <a:pt x="152400" y="1231900"/>
                </a:lnTo>
                <a:lnTo>
                  <a:pt x="167639" y="1244600"/>
                </a:lnTo>
                <a:lnTo>
                  <a:pt x="181355" y="1270000"/>
                </a:lnTo>
                <a:lnTo>
                  <a:pt x="196596" y="1282700"/>
                </a:lnTo>
                <a:lnTo>
                  <a:pt x="213360" y="1295400"/>
                </a:lnTo>
                <a:lnTo>
                  <a:pt x="246887" y="1333500"/>
                </a:lnTo>
                <a:lnTo>
                  <a:pt x="301751" y="1384300"/>
                </a:lnTo>
                <a:lnTo>
                  <a:pt x="321564" y="1397000"/>
                </a:lnTo>
                <a:lnTo>
                  <a:pt x="342900" y="1409700"/>
                </a:lnTo>
                <a:lnTo>
                  <a:pt x="362712" y="1435100"/>
                </a:lnTo>
                <a:lnTo>
                  <a:pt x="451103" y="1485900"/>
                </a:lnTo>
                <a:lnTo>
                  <a:pt x="548639" y="1536700"/>
                </a:lnTo>
                <a:lnTo>
                  <a:pt x="600455" y="1562100"/>
                </a:lnTo>
                <a:lnTo>
                  <a:pt x="653796" y="1587500"/>
                </a:lnTo>
                <a:lnTo>
                  <a:pt x="708660" y="1600200"/>
                </a:lnTo>
                <a:lnTo>
                  <a:pt x="765048" y="1625600"/>
                </a:lnTo>
                <a:lnTo>
                  <a:pt x="882396" y="1651000"/>
                </a:lnTo>
                <a:lnTo>
                  <a:pt x="943355" y="1676400"/>
                </a:lnTo>
                <a:lnTo>
                  <a:pt x="1005839" y="1676400"/>
                </a:lnTo>
                <a:lnTo>
                  <a:pt x="1133855" y="1701800"/>
                </a:lnTo>
                <a:lnTo>
                  <a:pt x="1266444" y="1701800"/>
                </a:lnTo>
                <a:lnTo>
                  <a:pt x="1333500" y="1714500"/>
                </a:lnTo>
                <a:lnTo>
                  <a:pt x="1601723" y="1714500"/>
                </a:lnTo>
                <a:lnTo>
                  <a:pt x="1536191" y="1727200"/>
                </a:lnTo>
                <a:close/>
              </a:path>
              <a:path w="2668904" h="1739900">
                <a:moveTo>
                  <a:pt x="1601723" y="1714500"/>
                </a:moveTo>
                <a:lnTo>
                  <a:pt x="1333500" y="1714500"/>
                </a:lnTo>
                <a:lnTo>
                  <a:pt x="1402080" y="1701800"/>
                </a:lnTo>
                <a:lnTo>
                  <a:pt x="1467612" y="1701800"/>
                </a:lnTo>
                <a:lnTo>
                  <a:pt x="1598675" y="1689100"/>
                </a:lnTo>
                <a:lnTo>
                  <a:pt x="1662684" y="1676400"/>
                </a:lnTo>
                <a:lnTo>
                  <a:pt x="1723644" y="1676400"/>
                </a:lnTo>
                <a:lnTo>
                  <a:pt x="1784603" y="1651000"/>
                </a:lnTo>
                <a:lnTo>
                  <a:pt x="1845564" y="1638300"/>
                </a:lnTo>
                <a:lnTo>
                  <a:pt x="1903475" y="1625600"/>
                </a:lnTo>
                <a:lnTo>
                  <a:pt x="1959864" y="1600200"/>
                </a:lnTo>
                <a:lnTo>
                  <a:pt x="2014728" y="1587500"/>
                </a:lnTo>
                <a:lnTo>
                  <a:pt x="2068068" y="1562100"/>
                </a:lnTo>
                <a:lnTo>
                  <a:pt x="2168651" y="1511300"/>
                </a:lnTo>
                <a:lnTo>
                  <a:pt x="2215896" y="1485900"/>
                </a:lnTo>
                <a:lnTo>
                  <a:pt x="2261616" y="1460500"/>
                </a:lnTo>
                <a:lnTo>
                  <a:pt x="2325623" y="1409700"/>
                </a:lnTo>
                <a:lnTo>
                  <a:pt x="2385060" y="1371600"/>
                </a:lnTo>
                <a:lnTo>
                  <a:pt x="2421635" y="1333500"/>
                </a:lnTo>
                <a:lnTo>
                  <a:pt x="2455164" y="1295400"/>
                </a:lnTo>
                <a:lnTo>
                  <a:pt x="2470403" y="1282700"/>
                </a:lnTo>
                <a:lnTo>
                  <a:pt x="2487168" y="1270000"/>
                </a:lnTo>
                <a:lnTo>
                  <a:pt x="2528316" y="1206500"/>
                </a:lnTo>
                <a:lnTo>
                  <a:pt x="2540507" y="1193800"/>
                </a:lnTo>
                <a:lnTo>
                  <a:pt x="2552700" y="1168400"/>
                </a:lnTo>
                <a:lnTo>
                  <a:pt x="2564891" y="1155700"/>
                </a:lnTo>
                <a:lnTo>
                  <a:pt x="2575560" y="1130300"/>
                </a:lnTo>
                <a:lnTo>
                  <a:pt x="2602991" y="1079500"/>
                </a:lnTo>
                <a:lnTo>
                  <a:pt x="2610612" y="1054100"/>
                </a:lnTo>
                <a:lnTo>
                  <a:pt x="2616707" y="1028700"/>
                </a:lnTo>
                <a:lnTo>
                  <a:pt x="2622803" y="1016000"/>
                </a:lnTo>
                <a:lnTo>
                  <a:pt x="2628900" y="990600"/>
                </a:lnTo>
                <a:lnTo>
                  <a:pt x="2633471" y="965200"/>
                </a:lnTo>
                <a:lnTo>
                  <a:pt x="2639568" y="927100"/>
                </a:lnTo>
                <a:lnTo>
                  <a:pt x="2642616" y="889000"/>
                </a:lnTo>
                <a:lnTo>
                  <a:pt x="2642616" y="838200"/>
                </a:lnTo>
                <a:lnTo>
                  <a:pt x="2639568" y="800100"/>
                </a:lnTo>
                <a:lnTo>
                  <a:pt x="2633471" y="762000"/>
                </a:lnTo>
                <a:lnTo>
                  <a:pt x="2622803" y="711200"/>
                </a:lnTo>
                <a:lnTo>
                  <a:pt x="2616707" y="698500"/>
                </a:lnTo>
                <a:lnTo>
                  <a:pt x="2610612" y="673100"/>
                </a:lnTo>
                <a:lnTo>
                  <a:pt x="2602991" y="660400"/>
                </a:lnTo>
                <a:lnTo>
                  <a:pt x="2593848" y="635000"/>
                </a:lnTo>
                <a:lnTo>
                  <a:pt x="2575560" y="596900"/>
                </a:lnTo>
                <a:lnTo>
                  <a:pt x="2564891" y="571500"/>
                </a:lnTo>
                <a:lnTo>
                  <a:pt x="2552700" y="558800"/>
                </a:lnTo>
                <a:lnTo>
                  <a:pt x="2542032" y="533400"/>
                </a:lnTo>
                <a:lnTo>
                  <a:pt x="2528316" y="520700"/>
                </a:lnTo>
                <a:lnTo>
                  <a:pt x="2516123" y="495300"/>
                </a:lnTo>
                <a:lnTo>
                  <a:pt x="2500884" y="482600"/>
                </a:lnTo>
                <a:lnTo>
                  <a:pt x="2487168" y="457200"/>
                </a:lnTo>
                <a:lnTo>
                  <a:pt x="2471928" y="444500"/>
                </a:lnTo>
                <a:lnTo>
                  <a:pt x="2455164" y="431800"/>
                </a:lnTo>
                <a:lnTo>
                  <a:pt x="2438400" y="406400"/>
                </a:lnTo>
                <a:lnTo>
                  <a:pt x="2421635" y="393700"/>
                </a:lnTo>
                <a:lnTo>
                  <a:pt x="2403348" y="381000"/>
                </a:lnTo>
                <a:lnTo>
                  <a:pt x="2385060" y="355600"/>
                </a:lnTo>
                <a:lnTo>
                  <a:pt x="2365248" y="342900"/>
                </a:lnTo>
                <a:lnTo>
                  <a:pt x="2346960" y="330200"/>
                </a:lnTo>
                <a:lnTo>
                  <a:pt x="2325623" y="317500"/>
                </a:lnTo>
                <a:lnTo>
                  <a:pt x="2305812" y="304800"/>
                </a:lnTo>
                <a:lnTo>
                  <a:pt x="2261616" y="266700"/>
                </a:lnTo>
                <a:lnTo>
                  <a:pt x="2215896" y="241300"/>
                </a:lnTo>
                <a:lnTo>
                  <a:pt x="2168651" y="215900"/>
                </a:lnTo>
                <a:lnTo>
                  <a:pt x="2119884" y="190500"/>
                </a:lnTo>
                <a:lnTo>
                  <a:pt x="2068068" y="165100"/>
                </a:lnTo>
                <a:lnTo>
                  <a:pt x="2014728" y="139700"/>
                </a:lnTo>
                <a:lnTo>
                  <a:pt x="1959864" y="127000"/>
                </a:lnTo>
                <a:lnTo>
                  <a:pt x="1903475" y="101600"/>
                </a:lnTo>
                <a:lnTo>
                  <a:pt x="1786128" y="76200"/>
                </a:lnTo>
                <a:lnTo>
                  <a:pt x="1534667" y="25400"/>
                </a:lnTo>
                <a:lnTo>
                  <a:pt x="1665731" y="25400"/>
                </a:lnTo>
                <a:lnTo>
                  <a:pt x="1911096" y="76200"/>
                </a:lnTo>
                <a:lnTo>
                  <a:pt x="1967484" y="101600"/>
                </a:lnTo>
                <a:lnTo>
                  <a:pt x="2023871" y="114300"/>
                </a:lnTo>
                <a:lnTo>
                  <a:pt x="2078735" y="139700"/>
                </a:lnTo>
                <a:lnTo>
                  <a:pt x="2130551" y="165100"/>
                </a:lnTo>
                <a:lnTo>
                  <a:pt x="2180844" y="190500"/>
                </a:lnTo>
                <a:lnTo>
                  <a:pt x="2229612" y="215900"/>
                </a:lnTo>
                <a:lnTo>
                  <a:pt x="2275332" y="241300"/>
                </a:lnTo>
                <a:lnTo>
                  <a:pt x="2319528" y="279400"/>
                </a:lnTo>
                <a:lnTo>
                  <a:pt x="2362200" y="304800"/>
                </a:lnTo>
                <a:lnTo>
                  <a:pt x="2401823" y="342900"/>
                </a:lnTo>
                <a:lnTo>
                  <a:pt x="2438400" y="381000"/>
                </a:lnTo>
                <a:lnTo>
                  <a:pt x="2473452" y="406400"/>
                </a:lnTo>
                <a:lnTo>
                  <a:pt x="2490216" y="431800"/>
                </a:lnTo>
                <a:lnTo>
                  <a:pt x="2520696" y="469900"/>
                </a:lnTo>
                <a:lnTo>
                  <a:pt x="2535935" y="482600"/>
                </a:lnTo>
                <a:lnTo>
                  <a:pt x="2549652" y="508000"/>
                </a:lnTo>
                <a:lnTo>
                  <a:pt x="2561844" y="520700"/>
                </a:lnTo>
                <a:lnTo>
                  <a:pt x="2575560" y="546100"/>
                </a:lnTo>
                <a:lnTo>
                  <a:pt x="2596896" y="584200"/>
                </a:lnTo>
                <a:lnTo>
                  <a:pt x="2607564" y="609600"/>
                </a:lnTo>
                <a:lnTo>
                  <a:pt x="2616707" y="622300"/>
                </a:lnTo>
                <a:lnTo>
                  <a:pt x="2625852" y="647700"/>
                </a:lnTo>
                <a:lnTo>
                  <a:pt x="2641091" y="685800"/>
                </a:lnTo>
                <a:lnTo>
                  <a:pt x="2653284" y="723900"/>
                </a:lnTo>
                <a:lnTo>
                  <a:pt x="2657855" y="749300"/>
                </a:lnTo>
                <a:lnTo>
                  <a:pt x="2663952" y="800100"/>
                </a:lnTo>
                <a:lnTo>
                  <a:pt x="2667000" y="812800"/>
                </a:lnTo>
                <a:lnTo>
                  <a:pt x="2668523" y="838200"/>
                </a:lnTo>
                <a:lnTo>
                  <a:pt x="2668523" y="889000"/>
                </a:lnTo>
                <a:lnTo>
                  <a:pt x="2667000" y="914400"/>
                </a:lnTo>
                <a:lnTo>
                  <a:pt x="2660903" y="952500"/>
                </a:lnTo>
                <a:lnTo>
                  <a:pt x="2657855" y="977900"/>
                </a:lnTo>
                <a:lnTo>
                  <a:pt x="2653284" y="990600"/>
                </a:lnTo>
                <a:lnTo>
                  <a:pt x="2641091" y="1041400"/>
                </a:lnTo>
                <a:lnTo>
                  <a:pt x="2633471" y="1066800"/>
                </a:lnTo>
                <a:lnTo>
                  <a:pt x="2625852" y="1079500"/>
                </a:lnTo>
                <a:lnTo>
                  <a:pt x="2607564" y="1130300"/>
                </a:lnTo>
                <a:lnTo>
                  <a:pt x="2598419" y="1143000"/>
                </a:lnTo>
                <a:lnTo>
                  <a:pt x="2586228" y="1168400"/>
                </a:lnTo>
                <a:lnTo>
                  <a:pt x="2575560" y="1181100"/>
                </a:lnTo>
                <a:lnTo>
                  <a:pt x="2563368" y="1206500"/>
                </a:lnTo>
                <a:lnTo>
                  <a:pt x="2535935" y="1244600"/>
                </a:lnTo>
                <a:lnTo>
                  <a:pt x="2490216" y="1295400"/>
                </a:lnTo>
                <a:lnTo>
                  <a:pt x="2456687" y="1333500"/>
                </a:lnTo>
                <a:lnTo>
                  <a:pt x="2438400" y="1346200"/>
                </a:lnTo>
                <a:lnTo>
                  <a:pt x="2420112" y="1371600"/>
                </a:lnTo>
                <a:lnTo>
                  <a:pt x="2401823" y="1384300"/>
                </a:lnTo>
                <a:lnTo>
                  <a:pt x="2382012" y="1409700"/>
                </a:lnTo>
                <a:lnTo>
                  <a:pt x="2362200" y="1422400"/>
                </a:lnTo>
                <a:lnTo>
                  <a:pt x="2319528" y="1447800"/>
                </a:lnTo>
                <a:lnTo>
                  <a:pt x="2275332" y="1485900"/>
                </a:lnTo>
                <a:lnTo>
                  <a:pt x="2229612" y="1511300"/>
                </a:lnTo>
                <a:lnTo>
                  <a:pt x="2180844" y="1536700"/>
                </a:lnTo>
                <a:lnTo>
                  <a:pt x="2130551" y="1562100"/>
                </a:lnTo>
                <a:lnTo>
                  <a:pt x="2078735" y="1587500"/>
                </a:lnTo>
                <a:lnTo>
                  <a:pt x="2023871" y="1612900"/>
                </a:lnTo>
                <a:lnTo>
                  <a:pt x="1969007" y="1625600"/>
                </a:lnTo>
                <a:lnTo>
                  <a:pt x="1911096" y="1651000"/>
                </a:lnTo>
                <a:lnTo>
                  <a:pt x="1792223" y="1676400"/>
                </a:lnTo>
                <a:lnTo>
                  <a:pt x="1601723" y="1714500"/>
                </a:lnTo>
                <a:close/>
              </a:path>
              <a:path w="2668904" h="1739900">
                <a:moveTo>
                  <a:pt x="1333500" y="1739900"/>
                </a:moveTo>
                <a:lnTo>
                  <a:pt x="1266444" y="1727200"/>
                </a:lnTo>
                <a:lnTo>
                  <a:pt x="1402080" y="1727200"/>
                </a:lnTo>
                <a:lnTo>
                  <a:pt x="1333500" y="173990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60185" y="1798376"/>
            <a:ext cx="1825233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电气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主控制器、驱动原件、电源、通讯等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17435" y="3494532"/>
            <a:ext cx="2642870" cy="1714500"/>
          </a:xfrm>
          <a:custGeom>
            <a:avLst/>
            <a:gdLst/>
            <a:ahLst/>
            <a:cxnLst/>
            <a:rect l="l" t="t" r="r" b="b"/>
            <a:pathLst>
              <a:path w="2642870" h="1714500">
                <a:moveTo>
                  <a:pt x="1321308" y="1714500"/>
                </a:moveTo>
                <a:lnTo>
                  <a:pt x="1263973" y="1713707"/>
                </a:lnTo>
                <a:lnTo>
                  <a:pt x="1207264" y="1711351"/>
                </a:lnTo>
                <a:lnTo>
                  <a:pt x="1151230" y="1707463"/>
                </a:lnTo>
                <a:lnTo>
                  <a:pt x="1095920" y="1702076"/>
                </a:lnTo>
                <a:lnTo>
                  <a:pt x="1041385" y="1695222"/>
                </a:lnTo>
                <a:lnTo>
                  <a:pt x="987674" y="1686934"/>
                </a:lnTo>
                <a:lnTo>
                  <a:pt x="934836" y="1677242"/>
                </a:lnTo>
                <a:lnTo>
                  <a:pt x="882921" y="1666179"/>
                </a:lnTo>
                <a:lnTo>
                  <a:pt x="831978" y="1653779"/>
                </a:lnTo>
                <a:lnTo>
                  <a:pt x="782056" y="1640072"/>
                </a:lnTo>
                <a:lnTo>
                  <a:pt x="733206" y="1625090"/>
                </a:lnTo>
                <a:lnTo>
                  <a:pt x="685476" y="1608867"/>
                </a:lnTo>
                <a:lnTo>
                  <a:pt x="638917" y="1591434"/>
                </a:lnTo>
                <a:lnTo>
                  <a:pt x="593577" y="1572823"/>
                </a:lnTo>
                <a:lnTo>
                  <a:pt x="549506" y="1553067"/>
                </a:lnTo>
                <a:lnTo>
                  <a:pt x="506754" y="1532197"/>
                </a:lnTo>
                <a:lnTo>
                  <a:pt x="465370" y="1510246"/>
                </a:lnTo>
                <a:lnTo>
                  <a:pt x="425404" y="1487247"/>
                </a:lnTo>
                <a:lnTo>
                  <a:pt x="386905" y="1463230"/>
                </a:lnTo>
                <a:lnTo>
                  <a:pt x="349922" y="1438229"/>
                </a:lnTo>
                <a:lnTo>
                  <a:pt x="314506" y="1412275"/>
                </a:lnTo>
                <a:lnTo>
                  <a:pt x="280705" y="1385401"/>
                </a:lnTo>
                <a:lnTo>
                  <a:pt x="248570" y="1357638"/>
                </a:lnTo>
                <a:lnTo>
                  <a:pt x="218148" y="1329020"/>
                </a:lnTo>
                <a:lnTo>
                  <a:pt x="189491" y="1299577"/>
                </a:lnTo>
                <a:lnTo>
                  <a:pt x="162648" y="1269343"/>
                </a:lnTo>
                <a:lnTo>
                  <a:pt x="137667" y="1238350"/>
                </a:lnTo>
                <a:lnTo>
                  <a:pt x="114599" y="1206629"/>
                </a:lnTo>
                <a:lnTo>
                  <a:pt x="93494" y="1174212"/>
                </a:lnTo>
                <a:lnTo>
                  <a:pt x="74399" y="1141133"/>
                </a:lnTo>
                <a:lnTo>
                  <a:pt x="42443" y="1073114"/>
                </a:lnTo>
                <a:lnTo>
                  <a:pt x="19127" y="1002828"/>
                </a:lnTo>
                <a:lnTo>
                  <a:pt x="4847" y="930534"/>
                </a:lnTo>
                <a:lnTo>
                  <a:pt x="0" y="856488"/>
                </a:lnTo>
                <a:lnTo>
                  <a:pt x="1220" y="819379"/>
                </a:lnTo>
                <a:lnTo>
                  <a:pt x="10833" y="746392"/>
                </a:lnTo>
                <a:lnTo>
                  <a:pt x="29681" y="675263"/>
                </a:lnTo>
                <a:lnTo>
                  <a:pt x="57366" y="606249"/>
                </a:lnTo>
                <a:lnTo>
                  <a:pt x="93494" y="539609"/>
                </a:lnTo>
                <a:lnTo>
                  <a:pt x="114599" y="507261"/>
                </a:lnTo>
                <a:lnTo>
                  <a:pt x="137667" y="475603"/>
                </a:lnTo>
                <a:lnTo>
                  <a:pt x="162648" y="444668"/>
                </a:lnTo>
                <a:lnTo>
                  <a:pt x="189491" y="414488"/>
                </a:lnTo>
                <a:lnTo>
                  <a:pt x="218148" y="385095"/>
                </a:lnTo>
                <a:lnTo>
                  <a:pt x="248570" y="356523"/>
                </a:lnTo>
                <a:lnTo>
                  <a:pt x="280705" y="328803"/>
                </a:lnTo>
                <a:lnTo>
                  <a:pt x="314506" y="301967"/>
                </a:lnTo>
                <a:lnTo>
                  <a:pt x="349922" y="276048"/>
                </a:lnTo>
                <a:lnTo>
                  <a:pt x="386905" y="251079"/>
                </a:lnTo>
                <a:lnTo>
                  <a:pt x="425404" y="227090"/>
                </a:lnTo>
                <a:lnTo>
                  <a:pt x="465370" y="204116"/>
                </a:lnTo>
                <a:lnTo>
                  <a:pt x="506754" y="182188"/>
                </a:lnTo>
                <a:lnTo>
                  <a:pt x="549506" y="161338"/>
                </a:lnTo>
                <a:lnTo>
                  <a:pt x="593577" y="141600"/>
                </a:lnTo>
                <a:lnTo>
                  <a:pt x="638917" y="123004"/>
                </a:lnTo>
                <a:lnTo>
                  <a:pt x="685476" y="105584"/>
                </a:lnTo>
                <a:lnTo>
                  <a:pt x="733206" y="89372"/>
                </a:lnTo>
                <a:lnTo>
                  <a:pt x="782056" y="74400"/>
                </a:lnTo>
                <a:lnTo>
                  <a:pt x="831978" y="60700"/>
                </a:lnTo>
                <a:lnTo>
                  <a:pt x="882921" y="48305"/>
                </a:lnTo>
                <a:lnTo>
                  <a:pt x="934836" y="37248"/>
                </a:lnTo>
                <a:lnTo>
                  <a:pt x="987674" y="27559"/>
                </a:lnTo>
                <a:lnTo>
                  <a:pt x="1041385" y="19273"/>
                </a:lnTo>
                <a:lnTo>
                  <a:pt x="1095920" y="12421"/>
                </a:lnTo>
                <a:lnTo>
                  <a:pt x="1151230" y="7035"/>
                </a:lnTo>
                <a:lnTo>
                  <a:pt x="1207264" y="3148"/>
                </a:lnTo>
                <a:lnTo>
                  <a:pt x="1263973" y="792"/>
                </a:lnTo>
                <a:lnTo>
                  <a:pt x="1321308" y="0"/>
                </a:lnTo>
                <a:lnTo>
                  <a:pt x="1378642" y="792"/>
                </a:lnTo>
                <a:lnTo>
                  <a:pt x="1435352" y="3148"/>
                </a:lnTo>
                <a:lnTo>
                  <a:pt x="1491386" y="7035"/>
                </a:lnTo>
                <a:lnTo>
                  <a:pt x="1546695" y="12421"/>
                </a:lnTo>
                <a:lnTo>
                  <a:pt x="1601230" y="19273"/>
                </a:lnTo>
                <a:lnTo>
                  <a:pt x="1654941" y="27559"/>
                </a:lnTo>
                <a:lnTo>
                  <a:pt x="1707779" y="37248"/>
                </a:lnTo>
                <a:lnTo>
                  <a:pt x="1759694" y="48305"/>
                </a:lnTo>
                <a:lnTo>
                  <a:pt x="1810637" y="60700"/>
                </a:lnTo>
                <a:lnTo>
                  <a:pt x="1860559" y="74400"/>
                </a:lnTo>
                <a:lnTo>
                  <a:pt x="1909409" y="89372"/>
                </a:lnTo>
                <a:lnTo>
                  <a:pt x="1957139" y="105584"/>
                </a:lnTo>
                <a:lnTo>
                  <a:pt x="2003698" y="123004"/>
                </a:lnTo>
                <a:lnTo>
                  <a:pt x="2049038" y="141600"/>
                </a:lnTo>
                <a:lnTo>
                  <a:pt x="2093109" y="161338"/>
                </a:lnTo>
                <a:lnTo>
                  <a:pt x="2135861" y="182188"/>
                </a:lnTo>
                <a:lnTo>
                  <a:pt x="2177245" y="204116"/>
                </a:lnTo>
                <a:lnTo>
                  <a:pt x="2217211" y="227090"/>
                </a:lnTo>
                <a:lnTo>
                  <a:pt x="2255710" y="251079"/>
                </a:lnTo>
                <a:lnTo>
                  <a:pt x="2292693" y="276048"/>
                </a:lnTo>
                <a:lnTo>
                  <a:pt x="2328109" y="301967"/>
                </a:lnTo>
                <a:lnTo>
                  <a:pt x="2361910" y="328803"/>
                </a:lnTo>
                <a:lnTo>
                  <a:pt x="2394046" y="356523"/>
                </a:lnTo>
                <a:lnTo>
                  <a:pt x="2424467" y="385095"/>
                </a:lnTo>
                <a:lnTo>
                  <a:pt x="2453124" y="414488"/>
                </a:lnTo>
                <a:lnTo>
                  <a:pt x="2479967" y="444668"/>
                </a:lnTo>
                <a:lnTo>
                  <a:pt x="2504948" y="475603"/>
                </a:lnTo>
                <a:lnTo>
                  <a:pt x="2528016" y="507261"/>
                </a:lnTo>
                <a:lnTo>
                  <a:pt x="2549121" y="539609"/>
                </a:lnTo>
                <a:lnTo>
                  <a:pt x="2568216" y="572616"/>
                </a:lnTo>
                <a:lnTo>
                  <a:pt x="2600172" y="640475"/>
                </a:lnTo>
                <a:lnTo>
                  <a:pt x="2623488" y="710579"/>
                </a:lnTo>
                <a:lnTo>
                  <a:pt x="2637768" y="782669"/>
                </a:lnTo>
                <a:lnTo>
                  <a:pt x="2642616" y="856488"/>
                </a:lnTo>
                <a:lnTo>
                  <a:pt x="2641395" y="893714"/>
                </a:lnTo>
                <a:lnTo>
                  <a:pt x="2631782" y="966916"/>
                </a:lnTo>
                <a:lnTo>
                  <a:pt x="2612935" y="1038238"/>
                </a:lnTo>
                <a:lnTo>
                  <a:pt x="2585249" y="1107423"/>
                </a:lnTo>
                <a:lnTo>
                  <a:pt x="2549121" y="1174212"/>
                </a:lnTo>
                <a:lnTo>
                  <a:pt x="2528016" y="1206629"/>
                </a:lnTo>
                <a:lnTo>
                  <a:pt x="2504948" y="1238350"/>
                </a:lnTo>
                <a:lnTo>
                  <a:pt x="2479967" y="1269343"/>
                </a:lnTo>
                <a:lnTo>
                  <a:pt x="2453124" y="1299577"/>
                </a:lnTo>
                <a:lnTo>
                  <a:pt x="2424467" y="1329020"/>
                </a:lnTo>
                <a:lnTo>
                  <a:pt x="2394046" y="1357638"/>
                </a:lnTo>
                <a:lnTo>
                  <a:pt x="2361910" y="1385401"/>
                </a:lnTo>
                <a:lnTo>
                  <a:pt x="2328109" y="1412275"/>
                </a:lnTo>
                <a:lnTo>
                  <a:pt x="2292693" y="1438229"/>
                </a:lnTo>
                <a:lnTo>
                  <a:pt x="2255710" y="1463230"/>
                </a:lnTo>
                <a:lnTo>
                  <a:pt x="2217211" y="1487247"/>
                </a:lnTo>
                <a:lnTo>
                  <a:pt x="2177245" y="1510246"/>
                </a:lnTo>
                <a:lnTo>
                  <a:pt x="2135861" y="1532197"/>
                </a:lnTo>
                <a:lnTo>
                  <a:pt x="2093109" y="1553067"/>
                </a:lnTo>
                <a:lnTo>
                  <a:pt x="2049038" y="1572823"/>
                </a:lnTo>
                <a:lnTo>
                  <a:pt x="2003698" y="1591434"/>
                </a:lnTo>
                <a:lnTo>
                  <a:pt x="1957139" y="1608867"/>
                </a:lnTo>
                <a:lnTo>
                  <a:pt x="1909409" y="1625090"/>
                </a:lnTo>
                <a:lnTo>
                  <a:pt x="1860559" y="1640072"/>
                </a:lnTo>
                <a:lnTo>
                  <a:pt x="1810637" y="1653779"/>
                </a:lnTo>
                <a:lnTo>
                  <a:pt x="1759694" y="1666179"/>
                </a:lnTo>
                <a:lnTo>
                  <a:pt x="1707779" y="1677242"/>
                </a:lnTo>
                <a:lnTo>
                  <a:pt x="1654941" y="1686934"/>
                </a:lnTo>
                <a:lnTo>
                  <a:pt x="1601230" y="1695222"/>
                </a:lnTo>
                <a:lnTo>
                  <a:pt x="1546695" y="1702076"/>
                </a:lnTo>
                <a:lnTo>
                  <a:pt x="1491386" y="1707463"/>
                </a:lnTo>
                <a:lnTo>
                  <a:pt x="1435352" y="1711351"/>
                </a:lnTo>
                <a:lnTo>
                  <a:pt x="1378642" y="1713707"/>
                </a:lnTo>
                <a:lnTo>
                  <a:pt x="1321308" y="171450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03720" y="3482340"/>
            <a:ext cx="2668905" cy="1727200"/>
          </a:xfrm>
          <a:custGeom>
            <a:avLst/>
            <a:gdLst/>
            <a:ahLst/>
            <a:cxnLst/>
            <a:rect l="l" t="t" r="r" b="b"/>
            <a:pathLst>
              <a:path w="2668904" h="1727200">
                <a:moveTo>
                  <a:pt x="1537716" y="1727200"/>
                </a:moveTo>
                <a:lnTo>
                  <a:pt x="1132332" y="1727200"/>
                </a:lnTo>
                <a:lnTo>
                  <a:pt x="816864" y="1663700"/>
                </a:lnTo>
                <a:lnTo>
                  <a:pt x="758951" y="1651000"/>
                </a:lnTo>
                <a:lnTo>
                  <a:pt x="701040" y="1625600"/>
                </a:lnTo>
                <a:lnTo>
                  <a:pt x="644651" y="1612900"/>
                </a:lnTo>
                <a:lnTo>
                  <a:pt x="591312" y="1587500"/>
                </a:lnTo>
                <a:lnTo>
                  <a:pt x="539496" y="1562100"/>
                </a:lnTo>
                <a:lnTo>
                  <a:pt x="489203" y="1536700"/>
                </a:lnTo>
                <a:lnTo>
                  <a:pt x="440435" y="1511300"/>
                </a:lnTo>
                <a:lnTo>
                  <a:pt x="393192" y="1473200"/>
                </a:lnTo>
                <a:lnTo>
                  <a:pt x="348996" y="1447800"/>
                </a:lnTo>
                <a:lnTo>
                  <a:pt x="327660" y="1435100"/>
                </a:lnTo>
                <a:lnTo>
                  <a:pt x="307848" y="1422400"/>
                </a:lnTo>
                <a:lnTo>
                  <a:pt x="286512" y="1397000"/>
                </a:lnTo>
                <a:lnTo>
                  <a:pt x="268224" y="1384300"/>
                </a:lnTo>
                <a:lnTo>
                  <a:pt x="248412" y="1371600"/>
                </a:lnTo>
                <a:lnTo>
                  <a:pt x="230124" y="1346200"/>
                </a:lnTo>
                <a:lnTo>
                  <a:pt x="195072" y="1320800"/>
                </a:lnTo>
                <a:lnTo>
                  <a:pt x="178308" y="1295400"/>
                </a:lnTo>
                <a:lnTo>
                  <a:pt x="147828" y="1257300"/>
                </a:lnTo>
                <a:lnTo>
                  <a:pt x="134112" y="1244600"/>
                </a:lnTo>
                <a:lnTo>
                  <a:pt x="120396" y="1219200"/>
                </a:lnTo>
                <a:lnTo>
                  <a:pt x="106680" y="1206500"/>
                </a:lnTo>
                <a:lnTo>
                  <a:pt x="82296" y="1168400"/>
                </a:lnTo>
                <a:lnTo>
                  <a:pt x="60960" y="1130300"/>
                </a:lnTo>
                <a:lnTo>
                  <a:pt x="42672" y="1079500"/>
                </a:lnTo>
                <a:lnTo>
                  <a:pt x="35051" y="1066800"/>
                </a:lnTo>
                <a:lnTo>
                  <a:pt x="12192" y="977900"/>
                </a:lnTo>
                <a:lnTo>
                  <a:pt x="3048" y="914400"/>
                </a:lnTo>
                <a:lnTo>
                  <a:pt x="0" y="863600"/>
                </a:lnTo>
                <a:lnTo>
                  <a:pt x="4572" y="800100"/>
                </a:lnTo>
                <a:lnTo>
                  <a:pt x="10667" y="749300"/>
                </a:lnTo>
                <a:lnTo>
                  <a:pt x="16764" y="723900"/>
                </a:lnTo>
                <a:lnTo>
                  <a:pt x="21335" y="711200"/>
                </a:lnTo>
                <a:lnTo>
                  <a:pt x="27432" y="685800"/>
                </a:lnTo>
                <a:lnTo>
                  <a:pt x="42672" y="647700"/>
                </a:lnTo>
                <a:lnTo>
                  <a:pt x="51816" y="622300"/>
                </a:lnTo>
                <a:lnTo>
                  <a:pt x="60960" y="609600"/>
                </a:lnTo>
                <a:lnTo>
                  <a:pt x="82296" y="558800"/>
                </a:lnTo>
                <a:lnTo>
                  <a:pt x="118872" y="508000"/>
                </a:lnTo>
                <a:lnTo>
                  <a:pt x="132587" y="482600"/>
                </a:lnTo>
                <a:lnTo>
                  <a:pt x="147828" y="469900"/>
                </a:lnTo>
                <a:lnTo>
                  <a:pt x="178308" y="431800"/>
                </a:lnTo>
                <a:lnTo>
                  <a:pt x="195072" y="406400"/>
                </a:lnTo>
                <a:lnTo>
                  <a:pt x="230124" y="381000"/>
                </a:lnTo>
                <a:lnTo>
                  <a:pt x="266700" y="342900"/>
                </a:lnTo>
                <a:lnTo>
                  <a:pt x="306324" y="304800"/>
                </a:lnTo>
                <a:lnTo>
                  <a:pt x="348996" y="279400"/>
                </a:lnTo>
                <a:lnTo>
                  <a:pt x="393192" y="241300"/>
                </a:lnTo>
                <a:lnTo>
                  <a:pt x="438912" y="215900"/>
                </a:lnTo>
                <a:lnTo>
                  <a:pt x="487680" y="190500"/>
                </a:lnTo>
                <a:lnTo>
                  <a:pt x="537972" y="165100"/>
                </a:lnTo>
                <a:lnTo>
                  <a:pt x="644651" y="114300"/>
                </a:lnTo>
                <a:lnTo>
                  <a:pt x="701040" y="101600"/>
                </a:lnTo>
                <a:lnTo>
                  <a:pt x="757428" y="76200"/>
                </a:lnTo>
                <a:lnTo>
                  <a:pt x="938783" y="38100"/>
                </a:lnTo>
                <a:lnTo>
                  <a:pt x="1132332" y="0"/>
                </a:lnTo>
                <a:lnTo>
                  <a:pt x="1537716" y="0"/>
                </a:lnTo>
                <a:lnTo>
                  <a:pt x="1603248" y="12700"/>
                </a:lnTo>
                <a:lnTo>
                  <a:pt x="1335024" y="12700"/>
                </a:lnTo>
                <a:lnTo>
                  <a:pt x="1266444" y="25400"/>
                </a:lnTo>
                <a:lnTo>
                  <a:pt x="1135380" y="25400"/>
                </a:lnTo>
                <a:lnTo>
                  <a:pt x="1007364" y="50800"/>
                </a:lnTo>
                <a:lnTo>
                  <a:pt x="944880" y="50800"/>
                </a:lnTo>
                <a:lnTo>
                  <a:pt x="883919" y="76200"/>
                </a:lnTo>
                <a:lnTo>
                  <a:pt x="766572" y="101600"/>
                </a:lnTo>
                <a:lnTo>
                  <a:pt x="708660" y="127000"/>
                </a:lnTo>
                <a:lnTo>
                  <a:pt x="653796" y="139700"/>
                </a:lnTo>
                <a:lnTo>
                  <a:pt x="550164" y="190500"/>
                </a:lnTo>
                <a:lnTo>
                  <a:pt x="499872" y="215900"/>
                </a:lnTo>
                <a:lnTo>
                  <a:pt x="452628" y="241300"/>
                </a:lnTo>
                <a:lnTo>
                  <a:pt x="406908" y="266700"/>
                </a:lnTo>
                <a:lnTo>
                  <a:pt x="364235" y="292100"/>
                </a:lnTo>
                <a:lnTo>
                  <a:pt x="342900" y="317500"/>
                </a:lnTo>
                <a:lnTo>
                  <a:pt x="303276" y="342900"/>
                </a:lnTo>
                <a:lnTo>
                  <a:pt x="284987" y="355600"/>
                </a:lnTo>
                <a:lnTo>
                  <a:pt x="265176" y="381000"/>
                </a:lnTo>
                <a:lnTo>
                  <a:pt x="248412" y="393700"/>
                </a:lnTo>
                <a:lnTo>
                  <a:pt x="230124" y="406400"/>
                </a:lnTo>
                <a:lnTo>
                  <a:pt x="213360" y="431800"/>
                </a:lnTo>
                <a:lnTo>
                  <a:pt x="182880" y="457200"/>
                </a:lnTo>
                <a:lnTo>
                  <a:pt x="167640" y="482600"/>
                </a:lnTo>
                <a:lnTo>
                  <a:pt x="153924" y="495300"/>
                </a:lnTo>
                <a:lnTo>
                  <a:pt x="140208" y="520700"/>
                </a:lnTo>
                <a:lnTo>
                  <a:pt x="115824" y="558800"/>
                </a:lnTo>
                <a:lnTo>
                  <a:pt x="83819" y="609600"/>
                </a:lnTo>
                <a:lnTo>
                  <a:pt x="74676" y="635000"/>
                </a:lnTo>
                <a:lnTo>
                  <a:pt x="59435" y="673100"/>
                </a:lnTo>
                <a:lnTo>
                  <a:pt x="51816" y="698500"/>
                </a:lnTo>
                <a:lnTo>
                  <a:pt x="45719" y="711200"/>
                </a:lnTo>
                <a:lnTo>
                  <a:pt x="36576" y="762000"/>
                </a:lnTo>
                <a:lnTo>
                  <a:pt x="32003" y="774700"/>
                </a:lnTo>
                <a:lnTo>
                  <a:pt x="30480" y="800100"/>
                </a:lnTo>
                <a:lnTo>
                  <a:pt x="25908" y="838200"/>
                </a:lnTo>
                <a:lnTo>
                  <a:pt x="25908" y="889000"/>
                </a:lnTo>
                <a:lnTo>
                  <a:pt x="28956" y="927100"/>
                </a:lnTo>
                <a:lnTo>
                  <a:pt x="32003" y="952500"/>
                </a:lnTo>
                <a:lnTo>
                  <a:pt x="36576" y="965200"/>
                </a:lnTo>
                <a:lnTo>
                  <a:pt x="45719" y="1016000"/>
                </a:lnTo>
                <a:lnTo>
                  <a:pt x="51816" y="1028700"/>
                </a:lnTo>
                <a:lnTo>
                  <a:pt x="59435" y="1054100"/>
                </a:lnTo>
                <a:lnTo>
                  <a:pt x="74676" y="1092200"/>
                </a:lnTo>
                <a:lnTo>
                  <a:pt x="83819" y="1117600"/>
                </a:lnTo>
                <a:lnTo>
                  <a:pt x="105156" y="1155700"/>
                </a:lnTo>
                <a:lnTo>
                  <a:pt x="115824" y="1168400"/>
                </a:lnTo>
                <a:lnTo>
                  <a:pt x="128016" y="1193800"/>
                </a:lnTo>
                <a:lnTo>
                  <a:pt x="140208" y="1206500"/>
                </a:lnTo>
                <a:lnTo>
                  <a:pt x="167640" y="1244600"/>
                </a:lnTo>
                <a:lnTo>
                  <a:pt x="198119" y="1282700"/>
                </a:lnTo>
                <a:lnTo>
                  <a:pt x="213360" y="1295400"/>
                </a:lnTo>
                <a:lnTo>
                  <a:pt x="230124" y="1320800"/>
                </a:lnTo>
                <a:lnTo>
                  <a:pt x="248412" y="1333500"/>
                </a:lnTo>
                <a:lnTo>
                  <a:pt x="265176" y="1346200"/>
                </a:lnTo>
                <a:lnTo>
                  <a:pt x="283464" y="1371600"/>
                </a:lnTo>
                <a:lnTo>
                  <a:pt x="342900" y="1409700"/>
                </a:lnTo>
                <a:lnTo>
                  <a:pt x="406908" y="1460500"/>
                </a:lnTo>
                <a:lnTo>
                  <a:pt x="452628" y="1485900"/>
                </a:lnTo>
                <a:lnTo>
                  <a:pt x="499872" y="1511300"/>
                </a:lnTo>
                <a:lnTo>
                  <a:pt x="600456" y="1562100"/>
                </a:lnTo>
                <a:lnTo>
                  <a:pt x="653796" y="1587500"/>
                </a:lnTo>
                <a:lnTo>
                  <a:pt x="708660" y="1600200"/>
                </a:lnTo>
                <a:lnTo>
                  <a:pt x="765048" y="1625600"/>
                </a:lnTo>
                <a:lnTo>
                  <a:pt x="822960" y="1638300"/>
                </a:lnTo>
                <a:lnTo>
                  <a:pt x="1069848" y="1689100"/>
                </a:lnTo>
                <a:lnTo>
                  <a:pt x="1135380" y="1701800"/>
                </a:lnTo>
                <a:lnTo>
                  <a:pt x="1667256" y="1701800"/>
                </a:lnTo>
                <a:lnTo>
                  <a:pt x="1537716" y="1727200"/>
                </a:lnTo>
                <a:close/>
              </a:path>
              <a:path w="2668904" h="1727200">
                <a:moveTo>
                  <a:pt x="1667256" y="1701800"/>
                </a:moveTo>
                <a:lnTo>
                  <a:pt x="1534667" y="1701800"/>
                </a:lnTo>
                <a:lnTo>
                  <a:pt x="1725168" y="1663700"/>
                </a:lnTo>
                <a:lnTo>
                  <a:pt x="1903476" y="1625600"/>
                </a:lnTo>
                <a:lnTo>
                  <a:pt x="1959864" y="1600200"/>
                </a:lnTo>
                <a:lnTo>
                  <a:pt x="2014728" y="1587500"/>
                </a:lnTo>
                <a:lnTo>
                  <a:pt x="2068068" y="1562100"/>
                </a:lnTo>
                <a:lnTo>
                  <a:pt x="2119884" y="1536700"/>
                </a:lnTo>
                <a:lnTo>
                  <a:pt x="2217419" y="1485900"/>
                </a:lnTo>
                <a:lnTo>
                  <a:pt x="2305812" y="1435100"/>
                </a:lnTo>
                <a:lnTo>
                  <a:pt x="2327148" y="1409700"/>
                </a:lnTo>
                <a:lnTo>
                  <a:pt x="2366772" y="1384300"/>
                </a:lnTo>
                <a:lnTo>
                  <a:pt x="2385060" y="1371600"/>
                </a:lnTo>
                <a:lnTo>
                  <a:pt x="2439924" y="1320800"/>
                </a:lnTo>
                <a:lnTo>
                  <a:pt x="2455164" y="1295400"/>
                </a:lnTo>
                <a:lnTo>
                  <a:pt x="2471928" y="1282700"/>
                </a:lnTo>
                <a:lnTo>
                  <a:pt x="2487168" y="1257300"/>
                </a:lnTo>
                <a:lnTo>
                  <a:pt x="2502408" y="1244600"/>
                </a:lnTo>
                <a:lnTo>
                  <a:pt x="2516124" y="1231900"/>
                </a:lnTo>
                <a:lnTo>
                  <a:pt x="2529840" y="1206500"/>
                </a:lnTo>
                <a:lnTo>
                  <a:pt x="2554224" y="1168400"/>
                </a:lnTo>
                <a:lnTo>
                  <a:pt x="2586228" y="1117600"/>
                </a:lnTo>
                <a:lnTo>
                  <a:pt x="2618232" y="1028700"/>
                </a:lnTo>
                <a:lnTo>
                  <a:pt x="2624328" y="1016000"/>
                </a:lnTo>
                <a:lnTo>
                  <a:pt x="2633472" y="965200"/>
                </a:lnTo>
                <a:lnTo>
                  <a:pt x="2642616" y="901700"/>
                </a:lnTo>
                <a:lnTo>
                  <a:pt x="2644140" y="889000"/>
                </a:lnTo>
                <a:lnTo>
                  <a:pt x="2644140" y="838200"/>
                </a:lnTo>
                <a:lnTo>
                  <a:pt x="2636519" y="774700"/>
                </a:lnTo>
                <a:lnTo>
                  <a:pt x="2633472" y="762000"/>
                </a:lnTo>
                <a:lnTo>
                  <a:pt x="2624328" y="711200"/>
                </a:lnTo>
                <a:lnTo>
                  <a:pt x="2618232" y="698500"/>
                </a:lnTo>
                <a:lnTo>
                  <a:pt x="2610612" y="673100"/>
                </a:lnTo>
                <a:lnTo>
                  <a:pt x="2595372" y="635000"/>
                </a:lnTo>
                <a:lnTo>
                  <a:pt x="2586228" y="609600"/>
                </a:lnTo>
                <a:lnTo>
                  <a:pt x="2564892" y="571500"/>
                </a:lnTo>
                <a:lnTo>
                  <a:pt x="2554224" y="558800"/>
                </a:lnTo>
                <a:lnTo>
                  <a:pt x="2542032" y="533400"/>
                </a:lnTo>
                <a:lnTo>
                  <a:pt x="2529840" y="520700"/>
                </a:lnTo>
                <a:lnTo>
                  <a:pt x="2502408" y="482600"/>
                </a:lnTo>
                <a:lnTo>
                  <a:pt x="2471928" y="444500"/>
                </a:lnTo>
                <a:lnTo>
                  <a:pt x="2456687" y="431800"/>
                </a:lnTo>
                <a:lnTo>
                  <a:pt x="2439924" y="406400"/>
                </a:lnTo>
                <a:lnTo>
                  <a:pt x="2421635" y="393700"/>
                </a:lnTo>
                <a:lnTo>
                  <a:pt x="2404872" y="381000"/>
                </a:lnTo>
                <a:lnTo>
                  <a:pt x="2385060" y="355600"/>
                </a:lnTo>
                <a:lnTo>
                  <a:pt x="2366772" y="342900"/>
                </a:lnTo>
                <a:lnTo>
                  <a:pt x="2327148" y="317500"/>
                </a:lnTo>
                <a:lnTo>
                  <a:pt x="2305812" y="292100"/>
                </a:lnTo>
                <a:lnTo>
                  <a:pt x="2263140" y="266700"/>
                </a:lnTo>
                <a:lnTo>
                  <a:pt x="2217419" y="241300"/>
                </a:lnTo>
                <a:lnTo>
                  <a:pt x="2170176" y="215900"/>
                </a:lnTo>
                <a:lnTo>
                  <a:pt x="2069592" y="165100"/>
                </a:lnTo>
                <a:lnTo>
                  <a:pt x="2016251" y="139700"/>
                </a:lnTo>
                <a:lnTo>
                  <a:pt x="1961387" y="127000"/>
                </a:lnTo>
                <a:lnTo>
                  <a:pt x="1905000" y="101600"/>
                </a:lnTo>
                <a:lnTo>
                  <a:pt x="1786128" y="76200"/>
                </a:lnTo>
                <a:lnTo>
                  <a:pt x="1725168" y="50800"/>
                </a:lnTo>
                <a:lnTo>
                  <a:pt x="1662684" y="50800"/>
                </a:lnTo>
                <a:lnTo>
                  <a:pt x="1534667" y="25400"/>
                </a:lnTo>
                <a:lnTo>
                  <a:pt x="1402080" y="25400"/>
                </a:lnTo>
                <a:lnTo>
                  <a:pt x="1335024" y="12700"/>
                </a:lnTo>
                <a:lnTo>
                  <a:pt x="1603248" y="12700"/>
                </a:lnTo>
                <a:lnTo>
                  <a:pt x="1853184" y="63500"/>
                </a:lnTo>
                <a:lnTo>
                  <a:pt x="1911096" y="76200"/>
                </a:lnTo>
                <a:lnTo>
                  <a:pt x="1969008" y="101600"/>
                </a:lnTo>
                <a:lnTo>
                  <a:pt x="2025396" y="114300"/>
                </a:lnTo>
                <a:lnTo>
                  <a:pt x="2078735" y="139700"/>
                </a:lnTo>
                <a:lnTo>
                  <a:pt x="2130551" y="165100"/>
                </a:lnTo>
                <a:lnTo>
                  <a:pt x="2180844" y="190500"/>
                </a:lnTo>
                <a:lnTo>
                  <a:pt x="2229612" y="215900"/>
                </a:lnTo>
                <a:lnTo>
                  <a:pt x="2276856" y="241300"/>
                </a:lnTo>
                <a:lnTo>
                  <a:pt x="2321051" y="279400"/>
                </a:lnTo>
                <a:lnTo>
                  <a:pt x="2342387" y="292100"/>
                </a:lnTo>
                <a:lnTo>
                  <a:pt x="2362200" y="304800"/>
                </a:lnTo>
                <a:lnTo>
                  <a:pt x="2421635" y="355600"/>
                </a:lnTo>
                <a:lnTo>
                  <a:pt x="2439924" y="381000"/>
                </a:lnTo>
                <a:lnTo>
                  <a:pt x="2474976" y="406400"/>
                </a:lnTo>
                <a:lnTo>
                  <a:pt x="2490216" y="431800"/>
                </a:lnTo>
                <a:lnTo>
                  <a:pt x="2506980" y="444500"/>
                </a:lnTo>
                <a:lnTo>
                  <a:pt x="2522219" y="469900"/>
                </a:lnTo>
                <a:lnTo>
                  <a:pt x="2535935" y="482600"/>
                </a:lnTo>
                <a:lnTo>
                  <a:pt x="2549651" y="508000"/>
                </a:lnTo>
                <a:lnTo>
                  <a:pt x="2563368" y="520700"/>
                </a:lnTo>
                <a:lnTo>
                  <a:pt x="2587752" y="558800"/>
                </a:lnTo>
                <a:lnTo>
                  <a:pt x="2609087" y="596900"/>
                </a:lnTo>
                <a:lnTo>
                  <a:pt x="2627376" y="647700"/>
                </a:lnTo>
                <a:lnTo>
                  <a:pt x="2634996" y="660400"/>
                </a:lnTo>
                <a:lnTo>
                  <a:pt x="2641092" y="685800"/>
                </a:lnTo>
                <a:lnTo>
                  <a:pt x="2648712" y="711200"/>
                </a:lnTo>
                <a:lnTo>
                  <a:pt x="2657856" y="749300"/>
                </a:lnTo>
                <a:lnTo>
                  <a:pt x="2662428" y="774700"/>
                </a:lnTo>
                <a:lnTo>
                  <a:pt x="2667000" y="812800"/>
                </a:lnTo>
                <a:lnTo>
                  <a:pt x="2668524" y="838200"/>
                </a:lnTo>
                <a:lnTo>
                  <a:pt x="2668524" y="889000"/>
                </a:lnTo>
                <a:lnTo>
                  <a:pt x="2665476" y="927100"/>
                </a:lnTo>
                <a:lnTo>
                  <a:pt x="2657856" y="977900"/>
                </a:lnTo>
                <a:lnTo>
                  <a:pt x="2642616" y="1041400"/>
                </a:lnTo>
                <a:lnTo>
                  <a:pt x="2627376" y="1079500"/>
                </a:lnTo>
                <a:lnTo>
                  <a:pt x="2618232" y="1104900"/>
                </a:lnTo>
                <a:lnTo>
                  <a:pt x="2609087" y="1117600"/>
                </a:lnTo>
                <a:lnTo>
                  <a:pt x="2587752" y="1168400"/>
                </a:lnTo>
                <a:lnTo>
                  <a:pt x="2563368" y="1206500"/>
                </a:lnTo>
                <a:lnTo>
                  <a:pt x="2549651" y="1219200"/>
                </a:lnTo>
                <a:lnTo>
                  <a:pt x="2535935" y="1244600"/>
                </a:lnTo>
                <a:lnTo>
                  <a:pt x="2522219" y="1257300"/>
                </a:lnTo>
                <a:lnTo>
                  <a:pt x="2491740" y="1295400"/>
                </a:lnTo>
                <a:lnTo>
                  <a:pt x="2474976" y="1320800"/>
                </a:lnTo>
                <a:lnTo>
                  <a:pt x="2439924" y="1346200"/>
                </a:lnTo>
                <a:lnTo>
                  <a:pt x="2421635" y="1371600"/>
                </a:lnTo>
                <a:lnTo>
                  <a:pt x="2401824" y="1384300"/>
                </a:lnTo>
                <a:lnTo>
                  <a:pt x="2383535" y="1397000"/>
                </a:lnTo>
                <a:lnTo>
                  <a:pt x="2362200" y="1422400"/>
                </a:lnTo>
                <a:lnTo>
                  <a:pt x="2342387" y="1435100"/>
                </a:lnTo>
                <a:lnTo>
                  <a:pt x="2321051" y="1447800"/>
                </a:lnTo>
                <a:lnTo>
                  <a:pt x="2276856" y="1473200"/>
                </a:lnTo>
                <a:lnTo>
                  <a:pt x="2229612" y="1511300"/>
                </a:lnTo>
                <a:lnTo>
                  <a:pt x="2182368" y="1536700"/>
                </a:lnTo>
                <a:lnTo>
                  <a:pt x="2132076" y="1562100"/>
                </a:lnTo>
                <a:lnTo>
                  <a:pt x="2025396" y="1612900"/>
                </a:lnTo>
                <a:lnTo>
                  <a:pt x="1969008" y="1625600"/>
                </a:lnTo>
                <a:lnTo>
                  <a:pt x="1853184" y="1663700"/>
                </a:lnTo>
                <a:lnTo>
                  <a:pt x="1667256" y="170180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88139" y="3965284"/>
            <a:ext cx="2078858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算法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 marR="5080" indent="42545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巡线、避障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01924" y="5565647"/>
            <a:ext cx="4072254" cy="1873378"/>
          </a:xfrm>
          <a:custGeom>
            <a:avLst/>
            <a:gdLst/>
            <a:ahLst/>
            <a:cxnLst/>
            <a:rect l="l" t="t" r="r" b="b"/>
            <a:pathLst>
              <a:path w="4072254" h="1214754">
                <a:moveTo>
                  <a:pt x="2036064" y="1214628"/>
                </a:moveTo>
                <a:lnTo>
                  <a:pt x="1964570" y="1214261"/>
                </a:lnTo>
                <a:lnTo>
                  <a:pt x="1893696" y="1213170"/>
                </a:lnTo>
                <a:lnTo>
                  <a:pt x="1823482" y="1211366"/>
                </a:lnTo>
                <a:lnTo>
                  <a:pt x="1753969" y="1208861"/>
                </a:lnTo>
                <a:lnTo>
                  <a:pt x="1685197" y="1205667"/>
                </a:lnTo>
                <a:lnTo>
                  <a:pt x="1617206" y="1201796"/>
                </a:lnTo>
                <a:lnTo>
                  <a:pt x="1550037" y="1197260"/>
                </a:lnTo>
                <a:lnTo>
                  <a:pt x="1483729" y="1192071"/>
                </a:lnTo>
                <a:lnTo>
                  <a:pt x="1418324" y="1186242"/>
                </a:lnTo>
                <a:lnTo>
                  <a:pt x="1353861" y="1179783"/>
                </a:lnTo>
                <a:lnTo>
                  <a:pt x="1290381" y="1172707"/>
                </a:lnTo>
                <a:lnTo>
                  <a:pt x="1227925" y="1165026"/>
                </a:lnTo>
                <a:lnTo>
                  <a:pt x="1166532" y="1156752"/>
                </a:lnTo>
                <a:lnTo>
                  <a:pt x="1106242" y="1147897"/>
                </a:lnTo>
                <a:lnTo>
                  <a:pt x="1047097" y="1138473"/>
                </a:lnTo>
                <a:lnTo>
                  <a:pt x="989137" y="1128492"/>
                </a:lnTo>
                <a:lnTo>
                  <a:pt x="932402" y="1117965"/>
                </a:lnTo>
                <a:lnTo>
                  <a:pt x="876931" y="1106905"/>
                </a:lnTo>
                <a:lnTo>
                  <a:pt x="822767" y="1095325"/>
                </a:lnTo>
                <a:lnTo>
                  <a:pt x="769948" y="1083234"/>
                </a:lnTo>
                <a:lnTo>
                  <a:pt x="718516" y="1070647"/>
                </a:lnTo>
                <a:lnTo>
                  <a:pt x="668510" y="1057574"/>
                </a:lnTo>
                <a:lnTo>
                  <a:pt x="619971" y="1044028"/>
                </a:lnTo>
                <a:lnTo>
                  <a:pt x="572940" y="1030021"/>
                </a:lnTo>
                <a:lnTo>
                  <a:pt x="527456" y="1015564"/>
                </a:lnTo>
                <a:lnTo>
                  <a:pt x="483560" y="1000670"/>
                </a:lnTo>
                <a:lnTo>
                  <a:pt x="441292" y="985351"/>
                </a:lnTo>
                <a:lnTo>
                  <a:pt x="400693" y="969618"/>
                </a:lnTo>
                <a:lnTo>
                  <a:pt x="361803" y="953484"/>
                </a:lnTo>
                <a:lnTo>
                  <a:pt x="324662" y="936960"/>
                </a:lnTo>
                <a:lnTo>
                  <a:pt x="289311" y="920059"/>
                </a:lnTo>
                <a:lnTo>
                  <a:pt x="224139" y="885172"/>
                </a:lnTo>
                <a:lnTo>
                  <a:pt x="166610" y="848918"/>
                </a:lnTo>
                <a:lnTo>
                  <a:pt x="117046" y="811395"/>
                </a:lnTo>
                <a:lnTo>
                  <a:pt x="75770" y="772697"/>
                </a:lnTo>
                <a:lnTo>
                  <a:pt x="43104" y="732920"/>
                </a:lnTo>
                <a:lnTo>
                  <a:pt x="19372" y="692160"/>
                </a:lnTo>
                <a:lnTo>
                  <a:pt x="4896" y="650514"/>
                </a:lnTo>
                <a:lnTo>
                  <a:pt x="0" y="608076"/>
                </a:lnTo>
                <a:lnTo>
                  <a:pt x="1230" y="586762"/>
                </a:lnTo>
                <a:lnTo>
                  <a:pt x="10957" y="544691"/>
                </a:lnTo>
                <a:lnTo>
                  <a:pt x="30101" y="503446"/>
                </a:lnTo>
                <a:lnTo>
                  <a:pt x="58340" y="463122"/>
                </a:lnTo>
                <a:lnTo>
                  <a:pt x="95351" y="423818"/>
                </a:lnTo>
                <a:lnTo>
                  <a:pt x="140812" y="385630"/>
                </a:lnTo>
                <a:lnTo>
                  <a:pt x="194399" y="348656"/>
                </a:lnTo>
                <a:lnTo>
                  <a:pt x="255790" y="312993"/>
                </a:lnTo>
                <a:lnTo>
                  <a:pt x="324662" y="278737"/>
                </a:lnTo>
                <a:lnTo>
                  <a:pt x="361803" y="262168"/>
                </a:lnTo>
                <a:lnTo>
                  <a:pt x="400693" y="245987"/>
                </a:lnTo>
                <a:lnTo>
                  <a:pt x="441292" y="230207"/>
                </a:lnTo>
                <a:lnTo>
                  <a:pt x="483560" y="214840"/>
                </a:lnTo>
                <a:lnTo>
                  <a:pt x="527456" y="199898"/>
                </a:lnTo>
                <a:lnTo>
                  <a:pt x="572940" y="185392"/>
                </a:lnTo>
                <a:lnTo>
                  <a:pt x="619971" y="171336"/>
                </a:lnTo>
                <a:lnTo>
                  <a:pt x="668510" y="157742"/>
                </a:lnTo>
                <a:lnTo>
                  <a:pt x="718516" y="144621"/>
                </a:lnTo>
                <a:lnTo>
                  <a:pt x="769948" y="131986"/>
                </a:lnTo>
                <a:lnTo>
                  <a:pt x="822767" y="119848"/>
                </a:lnTo>
                <a:lnTo>
                  <a:pt x="876931" y="108221"/>
                </a:lnTo>
                <a:lnTo>
                  <a:pt x="932402" y="97116"/>
                </a:lnTo>
                <a:lnTo>
                  <a:pt x="989137" y="86545"/>
                </a:lnTo>
                <a:lnTo>
                  <a:pt x="1047097" y="76521"/>
                </a:lnTo>
                <a:lnTo>
                  <a:pt x="1106242" y="67055"/>
                </a:lnTo>
                <a:lnTo>
                  <a:pt x="1166532" y="58160"/>
                </a:lnTo>
                <a:lnTo>
                  <a:pt x="1227925" y="49848"/>
                </a:lnTo>
                <a:lnTo>
                  <a:pt x="1290381" y="42131"/>
                </a:lnTo>
                <a:lnTo>
                  <a:pt x="1353861" y="35022"/>
                </a:lnTo>
                <a:lnTo>
                  <a:pt x="1418324" y="28532"/>
                </a:lnTo>
                <a:lnTo>
                  <a:pt x="1483729" y="22673"/>
                </a:lnTo>
                <a:lnTo>
                  <a:pt x="1550037" y="17458"/>
                </a:lnTo>
                <a:lnTo>
                  <a:pt x="1617206" y="12899"/>
                </a:lnTo>
                <a:lnTo>
                  <a:pt x="1685197" y="9008"/>
                </a:lnTo>
                <a:lnTo>
                  <a:pt x="1753969" y="5798"/>
                </a:lnTo>
                <a:lnTo>
                  <a:pt x="1823482" y="3279"/>
                </a:lnTo>
                <a:lnTo>
                  <a:pt x="1893696" y="1465"/>
                </a:lnTo>
                <a:lnTo>
                  <a:pt x="1964570" y="368"/>
                </a:lnTo>
                <a:lnTo>
                  <a:pt x="2036064" y="0"/>
                </a:lnTo>
                <a:lnTo>
                  <a:pt x="2107557" y="368"/>
                </a:lnTo>
                <a:lnTo>
                  <a:pt x="2178431" y="1465"/>
                </a:lnTo>
                <a:lnTo>
                  <a:pt x="2248645" y="3279"/>
                </a:lnTo>
                <a:lnTo>
                  <a:pt x="2318158" y="5798"/>
                </a:lnTo>
                <a:lnTo>
                  <a:pt x="2386930" y="9008"/>
                </a:lnTo>
                <a:lnTo>
                  <a:pt x="2454921" y="12899"/>
                </a:lnTo>
                <a:lnTo>
                  <a:pt x="2522090" y="17458"/>
                </a:lnTo>
                <a:lnTo>
                  <a:pt x="2588398" y="22673"/>
                </a:lnTo>
                <a:lnTo>
                  <a:pt x="2653803" y="28532"/>
                </a:lnTo>
                <a:lnTo>
                  <a:pt x="2718266" y="35022"/>
                </a:lnTo>
                <a:lnTo>
                  <a:pt x="2781746" y="42131"/>
                </a:lnTo>
                <a:lnTo>
                  <a:pt x="2844202" y="49848"/>
                </a:lnTo>
                <a:lnTo>
                  <a:pt x="2905596" y="58160"/>
                </a:lnTo>
                <a:lnTo>
                  <a:pt x="2965885" y="67055"/>
                </a:lnTo>
                <a:lnTo>
                  <a:pt x="3025030" y="76521"/>
                </a:lnTo>
                <a:lnTo>
                  <a:pt x="3082990" y="86545"/>
                </a:lnTo>
                <a:lnTo>
                  <a:pt x="3139725" y="97116"/>
                </a:lnTo>
                <a:lnTo>
                  <a:pt x="3195196" y="108221"/>
                </a:lnTo>
                <a:lnTo>
                  <a:pt x="3249360" y="119848"/>
                </a:lnTo>
                <a:lnTo>
                  <a:pt x="3302179" y="131986"/>
                </a:lnTo>
                <a:lnTo>
                  <a:pt x="3353611" y="144621"/>
                </a:lnTo>
                <a:lnTo>
                  <a:pt x="3403617" y="157742"/>
                </a:lnTo>
                <a:lnTo>
                  <a:pt x="3452156" y="171336"/>
                </a:lnTo>
                <a:lnTo>
                  <a:pt x="3499187" y="185392"/>
                </a:lnTo>
                <a:lnTo>
                  <a:pt x="3544671" y="199898"/>
                </a:lnTo>
                <a:lnTo>
                  <a:pt x="3588567" y="214840"/>
                </a:lnTo>
                <a:lnTo>
                  <a:pt x="3630835" y="230207"/>
                </a:lnTo>
                <a:lnTo>
                  <a:pt x="3671434" y="245987"/>
                </a:lnTo>
                <a:lnTo>
                  <a:pt x="3710324" y="262168"/>
                </a:lnTo>
                <a:lnTo>
                  <a:pt x="3747465" y="278737"/>
                </a:lnTo>
                <a:lnTo>
                  <a:pt x="3782816" y="295683"/>
                </a:lnTo>
                <a:lnTo>
                  <a:pt x="3847988" y="330654"/>
                </a:lnTo>
                <a:lnTo>
                  <a:pt x="3905517" y="366985"/>
                </a:lnTo>
                <a:lnTo>
                  <a:pt x="3955081" y="404579"/>
                </a:lnTo>
                <a:lnTo>
                  <a:pt x="3996358" y="443337"/>
                </a:lnTo>
                <a:lnTo>
                  <a:pt x="4029023" y="483163"/>
                </a:lnTo>
                <a:lnTo>
                  <a:pt x="4052755" y="523959"/>
                </a:lnTo>
                <a:lnTo>
                  <a:pt x="4067231" y="565629"/>
                </a:lnTo>
                <a:lnTo>
                  <a:pt x="4072128" y="608076"/>
                </a:lnTo>
                <a:lnTo>
                  <a:pt x="4070897" y="629387"/>
                </a:lnTo>
                <a:lnTo>
                  <a:pt x="4061170" y="671442"/>
                </a:lnTo>
                <a:lnTo>
                  <a:pt x="4042026" y="712657"/>
                </a:lnTo>
                <a:lnTo>
                  <a:pt x="4013787" y="752937"/>
                </a:lnTo>
                <a:lnTo>
                  <a:pt x="3976776" y="792187"/>
                </a:lnTo>
                <a:lnTo>
                  <a:pt x="3931315" y="830309"/>
                </a:lnTo>
                <a:lnTo>
                  <a:pt x="3877728" y="867210"/>
                </a:lnTo>
                <a:lnTo>
                  <a:pt x="3816337" y="902792"/>
                </a:lnTo>
                <a:lnTo>
                  <a:pt x="3747465" y="936960"/>
                </a:lnTo>
                <a:lnTo>
                  <a:pt x="3710324" y="953484"/>
                </a:lnTo>
                <a:lnTo>
                  <a:pt x="3671434" y="969618"/>
                </a:lnTo>
                <a:lnTo>
                  <a:pt x="3630835" y="985351"/>
                </a:lnTo>
                <a:lnTo>
                  <a:pt x="3588567" y="1000670"/>
                </a:lnTo>
                <a:lnTo>
                  <a:pt x="3544671" y="1015564"/>
                </a:lnTo>
                <a:lnTo>
                  <a:pt x="3499187" y="1030021"/>
                </a:lnTo>
                <a:lnTo>
                  <a:pt x="3452156" y="1044028"/>
                </a:lnTo>
                <a:lnTo>
                  <a:pt x="3403617" y="1057574"/>
                </a:lnTo>
                <a:lnTo>
                  <a:pt x="3353611" y="1070647"/>
                </a:lnTo>
                <a:lnTo>
                  <a:pt x="3302179" y="1083234"/>
                </a:lnTo>
                <a:lnTo>
                  <a:pt x="3249360" y="1095325"/>
                </a:lnTo>
                <a:lnTo>
                  <a:pt x="3195196" y="1106905"/>
                </a:lnTo>
                <a:lnTo>
                  <a:pt x="3139725" y="1117965"/>
                </a:lnTo>
                <a:lnTo>
                  <a:pt x="3082990" y="1128492"/>
                </a:lnTo>
                <a:lnTo>
                  <a:pt x="3025030" y="1138473"/>
                </a:lnTo>
                <a:lnTo>
                  <a:pt x="2965885" y="1147897"/>
                </a:lnTo>
                <a:lnTo>
                  <a:pt x="2905596" y="1156752"/>
                </a:lnTo>
                <a:lnTo>
                  <a:pt x="2844202" y="1165026"/>
                </a:lnTo>
                <a:lnTo>
                  <a:pt x="2781746" y="1172707"/>
                </a:lnTo>
                <a:lnTo>
                  <a:pt x="2718266" y="1179783"/>
                </a:lnTo>
                <a:lnTo>
                  <a:pt x="2653803" y="1186242"/>
                </a:lnTo>
                <a:lnTo>
                  <a:pt x="2588398" y="1192071"/>
                </a:lnTo>
                <a:lnTo>
                  <a:pt x="2522090" y="1197260"/>
                </a:lnTo>
                <a:lnTo>
                  <a:pt x="2454921" y="1201796"/>
                </a:lnTo>
                <a:lnTo>
                  <a:pt x="2386930" y="1205667"/>
                </a:lnTo>
                <a:lnTo>
                  <a:pt x="2318158" y="1208861"/>
                </a:lnTo>
                <a:lnTo>
                  <a:pt x="2248645" y="1211366"/>
                </a:lnTo>
                <a:lnTo>
                  <a:pt x="2178431" y="1213170"/>
                </a:lnTo>
                <a:lnTo>
                  <a:pt x="2107557" y="1214261"/>
                </a:lnTo>
                <a:lnTo>
                  <a:pt x="2036064" y="121462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9732" y="5553455"/>
            <a:ext cx="4097020" cy="1885570"/>
          </a:xfrm>
          <a:custGeom>
            <a:avLst/>
            <a:gdLst/>
            <a:ahLst/>
            <a:cxnLst/>
            <a:rect l="l" t="t" r="r" b="b"/>
            <a:pathLst>
              <a:path w="4097020" h="1239520">
                <a:moveTo>
                  <a:pt x="2048255" y="1239520"/>
                </a:moveTo>
                <a:lnTo>
                  <a:pt x="1839468" y="1236980"/>
                </a:lnTo>
                <a:lnTo>
                  <a:pt x="1539240" y="1220470"/>
                </a:lnTo>
                <a:lnTo>
                  <a:pt x="1441703" y="1212850"/>
                </a:lnTo>
                <a:lnTo>
                  <a:pt x="1347216" y="1201420"/>
                </a:lnTo>
                <a:lnTo>
                  <a:pt x="1254251" y="1191260"/>
                </a:lnTo>
                <a:lnTo>
                  <a:pt x="1075943" y="1165860"/>
                </a:lnTo>
                <a:lnTo>
                  <a:pt x="990600" y="1151890"/>
                </a:lnTo>
                <a:lnTo>
                  <a:pt x="908303" y="1135380"/>
                </a:lnTo>
                <a:lnTo>
                  <a:pt x="749808" y="1099820"/>
                </a:lnTo>
                <a:lnTo>
                  <a:pt x="676656" y="1082040"/>
                </a:lnTo>
                <a:lnTo>
                  <a:pt x="605027" y="1061720"/>
                </a:lnTo>
                <a:lnTo>
                  <a:pt x="537971" y="1040130"/>
                </a:lnTo>
                <a:lnTo>
                  <a:pt x="473964" y="1017270"/>
                </a:lnTo>
                <a:lnTo>
                  <a:pt x="413003" y="994410"/>
                </a:lnTo>
                <a:lnTo>
                  <a:pt x="355092" y="970280"/>
                </a:lnTo>
                <a:lnTo>
                  <a:pt x="301751" y="946150"/>
                </a:lnTo>
                <a:lnTo>
                  <a:pt x="207264" y="894080"/>
                </a:lnTo>
                <a:lnTo>
                  <a:pt x="166116" y="866140"/>
                </a:lnTo>
                <a:lnTo>
                  <a:pt x="128016" y="839470"/>
                </a:lnTo>
                <a:lnTo>
                  <a:pt x="96011" y="810260"/>
                </a:lnTo>
                <a:lnTo>
                  <a:pt x="67056" y="779780"/>
                </a:lnTo>
                <a:lnTo>
                  <a:pt x="44195" y="749300"/>
                </a:lnTo>
                <a:lnTo>
                  <a:pt x="10667" y="687070"/>
                </a:lnTo>
                <a:lnTo>
                  <a:pt x="10667" y="685800"/>
                </a:lnTo>
                <a:lnTo>
                  <a:pt x="3048" y="652780"/>
                </a:lnTo>
                <a:lnTo>
                  <a:pt x="3048" y="651510"/>
                </a:lnTo>
                <a:lnTo>
                  <a:pt x="0" y="621030"/>
                </a:lnTo>
                <a:lnTo>
                  <a:pt x="0" y="618490"/>
                </a:lnTo>
                <a:lnTo>
                  <a:pt x="3048" y="588010"/>
                </a:lnTo>
                <a:lnTo>
                  <a:pt x="3048" y="584200"/>
                </a:lnTo>
                <a:lnTo>
                  <a:pt x="10667" y="553720"/>
                </a:lnTo>
                <a:lnTo>
                  <a:pt x="10667" y="552450"/>
                </a:lnTo>
                <a:lnTo>
                  <a:pt x="24383" y="521970"/>
                </a:lnTo>
                <a:lnTo>
                  <a:pt x="67056" y="459740"/>
                </a:lnTo>
                <a:lnTo>
                  <a:pt x="94487" y="430530"/>
                </a:lnTo>
                <a:lnTo>
                  <a:pt x="128016" y="401320"/>
                </a:lnTo>
                <a:lnTo>
                  <a:pt x="164591" y="373380"/>
                </a:lnTo>
                <a:lnTo>
                  <a:pt x="205740" y="345440"/>
                </a:lnTo>
                <a:lnTo>
                  <a:pt x="251459" y="320040"/>
                </a:lnTo>
                <a:lnTo>
                  <a:pt x="301751" y="293370"/>
                </a:lnTo>
                <a:lnTo>
                  <a:pt x="355092" y="267970"/>
                </a:lnTo>
                <a:lnTo>
                  <a:pt x="411479" y="245110"/>
                </a:lnTo>
                <a:lnTo>
                  <a:pt x="472440" y="222250"/>
                </a:lnTo>
                <a:lnTo>
                  <a:pt x="537971" y="199390"/>
                </a:lnTo>
                <a:lnTo>
                  <a:pt x="605027" y="177800"/>
                </a:lnTo>
                <a:lnTo>
                  <a:pt x="676656" y="157480"/>
                </a:lnTo>
                <a:lnTo>
                  <a:pt x="749808" y="138430"/>
                </a:lnTo>
                <a:lnTo>
                  <a:pt x="827532" y="119380"/>
                </a:lnTo>
                <a:lnTo>
                  <a:pt x="906779" y="102870"/>
                </a:lnTo>
                <a:lnTo>
                  <a:pt x="1075943" y="72390"/>
                </a:lnTo>
                <a:lnTo>
                  <a:pt x="1164335" y="58420"/>
                </a:lnTo>
                <a:lnTo>
                  <a:pt x="1347216" y="35560"/>
                </a:lnTo>
                <a:lnTo>
                  <a:pt x="1441703" y="26670"/>
                </a:lnTo>
                <a:lnTo>
                  <a:pt x="1636776" y="11430"/>
                </a:lnTo>
                <a:lnTo>
                  <a:pt x="1737360" y="7620"/>
                </a:lnTo>
                <a:lnTo>
                  <a:pt x="1839468" y="2540"/>
                </a:lnTo>
                <a:lnTo>
                  <a:pt x="2048255" y="0"/>
                </a:lnTo>
                <a:lnTo>
                  <a:pt x="2257044" y="2540"/>
                </a:lnTo>
                <a:lnTo>
                  <a:pt x="2359152" y="7620"/>
                </a:lnTo>
                <a:lnTo>
                  <a:pt x="2459735" y="11430"/>
                </a:lnTo>
                <a:lnTo>
                  <a:pt x="2638805" y="25400"/>
                </a:lnTo>
                <a:lnTo>
                  <a:pt x="1944623" y="25400"/>
                </a:lnTo>
                <a:lnTo>
                  <a:pt x="1840991" y="27940"/>
                </a:lnTo>
                <a:lnTo>
                  <a:pt x="1738884" y="31750"/>
                </a:lnTo>
                <a:lnTo>
                  <a:pt x="1540764" y="43180"/>
                </a:lnTo>
                <a:lnTo>
                  <a:pt x="1444751" y="53340"/>
                </a:lnTo>
                <a:lnTo>
                  <a:pt x="1350264" y="62230"/>
                </a:lnTo>
                <a:lnTo>
                  <a:pt x="1257300" y="72390"/>
                </a:lnTo>
                <a:lnTo>
                  <a:pt x="1167384" y="85090"/>
                </a:lnTo>
                <a:lnTo>
                  <a:pt x="1080516" y="99060"/>
                </a:lnTo>
                <a:lnTo>
                  <a:pt x="995171" y="111760"/>
                </a:lnTo>
                <a:lnTo>
                  <a:pt x="755903" y="162560"/>
                </a:lnTo>
                <a:lnTo>
                  <a:pt x="612648" y="201930"/>
                </a:lnTo>
                <a:lnTo>
                  <a:pt x="545592" y="223520"/>
                </a:lnTo>
                <a:lnTo>
                  <a:pt x="481583" y="245110"/>
                </a:lnTo>
                <a:lnTo>
                  <a:pt x="422148" y="267970"/>
                </a:lnTo>
                <a:lnTo>
                  <a:pt x="365759" y="292100"/>
                </a:lnTo>
                <a:lnTo>
                  <a:pt x="312419" y="316230"/>
                </a:lnTo>
                <a:lnTo>
                  <a:pt x="265175" y="340360"/>
                </a:lnTo>
                <a:lnTo>
                  <a:pt x="220979" y="367030"/>
                </a:lnTo>
                <a:lnTo>
                  <a:pt x="179832" y="392430"/>
                </a:lnTo>
                <a:lnTo>
                  <a:pt x="144779" y="420370"/>
                </a:lnTo>
                <a:lnTo>
                  <a:pt x="112775" y="447040"/>
                </a:lnTo>
                <a:lnTo>
                  <a:pt x="86867" y="474980"/>
                </a:lnTo>
                <a:lnTo>
                  <a:pt x="47243" y="530860"/>
                </a:lnTo>
                <a:lnTo>
                  <a:pt x="35559" y="560070"/>
                </a:lnTo>
                <a:lnTo>
                  <a:pt x="35051" y="560070"/>
                </a:lnTo>
                <a:lnTo>
                  <a:pt x="27749" y="589280"/>
                </a:lnTo>
                <a:lnTo>
                  <a:pt x="27432" y="589280"/>
                </a:lnTo>
                <a:lnTo>
                  <a:pt x="26029" y="618490"/>
                </a:lnTo>
                <a:lnTo>
                  <a:pt x="27432" y="650240"/>
                </a:lnTo>
                <a:lnTo>
                  <a:pt x="28041" y="650240"/>
                </a:lnTo>
                <a:lnTo>
                  <a:pt x="35051" y="679450"/>
                </a:lnTo>
                <a:lnTo>
                  <a:pt x="36642" y="679450"/>
                </a:lnTo>
                <a:lnTo>
                  <a:pt x="47243" y="704850"/>
                </a:lnTo>
                <a:lnTo>
                  <a:pt x="64008" y="734060"/>
                </a:lnTo>
                <a:lnTo>
                  <a:pt x="112775" y="789940"/>
                </a:lnTo>
                <a:lnTo>
                  <a:pt x="143256" y="817880"/>
                </a:lnTo>
                <a:lnTo>
                  <a:pt x="179832" y="845820"/>
                </a:lnTo>
                <a:lnTo>
                  <a:pt x="219456" y="871220"/>
                </a:lnTo>
                <a:lnTo>
                  <a:pt x="263651" y="896620"/>
                </a:lnTo>
                <a:lnTo>
                  <a:pt x="312419" y="923290"/>
                </a:lnTo>
                <a:lnTo>
                  <a:pt x="365759" y="947420"/>
                </a:lnTo>
                <a:lnTo>
                  <a:pt x="422148" y="970280"/>
                </a:lnTo>
                <a:lnTo>
                  <a:pt x="481583" y="993140"/>
                </a:lnTo>
                <a:lnTo>
                  <a:pt x="545592" y="1016000"/>
                </a:lnTo>
                <a:lnTo>
                  <a:pt x="612648" y="1037590"/>
                </a:lnTo>
                <a:lnTo>
                  <a:pt x="682751" y="1056640"/>
                </a:lnTo>
                <a:lnTo>
                  <a:pt x="755903" y="1075690"/>
                </a:lnTo>
                <a:lnTo>
                  <a:pt x="833627" y="1093470"/>
                </a:lnTo>
                <a:lnTo>
                  <a:pt x="912875" y="1109980"/>
                </a:lnTo>
                <a:lnTo>
                  <a:pt x="1080516" y="1140460"/>
                </a:lnTo>
                <a:lnTo>
                  <a:pt x="1167384" y="1154430"/>
                </a:lnTo>
                <a:lnTo>
                  <a:pt x="1257300" y="1167130"/>
                </a:lnTo>
                <a:lnTo>
                  <a:pt x="1350264" y="1177290"/>
                </a:lnTo>
                <a:lnTo>
                  <a:pt x="1444751" y="1186180"/>
                </a:lnTo>
                <a:lnTo>
                  <a:pt x="1638300" y="1201420"/>
                </a:lnTo>
                <a:lnTo>
                  <a:pt x="1840991" y="1211580"/>
                </a:lnTo>
                <a:lnTo>
                  <a:pt x="2048255" y="1214120"/>
                </a:lnTo>
                <a:lnTo>
                  <a:pt x="2638805" y="1214120"/>
                </a:lnTo>
                <a:lnTo>
                  <a:pt x="2558796" y="1220470"/>
                </a:lnTo>
                <a:lnTo>
                  <a:pt x="2459735" y="1226820"/>
                </a:lnTo>
                <a:lnTo>
                  <a:pt x="2257044" y="1236980"/>
                </a:lnTo>
                <a:lnTo>
                  <a:pt x="2048255" y="1239520"/>
                </a:lnTo>
                <a:close/>
              </a:path>
              <a:path w="4097020" h="1239520">
                <a:moveTo>
                  <a:pt x="4087749" y="561340"/>
                </a:moveTo>
                <a:lnTo>
                  <a:pt x="4062984" y="561340"/>
                </a:lnTo>
                <a:lnTo>
                  <a:pt x="4050791" y="533400"/>
                </a:lnTo>
                <a:lnTo>
                  <a:pt x="4032503" y="505460"/>
                </a:lnTo>
                <a:lnTo>
                  <a:pt x="3985260" y="449580"/>
                </a:lnTo>
                <a:lnTo>
                  <a:pt x="3953255" y="420370"/>
                </a:lnTo>
                <a:lnTo>
                  <a:pt x="3918203" y="393700"/>
                </a:lnTo>
                <a:lnTo>
                  <a:pt x="3877055" y="367030"/>
                </a:lnTo>
                <a:lnTo>
                  <a:pt x="3832860" y="340360"/>
                </a:lnTo>
                <a:lnTo>
                  <a:pt x="3784091" y="316230"/>
                </a:lnTo>
                <a:lnTo>
                  <a:pt x="3732275" y="292100"/>
                </a:lnTo>
                <a:lnTo>
                  <a:pt x="3675887" y="267970"/>
                </a:lnTo>
                <a:lnTo>
                  <a:pt x="3614928" y="245110"/>
                </a:lnTo>
                <a:lnTo>
                  <a:pt x="3552444" y="223520"/>
                </a:lnTo>
                <a:lnTo>
                  <a:pt x="3485387" y="201930"/>
                </a:lnTo>
                <a:lnTo>
                  <a:pt x="3413760" y="182880"/>
                </a:lnTo>
                <a:lnTo>
                  <a:pt x="3340607" y="162560"/>
                </a:lnTo>
                <a:lnTo>
                  <a:pt x="3102864" y="111760"/>
                </a:lnTo>
                <a:lnTo>
                  <a:pt x="2929128" y="85090"/>
                </a:lnTo>
                <a:lnTo>
                  <a:pt x="2839212" y="72390"/>
                </a:lnTo>
                <a:lnTo>
                  <a:pt x="2747771" y="62230"/>
                </a:lnTo>
                <a:lnTo>
                  <a:pt x="2653284" y="53340"/>
                </a:lnTo>
                <a:lnTo>
                  <a:pt x="2557271" y="43180"/>
                </a:lnTo>
                <a:lnTo>
                  <a:pt x="2458212" y="38100"/>
                </a:lnTo>
                <a:lnTo>
                  <a:pt x="2357628" y="31750"/>
                </a:lnTo>
                <a:lnTo>
                  <a:pt x="2257044" y="27940"/>
                </a:lnTo>
                <a:lnTo>
                  <a:pt x="2153412" y="25400"/>
                </a:lnTo>
                <a:lnTo>
                  <a:pt x="2638805" y="25400"/>
                </a:lnTo>
                <a:lnTo>
                  <a:pt x="2749296" y="35560"/>
                </a:lnTo>
                <a:lnTo>
                  <a:pt x="2933700" y="58420"/>
                </a:lnTo>
                <a:lnTo>
                  <a:pt x="3020568" y="72390"/>
                </a:lnTo>
                <a:lnTo>
                  <a:pt x="3189732" y="102870"/>
                </a:lnTo>
                <a:lnTo>
                  <a:pt x="3268980" y="119380"/>
                </a:lnTo>
                <a:lnTo>
                  <a:pt x="3346703" y="138430"/>
                </a:lnTo>
                <a:lnTo>
                  <a:pt x="3421380" y="157480"/>
                </a:lnTo>
                <a:lnTo>
                  <a:pt x="3491484" y="177800"/>
                </a:lnTo>
                <a:lnTo>
                  <a:pt x="3560064" y="199390"/>
                </a:lnTo>
                <a:lnTo>
                  <a:pt x="3624071" y="220980"/>
                </a:lnTo>
                <a:lnTo>
                  <a:pt x="3741419" y="267970"/>
                </a:lnTo>
                <a:lnTo>
                  <a:pt x="3794760" y="293370"/>
                </a:lnTo>
                <a:lnTo>
                  <a:pt x="3845052" y="320040"/>
                </a:lnTo>
                <a:lnTo>
                  <a:pt x="3890771" y="345440"/>
                </a:lnTo>
                <a:lnTo>
                  <a:pt x="3931920" y="373380"/>
                </a:lnTo>
                <a:lnTo>
                  <a:pt x="3968496" y="400050"/>
                </a:lnTo>
                <a:lnTo>
                  <a:pt x="4002023" y="429260"/>
                </a:lnTo>
                <a:lnTo>
                  <a:pt x="4029455" y="459740"/>
                </a:lnTo>
                <a:lnTo>
                  <a:pt x="4072128" y="520700"/>
                </a:lnTo>
                <a:lnTo>
                  <a:pt x="4085844" y="552450"/>
                </a:lnTo>
                <a:lnTo>
                  <a:pt x="4085844" y="553720"/>
                </a:lnTo>
                <a:lnTo>
                  <a:pt x="4087749" y="561340"/>
                </a:lnTo>
                <a:close/>
              </a:path>
              <a:path w="4097020" h="1239520">
                <a:moveTo>
                  <a:pt x="35051" y="561340"/>
                </a:moveTo>
                <a:lnTo>
                  <a:pt x="35051" y="560070"/>
                </a:lnTo>
                <a:lnTo>
                  <a:pt x="35559" y="560070"/>
                </a:lnTo>
                <a:lnTo>
                  <a:pt x="35051" y="561340"/>
                </a:lnTo>
                <a:close/>
              </a:path>
              <a:path w="4097020" h="1239520">
                <a:moveTo>
                  <a:pt x="4069080" y="590550"/>
                </a:moveTo>
                <a:lnTo>
                  <a:pt x="4061460" y="560070"/>
                </a:lnTo>
                <a:lnTo>
                  <a:pt x="4062984" y="561340"/>
                </a:lnTo>
                <a:lnTo>
                  <a:pt x="4087749" y="561340"/>
                </a:lnTo>
                <a:lnTo>
                  <a:pt x="4093464" y="584200"/>
                </a:lnTo>
                <a:lnTo>
                  <a:pt x="4094987" y="586740"/>
                </a:lnTo>
                <a:lnTo>
                  <a:pt x="4095051" y="589280"/>
                </a:lnTo>
                <a:lnTo>
                  <a:pt x="4069080" y="589280"/>
                </a:lnTo>
                <a:lnTo>
                  <a:pt x="4069080" y="590550"/>
                </a:lnTo>
                <a:close/>
              </a:path>
              <a:path w="4097020" h="1239520">
                <a:moveTo>
                  <a:pt x="27432" y="590550"/>
                </a:moveTo>
                <a:lnTo>
                  <a:pt x="27432" y="589280"/>
                </a:lnTo>
                <a:lnTo>
                  <a:pt x="27749" y="589280"/>
                </a:lnTo>
                <a:lnTo>
                  <a:pt x="27432" y="590550"/>
                </a:lnTo>
                <a:close/>
              </a:path>
              <a:path w="4097020" h="1239520">
                <a:moveTo>
                  <a:pt x="4096512" y="621030"/>
                </a:moveTo>
                <a:lnTo>
                  <a:pt x="4072128" y="621030"/>
                </a:lnTo>
                <a:lnTo>
                  <a:pt x="4072128" y="618490"/>
                </a:lnTo>
                <a:lnTo>
                  <a:pt x="4071884" y="618490"/>
                </a:lnTo>
                <a:lnTo>
                  <a:pt x="4069080" y="589280"/>
                </a:lnTo>
                <a:lnTo>
                  <a:pt x="4095051" y="589280"/>
                </a:lnTo>
                <a:lnTo>
                  <a:pt x="4096512" y="618490"/>
                </a:lnTo>
                <a:lnTo>
                  <a:pt x="4072128" y="618490"/>
                </a:lnTo>
                <a:lnTo>
                  <a:pt x="4072006" y="619760"/>
                </a:lnTo>
                <a:lnTo>
                  <a:pt x="4096512" y="619760"/>
                </a:lnTo>
                <a:lnTo>
                  <a:pt x="4096512" y="621030"/>
                </a:lnTo>
                <a:close/>
              </a:path>
              <a:path w="4097020" h="1239520">
                <a:moveTo>
                  <a:pt x="25968" y="619760"/>
                </a:moveTo>
                <a:lnTo>
                  <a:pt x="25908" y="618490"/>
                </a:lnTo>
                <a:lnTo>
                  <a:pt x="25968" y="619760"/>
                </a:lnTo>
                <a:close/>
              </a:path>
              <a:path w="4097020" h="1239520">
                <a:moveTo>
                  <a:pt x="26029" y="621030"/>
                </a:moveTo>
                <a:lnTo>
                  <a:pt x="25968" y="619760"/>
                </a:lnTo>
                <a:lnTo>
                  <a:pt x="26029" y="621030"/>
                </a:lnTo>
                <a:close/>
              </a:path>
              <a:path w="4097020" h="1239520">
                <a:moveTo>
                  <a:pt x="4095051" y="650240"/>
                </a:moveTo>
                <a:lnTo>
                  <a:pt x="4069080" y="650240"/>
                </a:lnTo>
                <a:lnTo>
                  <a:pt x="4072006" y="619760"/>
                </a:lnTo>
                <a:lnTo>
                  <a:pt x="4072128" y="621030"/>
                </a:lnTo>
                <a:lnTo>
                  <a:pt x="4096512" y="621030"/>
                </a:lnTo>
                <a:lnTo>
                  <a:pt x="4095051" y="650240"/>
                </a:lnTo>
                <a:close/>
              </a:path>
              <a:path w="4097020" h="1239520">
                <a:moveTo>
                  <a:pt x="28041" y="650240"/>
                </a:moveTo>
                <a:lnTo>
                  <a:pt x="27432" y="650240"/>
                </a:lnTo>
                <a:lnTo>
                  <a:pt x="27432" y="647700"/>
                </a:lnTo>
                <a:lnTo>
                  <a:pt x="28041" y="650240"/>
                </a:lnTo>
                <a:close/>
              </a:path>
              <a:path w="4097020" h="1239520">
                <a:moveTo>
                  <a:pt x="4061678" y="678541"/>
                </a:moveTo>
                <a:lnTo>
                  <a:pt x="4069080" y="647700"/>
                </a:lnTo>
                <a:lnTo>
                  <a:pt x="4069080" y="650240"/>
                </a:lnTo>
                <a:lnTo>
                  <a:pt x="4095051" y="650240"/>
                </a:lnTo>
                <a:lnTo>
                  <a:pt x="4094987" y="652780"/>
                </a:lnTo>
                <a:lnTo>
                  <a:pt x="4093464" y="652780"/>
                </a:lnTo>
                <a:lnTo>
                  <a:pt x="4088188" y="675640"/>
                </a:lnTo>
                <a:lnTo>
                  <a:pt x="4062984" y="675640"/>
                </a:lnTo>
                <a:lnTo>
                  <a:pt x="4061678" y="678541"/>
                </a:lnTo>
                <a:close/>
              </a:path>
              <a:path w="4097020" h="1239520">
                <a:moveTo>
                  <a:pt x="36642" y="679450"/>
                </a:moveTo>
                <a:lnTo>
                  <a:pt x="35051" y="679450"/>
                </a:lnTo>
                <a:lnTo>
                  <a:pt x="35051" y="675640"/>
                </a:lnTo>
                <a:lnTo>
                  <a:pt x="36642" y="679450"/>
                </a:lnTo>
                <a:close/>
              </a:path>
              <a:path w="4097020" h="1239520">
                <a:moveTo>
                  <a:pt x="4061460" y="679450"/>
                </a:moveTo>
                <a:lnTo>
                  <a:pt x="4061678" y="678541"/>
                </a:lnTo>
                <a:lnTo>
                  <a:pt x="4062984" y="675640"/>
                </a:lnTo>
                <a:lnTo>
                  <a:pt x="4061460" y="679450"/>
                </a:lnTo>
                <a:close/>
              </a:path>
              <a:path w="4097020" h="1239520">
                <a:moveTo>
                  <a:pt x="4087309" y="679450"/>
                </a:moveTo>
                <a:lnTo>
                  <a:pt x="4061460" y="679450"/>
                </a:lnTo>
                <a:lnTo>
                  <a:pt x="4062984" y="675640"/>
                </a:lnTo>
                <a:lnTo>
                  <a:pt x="4088188" y="675640"/>
                </a:lnTo>
                <a:lnTo>
                  <a:pt x="4087309" y="679450"/>
                </a:lnTo>
                <a:close/>
              </a:path>
              <a:path w="4097020" h="1239520">
                <a:moveTo>
                  <a:pt x="2638805" y="1214120"/>
                </a:moveTo>
                <a:lnTo>
                  <a:pt x="2048255" y="1214120"/>
                </a:lnTo>
                <a:lnTo>
                  <a:pt x="2255519" y="1211580"/>
                </a:lnTo>
                <a:lnTo>
                  <a:pt x="2458212" y="1201420"/>
                </a:lnTo>
                <a:lnTo>
                  <a:pt x="2653284" y="1186180"/>
                </a:lnTo>
                <a:lnTo>
                  <a:pt x="2747771" y="1177290"/>
                </a:lnTo>
                <a:lnTo>
                  <a:pt x="2839212" y="1167130"/>
                </a:lnTo>
                <a:lnTo>
                  <a:pt x="2929128" y="1154430"/>
                </a:lnTo>
                <a:lnTo>
                  <a:pt x="3017519" y="1140460"/>
                </a:lnTo>
                <a:lnTo>
                  <a:pt x="3183635" y="1109980"/>
                </a:lnTo>
                <a:lnTo>
                  <a:pt x="3264407" y="1093470"/>
                </a:lnTo>
                <a:lnTo>
                  <a:pt x="3340607" y="1075690"/>
                </a:lnTo>
                <a:lnTo>
                  <a:pt x="3413760" y="1056640"/>
                </a:lnTo>
                <a:lnTo>
                  <a:pt x="3483864" y="1037590"/>
                </a:lnTo>
                <a:lnTo>
                  <a:pt x="3550919" y="1016000"/>
                </a:lnTo>
                <a:lnTo>
                  <a:pt x="3675887" y="971550"/>
                </a:lnTo>
                <a:lnTo>
                  <a:pt x="3730752" y="947420"/>
                </a:lnTo>
                <a:lnTo>
                  <a:pt x="3784091" y="923290"/>
                </a:lnTo>
                <a:lnTo>
                  <a:pt x="3832860" y="899160"/>
                </a:lnTo>
                <a:lnTo>
                  <a:pt x="3877055" y="872490"/>
                </a:lnTo>
                <a:lnTo>
                  <a:pt x="3916680" y="845820"/>
                </a:lnTo>
                <a:lnTo>
                  <a:pt x="3953255" y="819150"/>
                </a:lnTo>
                <a:lnTo>
                  <a:pt x="3983736" y="792480"/>
                </a:lnTo>
                <a:lnTo>
                  <a:pt x="4009644" y="763270"/>
                </a:lnTo>
                <a:lnTo>
                  <a:pt x="4049268" y="706120"/>
                </a:lnTo>
                <a:lnTo>
                  <a:pt x="4061678" y="678541"/>
                </a:lnTo>
                <a:lnTo>
                  <a:pt x="4061460" y="679450"/>
                </a:lnTo>
                <a:lnTo>
                  <a:pt x="4087309" y="679450"/>
                </a:lnTo>
                <a:lnTo>
                  <a:pt x="4085844" y="685800"/>
                </a:lnTo>
                <a:lnTo>
                  <a:pt x="4085844" y="687070"/>
                </a:lnTo>
                <a:lnTo>
                  <a:pt x="4053839" y="748030"/>
                </a:lnTo>
                <a:lnTo>
                  <a:pt x="4030980" y="779780"/>
                </a:lnTo>
                <a:lnTo>
                  <a:pt x="4002023" y="808990"/>
                </a:lnTo>
                <a:lnTo>
                  <a:pt x="3970020" y="838200"/>
                </a:lnTo>
                <a:lnTo>
                  <a:pt x="3931920" y="866140"/>
                </a:lnTo>
                <a:lnTo>
                  <a:pt x="3890771" y="892810"/>
                </a:lnTo>
                <a:lnTo>
                  <a:pt x="3845052" y="919480"/>
                </a:lnTo>
                <a:lnTo>
                  <a:pt x="3796284" y="946150"/>
                </a:lnTo>
                <a:lnTo>
                  <a:pt x="3741419" y="970280"/>
                </a:lnTo>
                <a:lnTo>
                  <a:pt x="3685032" y="994410"/>
                </a:lnTo>
                <a:lnTo>
                  <a:pt x="3624071" y="1017270"/>
                </a:lnTo>
                <a:lnTo>
                  <a:pt x="3560064" y="1040130"/>
                </a:lnTo>
                <a:lnTo>
                  <a:pt x="3491484" y="1061720"/>
                </a:lnTo>
                <a:lnTo>
                  <a:pt x="3421380" y="1082040"/>
                </a:lnTo>
                <a:lnTo>
                  <a:pt x="3189732" y="1135380"/>
                </a:lnTo>
                <a:lnTo>
                  <a:pt x="3107435" y="1151890"/>
                </a:lnTo>
                <a:lnTo>
                  <a:pt x="2933700" y="1178560"/>
                </a:lnTo>
                <a:lnTo>
                  <a:pt x="2842260" y="1191260"/>
                </a:lnTo>
                <a:lnTo>
                  <a:pt x="2749296" y="1201420"/>
                </a:lnTo>
                <a:lnTo>
                  <a:pt x="2654807" y="1212850"/>
                </a:lnTo>
                <a:lnTo>
                  <a:pt x="2638805" y="121412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04843" y="6056437"/>
            <a:ext cx="3137916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系统软件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功能、模块划分、接口定义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16552" y="3351276"/>
            <a:ext cx="1714499" cy="1571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06766" y="3683011"/>
            <a:ext cx="7359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微软雅黑"/>
                <a:cs typeface="微软雅黑"/>
              </a:rPr>
              <a:t>课程 任务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56732" y="3070860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5">
                <a:moveTo>
                  <a:pt x="228600" y="620267"/>
                </a:moveTo>
                <a:lnTo>
                  <a:pt x="0" y="394716"/>
                </a:lnTo>
                <a:lnTo>
                  <a:pt x="277367" y="115824"/>
                </a:lnTo>
                <a:lnTo>
                  <a:pt x="163067" y="1524"/>
                </a:lnTo>
                <a:lnTo>
                  <a:pt x="617219" y="0"/>
                </a:lnTo>
                <a:lnTo>
                  <a:pt x="619511" y="341375"/>
                </a:lnTo>
                <a:lnTo>
                  <a:pt x="505967" y="341375"/>
                </a:lnTo>
                <a:lnTo>
                  <a:pt x="228600" y="620267"/>
                </a:lnTo>
                <a:close/>
              </a:path>
              <a:path w="620395" h="620395">
                <a:moveTo>
                  <a:pt x="620267" y="454151"/>
                </a:moveTo>
                <a:lnTo>
                  <a:pt x="505967" y="341375"/>
                </a:lnTo>
                <a:lnTo>
                  <a:pt x="619511" y="341375"/>
                </a:lnTo>
                <a:lnTo>
                  <a:pt x="620267" y="454151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39967" y="3057144"/>
            <a:ext cx="649605" cy="652780"/>
          </a:xfrm>
          <a:custGeom>
            <a:avLst/>
            <a:gdLst/>
            <a:ahLst/>
            <a:cxnLst/>
            <a:rect l="l" t="t" r="r" b="b"/>
            <a:pathLst>
              <a:path w="649604" h="652779">
                <a:moveTo>
                  <a:pt x="276603" y="128869"/>
                </a:moveTo>
                <a:lnTo>
                  <a:pt x="149352" y="3048"/>
                </a:lnTo>
                <a:lnTo>
                  <a:pt x="646175" y="0"/>
                </a:lnTo>
                <a:lnTo>
                  <a:pt x="646213" y="6095"/>
                </a:lnTo>
                <a:lnTo>
                  <a:pt x="188976" y="6095"/>
                </a:lnTo>
                <a:lnTo>
                  <a:pt x="179831" y="28956"/>
                </a:lnTo>
                <a:lnTo>
                  <a:pt x="212121" y="28956"/>
                </a:lnTo>
                <a:lnTo>
                  <a:pt x="304704" y="120396"/>
                </a:lnTo>
                <a:lnTo>
                  <a:pt x="284988" y="120396"/>
                </a:lnTo>
                <a:lnTo>
                  <a:pt x="276603" y="128869"/>
                </a:lnTo>
                <a:close/>
              </a:path>
              <a:path w="649604" h="652779">
                <a:moveTo>
                  <a:pt x="179831" y="28956"/>
                </a:moveTo>
                <a:lnTo>
                  <a:pt x="188976" y="6095"/>
                </a:lnTo>
                <a:lnTo>
                  <a:pt x="211903" y="28740"/>
                </a:lnTo>
                <a:lnTo>
                  <a:pt x="179831" y="28956"/>
                </a:lnTo>
                <a:close/>
              </a:path>
              <a:path w="649604" h="652779">
                <a:moveTo>
                  <a:pt x="211903" y="28740"/>
                </a:moveTo>
                <a:lnTo>
                  <a:pt x="188976" y="6095"/>
                </a:lnTo>
                <a:lnTo>
                  <a:pt x="646213" y="6095"/>
                </a:lnTo>
                <a:lnTo>
                  <a:pt x="646259" y="13716"/>
                </a:lnTo>
                <a:lnTo>
                  <a:pt x="621792" y="13716"/>
                </a:lnTo>
                <a:lnTo>
                  <a:pt x="621833" y="25989"/>
                </a:lnTo>
                <a:lnTo>
                  <a:pt x="211903" y="28740"/>
                </a:lnTo>
                <a:close/>
              </a:path>
              <a:path w="649604" h="652779">
                <a:moveTo>
                  <a:pt x="621833" y="25989"/>
                </a:moveTo>
                <a:lnTo>
                  <a:pt x="621792" y="13716"/>
                </a:lnTo>
                <a:lnTo>
                  <a:pt x="633983" y="25908"/>
                </a:lnTo>
                <a:lnTo>
                  <a:pt x="621833" y="25989"/>
                </a:lnTo>
                <a:close/>
              </a:path>
              <a:path w="649604" h="652779">
                <a:moveTo>
                  <a:pt x="649037" y="467868"/>
                </a:moveTo>
                <a:lnTo>
                  <a:pt x="623316" y="467868"/>
                </a:lnTo>
                <a:lnTo>
                  <a:pt x="646175" y="458724"/>
                </a:lnTo>
                <a:lnTo>
                  <a:pt x="623209" y="436040"/>
                </a:lnTo>
                <a:lnTo>
                  <a:pt x="621833" y="25989"/>
                </a:lnTo>
                <a:lnTo>
                  <a:pt x="633983" y="25908"/>
                </a:lnTo>
                <a:lnTo>
                  <a:pt x="621792" y="13716"/>
                </a:lnTo>
                <a:lnTo>
                  <a:pt x="646259" y="13716"/>
                </a:lnTo>
                <a:lnTo>
                  <a:pt x="649037" y="467868"/>
                </a:lnTo>
                <a:close/>
              </a:path>
              <a:path w="649604" h="652779">
                <a:moveTo>
                  <a:pt x="212121" y="28956"/>
                </a:moveTo>
                <a:lnTo>
                  <a:pt x="179831" y="28956"/>
                </a:lnTo>
                <a:lnTo>
                  <a:pt x="211903" y="28740"/>
                </a:lnTo>
                <a:lnTo>
                  <a:pt x="212121" y="28956"/>
                </a:lnTo>
                <a:close/>
              </a:path>
              <a:path w="649604" h="652779">
                <a:moveTo>
                  <a:pt x="284988" y="137160"/>
                </a:moveTo>
                <a:lnTo>
                  <a:pt x="276603" y="128869"/>
                </a:lnTo>
                <a:lnTo>
                  <a:pt x="284988" y="120396"/>
                </a:lnTo>
                <a:lnTo>
                  <a:pt x="284988" y="137160"/>
                </a:lnTo>
                <a:close/>
              </a:path>
              <a:path w="649604" h="652779">
                <a:moveTo>
                  <a:pt x="303372" y="137160"/>
                </a:moveTo>
                <a:lnTo>
                  <a:pt x="284988" y="137160"/>
                </a:lnTo>
                <a:lnTo>
                  <a:pt x="284988" y="120396"/>
                </a:lnTo>
                <a:lnTo>
                  <a:pt x="304704" y="120396"/>
                </a:lnTo>
                <a:lnTo>
                  <a:pt x="312419" y="128016"/>
                </a:lnTo>
                <a:lnTo>
                  <a:pt x="303372" y="137160"/>
                </a:lnTo>
                <a:close/>
              </a:path>
              <a:path w="649604" h="652779">
                <a:moveTo>
                  <a:pt x="245364" y="652272"/>
                </a:moveTo>
                <a:lnTo>
                  <a:pt x="0" y="408432"/>
                </a:lnTo>
                <a:lnTo>
                  <a:pt x="276603" y="128869"/>
                </a:lnTo>
                <a:lnTo>
                  <a:pt x="284988" y="137160"/>
                </a:lnTo>
                <a:lnTo>
                  <a:pt x="303372" y="137160"/>
                </a:lnTo>
                <a:lnTo>
                  <a:pt x="44003" y="399288"/>
                </a:lnTo>
                <a:lnTo>
                  <a:pt x="25908" y="399288"/>
                </a:lnTo>
                <a:lnTo>
                  <a:pt x="25908" y="417576"/>
                </a:lnTo>
                <a:lnTo>
                  <a:pt x="44443" y="417576"/>
                </a:lnTo>
                <a:lnTo>
                  <a:pt x="245278" y="615733"/>
                </a:lnTo>
                <a:lnTo>
                  <a:pt x="236219" y="624840"/>
                </a:lnTo>
                <a:lnTo>
                  <a:pt x="272650" y="624840"/>
                </a:lnTo>
                <a:lnTo>
                  <a:pt x="245364" y="652272"/>
                </a:lnTo>
                <a:close/>
              </a:path>
              <a:path w="649604" h="652779">
                <a:moveTo>
                  <a:pt x="272650" y="624840"/>
                </a:moveTo>
                <a:lnTo>
                  <a:pt x="254507" y="624840"/>
                </a:lnTo>
                <a:lnTo>
                  <a:pt x="245278" y="615733"/>
                </a:lnTo>
                <a:lnTo>
                  <a:pt x="522732" y="336804"/>
                </a:lnTo>
                <a:lnTo>
                  <a:pt x="550506" y="364236"/>
                </a:lnTo>
                <a:lnTo>
                  <a:pt x="513587" y="364236"/>
                </a:lnTo>
                <a:lnTo>
                  <a:pt x="522807" y="373352"/>
                </a:lnTo>
                <a:lnTo>
                  <a:pt x="272650" y="624840"/>
                </a:lnTo>
                <a:close/>
              </a:path>
              <a:path w="649604" h="652779">
                <a:moveTo>
                  <a:pt x="522807" y="373352"/>
                </a:moveTo>
                <a:lnTo>
                  <a:pt x="513587" y="364236"/>
                </a:lnTo>
                <a:lnTo>
                  <a:pt x="531876" y="364236"/>
                </a:lnTo>
                <a:lnTo>
                  <a:pt x="522807" y="373352"/>
                </a:lnTo>
                <a:close/>
              </a:path>
              <a:path w="649604" h="652779">
                <a:moveTo>
                  <a:pt x="649224" y="498348"/>
                </a:moveTo>
                <a:lnTo>
                  <a:pt x="522807" y="373352"/>
                </a:lnTo>
                <a:lnTo>
                  <a:pt x="531876" y="364236"/>
                </a:lnTo>
                <a:lnTo>
                  <a:pt x="550506" y="364236"/>
                </a:lnTo>
                <a:lnTo>
                  <a:pt x="623209" y="436040"/>
                </a:lnTo>
                <a:lnTo>
                  <a:pt x="623316" y="467868"/>
                </a:lnTo>
                <a:lnTo>
                  <a:pt x="649037" y="467868"/>
                </a:lnTo>
                <a:lnTo>
                  <a:pt x="649224" y="498348"/>
                </a:lnTo>
                <a:close/>
              </a:path>
              <a:path w="649604" h="652779">
                <a:moveTo>
                  <a:pt x="25908" y="417576"/>
                </a:moveTo>
                <a:lnTo>
                  <a:pt x="25908" y="399288"/>
                </a:lnTo>
                <a:lnTo>
                  <a:pt x="35064" y="408322"/>
                </a:lnTo>
                <a:lnTo>
                  <a:pt x="25908" y="417576"/>
                </a:lnTo>
                <a:close/>
              </a:path>
              <a:path w="649604" h="652779">
                <a:moveTo>
                  <a:pt x="35064" y="408322"/>
                </a:moveTo>
                <a:lnTo>
                  <a:pt x="25908" y="399288"/>
                </a:lnTo>
                <a:lnTo>
                  <a:pt x="44003" y="399288"/>
                </a:lnTo>
                <a:lnTo>
                  <a:pt x="35064" y="408322"/>
                </a:lnTo>
                <a:close/>
              </a:path>
              <a:path w="649604" h="652779">
                <a:moveTo>
                  <a:pt x="44443" y="417576"/>
                </a:moveTo>
                <a:lnTo>
                  <a:pt x="25908" y="417576"/>
                </a:lnTo>
                <a:lnTo>
                  <a:pt x="35064" y="408322"/>
                </a:lnTo>
                <a:lnTo>
                  <a:pt x="44443" y="417576"/>
                </a:lnTo>
                <a:close/>
              </a:path>
              <a:path w="649604" h="652779">
                <a:moveTo>
                  <a:pt x="623316" y="467868"/>
                </a:moveTo>
                <a:lnTo>
                  <a:pt x="623209" y="436040"/>
                </a:lnTo>
                <a:lnTo>
                  <a:pt x="646175" y="458724"/>
                </a:lnTo>
                <a:lnTo>
                  <a:pt x="623316" y="467868"/>
                </a:lnTo>
                <a:close/>
              </a:path>
              <a:path w="649604" h="652779">
                <a:moveTo>
                  <a:pt x="254507" y="624840"/>
                </a:moveTo>
                <a:lnTo>
                  <a:pt x="236219" y="624840"/>
                </a:lnTo>
                <a:lnTo>
                  <a:pt x="245278" y="615733"/>
                </a:lnTo>
                <a:lnTo>
                  <a:pt x="254507" y="62484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64508" y="3070860"/>
            <a:ext cx="631190" cy="622300"/>
          </a:xfrm>
          <a:custGeom>
            <a:avLst/>
            <a:gdLst/>
            <a:ahLst/>
            <a:cxnLst/>
            <a:rect l="l" t="t" r="r" b="b"/>
            <a:pathLst>
              <a:path w="631189" h="622300">
                <a:moveTo>
                  <a:pt x="15240" y="469392"/>
                </a:moveTo>
                <a:lnTo>
                  <a:pt x="0" y="15240"/>
                </a:lnTo>
                <a:lnTo>
                  <a:pt x="455675" y="0"/>
                </a:lnTo>
                <a:lnTo>
                  <a:pt x="344424" y="117348"/>
                </a:lnTo>
                <a:lnTo>
                  <a:pt x="593705" y="352043"/>
                </a:lnTo>
                <a:lnTo>
                  <a:pt x="124967" y="352043"/>
                </a:lnTo>
                <a:lnTo>
                  <a:pt x="15240" y="469392"/>
                </a:lnTo>
                <a:close/>
              </a:path>
              <a:path w="631189" h="622300">
                <a:moveTo>
                  <a:pt x="411480" y="621792"/>
                </a:moveTo>
                <a:lnTo>
                  <a:pt x="124967" y="352043"/>
                </a:lnTo>
                <a:lnTo>
                  <a:pt x="593705" y="352043"/>
                </a:lnTo>
                <a:lnTo>
                  <a:pt x="630935" y="387096"/>
                </a:lnTo>
                <a:lnTo>
                  <a:pt x="411480" y="62179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2316" y="3057144"/>
            <a:ext cx="661670" cy="652780"/>
          </a:xfrm>
          <a:custGeom>
            <a:avLst/>
            <a:gdLst/>
            <a:ahLst/>
            <a:cxnLst/>
            <a:rect l="l" t="t" r="r" b="b"/>
            <a:pathLst>
              <a:path w="661670" h="652779">
                <a:moveTo>
                  <a:pt x="15239" y="513588"/>
                </a:moveTo>
                <a:lnTo>
                  <a:pt x="0" y="16764"/>
                </a:lnTo>
                <a:lnTo>
                  <a:pt x="496824" y="0"/>
                </a:lnTo>
                <a:lnTo>
                  <a:pt x="491125" y="6096"/>
                </a:lnTo>
                <a:lnTo>
                  <a:pt x="458724" y="6096"/>
                </a:lnTo>
                <a:lnTo>
                  <a:pt x="437820" y="28339"/>
                </a:lnTo>
                <a:lnTo>
                  <a:pt x="417407" y="28956"/>
                </a:lnTo>
                <a:lnTo>
                  <a:pt x="25908" y="28956"/>
                </a:lnTo>
                <a:lnTo>
                  <a:pt x="13715" y="41147"/>
                </a:lnTo>
                <a:lnTo>
                  <a:pt x="26276" y="41147"/>
                </a:lnTo>
                <a:lnTo>
                  <a:pt x="38692" y="452251"/>
                </a:lnTo>
                <a:lnTo>
                  <a:pt x="18287" y="473964"/>
                </a:lnTo>
                <a:lnTo>
                  <a:pt x="39624" y="483108"/>
                </a:lnTo>
                <a:lnTo>
                  <a:pt x="44045" y="483108"/>
                </a:lnTo>
                <a:lnTo>
                  <a:pt x="15239" y="513588"/>
                </a:lnTo>
                <a:close/>
              </a:path>
              <a:path w="661670" h="652779">
                <a:moveTo>
                  <a:pt x="437820" y="28339"/>
                </a:moveTo>
                <a:lnTo>
                  <a:pt x="458724" y="6096"/>
                </a:lnTo>
                <a:lnTo>
                  <a:pt x="467868" y="27432"/>
                </a:lnTo>
                <a:lnTo>
                  <a:pt x="437820" y="28339"/>
                </a:lnTo>
                <a:close/>
              </a:path>
              <a:path w="661670" h="652779">
                <a:moveTo>
                  <a:pt x="625586" y="400648"/>
                </a:moveTo>
                <a:lnTo>
                  <a:pt x="339852" y="132588"/>
                </a:lnTo>
                <a:lnTo>
                  <a:pt x="437820" y="28339"/>
                </a:lnTo>
                <a:lnTo>
                  <a:pt x="467868" y="27432"/>
                </a:lnTo>
                <a:lnTo>
                  <a:pt x="458724" y="6096"/>
                </a:lnTo>
                <a:lnTo>
                  <a:pt x="491125" y="6096"/>
                </a:lnTo>
                <a:lnTo>
                  <a:pt x="382855" y="121920"/>
                </a:lnTo>
                <a:lnTo>
                  <a:pt x="365760" y="121920"/>
                </a:lnTo>
                <a:lnTo>
                  <a:pt x="365760" y="140208"/>
                </a:lnTo>
                <a:lnTo>
                  <a:pt x="385253" y="140208"/>
                </a:lnTo>
                <a:lnTo>
                  <a:pt x="653293" y="391668"/>
                </a:lnTo>
                <a:lnTo>
                  <a:pt x="633984" y="391668"/>
                </a:lnTo>
                <a:lnTo>
                  <a:pt x="625586" y="400648"/>
                </a:lnTo>
                <a:close/>
              </a:path>
              <a:path w="661670" h="652779">
                <a:moveTo>
                  <a:pt x="13715" y="41147"/>
                </a:moveTo>
                <a:lnTo>
                  <a:pt x="25908" y="28956"/>
                </a:lnTo>
                <a:lnTo>
                  <a:pt x="26264" y="40769"/>
                </a:lnTo>
                <a:lnTo>
                  <a:pt x="13715" y="41147"/>
                </a:lnTo>
                <a:close/>
              </a:path>
              <a:path w="661670" h="652779">
                <a:moveTo>
                  <a:pt x="26264" y="40769"/>
                </a:moveTo>
                <a:lnTo>
                  <a:pt x="25908" y="28956"/>
                </a:lnTo>
                <a:lnTo>
                  <a:pt x="417407" y="28956"/>
                </a:lnTo>
                <a:lnTo>
                  <a:pt x="26264" y="40769"/>
                </a:lnTo>
                <a:close/>
              </a:path>
              <a:path w="661670" h="652779">
                <a:moveTo>
                  <a:pt x="26276" y="41147"/>
                </a:moveTo>
                <a:lnTo>
                  <a:pt x="13715" y="41147"/>
                </a:lnTo>
                <a:lnTo>
                  <a:pt x="26264" y="40769"/>
                </a:lnTo>
                <a:lnTo>
                  <a:pt x="26276" y="41147"/>
                </a:lnTo>
                <a:close/>
              </a:path>
              <a:path w="661670" h="652779">
                <a:moveTo>
                  <a:pt x="365760" y="140208"/>
                </a:moveTo>
                <a:lnTo>
                  <a:pt x="365760" y="121920"/>
                </a:lnTo>
                <a:lnTo>
                  <a:pt x="374867" y="130464"/>
                </a:lnTo>
                <a:lnTo>
                  <a:pt x="365760" y="140208"/>
                </a:lnTo>
                <a:close/>
              </a:path>
              <a:path w="661670" h="652779">
                <a:moveTo>
                  <a:pt x="374867" y="130464"/>
                </a:moveTo>
                <a:lnTo>
                  <a:pt x="365760" y="121920"/>
                </a:lnTo>
                <a:lnTo>
                  <a:pt x="382855" y="121920"/>
                </a:lnTo>
                <a:lnTo>
                  <a:pt x="374867" y="130464"/>
                </a:lnTo>
                <a:close/>
              </a:path>
              <a:path w="661670" h="652779">
                <a:moveTo>
                  <a:pt x="385253" y="140208"/>
                </a:moveTo>
                <a:lnTo>
                  <a:pt x="365760" y="140208"/>
                </a:lnTo>
                <a:lnTo>
                  <a:pt x="374867" y="130464"/>
                </a:lnTo>
                <a:lnTo>
                  <a:pt x="385253" y="140208"/>
                </a:lnTo>
                <a:close/>
              </a:path>
              <a:path w="661670" h="652779">
                <a:moveTo>
                  <a:pt x="44045" y="483108"/>
                </a:moveTo>
                <a:lnTo>
                  <a:pt x="39624" y="483108"/>
                </a:lnTo>
                <a:lnTo>
                  <a:pt x="38692" y="452251"/>
                </a:lnTo>
                <a:lnTo>
                  <a:pt x="137160" y="347472"/>
                </a:lnTo>
                <a:lnTo>
                  <a:pt x="166240" y="374904"/>
                </a:lnTo>
                <a:lnTo>
                  <a:pt x="128015" y="374904"/>
                </a:lnTo>
                <a:lnTo>
                  <a:pt x="137709" y="383998"/>
                </a:lnTo>
                <a:lnTo>
                  <a:pt x="44045" y="483108"/>
                </a:lnTo>
                <a:close/>
              </a:path>
              <a:path w="661670" h="652779">
                <a:moveTo>
                  <a:pt x="137709" y="383998"/>
                </a:moveTo>
                <a:lnTo>
                  <a:pt x="128015" y="374904"/>
                </a:lnTo>
                <a:lnTo>
                  <a:pt x="146303" y="374904"/>
                </a:lnTo>
                <a:lnTo>
                  <a:pt x="137709" y="383998"/>
                </a:lnTo>
                <a:close/>
              </a:path>
              <a:path w="661670" h="652779">
                <a:moveTo>
                  <a:pt x="423672" y="652272"/>
                </a:moveTo>
                <a:lnTo>
                  <a:pt x="137709" y="383998"/>
                </a:lnTo>
                <a:lnTo>
                  <a:pt x="146303" y="374904"/>
                </a:lnTo>
                <a:lnTo>
                  <a:pt x="166240" y="374904"/>
                </a:lnTo>
                <a:lnTo>
                  <a:pt x="423098" y="617197"/>
                </a:lnTo>
                <a:lnTo>
                  <a:pt x="414528" y="626364"/>
                </a:lnTo>
                <a:lnTo>
                  <a:pt x="448019" y="626364"/>
                </a:lnTo>
                <a:lnTo>
                  <a:pt x="423672" y="652272"/>
                </a:lnTo>
                <a:close/>
              </a:path>
              <a:path w="661670" h="652779">
                <a:moveTo>
                  <a:pt x="635508" y="409956"/>
                </a:moveTo>
                <a:lnTo>
                  <a:pt x="625586" y="400648"/>
                </a:lnTo>
                <a:lnTo>
                  <a:pt x="633984" y="391668"/>
                </a:lnTo>
                <a:lnTo>
                  <a:pt x="635508" y="409956"/>
                </a:lnTo>
                <a:close/>
              </a:path>
              <a:path w="661670" h="652779">
                <a:moveTo>
                  <a:pt x="651390" y="409956"/>
                </a:moveTo>
                <a:lnTo>
                  <a:pt x="635508" y="409956"/>
                </a:lnTo>
                <a:lnTo>
                  <a:pt x="633984" y="391668"/>
                </a:lnTo>
                <a:lnTo>
                  <a:pt x="653293" y="391668"/>
                </a:lnTo>
                <a:lnTo>
                  <a:pt x="661416" y="399288"/>
                </a:lnTo>
                <a:lnTo>
                  <a:pt x="651390" y="409956"/>
                </a:lnTo>
                <a:close/>
              </a:path>
              <a:path w="661670" h="652779">
                <a:moveTo>
                  <a:pt x="448019" y="626364"/>
                </a:moveTo>
                <a:lnTo>
                  <a:pt x="432816" y="626364"/>
                </a:lnTo>
                <a:lnTo>
                  <a:pt x="423098" y="617197"/>
                </a:lnTo>
                <a:lnTo>
                  <a:pt x="625586" y="400648"/>
                </a:lnTo>
                <a:lnTo>
                  <a:pt x="635508" y="409956"/>
                </a:lnTo>
                <a:lnTo>
                  <a:pt x="651390" y="409956"/>
                </a:lnTo>
                <a:lnTo>
                  <a:pt x="448019" y="626364"/>
                </a:lnTo>
                <a:close/>
              </a:path>
              <a:path w="661670" h="652779">
                <a:moveTo>
                  <a:pt x="39624" y="483108"/>
                </a:moveTo>
                <a:lnTo>
                  <a:pt x="18287" y="473964"/>
                </a:lnTo>
                <a:lnTo>
                  <a:pt x="38692" y="452251"/>
                </a:lnTo>
                <a:lnTo>
                  <a:pt x="39624" y="483108"/>
                </a:lnTo>
                <a:close/>
              </a:path>
              <a:path w="661670" h="652779">
                <a:moveTo>
                  <a:pt x="432816" y="626364"/>
                </a:moveTo>
                <a:lnTo>
                  <a:pt x="414528" y="626364"/>
                </a:lnTo>
                <a:lnTo>
                  <a:pt x="423098" y="617197"/>
                </a:lnTo>
                <a:lnTo>
                  <a:pt x="432816" y="626364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49980" y="4066032"/>
            <a:ext cx="713740" cy="643255"/>
          </a:xfrm>
          <a:custGeom>
            <a:avLst/>
            <a:gdLst/>
            <a:ahLst/>
            <a:cxnLst/>
            <a:rect l="l" t="t" r="r" b="b"/>
            <a:pathLst>
              <a:path w="713739" h="643254">
                <a:moveTo>
                  <a:pt x="320039" y="643127"/>
                </a:moveTo>
                <a:lnTo>
                  <a:pt x="0" y="321564"/>
                </a:lnTo>
                <a:lnTo>
                  <a:pt x="320039" y="0"/>
                </a:lnTo>
                <a:lnTo>
                  <a:pt x="320039" y="160019"/>
                </a:lnTo>
                <a:lnTo>
                  <a:pt x="713231" y="160019"/>
                </a:lnTo>
                <a:lnTo>
                  <a:pt x="713231" y="481583"/>
                </a:lnTo>
                <a:lnTo>
                  <a:pt x="320039" y="481583"/>
                </a:lnTo>
                <a:lnTo>
                  <a:pt x="320039" y="643127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31691" y="4035552"/>
            <a:ext cx="745490" cy="704215"/>
          </a:xfrm>
          <a:custGeom>
            <a:avLst/>
            <a:gdLst/>
            <a:ahLst/>
            <a:cxnLst/>
            <a:rect l="l" t="t" r="r" b="b"/>
            <a:pathLst>
              <a:path w="745489" h="704214">
                <a:moveTo>
                  <a:pt x="352043" y="704088"/>
                </a:moveTo>
                <a:lnTo>
                  <a:pt x="0" y="352044"/>
                </a:lnTo>
                <a:lnTo>
                  <a:pt x="352043" y="0"/>
                </a:lnTo>
                <a:lnTo>
                  <a:pt x="352043" y="30480"/>
                </a:lnTo>
                <a:lnTo>
                  <a:pt x="326135" y="30480"/>
                </a:lnTo>
                <a:lnTo>
                  <a:pt x="326135" y="60960"/>
                </a:lnTo>
                <a:lnTo>
                  <a:pt x="44196" y="342900"/>
                </a:lnTo>
                <a:lnTo>
                  <a:pt x="25908" y="342900"/>
                </a:lnTo>
                <a:lnTo>
                  <a:pt x="25908" y="361188"/>
                </a:lnTo>
                <a:lnTo>
                  <a:pt x="44196" y="361188"/>
                </a:lnTo>
                <a:lnTo>
                  <a:pt x="326135" y="643128"/>
                </a:lnTo>
                <a:lnTo>
                  <a:pt x="326135" y="673608"/>
                </a:lnTo>
                <a:lnTo>
                  <a:pt x="352043" y="673608"/>
                </a:lnTo>
                <a:lnTo>
                  <a:pt x="352043" y="704088"/>
                </a:lnTo>
                <a:close/>
              </a:path>
              <a:path w="745489" h="704214">
                <a:moveTo>
                  <a:pt x="326135" y="60960"/>
                </a:moveTo>
                <a:lnTo>
                  <a:pt x="326135" y="30480"/>
                </a:lnTo>
                <a:lnTo>
                  <a:pt x="347472" y="39624"/>
                </a:lnTo>
                <a:lnTo>
                  <a:pt x="326135" y="60960"/>
                </a:lnTo>
                <a:close/>
              </a:path>
              <a:path w="745489" h="704214">
                <a:moveTo>
                  <a:pt x="719327" y="204216"/>
                </a:moveTo>
                <a:lnTo>
                  <a:pt x="326135" y="204216"/>
                </a:lnTo>
                <a:lnTo>
                  <a:pt x="326135" y="60960"/>
                </a:lnTo>
                <a:lnTo>
                  <a:pt x="347472" y="39624"/>
                </a:lnTo>
                <a:lnTo>
                  <a:pt x="326135" y="30480"/>
                </a:lnTo>
                <a:lnTo>
                  <a:pt x="352043" y="30480"/>
                </a:lnTo>
                <a:lnTo>
                  <a:pt x="352043" y="178308"/>
                </a:lnTo>
                <a:lnTo>
                  <a:pt x="338327" y="178308"/>
                </a:lnTo>
                <a:lnTo>
                  <a:pt x="352043" y="190500"/>
                </a:lnTo>
                <a:lnTo>
                  <a:pt x="719327" y="190500"/>
                </a:lnTo>
                <a:lnTo>
                  <a:pt x="719327" y="204216"/>
                </a:lnTo>
                <a:close/>
              </a:path>
              <a:path w="745489" h="704214">
                <a:moveTo>
                  <a:pt x="352043" y="190500"/>
                </a:moveTo>
                <a:lnTo>
                  <a:pt x="338327" y="178308"/>
                </a:lnTo>
                <a:lnTo>
                  <a:pt x="352043" y="178308"/>
                </a:lnTo>
                <a:lnTo>
                  <a:pt x="352043" y="190500"/>
                </a:lnTo>
                <a:close/>
              </a:path>
              <a:path w="745489" h="704214">
                <a:moveTo>
                  <a:pt x="745235" y="204216"/>
                </a:moveTo>
                <a:lnTo>
                  <a:pt x="731519" y="204216"/>
                </a:lnTo>
                <a:lnTo>
                  <a:pt x="719327" y="190500"/>
                </a:lnTo>
                <a:lnTo>
                  <a:pt x="352043" y="190500"/>
                </a:lnTo>
                <a:lnTo>
                  <a:pt x="352043" y="178308"/>
                </a:lnTo>
                <a:lnTo>
                  <a:pt x="745235" y="178308"/>
                </a:lnTo>
                <a:lnTo>
                  <a:pt x="745235" y="204216"/>
                </a:lnTo>
                <a:close/>
              </a:path>
              <a:path w="745489" h="704214">
                <a:moveTo>
                  <a:pt x="719327" y="512064"/>
                </a:moveTo>
                <a:lnTo>
                  <a:pt x="719327" y="190500"/>
                </a:lnTo>
                <a:lnTo>
                  <a:pt x="731519" y="204216"/>
                </a:lnTo>
                <a:lnTo>
                  <a:pt x="745235" y="204216"/>
                </a:lnTo>
                <a:lnTo>
                  <a:pt x="745235" y="499872"/>
                </a:lnTo>
                <a:lnTo>
                  <a:pt x="731519" y="499872"/>
                </a:lnTo>
                <a:lnTo>
                  <a:pt x="719327" y="512064"/>
                </a:lnTo>
                <a:close/>
              </a:path>
              <a:path w="745489" h="704214">
                <a:moveTo>
                  <a:pt x="25908" y="361188"/>
                </a:moveTo>
                <a:lnTo>
                  <a:pt x="25908" y="342900"/>
                </a:lnTo>
                <a:lnTo>
                  <a:pt x="35051" y="352044"/>
                </a:lnTo>
                <a:lnTo>
                  <a:pt x="25908" y="361188"/>
                </a:lnTo>
                <a:close/>
              </a:path>
              <a:path w="745489" h="704214">
                <a:moveTo>
                  <a:pt x="35052" y="352044"/>
                </a:moveTo>
                <a:lnTo>
                  <a:pt x="25908" y="342900"/>
                </a:lnTo>
                <a:lnTo>
                  <a:pt x="44196" y="342900"/>
                </a:lnTo>
                <a:lnTo>
                  <a:pt x="35052" y="352044"/>
                </a:lnTo>
                <a:close/>
              </a:path>
              <a:path w="745489" h="704214">
                <a:moveTo>
                  <a:pt x="44196" y="361188"/>
                </a:moveTo>
                <a:lnTo>
                  <a:pt x="25908" y="361188"/>
                </a:lnTo>
                <a:lnTo>
                  <a:pt x="35052" y="352044"/>
                </a:lnTo>
                <a:lnTo>
                  <a:pt x="44196" y="361188"/>
                </a:lnTo>
                <a:close/>
              </a:path>
              <a:path w="745489" h="704214">
                <a:moveTo>
                  <a:pt x="352043" y="673608"/>
                </a:moveTo>
                <a:lnTo>
                  <a:pt x="326135" y="673608"/>
                </a:lnTo>
                <a:lnTo>
                  <a:pt x="347472" y="664464"/>
                </a:lnTo>
                <a:lnTo>
                  <a:pt x="326135" y="643128"/>
                </a:lnTo>
                <a:lnTo>
                  <a:pt x="326135" y="499872"/>
                </a:lnTo>
                <a:lnTo>
                  <a:pt x="719327" y="499872"/>
                </a:lnTo>
                <a:lnTo>
                  <a:pt x="719327" y="512064"/>
                </a:lnTo>
                <a:lnTo>
                  <a:pt x="352043" y="512064"/>
                </a:lnTo>
                <a:lnTo>
                  <a:pt x="338327" y="525780"/>
                </a:lnTo>
                <a:lnTo>
                  <a:pt x="352043" y="525780"/>
                </a:lnTo>
                <a:lnTo>
                  <a:pt x="352043" y="673608"/>
                </a:lnTo>
                <a:close/>
              </a:path>
              <a:path w="745489" h="704214">
                <a:moveTo>
                  <a:pt x="745235" y="525780"/>
                </a:moveTo>
                <a:lnTo>
                  <a:pt x="352043" y="525780"/>
                </a:lnTo>
                <a:lnTo>
                  <a:pt x="352043" y="512064"/>
                </a:lnTo>
                <a:lnTo>
                  <a:pt x="719327" y="512064"/>
                </a:lnTo>
                <a:lnTo>
                  <a:pt x="731519" y="499872"/>
                </a:lnTo>
                <a:lnTo>
                  <a:pt x="745235" y="499872"/>
                </a:lnTo>
                <a:lnTo>
                  <a:pt x="745235" y="525780"/>
                </a:lnTo>
                <a:close/>
              </a:path>
              <a:path w="745489" h="704214">
                <a:moveTo>
                  <a:pt x="352043" y="525780"/>
                </a:moveTo>
                <a:lnTo>
                  <a:pt x="338327" y="525780"/>
                </a:lnTo>
                <a:lnTo>
                  <a:pt x="352043" y="512064"/>
                </a:lnTo>
                <a:lnTo>
                  <a:pt x="352043" y="525780"/>
                </a:lnTo>
                <a:close/>
              </a:path>
              <a:path w="745489" h="704214">
                <a:moveTo>
                  <a:pt x="326135" y="673608"/>
                </a:moveTo>
                <a:lnTo>
                  <a:pt x="326135" y="643128"/>
                </a:lnTo>
                <a:lnTo>
                  <a:pt x="347472" y="664464"/>
                </a:lnTo>
                <a:lnTo>
                  <a:pt x="326135" y="673608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02680" y="3994403"/>
            <a:ext cx="715010" cy="643255"/>
          </a:xfrm>
          <a:custGeom>
            <a:avLst/>
            <a:gdLst/>
            <a:ahLst/>
            <a:cxnLst/>
            <a:rect l="l" t="t" r="r" b="b"/>
            <a:pathLst>
              <a:path w="715009" h="643254">
                <a:moveTo>
                  <a:pt x="393191" y="643128"/>
                </a:moveTo>
                <a:lnTo>
                  <a:pt x="393191" y="483108"/>
                </a:lnTo>
                <a:lnTo>
                  <a:pt x="0" y="483108"/>
                </a:lnTo>
                <a:lnTo>
                  <a:pt x="0" y="161544"/>
                </a:lnTo>
                <a:lnTo>
                  <a:pt x="393191" y="161544"/>
                </a:lnTo>
                <a:lnTo>
                  <a:pt x="393191" y="0"/>
                </a:lnTo>
                <a:lnTo>
                  <a:pt x="714755" y="321564"/>
                </a:lnTo>
                <a:lnTo>
                  <a:pt x="393191" y="64312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90488" y="3963923"/>
            <a:ext cx="745490" cy="704215"/>
          </a:xfrm>
          <a:custGeom>
            <a:avLst/>
            <a:gdLst/>
            <a:ahLst/>
            <a:cxnLst/>
            <a:rect l="l" t="t" r="r" b="b"/>
            <a:pathLst>
              <a:path w="745490" h="704214">
                <a:moveTo>
                  <a:pt x="391668" y="192024"/>
                </a:moveTo>
                <a:lnTo>
                  <a:pt x="391668" y="0"/>
                </a:lnTo>
                <a:lnTo>
                  <a:pt x="422279" y="30480"/>
                </a:lnTo>
                <a:lnTo>
                  <a:pt x="417576" y="30480"/>
                </a:lnTo>
                <a:lnTo>
                  <a:pt x="396239" y="39624"/>
                </a:lnTo>
                <a:lnTo>
                  <a:pt x="417576" y="60960"/>
                </a:lnTo>
                <a:lnTo>
                  <a:pt x="417576" y="178308"/>
                </a:lnTo>
                <a:lnTo>
                  <a:pt x="405384" y="178308"/>
                </a:lnTo>
                <a:lnTo>
                  <a:pt x="391668" y="192024"/>
                </a:lnTo>
                <a:close/>
              </a:path>
              <a:path w="745490" h="704214">
                <a:moveTo>
                  <a:pt x="417576" y="60960"/>
                </a:moveTo>
                <a:lnTo>
                  <a:pt x="396239" y="39624"/>
                </a:lnTo>
                <a:lnTo>
                  <a:pt x="417576" y="30480"/>
                </a:lnTo>
                <a:lnTo>
                  <a:pt x="417576" y="60960"/>
                </a:lnTo>
                <a:close/>
              </a:path>
              <a:path w="745490" h="704214">
                <a:moveTo>
                  <a:pt x="708660" y="352044"/>
                </a:moveTo>
                <a:lnTo>
                  <a:pt x="417576" y="60960"/>
                </a:lnTo>
                <a:lnTo>
                  <a:pt x="417576" y="30480"/>
                </a:lnTo>
                <a:lnTo>
                  <a:pt x="422279" y="30480"/>
                </a:lnTo>
                <a:lnTo>
                  <a:pt x="736052" y="342900"/>
                </a:lnTo>
                <a:lnTo>
                  <a:pt x="717804" y="342900"/>
                </a:lnTo>
                <a:lnTo>
                  <a:pt x="708660" y="352044"/>
                </a:lnTo>
                <a:close/>
              </a:path>
              <a:path w="745490" h="704214">
                <a:moveTo>
                  <a:pt x="391668" y="525780"/>
                </a:moveTo>
                <a:lnTo>
                  <a:pt x="0" y="525780"/>
                </a:lnTo>
                <a:lnTo>
                  <a:pt x="0" y="178308"/>
                </a:lnTo>
                <a:lnTo>
                  <a:pt x="391668" y="178308"/>
                </a:lnTo>
                <a:lnTo>
                  <a:pt x="391668" y="192024"/>
                </a:lnTo>
                <a:lnTo>
                  <a:pt x="24384" y="192024"/>
                </a:lnTo>
                <a:lnTo>
                  <a:pt x="12192" y="204216"/>
                </a:lnTo>
                <a:lnTo>
                  <a:pt x="24384" y="204216"/>
                </a:lnTo>
                <a:lnTo>
                  <a:pt x="24384" y="499872"/>
                </a:lnTo>
                <a:lnTo>
                  <a:pt x="12192" y="499872"/>
                </a:lnTo>
                <a:lnTo>
                  <a:pt x="24384" y="513588"/>
                </a:lnTo>
                <a:lnTo>
                  <a:pt x="391668" y="513588"/>
                </a:lnTo>
                <a:lnTo>
                  <a:pt x="391668" y="525780"/>
                </a:lnTo>
                <a:close/>
              </a:path>
              <a:path w="745490" h="704214">
                <a:moveTo>
                  <a:pt x="417576" y="204216"/>
                </a:moveTo>
                <a:lnTo>
                  <a:pt x="24384" y="204216"/>
                </a:lnTo>
                <a:lnTo>
                  <a:pt x="24384" y="192024"/>
                </a:lnTo>
                <a:lnTo>
                  <a:pt x="391668" y="192024"/>
                </a:lnTo>
                <a:lnTo>
                  <a:pt x="405384" y="178308"/>
                </a:lnTo>
                <a:lnTo>
                  <a:pt x="417576" y="178308"/>
                </a:lnTo>
                <a:lnTo>
                  <a:pt x="417576" y="204216"/>
                </a:lnTo>
                <a:close/>
              </a:path>
              <a:path w="745490" h="704214">
                <a:moveTo>
                  <a:pt x="24384" y="204216"/>
                </a:moveTo>
                <a:lnTo>
                  <a:pt x="12192" y="204216"/>
                </a:lnTo>
                <a:lnTo>
                  <a:pt x="24384" y="192024"/>
                </a:lnTo>
                <a:lnTo>
                  <a:pt x="24384" y="204216"/>
                </a:lnTo>
                <a:close/>
              </a:path>
              <a:path w="745490" h="704214">
                <a:moveTo>
                  <a:pt x="717804" y="361188"/>
                </a:moveTo>
                <a:lnTo>
                  <a:pt x="708660" y="352044"/>
                </a:lnTo>
                <a:lnTo>
                  <a:pt x="717804" y="342900"/>
                </a:lnTo>
                <a:lnTo>
                  <a:pt x="717804" y="361188"/>
                </a:lnTo>
                <a:close/>
              </a:path>
              <a:path w="745490" h="704214">
                <a:moveTo>
                  <a:pt x="736052" y="361188"/>
                </a:moveTo>
                <a:lnTo>
                  <a:pt x="717804" y="361188"/>
                </a:lnTo>
                <a:lnTo>
                  <a:pt x="717804" y="342900"/>
                </a:lnTo>
                <a:lnTo>
                  <a:pt x="736052" y="342900"/>
                </a:lnTo>
                <a:lnTo>
                  <a:pt x="745236" y="352044"/>
                </a:lnTo>
                <a:lnTo>
                  <a:pt x="736052" y="361188"/>
                </a:lnTo>
                <a:close/>
              </a:path>
              <a:path w="745490" h="704214">
                <a:moveTo>
                  <a:pt x="422279" y="673608"/>
                </a:moveTo>
                <a:lnTo>
                  <a:pt x="417576" y="673608"/>
                </a:lnTo>
                <a:lnTo>
                  <a:pt x="417576" y="643128"/>
                </a:lnTo>
                <a:lnTo>
                  <a:pt x="708660" y="352044"/>
                </a:lnTo>
                <a:lnTo>
                  <a:pt x="717804" y="361188"/>
                </a:lnTo>
                <a:lnTo>
                  <a:pt x="736052" y="361188"/>
                </a:lnTo>
                <a:lnTo>
                  <a:pt x="422279" y="673608"/>
                </a:lnTo>
                <a:close/>
              </a:path>
              <a:path w="745490" h="704214">
                <a:moveTo>
                  <a:pt x="24384" y="513588"/>
                </a:moveTo>
                <a:lnTo>
                  <a:pt x="12192" y="499872"/>
                </a:lnTo>
                <a:lnTo>
                  <a:pt x="24384" y="499872"/>
                </a:lnTo>
                <a:lnTo>
                  <a:pt x="24384" y="513588"/>
                </a:lnTo>
                <a:close/>
              </a:path>
              <a:path w="745490" h="704214">
                <a:moveTo>
                  <a:pt x="417576" y="525780"/>
                </a:moveTo>
                <a:lnTo>
                  <a:pt x="405384" y="525780"/>
                </a:lnTo>
                <a:lnTo>
                  <a:pt x="391668" y="513588"/>
                </a:lnTo>
                <a:lnTo>
                  <a:pt x="24384" y="513588"/>
                </a:lnTo>
                <a:lnTo>
                  <a:pt x="24384" y="499872"/>
                </a:lnTo>
                <a:lnTo>
                  <a:pt x="417576" y="499872"/>
                </a:lnTo>
                <a:lnTo>
                  <a:pt x="417576" y="525780"/>
                </a:lnTo>
                <a:close/>
              </a:path>
              <a:path w="745490" h="704214">
                <a:moveTo>
                  <a:pt x="391668" y="704088"/>
                </a:moveTo>
                <a:lnTo>
                  <a:pt x="391668" y="513588"/>
                </a:lnTo>
                <a:lnTo>
                  <a:pt x="405384" y="525780"/>
                </a:lnTo>
                <a:lnTo>
                  <a:pt x="417576" y="525780"/>
                </a:lnTo>
                <a:lnTo>
                  <a:pt x="417576" y="643128"/>
                </a:lnTo>
                <a:lnTo>
                  <a:pt x="396239" y="664464"/>
                </a:lnTo>
                <a:lnTo>
                  <a:pt x="417576" y="673608"/>
                </a:lnTo>
                <a:lnTo>
                  <a:pt x="422279" y="673608"/>
                </a:lnTo>
                <a:lnTo>
                  <a:pt x="391668" y="704088"/>
                </a:lnTo>
                <a:close/>
              </a:path>
              <a:path w="745490" h="704214">
                <a:moveTo>
                  <a:pt x="417576" y="673608"/>
                </a:moveTo>
                <a:lnTo>
                  <a:pt x="396239" y="664464"/>
                </a:lnTo>
                <a:lnTo>
                  <a:pt x="417576" y="643128"/>
                </a:lnTo>
                <a:lnTo>
                  <a:pt x="417576" y="673608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16423" y="4992623"/>
            <a:ext cx="643255" cy="573405"/>
          </a:xfrm>
          <a:custGeom>
            <a:avLst/>
            <a:gdLst/>
            <a:ahLst/>
            <a:cxnLst/>
            <a:rect l="l" t="t" r="r" b="b"/>
            <a:pathLst>
              <a:path w="643254" h="573404">
                <a:moveTo>
                  <a:pt x="483108" y="286512"/>
                </a:moveTo>
                <a:lnTo>
                  <a:pt x="161544" y="286512"/>
                </a:lnTo>
                <a:lnTo>
                  <a:pt x="161544" y="0"/>
                </a:lnTo>
                <a:lnTo>
                  <a:pt x="483108" y="0"/>
                </a:lnTo>
                <a:lnTo>
                  <a:pt x="483108" y="286512"/>
                </a:lnTo>
                <a:close/>
              </a:path>
              <a:path w="643254" h="573404">
                <a:moveTo>
                  <a:pt x="321564" y="573024"/>
                </a:moveTo>
                <a:lnTo>
                  <a:pt x="0" y="286512"/>
                </a:lnTo>
                <a:lnTo>
                  <a:pt x="643128" y="286512"/>
                </a:lnTo>
                <a:lnTo>
                  <a:pt x="321564" y="57302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82895" y="4980432"/>
            <a:ext cx="710565" cy="603885"/>
          </a:xfrm>
          <a:custGeom>
            <a:avLst/>
            <a:gdLst/>
            <a:ahLst/>
            <a:cxnLst/>
            <a:rect l="l" t="t" r="r" b="b"/>
            <a:pathLst>
              <a:path w="710564" h="603885">
                <a:moveTo>
                  <a:pt x="181356" y="298704"/>
                </a:moveTo>
                <a:lnTo>
                  <a:pt x="181356" y="0"/>
                </a:lnTo>
                <a:lnTo>
                  <a:pt x="528828" y="0"/>
                </a:lnTo>
                <a:lnTo>
                  <a:pt x="528828" y="12192"/>
                </a:lnTo>
                <a:lnTo>
                  <a:pt x="207264" y="12192"/>
                </a:lnTo>
                <a:lnTo>
                  <a:pt x="195072" y="25908"/>
                </a:lnTo>
                <a:lnTo>
                  <a:pt x="207264" y="25908"/>
                </a:lnTo>
                <a:lnTo>
                  <a:pt x="207264" y="286512"/>
                </a:lnTo>
                <a:lnTo>
                  <a:pt x="195072" y="286512"/>
                </a:lnTo>
                <a:lnTo>
                  <a:pt x="181356" y="298704"/>
                </a:lnTo>
                <a:close/>
              </a:path>
              <a:path w="710564" h="603885">
                <a:moveTo>
                  <a:pt x="207264" y="25908"/>
                </a:moveTo>
                <a:lnTo>
                  <a:pt x="195072" y="25908"/>
                </a:lnTo>
                <a:lnTo>
                  <a:pt x="207264" y="12192"/>
                </a:lnTo>
                <a:lnTo>
                  <a:pt x="207264" y="25908"/>
                </a:lnTo>
                <a:close/>
              </a:path>
              <a:path w="710564" h="603885">
                <a:moveTo>
                  <a:pt x="502920" y="25908"/>
                </a:moveTo>
                <a:lnTo>
                  <a:pt x="207264" y="25908"/>
                </a:lnTo>
                <a:lnTo>
                  <a:pt x="207264" y="12192"/>
                </a:lnTo>
                <a:lnTo>
                  <a:pt x="502920" y="12192"/>
                </a:lnTo>
                <a:lnTo>
                  <a:pt x="502920" y="25908"/>
                </a:lnTo>
                <a:close/>
              </a:path>
              <a:path w="710564" h="603885">
                <a:moveTo>
                  <a:pt x="643379" y="312419"/>
                </a:moveTo>
                <a:lnTo>
                  <a:pt x="502920" y="312419"/>
                </a:lnTo>
                <a:lnTo>
                  <a:pt x="502920" y="12192"/>
                </a:lnTo>
                <a:lnTo>
                  <a:pt x="516636" y="25908"/>
                </a:lnTo>
                <a:lnTo>
                  <a:pt x="528828" y="25908"/>
                </a:lnTo>
                <a:lnTo>
                  <a:pt x="528828" y="286512"/>
                </a:lnTo>
                <a:lnTo>
                  <a:pt x="516636" y="286512"/>
                </a:lnTo>
                <a:lnTo>
                  <a:pt x="528828" y="298704"/>
                </a:lnTo>
                <a:lnTo>
                  <a:pt x="658773" y="298704"/>
                </a:lnTo>
                <a:lnTo>
                  <a:pt x="643379" y="312419"/>
                </a:lnTo>
                <a:close/>
              </a:path>
              <a:path w="710564" h="603885">
                <a:moveTo>
                  <a:pt x="528828" y="25908"/>
                </a:moveTo>
                <a:lnTo>
                  <a:pt x="516636" y="25908"/>
                </a:lnTo>
                <a:lnTo>
                  <a:pt x="502920" y="12192"/>
                </a:lnTo>
                <a:lnTo>
                  <a:pt x="528828" y="12192"/>
                </a:lnTo>
                <a:lnTo>
                  <a:pt x="528828" y="25908"/>
                </a:lnTo>
                <a:close/>
              </a:path>
              <a:path w="710564" h="603885">
                <a:moveTo>
                  <a:pt x="355092" y="603504"/>
                </a:moveTo>
                <a:lnTo>
                  <a:pt x="0" y="286512"/>
                </a:lnTo>
                <a:lnTo>
                  <a:pt x="181356" y="286512"/>
                </a:lnTo>
                <a:lnTo>
                  <a:pt x="181356" y="289560"/>
                </a:lnTo>
                <a:lnTo>
                  <a:pt x="42672" y="289560"/>
                </a:lnTo>
                <a:lnTo>
                  <a:pt x="33528" y="312419"/>
                </a:lnTo>
                <a:lnTo>
                  <a:pt x="68328" y="312419"/>
                </a:lnTo>
                <a:lnTo>
                  <a:pt x="355854" y="568603"/>
                </a:lnTo>
                <a:lnTo>
                  <a:pt x="347472" y="576072"/>
                </a:lnTo>
                <a:lnTo>
                  <a:pt x="385821" y="576072"/>
                </a:lnTo>
                <a:lnTo>
                  <a:pt x="355092" y="603504"/>
                </a:lnTo>
                <a:close/>
              </a:path>
              <a:path w="710564" h="603885">
                <a:moveTo>
                  <a:pt x="207264" y="298704"/>
                </a:moveTo>
                <a:lnTo>
                  <a:pt x="181356" y="298704"/>
                </a:lnTo>
                <a:lnTo>
                  <a:pt x="195072" y="286512"/>
                </a:lnTo>
                <a:lnTo>
                  <a:pt x="207264" y="286512"/>
                </a:lnTo>
                <a:lnTo>
                  <a:pt x="207264" y="298704"/>
                </a:lnTo>
                <a:close/>
              </a:path>
              <a:path w="710564" h="603885">
                <a:moveTo>
                  <a:pt x="528828" y="298704"/>
                </a:moveTo>
                <a:lnTo>
                  <a:pt x="516636" y="286512"/>
                </a:lnTo>
                <a:lnTo>
                  <a:pt x="528828" y="286512"/>
                </a:lnTo>
                <a:lnTo>
                  <a:pt x="528828" y="298704"/>
                </a:lnTo>
                <a:close/>
              </a:path>
              <a:path w="710564" h="603885">
                <a:moveTo>
                  <a:pt x="658773" y="298704"/>
                </a:moveTo>
                <a:lnTo>
                  <a:pt x="528828" y="298704"/>
                </a:lnTo>
                <a:lnTo>
                  <a:pt x="528828" y="286512"/>
                </a:lnTo>
                <a:lnTo>
                  <a:pt x="710184" y="286512"/>
                </a:lnTo>
                <a:lnTo>
                  <a:pt x="706769" y="289560"/>
                </a:lnTo>
                <a:lnTo>
                  <a:pt x="669036" y="289560"/>
                </a:lnTo>
                <a:lnTo>
                  <a:pt x="658773" y="298704"/>
                </a:lnTo>
                <a:close/>
              </a:path>
              <a:path w="710564" h="603885">
                <a:moveTo>
                  <a:pt x="68328" y="312419"/>
                </a:moveTo>
                <a:lnTo>
                  <a:pt x="33528" y="312419"/>
                </a:lnTo>
                <a:lnTo>
                  <a:pt x="42672" y="289560"/>
                </a:lnTo>
                <a:lnTo>
                  <a:pt x="68328" y="312419"/>
                </a:lnTo>
                <a:close/>
              </a:path>
              <a:path w="710564" h="603885">
                <a:moveTo>
                  <a:pt x="207264" y="312419"/>
                </a:moveTo>
                <a:lnTo>
                  <a:pt x="68328" y="312419"/>
                </a:lnTo>
                <a:lnTo>
                  <a:pt x="42672" y="289560"/>
                </a:lnTo>
                <a:lnTo>
                  <a:pt x="181356" y="289560"/>
                </a:lnTo>
                <a:lnTo>
                  <a:pt x="181356" y="298704"/>
                </a:lnTo>
                <a:lnTo>
                  <a:pt x="207264" y="298704"/>
                </a:lnTo>
                <a:lnTo>
                  <a:pt x="207264" y="312419"/>
                </a:lnTo>
                <a:close/>
              </a:path>
              <a:path w="710564" h="603885">
                <a:moveTo>
                  <a:pt x="385821" y="576072"/>
                </a:moveTo>
                <a:lnTo>
                  <a:pt x="364236" y="576072"/>
                </a:lnTo>
                <a:lnTo>
                  <a:pt x="355854" y="568603"/>
                </a:lnTo>
                <a:lnTo>
                  <a:pt x="669036" y="289560"/>
                </a:lnTo>
                <a:lnTo>
                  <a:pt x="676656" y="312419"/>
                </a:lnTo>
                <a:lnTo>
                  <a:pt x="681162" y="312419"/>
                </a:lnTo>
                <a:lnTo>
                  <a:pt x="385821" y="576072"/>
                </a:lnTo>
                <a:close/>
              </a:path>
              <a:path w="710564" h="603885">
                <a:moveTo>
                  <a:pt x="681162" y="312419"/>
                </a:moveTo>
                <a:lnTo>
                  <a:pt x="676656" y="312419"/>
                </a:lnTo>
                <a:lnTo>
                  <a:pt x="669036" y="289560"/>
                </a:lnTo>
                <a:lnTo>
                  <a:pt x="706769" y="289560"/>
                </a:lnTo>
                <a:lnTo>
                  <a:pt x="681162" y="312419"/>
                </a:lnTo>
                <a:close/>
              </a:path>
              <a:path w="710564" h="603885">
                <a:moveTo>
                  <a:pt x="364236" y="576072"/>
                </a:moveTo>
                <a:lnTo>
                  <a:pt x="347472" y="576072"/>
                </a:lnTo>
                <a:lnTo>
                  <a:pt x="355854" y="568603"/>
                </a:lnTo>
                <a:lnTo>
                  <a:pt x="364236" y="576072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11</a:t>
            </a: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70E88EA5-8A7E-48FA-B886-92727E2684ED}"/>
              </a:ext>
            </a:extLst>
          </p:cNvPr>
          <p:cNvSpPr/>
          <p:nvPr/>
        </p:nvSpPr>
        <p:spPr>
          <a:xfrm>
            <a:off x="6903338" y="3479609"/>
            <a:ext cx="2668905" cy="1727200"/>
          </a:xfrm>
          <a:custGeom>
            <a:avLst/>
            <a:gdLst/>
            <a:ahLst/>
            <a:cxnLst/>
            <a:rect l="l" t="t" r="r" b="b"/>
            <a:pathLst>
              <a:path w="4097020" h="1239520">
                <a:moveTo>
                  <a:pt x="2048255" y="1239520"/>
                </a:moveTo>
                <a:lnTo>
                  <a:pt x="1839468" y="1236980"/>
                </a:lnTo>
                <a:lnTo>
                  <a:pt x="1539240" y="1220470"/>
                </a:lnTo>
                <a:lnTo>
                  <a:pt x="1441703" y="1212850"/>
                </a:lnTo>
                <a:lnTo>
                  <a:pt x="1347216" y="1201420"/>
                </a:lnTo>
                <a:lnTo>
                  <a:pt x="1254251" y="1191260"/>
                </a:lnTo>
                <a:lnTo>
                  <a:pt x="1075943" y="1165860"/>
                </a:lnTo>
                <a:lnTo>
                  <a:pt x="990600" y="1151890"/>
                </a:lnTo>
                <a:lnTo>
                  <a:pt x="908303" y="1135380"/>
                </a:lnTo>
                <a:lnTo>
                  <a:pt x="749808" y="1099820"/>
                </a:lnTo>
                <a:lnTo>
                  <a:pt x="676656" y="1082040"/>
                </a:lnTo>
                <a:lnTo>
                  <a:pt x="605027" y="1061720"/>
                </a:lnTo>
                <a:lnTo>
                  <a:pt x="537971" y="1040130"/>
                </a:lnTo>
                <a:lnTo>
                  <a:pt x="473964" y="1017270"/>
                </a:lnTo>
                <a:lnTo>
                  <a:pt x="413003" y="994410"/>
                </a:lnTo>
                <a:lnTo>
                  <a:pt x="355092" y="970280"/>
                </a:lnTo>
                <a:lnTo>
                  <a:pt x="301751" y="946150"/>
                </a:lnTo>
                <a:lnTo>
                  <a:pt x="207264" y="894080"/>
                </a:lnTo>
                <a:lnTo>
                  <a:pt x="166116" y="866140"/>
                </a:lnTo>
                <a:lnTo>
                  <a:pt x="128016" y="839470"/>
                </a:lnTo>
                <a:lnTo>
                  <a:pt x="96011" y="810260"/>
                </a:lnTo>
                <a:lnTo>
                  <a:pt x="67056" y="779780"/>
                </a:lnTo>
                <a:lnTo>
                  <a:pt x="44195" y="749300"/>
                </a:lnTo>
                <a:lnTo>
                  <a:pt x="10667" y="687070"/>
                </a:lnTo>
                <a:lnTo>
                  <a:pt x="10667" y="685800"/>
                </a:lnTo>
                <a:lnTo>
                  <a:pt x="3048" y="652780"/>
                </a:lnTo>
                <a:lnTo>
                  <a:pt x="3048" y="651510"/>
                </a:lnTo>
                <a:lnTo>
                  <a:pt x="0" y="621030"/>
                </a:lnTo>
                <a:lnTo>
                  <a:pt x="0" y="618490"/>
                </a:lnTo>
                <a:lnTo>
                  <a:pt x="3048" y="588010"/>
                </a:lnTo>
                <a:lnTo>
                  <a:pt x="3048" y="584200"/>
                </a:lnTo>
                <a:lnTo>
                  <a:pt x="10667" y="553720"/>
                </a:lnTo>
                <a:lnTo>
                  <a:pt x="10667" y="552450"/>
                </a:lnTo>
                <a:lnTo>
                  <a:pt x="24383" y="521970"/>
                </a:lnTo>
                <a:lnTo>
                  <a:pt x="67056" y="459740"/>
                </a:lnTo>
                <a:lnTo>
                  <a:pt x="94487" y="430530"/>
                </a:lnTo>
                <a:lnTo>
                  <a:pt x="128016" y="401320"/>
                </a:lnTo>
                <a:lnTo>
                  <a:pt x="164591" y="373380"/>
                </a:lnTo>
                <a:lnTo>
                  <a:pt x="205740" y="345440"/>
                </a:lnTo>
                <a:lnTo>
                  <a:pt x="251459" y="320040"/>
                </a:lnTo>
                <a:lnTo>
                  <a:pt x="301751" y="293370"/>
                </a:lnTo>
                <a:lnTo>
                  <a:pt x="355092" y="267970"/>
                </a:lnTo>
                <a:lnTo>
                  <a:pt x="411479" y="245110"/>
                </a:lnTo>
                <a:lnTo>
                  <a:pt x="472440" y="222250"/>
                </a:lnTo>
                <a:lnTo>
                  <a:pt x="537971" y="199390"/>
                </a:lnTo>
                <a:lnTo>
                  <a:pt x="605027" y="177800"/>
                </a:lnTo>
                <a:lnTo>
                  <a:pt x="676656" y="157480"/>
                </a:lnTo>
                <a:lnTo>
                  <a:pt x="749808" y="138430"/>
                </a:lnTo>
                <a:lnTo>
                  <a:pt x="827532" y="119380"/>
                </a:lnTo>
                <a:lnTo>
                  <a:pt x="906779" y="102870"/>
                </a:lnTo>
                <a:lnTo>
                  <a:pt x="1075943" y="72390"/>
                </a:lnTo>
                <a:lnTo>
                  <a:pt x="1164335" y="58420"/>
                </a:lnTo>
                <a:lnTo>
                  <a:pt x="1347216" y="35560"/>
                </a:lnTo>
                <a:lnTo>
                  <a:pt x="1441703" y="26670"/>
                </a:lnTo>
                <a:lnTo>
                  <a:pt x="1636776" y="11430"/>
                </a:lnTo>
                <a:lnTo>
                  <a:pt x="1737360" y="7620"/>
                </a:lnTo>
                <a:lnTo>
                  <a:pt x="1839468" y="2540"/>
                </a:lnTo>
                <a:lnTo>
                  <a:pt x="2048255" y="0"/>
                </a:lnTo>
                <a:lnTo>
                  <a:pt x="2257044" y="2540"/>
                </a:lnTo>
                <a:lnTo>
                  <a:pt x="2359152" y="7620"/>
                </a:lnTo>
                <a:lnTo>
                  <a:pt x="2459735" y="11430"/>
                </a:lnTo>
                <a:lnTo>
                  <a:pt x="2638805" y="25400"/>
                </a:lnTo>
                <a:lnTo>
                  <a:pt x="1944623" y="25400"/>
                </a:lnTo>
                <a:lnTo>
                  <a:pt x="1840991" y="27940"/>
                </a:lnTo>
                <a:lnTo>
                  <a:pt x="1738884" y="31750"/>
                </a:lnTo>
                <a:lnTo>
                  <a:pt x="1540764" y="43180"/>
                </a:lnTo>
                <a:lnTo>
                  <a:pt x="1444751" y="53340"/>
                </a:lnTo>
                <a:lnTo>
                  <a:pt x="1350264" y="62230"/>
                </a:lnTo>
                <a:lnTo>
                  <a:pt x="1257300" y="72390"/>
                </a:lnTo>
                <a:lnTo>
                  <a:pt x="1167384" y="85090"/>
                </a:lnTo>
                <a:lnTo>
                  <a:pt x="1080516" y="99060"/>
                </a:lnTo>
                <a:lnTo>
                  <a:pt x="995171" y="111760"/>
                </a:lnTo>
                <a:lnTo>
                  <a:pt x="755903" y="162560"/>
                </a:lnTo>
                <a:lnTo>
                  <a:pt x="612648" y="201930"/>
                </a:lnTo>
                <a:lnTo>
                  <a:pt x="545592" y="223520"/>
                </a:lnTo>
                <a:lnTo>
                  <a:pt x="481583" y="245110"/>
                </a:lnTo>
                <a:lnTo>
                  <a:pt x="422148" y="267970"/>
                </a:lnTo>
                <a:lnTo>
                  <a:pt x="365759" y="292100"/>
                </a:lnTo>
                <a:lnTo>
                  <a:pt x="312419" y="316230"/>
                </a:lnTo>
                <a:lnTo>
                  <a:pt x="265175" y="340360"/>
                </a:lnTo>
                <a:lnTo>
                  <a:pt x="220979" y="367030"/>
                </a:lnTo>
                <a:lnTo>
                  <a:pt x="179832" y="392430"/>
                </a:lnTo>
                <a:lnTo>
                  <a:pt x="144779" y="420370"/>
                </a:lnTo>
                <a:lnTo>
                  <a:pt x="112775" y="447040"/>
                </a:lnTo>
                <a:lnTo>
                  <a:pt x="86867" y="474980"/>
                </a:lnTo>
                <a:lnTo>
                  <a:pt x="47243" y="530860"/>
                </a:lnTo>
                <a:lnTo>
                  <a:pt x="35559" y="560070"/>
                </a:lnTo>
                <a:lnTo>
                  <a:pt x="35051" y="560070"/>
                </a:lnTo>
                <a:lnTo>
                  <a:pt x="27749" y="589280"/>
                </a:lnTo>
                <a:lnTo>
                  <a:pt x="27432" y="589280"/>
                </a:lnTo>
                <a:lnTo>
                  <a:pt x="26029" y="618490"/>
                </a:lnTo>
                <a:lnTo>
                  <a:pt x="27432" y="650240"/>
                </a:lnTo>
                <a:lnTo>
                  <a:pt x="28041" y="650240"/>
                </a:lnTo>
                <a:lnTo>
                  <a:pt x="35051" y="679450"/>
                </a:lnTo>
                <a:lnTo>
                  <a:pt x="36642" y="679450"/>
                </a:lnTo>
                <a:lnTo>
                  <a:pt x="47243" y="704850"/>
                </a:lnTo>
                <a:lnTo>
                  <a:pt x="64008" y="734060"/>
                </a:lnTo>
                <a:lnTo>
                  <a:pt x="112775" y="789940"/>
                </a:lnTo>
                <a:lnTo>
                  <a:pt x="143256" y="817880"/>
                </a:lnTo>
                <a:lnTo>
                  <a:pt x="179832" y="845820"/>
                </a:lnTo>
                <a:lnTo>
                  <a:pt x="219456" y="871220"/>
                </a:lnTo>
                <a:lnTo>
                  <a:pt x="263651" y="896620"/>
                </a:lnTo>
                <a:lnTo>
                  <a:pt x="312419" y="923290"/>
                </a:lnTo>
                <a:lnTo>
                  <a:pt x="365759" y="947420"/>
                </a:lnTo>
                <a:lnTo>
                  <a:pt x="422148" y="970280"/>
                </a:lnTo>
                <a:lnTo>
                  <a:pt x="481583" y="993140"/>
                </a:lnTo>
                <a:lnTo>
                  <a:pt x="545592" y="1016000"/>
                </a:lnTo>
                <a:lnTo>
                  <a:pt x="612648" y="1037590"/>
                </a:lnTo>
                <a:lnTo>
                  <a:pt x="682751" y="1056640"/>
                </a:lnTo>
                <a:lnTo>
                  <a:pt x="755903" y="1075690"/>
                </a:lnTo>
                <a:lnTo>
                  <a:pt x="833627" y="1093470"/>
                </a:lnTo>
                <a:lnTo>
                  <a:pt x="912875" y="1109980"/>
                </a:lnTo>
                <a:lnTo>
                  <a:pt x="1080516" y="1140460"/>
                </a:lnTo>
                <a:lnTo>
                  <a:pt x="1167384" y="1154430"/>
                </a:lnTo>
                <a:lnTo>
                  <a:pt x="1257300" y="1167130"/>
                </a:lnTo>
                <a:lnTo>
                  <a:pt x="1350264" y="1177290"/>
                </a:lnTo>
                <a:lnTo>
                  <a:pt x="1444751" y="1186180"/>
                </a:lnTo>
                <a:lnTo>
                  <a:pt x="1638300" y="1201420"/>
                </a:lnTo>
                <a:lnTo>
                  <a:pt x="1840991" y="1211580"/>
                </a:lnTo>
                <a:lnTo>
                  <a:pt x="2048255" y="1214120"/>
                </a:lnTo>
                <a:lnTo>
                  <a:pt x="2638805" y="1214120"/>
                </a:lnTo>
                <a:lnTo>
                  <a:pt x="2558796" y="1220470"/>
                </a:lnTo>
                <a:lnTo>
                  <a:pt x="2459735" y="1226820"/>
                </a:lnTo>
                <a:lnTo>
                  <a:pt x="2257044" y="1236980"/>
                </a:lnTo>
                <a:lnTo>
                  <a:pt x="2048255" y="1239520"/>
                </a:lnTo>
                <a:close/>
              </a:path>
              <a:path w="4097020" h="1239520">
                <a:moveTo>
                  <a:pt x="4087749" y="561340"/>
                </a:moveTo>
                <a:lnTo>
                  <a:pt x="4062984" y="561340"/>
                </a:lnTo>
                <a:lnTo>
                  <a:pt x="4050791" y="533400"/>
                </a:lnTo>
                <a:lnTo>
                  <a:pt x="4032503" y="505460"/>
                </a:lnTo>
                <a:lnTo>
                  <a:pt x="3985260" y="449580"/>
                </a:lnTo>
                <a:lnTo>
                  <a:pt x="3953255" y="420370"/>
                </a:lnTo>
                <a:lnTo>
                  <a:pt x="3918203" y="393700"/>
                </a:lnTo>
                <a:lnTo>
                  <a:pt x="3877055" y="367030"/>
                </a:lnTo>
                <a:lnTo>
                  <a:pt x="3832860" y="340360"/>
                </a:lnTo>
                <a:lnTo>
                  <a:pt x="3784091" y="316230"/>
                </a:lnTo>
                <a:lnTo>
                  <a:pt x="3732275" y="292100"/>
                </a:lnTo>
                <a:lnTo>
                  <a:pt x="3675887" y="267970"/>
                </a:lnTo>
                <a:lnTo>
                  <a:pt x="3614928" y="245110"/>
                </a:lnTo>
                <a:lnTo>
                  <a:pt x="3552444" y="223520"/>
                </a:lnTo>
                <a:lnTo>
                  <a:pt x="3485387" y="201930"/>
                </a:lnTo>
                <a:lnTo>
                  <a:pt x="3413760" y="182880"/>
                </a:lnTo>
                <a:lnTo>
                  <a:pt x="3340607" y="162560"/>
                </a:lnTo>
                <a:lnTo>
                  <a:pt x="3102864" y="111760"/>
                </a:lnTo>
                <a:lnTo>
                  <a:pt x="2929128" y="85090"/>
                </a:lnTo>
                <a:lnTo>
                  <a:pt x="2839212" y="72390"/>
                </a:lnTo>
                <a:lnTo>
                  <a:pt x="2747771" y="62230"/>
                </a:lnTo>
                <a:lnTo>
                  <a:pt x="2653284" y="53340"/>
                </a:lnTo>
                <a:lnTo>
                  <a:pt x="2557271" y="43180"/>
                </a:lnTo>
                <a:lnTo>
                  <a:pt x="2458212" y="38100"/>
                </a:lnTo>
                <a:lnTo>
                  <a:pt x="2357628" y="31750"/>
                </a:lnTo>
                <a:lnTo>
                  <a:pt x="2257044" y="27940"/>
                </a:lnTo>
                <a:lnTo>
                  <a:pt x="2153412" y="25400"/>
                </a:lnTo>
                <a:lnTo>
                  <a:pt x="2638805" y="25400"/>
                </a:lnTo>
                <a:lnTo>
                  <a:pt x="2749296" y="35560"/>
                </a:lnTo>
                <a:lnTo>
                  <a:pt x="2933700" y="58420"/>
                </a:lnTo>
                <a:lnTo>
                  <a:pt x="3020568" y="72390"/>
                </a:lnTo>
                <a:lnTo>
                  <a:pt x="3189732" y="102870"/>
                </a:lnTo>
                <a:lnTo>
                  <a:pt x="3268980" y="119380"/>
                </a:lnTo>
                <a:lnTo>
                  <a:pt x="3346703" y="138430"/>
                </a:lnTo>
                <a:lnTo>
                  <a:pt x="3421380" y="157480"/>
                </a:lnTo>
                <a:lnTo>
                  <a:pt x="3491484" y="177800"/>
                </a:lnTo>
                <a:lnTo>
                  <a:pt x="3560064" y="199390"/>
                </a:lnTo>
                <a:lnTo>
                  <a:pt x="3624071" y="220980"/>
                </a:lnTo>
                <a:lnTo>
                  <a:pt x="3741419" y="267970"/>
                </a:lnTo>
                <a:lnTo>
                  <a:pt x="3794760" y="293370"/>
                </a:lnTo>
                <a:lnTo>
                  <a:pt x="3845052" y="320040"/>
                </a:lnTo>
                <a:lnTo>
                  <a:pt x="3890771" y="345440"/>
                </a:lnTo>
                <a:lnTo>
                  <a:pt x="3931920" y="373380"/>
                </a:lnTo>
                <a:lnTo>
                  <a:pt x="3968496" y="400050"/>
                </a:lnTo>
                <a:lnTo>
                  <a:pt x="4002023" y="429260"/>
                </a:lnTo>
                <a:lnTo>
                  <a:pt x="4029455" y="459740"/>
                </a:lnTo>
                <a:lnTo>
                  <a:pt x="4072128" y="520700"/>
                </a:lnTo>
                <a:lnTo>
                  <a:pt x="4085844" y="552450"/>
                </a:lnTo>
                <a:lnTo>
                  <a:pt x="4085844" y="553720"/>
                </a:lnTo>
                <a:lnTo>
                  <a:pt x="4087749" y="561340"/>
                </a:lnTo>
                <a:close/>
              </a:path>
              <a:path w="4097020" h="1239520">
                <a:moveTo>
                  <a:pt x="35051" y="561340"/>
                </a:moveTo>
                <a:lnTo>
                  <a:pt x="35051" y="560070"/>
                </a:lnTo>
                <a:lnTo>
                  <a:pt x="35559" y="560070"/>
                </a:lnTo>
                <a:lnTo>
                  <a:pt x="35051" y="561340"/>
                </a:lnTo>
                <a:close/>
              </a:path>
              <a:path w="4097020" h="1239520">
                <a:moveTo>
                  <a:pt x="4069080" y="590550"/>
                </a:moveTo>
                <a:lnTo>
                  <a:pt x="4061460" y="560070"/>
                </a:lnTo>
                <a:lnTo>
                  <a:pt x="4062984" y="561340"/>
                </a:lnTo>
                <a:lnTo>
                  <a:pt x="4087749" y="561340"/>
                </a:lnTo>
                <a:lnTo>
                  <a:pt x="4093464" y="584200"/>
                </a:lnTo>
                <a:lnTo>
                  <a:pt x="4094987" y="586740"/>
                </a:lnTo>
                <a:lnTo>
                  <a:pt x="4095051" y="589280"/>
                </a:lnTo>
                <a:lnTo>
                  <a:pt x="4069080" y="589280"/>
                </a:lnTo>
                <a:lnTo>
                  <a:pt x="4069080" y="590550"/>
                </a:lnTo>
                <a:close/>
              </a:path>
              <a:path w="4097020" h="1239520">
                <a:moveTo>
                  <a:pt x="27432" y="590550"/>
                </a:moveTo>
                <a:lnTo>
                  <a:pt x="27432" y="589280"/>
                </a:lnTo>
                <a:lnTo>
                  <a:pt x="27749" y="589280"/>
                </a:lnTo>
                <a:lnTo>
                  <a:pt x="27432" y="590550"/>
                </a:lnTo>
                <a:close/>
              </a:path>
              <a:path w="4097020" h="1239520">
                <a:moveTo>
                  <a:pt x="4096512" y="621030"/>
                </a:moveTo>
                <a:lnTo>
                  <a:pt x="4072128" y="621030"/>
                </a:lnTo>
                <a:lnTo>
                  <a:pt x="4072128" y="618490"/>
                </a:lnTo>
                <a:lnTo>
                  <a:pt x="4071884" y="618490"/>
                </a:lnTo>
                <a:lnTo>
                  <a:pt x="4069080" y="589280"/>
                </a:lnTo>
                <a:lnTo>
                  <a:pt x="4095051" y="589280"/>
                </a:lnTo>
                <a:lnTo>
                  <a:pt x="4096512" y="618490"/>
                </a:lnTo>
                <a:lnTo>
                  <a:pt x="4072128" y="618490"/>
                </a:lnTo>
                <a:lnTo>
                  <a:pt x="4072006" y="619760"/>
                </a:lnTo>
                <a:lnTo>
                  <a:pt x="4096512" y="619760"/>
                </a:lnTo>
                <a:lnTo>
                  <a:pt x="4096512" y="621030"/>
                </a:lnTo>
                <a:close/>
              </a:path>
              <a:path w="4097020" h="1239520">
                <a:moveTo>
                  <a:pt x="25968" y="619760"/>
                </a:moveTo>
                <a:lnTo>
                  <a:pt x="25908" y="618490"/>
                </a:lnTo>
                <a:lnTo>
                  <a:pt x="25968" y="619760"/>
                </a:lnTo>
                <a:close/>
              </a:path>
              <a:path w="4097020" h="1239520">
                <a:moveTo>
                  <a:pt x="26029" y="621030"/>
                </a:moveTo>
                <a:lnTo>
                  <a:pt x="25968" y="619760"/>
                </a:lnTo>
                <a:lnTo>
                  <a:pt x="26029" y="621030"/>
                </a:lnTo>
                <a:close/>
              </a:path>
              <a:path w="4097020" h="1239520">
                <a:moveTo>
                  <a:pt x="4095051" y="650240"/>
                </a:moveTo>
                <a:lnTo>
                  <a:pt x="4069080" y="650240"/>
                </a:lnTo>
                <a:lnTo>
                  <a:pt x="4072006" y="619760"/>
                </a:lnTo>
                <a:lnTo>
                  <a:pt x="4072128" y="621030"/>
                </a:lnTo>
                <a:lnTo>
                  <a:pt x="4096512" y="621030"/>
                </a:lnTo>
                <a:lnTo>
                  <a:pt x="4095051" y="650240"/>
                </a:lnTo>
                <a:close/>
              </a:path>
              <a:path w="4097020" h="1239520">
                <a:moveTo>
                  <a:pt x="28041" y="650240"/>
                </a:moveTo>
                <a:lnTo>
                  <a:pt x="27432" y="650240"/>
                </a:lnTo>
                <a:lnTo>
                  <a:pt x="27432" y="647700"/>
                </a:lnTo>
                <a:lnTo>
                  <a:pt x="28041" y="650240"/>
                </a:lnTo>
                <a:close/>
              </a:path>
              <a:path w="4097020" h="1239520">
                <a:moveTo>
                  <a:pt x="4061678" y="678541"/>
                </a:moveTo>
                <a:lnTo>
                  <a:pt x="4069080" y="647700"/>
                </a:lnTo>
                <a:lnTo>
                  <a:pt x="4069080" y="650240"/>
                </a:lnTo>
                <a:lnTo>
                  <a:pt x="4095051" y="650240"/>
                </a:lnTo>
                <a:lnTo>
                  <a:pt x="4094987" y="652780"/>
                </a:lnTo>
                <a:lnTo>
                  <a:pt x="4093464" y="652780"/>
                </a:lnTo>
                <a:lnTo>
                  <a:pt x="4088188" y="675640"/>
                </a:lnTo>
                <a:lnTo>
                  <a:pt x="4062984" y="675640"/>
                </a:lnTo>
                <a:lnTo>
                  <a:pt x="4061678" y="678541"/>
                </a:lnTo>
                <a:close/>
              </a:path>
              <a:path w="4097020" h="1239520">
                <a:moveTo>
                  <a:pt x="36642" y="679450"/>
                </a:moveTo>
                <a:lnTo>
                  <a:pt x="35051" y="679450"/>
                </a:lnTo>
                <a:lnTo>
                  <a:pt x="35051" y="675640"/>
                </a:lnTo>
                <a:lnTo>
                  <a:pt x="36642" y="679450"/>
                </a:lnTo>
                <a:close/>
              </a:path>
              <a:path w="4097020" h="1239520">
                <a:moveTo>
                  <a:pt x="4061460" y="679450"/>
                </a:moveTo>
                <a:lnTo>
                  <a:pt x="4061678" y="678541"/>
                </a:lnTo>
                <a:lnTo>
                  <a:pt x="4062984" y="675640"/>
                </a:lnTo>
                <a:lnTo>
                  <a:pt x="4061460" y="679450"/>
                </a:lnTo>
                <a:close/>
              </a:path>
              <a:path w="4097020" h="1239520">
                <a:moveTo>
                  <a:pt x="4087309" y="679450"/>
                </a:moveTo>
                <a:lnTo>
                  <a:pt x="4061460" y="679450"/>
                </a:lnTo>
                <a:lnTo>
                  <a:pt x="4062984" y="675640"/>
                </a:lnTo>
                <a:lnTo>
                  <a:pt x="4088188" y="675640"/>
                </a:lnTo>
                <a:lnTo>
                  <a:pt x="4087309" y="679450"/>
                </a:lnTo>
                <a:close/>
              </a:path>
              <a:path w="4097020" h="1239520">
                <a:moveTo>
                  <a:pt x="2638805" y="1214120"/>
                </a:moveTo>
                <a:lnTo>
                  <a:pt x="2048255" y="1214120"/>
                </a:lnTo>
                <a:lnTo>
                  <a:pt x="2255519" y="1211580"/>
                </a:lnTo>
                <a:lnTo>
                  <a:pt x="2458212" y="1201420"/>
                </a:lnTo>
                <a:lnTo>
                  <a:pt x="2653284" y="1186180"/>
                </a:lnTo>
                <a:lnTo>
                  <a:pt x="2747771" y="1177290"/>
                </a:lnTo>
                <a:lnTo>
                  <a:pt x="2839212" y="1167130"/>
                </a:lnTo>
                <a:lnTo>
                  <a:pt x="2929128" y="1154430"/>
                </a:lnTo>
                <a:lnTo>
                  <a:pt x="3017519" y="1140460"/>
                </a:lnTo>
                <a:lnTo>
                  <a:pt x="3183635" y="1109980"/>
                </a:lnTo>
                <a:lnTo>
                  <a:pt x="3264407" y="1093470"/>
                </a:lnTo>
                <a:lnTo>
                  <a:pt x="3340607" y="1075690"/>
                </a:lnTo>
                <a:lnTo>
                  <a:pt x="3413760" y="1056640"/>
                </a:lnTo>
                <a:lnTo>
                  <a:pt x="3483864" y="1037590"/>
                </a:lnTo>
                <a:lnTo>
                  <a:pt x="3550919" y="1016000"/>
                </a:lnTo>
                <a:lnTo>
                  <a:pt x="3675887" y="971550"/>
                </a:lnTo>
                <a:lnTo>
                  <a:pt x="3730752" y="947420"/>
                </a:lnTo>
                <a:lnTo>
                  <a:pt x="3784091" y="923290"/>
                </a:lnTo>
                <a:lnTo>
                  <a:pt x="3832860" y="899160"/>
                </a:lnTo>
                <a:lnTo>
                  <a:pt x="3877055" y="872490"/>
                </a:lnTo>
                <a:lnTo>
                  <a:pt x="3916680" y="845820"/>
                </a:lnTo>
                <a:lnTo>
                  <a:pt x="3953255" y="819150"/>
                </a:lnTo>
                <a:lnTo>
                  <a:pt x="3983736" y="792480"/>
                </a:lnTo>
                <a:lnTo>
                  <a:pt x="4009644" y="763270"/>
                </a:lnTo>
                <a:lnTo>
                  <a:pt x="4049268" y="706120"/>
                </a:lnTo>
                <a:lnTo>
                  <a:pt x="4061678" y="678541"/>
                </a:lnTo>
                <a:lnTo>
                  <a:pt x="4061460" y="679450"/>
                </a:lnTo>
                <a:lnTo>
                  <a:pt x="4087309" y="679450"/>
                </a:lnTo>
                <a:lnTo>
                  <a:pt x="4085844" y="685800"/>
                </a:lnTo>
                <a:lnTo>
                  <a:pt x="4085844" y="687070"/>
                </a:lnTo>
                <a:lnTo>
                  <a:pt x="4053839" y="748030"/>
                </a:lnTo>
                <a:lnTo>
                  <a:pt x="4030980" y="779780"/>
                </a:lnTo>
                <a:lnTo>
                  <a:pt x="4002023" y="808990"/>
                </a:lnTo>
                <a:lnTo>
                  <a:pt x="3970020" y="838200"/>
                </a:lnTo>
                <a:lnTo>
                  <a:pt x="3931920" y="866140"/>
                </a:lnTo>
                <a:lnTo>
                  <a:pt x="3890771" y="892810"/>
                </a:lnTo>
                <a:lnTo>
                  <a:pt x="3845052" y="919480"/>
                </a:lnTo>
                <a:lnTo>
                  <a:pt x="3796284" y="946150"/>
                </a:lnTo>
                <a:lnTo>
                  <a:pt x="3741419" y="970280"/>
                </a:lnTo>
                <a:lnTo>
                  <a:pt x="3685032" y="994410"/>
                </a:lnTo>
                <a:lnTo>
                  <a:pt x="3624071" y="1017270"/>
                </a:lnTo>
                <a:lnTo>
                  <a:pt x="3560064" y="1040130"/>
                </a:lnTo>
                <a:lnTo>
                  <a:pt x="3491484" y="1061720"/>
                </a:lnTo>
                <a:lnTo>
                  <a:pt x="3421380" y="1082040"/>
                </a:lnTo>
                <a:lnTo>
                  <a:pt x="3189732" y="1135380"/>
                </a:lnTo>
                <a:lnTo>
                  <a:pt x="3107435" y="1151890"/>
                </a:lnTo>
                <a:lnTo>
                  <a:pt x="2933700" y="1178560"/>
                </a:lnTo>
                <a:lnTo>
                  <a:pt x="2842260" y="1191260"/>
                </a:lnTo>
                <a:lnTo>
                  <a:pt x="2749296" y="1201420"/>
                </a:lnTo>
                <a:lnTo>
                  <a:pt x="2654807" y="1212850"/>
                </a:lnTo>
                <a:lnTo>
                  <a:pt x="2638805" y="121412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7140" y="4422648"/>
            <a:ext cx="2866393" cy="2359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55087" y="1565148"/>
            <a:ext cx="2738429" cy="2143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32064" y="4137659"/>
            <a:ext cx="1299971" cy="6431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2307" y="2065020"/>
            <a:ext cx="2248515" cy="1501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02679" y="5280660"/>
            <a:ext cx="1866899" cy="1714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0275" y="3566159"/>
            <a:ext cx="379730" cy="794385"/>
          </a:xfrm>
          <a:custGeom>
            <a:avLst/>
            <a:gdLst/>
            <a:ahLst/>
            <a:cxnLst/>
            <a:rect l="l" t="t" r="r" b="b"/>
            <a:pathLst>
              <a:path w="379729" h="794385">
                <a:moveTo>
                  <a:pt x="310591" y="96612"/>
                </a:moveTo>
                <a:lnTo>
                  <a:pt x="275843" y="80771"/>
                </a:lnTo>
                <a:lnTo>
                  <a:pt x="374904" y="0"/>
                </a:lnTo>
                <a:lnTo>
                  <a:pt x="377734" y="79247"/>
                </a:lnTo>
                <a:lnTo>
                  <a:pt x="318515" y="79247"/>
                </a:lnTo>
                <a:lnTo>
                  <a:pt x="310591" y="96612"/>
                </a:lnTo>
                <a:close/>
              </a:path>
              <a:path w="379729" h="794385">
                <a:moveTo>
                  <a:pt x="344148" y="111910"/>
                </a:moveTo>
                <a:lnTo>
                  <a:pt x="310591" y="96612"/>
                </a:lnTo>
                <a:lnTo>
                  <a:pt x="318515" y="79247"/>
                </a:lnTo>
                <a:lnTo>
                  <a:pt x="352044" y="94487"/>
                </a:lnTo>
                <a:lnTo>
                  <a:pt x="344148" y="111910"/>
                </a:lnTo>
                <a:close/>
              </a:path>
              <a:path w="379729" h="794385">
                <a:moveTo>
                  <a:pt x="379476" y="128015"/>
                </a:moveTo>
                <a:lnTo>
                  <a:pt x="344148" y="111910"/>
                </a:lnTo>
                <a:lnTo>
                  <a:pt x="352044" y="94487"/>
                </a:lnTo>
                <a:lnTo>
                  <a:pt x="318515" y="79247"/>
                </a:lnTo>
                <a:lnTo>
                  <a:pt x="377734" y="79247"/>
                </a:lnTo>
                <a:lnTo>
                  <a:pt x="379476" y="128015"/>
                </a:lnTo>
                <a:close/>
              </a:path>
              <a:path w="379729" h="794385">
                <a:moveTo>
                  <a:pt x="35052" y="794004"/>
                </a:moveTo>
                <a:lnTo>
                  <a:pt x="0" y="777240"/>
                </a:lnTo>
                <a:lnTo>
                  <a:pt x="310591" y="96612"/>
                </a:lnTo>
                <a:lnTo>
                  <a:pt x="344148" y="111910"/>
                </a:lnTo>
                <a:lnTo>
                  <a:pt x="35052" y="794004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06011" y="3351276"/>
            <a:ext cx="1868805" cy="1373505"/>
          </a:xfrm>
          <a:custGeom>
            <a:avLst/>
            <a:gdLst/>
            <a:ahLst/>
            <a:cxnLst/>
            <a:rect l="l" t="t" r="r" b="b"/>
            <a:pathLst>
              <a:path w="1868804" h="1373504">
                <a:moveTo>
                  <a:pt x="1764443" y="52545"/>
                </a:moveTo>
                <a:lnTo>
                  <a:pt x="1741932" y="21336"/>
                </a:lnTo>
                <a:lnTo>
                  <a:pt x="1868424" y="0"/>
                </a:lnTo>
                <a:lnTo>
                  <a:pt x="1847027" y="41148"/>
                </a:lnTo>
                <a:lnTo>
                  <a:pt x="1780032" y="41148"/>
                </a:lnTo>
                <a:lnTo>
                  <a:pt x="1764443" y="52545"/>
                </a:lnTo>
                <a:close/>
              </a:path>
              <a:path w="1868804" h="1373504">
                <a:moveTo>
                  <a:pt x="1786726" y="83437"/>
                </a:moveTo>
                <a:lnTo>
                  <a:pt x="1764443" y="52545"/>
                </a:lnTo>
                <a:lnTo>
                  <a:pt x="1780032" y="41148"/>
                </a:lnTo>
                <a:lnTo>
                  <a:pt x="1802891" y="71628"/>
                </a:lnTo>
                <a:lnTo>
                  <a:pt x="1786726" y="83437"/>
                </a:lnTo>
                <a:close/>
              </a:path>
              <a:path w="1868804" h="1373504">
                <a:moveTo>
                  <a:pt x="1808987" y="114300"/>
                </a:moveTo>
                <a:lnTo>
                  <a:pt x="1786726" y="83437"/>
                </a:lnTo>
                <a:lnTo>
                  <a:pt x="1802891" y="71628"/>
                </a:lnTo>
                <a:lnTo>
                  <a:pt x="1780032" y="41148"/>
                </a:lnTo>
                <a:lnTo>
                  <a:pt x="1847027" y="41148"/>
                </a:lnTo>
                <a:lnTo>
                  <a:pt x="1808987" y="114300"/>
                </a:lnTo>
                <a:close/>
              </a:path>
              <a:path w="1868804" h="1373504">
                <a:moveTo>
                  <a:pt x="21336" y="1373124"/>
                </a:moveTo>
                <a:lnTo>
                  <a:pt x="0" y="1342644"/>
                </a:lnTo>
                <a:lnTo>
                  <a:pt x="1764443" y="52545"/>
                </a:lnTo>
                <a:lnTo>
                  <a:pt x="1786726" y="83437"/>
                </a:lnTo>
                <a:lnTo>
                  <a:pt x="21336" y="1373124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85132" y="4599432"/>
            <a:ext cx="3575685" cy="628015"/>
          </a:xfrm>
          <a:custGeom>
            <a:avLst/>
            <a:gdLst/>
            <a:ahLst/>
            <a:cxnLst/>
            <a:rect l="l" t="t" r="r" b="b"/>
            <a:pathLst>
              <a:path w="3575684" h="628014">
                <a:moveTo>
                  <a:pt x="3459541" y="37967"/>
                </a:moveTo>
                <a:lnTo>
                  <a:pt x="3453384" y="0"/>
                </a:lnTo>
                <a:lnTo>
                  <a:pt x="3565550" y="35051"/>
                </a:lnTo>
                <a:lnTo>
                  <a:pt x="3477768" y="35051"/>
                </a:lnTo>
                <a:lnTo>
                  <a:pt x="3459541" y="37967"/>
                </a:lnTo>
                <a:close/>
              </a:path>
              <a:path w="3575684" h="628014">
                <a:moveTo>
                  <a:pt x="3465476" y="74569"/>
                </a:moveTo>
                <a:lnTo>
                  <a:pt x="3459541" y="37967"/>
                </a:lnTo>
                <a:lnTo>
                  <a:pt x="3477768" y="35051"/>
                </a:lnTo>
                <a:lnTo>
                  <a:pt x="3483864" y="71627"/>
                </a:lnTo>
                <a:lnTo>
                  <a:pt x="3465476" y="74569"/>
                </a:lnTo>
                <a:close/>
              </a:path>
              <a:path w="3575684" h="628014">
                <a:moveTo>
                  <a:pt x="3471672" y="112775"/>
                </a:moveTo>
                <a:lnTo>
                  <a:pt x="3465476" y="74569"/>
                </a:lnTo>
                <a:lnTo>
                  <a:pt x="3483864" y="71627"/>
                </a:lnTo>
                <a:lnTo>
                  <a:pt x="3477768" y="35051"/>
                </a:lnTo>
                <a:lnTo>
                  <a:pt x="3565550" y="35051"/>
                </a:lnTo>
                <a:lnTo>
                  <a:pt x="3575304" y="38100"/>
                </a:lnTo>
                <a:lnTo>
                  <a:pt x="3471672" y="112775"/>
                </a:lnTo>
                <a:close/>
              </a:path>
              <a:path w="3575684" h="628014">
                <a:moveTo>
                  <a:pt x="6096" y="627887"/>
                </a:moveTo>
                <a:lnTo>
                  <a:pt x="0" y="591311"/>
                </a:lnTo>
                <a:lnTo>
                  <a:pt x="3459541" y="37967"/>
                </a:lnTo>
                <a:lnTo>
                  <a:pt x="3465476" y="74569"/>
                </a:lnTo>
                <a:lnTo>
                  <a:pt x="6096" y="627887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0455" y="5690615"/>
            <a:ext cx="1792605" cy="609600"/>
          </a:xfrm>
          <a:custGeom>
            <a:avLst/>
            <a:gdLst/>
            <a:ahLst/>
            <a:cxnLst/>
            <a:rect l="l" t="t" r="r" b="b"/>
            <a:pathLst>
              <a:path w="1792604" h="609600">
                <a:moveTo>
                  <a:pt x="1677540" y="573147"/>
                </a:moveTo>
                <a:lnTo>
                  <a:pt x="0" y="36576"/>
                </a:lnTo>
                <a:lnTo>
                  <a:pt x="12192" y="0"/>
                </a:lnTo>
                <a:lnTo>
                  <a:pt x="1689279" y="536909"/>
                </a:lnTo>
                <a:lnTo>
                  <a:pt x="1677540" y="573147"/>
                </a:lnTo>
                <a:close/>
              </a:path>
              <a:path w="1792604" h="609600">
                <a:moveTo>
                  <a:pt x="1781188" y="579120"/>
                </a:moveTo>
                <a:lnTo>
                  <a:pt x="1696212" y="579120"/>
                </a:lnTo>
                <a:lnTo>
                  <a:pt x="1706880" y="542544"/>
                </a:lnTo>
                <a:lnTo>
                  <a:pt x="1689279" y="536909"/>
                </a:lnTo>
                <a:lnTo>
                  <a:pt x="1700784" y="501396"/>
                </a:lnTo>
                <a:lnTo>
                  <a:pt x="1781188" y="579120"/>
                </a:lnTo>
                <a:close/>
              </a:path>
              <a:path w="1792604" h="609600">
                <a:moveTo>
                  <a:pt x="1696212" y="579120"/>
                </a:moveTo>
                <a:lnTo>
                  <a:pt x="1677540" y="573147"/>
                </a:lnTo>
                <a:lnTo>
                  <a:pt x="1689279" y="536909"/>
                </a:lnTo>
                <a:lnTo>
                  <a:pt x="1706880" y="542544"/>
                </a:lnTo>
                <a:lnTo>
                  <a:pt x="1696212" y="579120"/>
                </a:lnTo>
                <a:close/>
              </a:path>
              <a:path w="1792604" h="609600">
                <a:moveTo>
                  <a:pt x="1665732" y="609600"/>
                </a:moveTo>
                <a:lnTo>
                  <a:pt x="1677540" y="573147"/>
                </a:lnTo>
                <a:lnTo>
                  <a:pt x="1696212" y="579120"/>
                </a:lnTo>
                <a:lnTo>
                  <a:pt x="1781188" y="579120"/>
                </a:lnTo>
                <a:lnTo>
                  <a:pt x="1792224" y="589787"/>
                </a:lnTo>
                <a:lnTo>
                  <a:pt x="1665732" y="60960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10768" y="3517208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运动控制器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6217" y="3444878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车体对象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54424" y="4729860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传感器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10656" y="630238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驱动电机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59935" y="1493520"/>
            <a:ext cx="1427987" cy="13959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750632" y="802704"/>
            <a:ext cx="405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微软雅黑"/>
                <a:cs typeface="微软雅黑"/>
              </a:rPr>
              <a:t>3</a:t>
            </a:r>
            <a:r>
              <a:rPr sz="3200" b="1" spc="-75" dirty="0">
                <a:latin typeface="微软雅黑"/>
                <a:cs typeface="微软雅黑"/>
              </a:rPr>
              <a:t> </a:t>
            </a:r>
            <a:r>
              <a:rPr sz="3200" b="1" dirty="0">
                <a:latin typeface="微软雅黑"/>
                <a:cs typeface="微软雅黑"/>
              </a:rPr>
              <a:t>简单智能车控制系统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70" y="1741392"/>
            <a:ext cx="7410450" cy="4181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微软雅黑"/>
                <a:cs typeface="微软雅黑"/>
              </a:rPr>
              <a:t>接收外部指令或者内部</a:t>
            </a:r>
            <a:r>
              <a:rPr sz="2000" spc="-20" dirty="0">
                <a:solidFill>
                  <a:srgbClr val="FF0000"/>
                </a:solidFill>
                <a:latin typeface="微软雅黑"/>
                <a:cs typeface="微软雅黑"/>
              </a:rPr>
              <a:t>自</a:t>
            </a:r>
            <a:r>
              <a:rPr sz="2000" spc="5" dirty="0">
                <a:solidFill>
                  <a:srgbClr val="FF0000"/>
                </a:solidFill>
                <a:latin typeface="微软雅黑"/>
                <a:cs typeface="微软雅黑"/>
              </a:rPr>
              <a:t>主</a:t>
            </a:r>
            <a:r>
              <a:rPr sz="2000" dirty="0">
                <a:latin typeface="微软雅黑"/>
                <a:cs typeface="微软雅黑"/>
              </a:rPr>
              <a:t>产</a:t>
            </a:r>
            <a:r>
              <a:rPr sz="2000" spc="-20" dirty="0">
                <a:latin typeface="微软雅黑"/>
                <a:cs typeface="微软雅黑"/>
              </a:rPr>
              <a:t>生</a:t>
            </a:r>
            <a:r>
              <a:rPr sz="2000" dirty="0">
                <a:latin typeface="微软雅黑"/>
                <a:cs typeface="微软雅黑"/>
              </a:rPr>
              <a:t>移动指令</a:t>
            </a:r>
            <a:endParaRPr sz="20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latin typeface="微软雅黑"/>
                <a:cs typeface="微软雅黑"/>
              </a:rPr>
              <a:t>控制指令：到哪里去（上层）</a:t>
            </a:r>
            <a:r>
              <a:rPr sz="1500" spc="-5" dirty="0">
                <a:latin typeface="微软雅黑"/>
                <a:cs typeface="微软雅黑"/>
              </a:rPr>
              <a:t>-</a:t>
            </a:r>
            <a:r>
              <a:rPr sz="1500" dirty="0">
                <a:latin typeface="微软雅黑"/>
                <a:cs typeface="微软雅黑"/>
              </a:rPr>
              <a:t>如何动作（下层）</a:t>
            </a:r>
            <a:r>
              <a:rPr sz="1500" spc="-5" dirty="0">
                <a:latin typeface="微软雅黑"/>
                <a:cs typeface="微软雅黑"/>
              </a:rPr>
              <a:t>-</a:t>
            </a:r>
            <a:r>
              <a:rPr sz="1500" dirty="0">
                <a:latin typeface="微软雅黑"/>
                <a:cs typeface="微软雅黑"/>
              </a:rPr>
              <a:t>电机角度或电流大小（底层）</a:t>
            </a:r>
            <a:endParaRPr sz="15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2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latin typeface="微软雅黑"/>
                <a:cs typeface="微软雅黑"/>
              </a:rPr>
              <a:t>外部指令：模拟</a:t>
            </a:r>
            <a:r>
              <a:rPr sz="1500" spc="5" dirty="0">
                <a:latin typeface="微软雅黑"/>
                <a:cs typeface="微软雅黑"/>
              </a:rPr>
              <a:t>(</a:t>
            </a:r>
            <a:r>
              <a:rPr sz="1500" dirty="0">
                <a:latin typeface="微软雅黑"/>
                <a:cs typeface="微软雅黑"/>
              </a:rPr>
              <a:t>需</a:t>
            </a:r>
            <a:r>
              <a:rPr sz="1500" spc="-10" dirty="0">
                <a:latin typeface="微软雅黑"/>
                <a:cs typeface="微软雅黑"/>
              </a:rPr>
              <a:t>AD</a:t>
            </a:r>
            <a:r>
              <a:rPr sz="1500" dirty="0">
                <a:latin typeface="微软雅黑"/>
                <a:cs typeface="微软雅黑"/>
              </a:rPr>
              <a:t>转换)</a:t>
            </a:r>
            <a:r>
              <a:rPr sz="1500" spc="-20" dirty="0">
                <a:latin typeface="微软雅黑"/>
                <a:cs typeface="微软雅黑"/>
              </a:rPr>
              <a:t> </a:t>
            </a:r>
            <a:r>
              <a:rPr sz="1500" dirty="0">
                <a:latin typeface="微软雅黑"/>
                <a:cs typeface="微软雅黑"/>
              </a:rPr>
              <a:t>、数字</a:t>
            </a:r>
            <a:r>
              <a:rPr sz="1500" spc="5" dirty="0">
                <a:latin typeface="微软雅黑"/>
                <a:cs typeface="微软雅黑"/>
              </a:rPr>
              <a:t>(</a:t>
            </a:r>
            <a:r>
              <a:rPr sz="1500" dirty="0">
                <a:latin typeface="微软雅黑"/>
                <a:cs typeface="微软雅黑"/>
              </a:rPr>
              <a:t>遥控器、</a:t>
            </a:r>
            <a:r>
              <a:rPr sz="1500" spc="-5" dirty="0">
                <a:latin typeface="微软雅黑"/>
                <a:cs typeface="微软雅黑"/>
              </a:rPr>
              <a:t>RS232</a:t>
            </a:r>
            <a:r>
              <a:rPr sz="1500" dirty="0">
                <a:latin typeface="微软雅黑"/>
                <a:cs typeface="微软雅黑"/>
              </a:rPr>
              <a:t>、网络等)</a:t>
            </a:r>
            <a:endParaRPr sz="15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2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latin typeface="微软雅黑"/>
                <a:cs typeface="微软雅黑"/>
              </a:rPr>
              <a:t>自主水平：体现智能化程度</a:t>
            </a:r>
            <a:endParaRPr sz="1500">
              <a:latin typeface="微软雅黑"/>
              <a:cs typeface="微软雅黑"/>
            </a:endParaRPr>
          </a:p>
          <a:p>
            <a:pPr marL="354965" indent="-342900">
              <a:lnSpc>
                <a:spcPct val="100000"/>
              </a:lnSpc>
              <a:spcBef>
                <a:spcPts val="1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微软雅黑"/>
                <a:cs typeface="微软雅黑"/>
              </a:rPr>
              <a:t>接收传感器的信息进行</a:t>
            </a:r>
            <a:r>
              <a:rPr sz="2000" spc="-20" dirty="0">
                <a:latin typeface="微软雅黑"/>
                <a:cs typeface="微软雅黑"/>
              </a:rPr>
              <a:t>深</a:t>
            </a:r>
            <a:r>
              <a:rPr sz="2000" dirty="0">
                <a:latin typeface="微软雅黑"/>
                <a:cs typeface="微软雅黑"/>
              </a:rPr>
              <a:t>入处理</a:t>
            </a:r>
            <a:endParaRPr sz="200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1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微软雅黑"/>
                <a:cs typeface="微软雅黑"/>
              </a:rPr>
              <a:t>传感器：模拟</a:t>
            </a:r>
            <a:r>
              <a:rPr sz="1400" spc="-10" dirty="0">
                <a:latin typeface="微软雅黑"/>
                <a:cs typeface="微软雅黑"/>
              </a:rPr>
              <a:t>(</a:t>
            </a:r>
            <a:r>
              <a:rPr sz="1400" dirty="0">
                <a:latin typeface="微软雅黑"/>
                <a:cs typeface="微软雅黑"/>
              </a:rPr>
              <a:t>需</a:t>
            </a:r>
            <a:r>
              <a:rPr sz="1400" spc="-5" dirty="0">
                <a:latin typeface="微软雅黑"/>
                <a:cs typeface="微软雅黑"/>
              </a:rPr>
              <a:t>AD</a:t>
            </a:r>
            <a:r>
              <a:rPr sz="1400" dirty="0">
                <a:latin typeface="微软雅黑"/>
                <a:cs typeface="微软雅黑"/>
              </a:rPr>
              <a:t>转换</a:t>
            </a:r>
            <a:r>
              <a:rPr sz="1400" spc="-10" dirty="0">
                <a:latin typeface="微软雅黑"/>
                <a:cs typeface="微软雅黑"/>
              </a:rPr>
              <a:t>)</a:t>
            </a:r>
            <a:r>
              <a:rPr sz="1400" dirty="0">
                <a:latin typeface="微软雅黑"/>
                <a:cs typeface="微软雅黑"/>
              </a:rPr>
              <a:t>与</a:t>
            </a:r>
            <a:r>
              <a:rPr sz="1400" spc="-15" dirty="0">
                <a:latin typeface="微软雅黑"/>
                <a:cs typeface="微软雅黑"/>
              </a:rPr>
              <a:t>数</a:t>
            </a:r>
            <a:r>
              <a:rPr sz="1400" dirty="0">
                <a:latin typeface="微软雅黑"/>
                <a:cs typeface="微软雅黑"/>
              </a:rPr>
              <a:t>字，</a:t>
            </a:r>
            <a:r>
              <a:rPr sz="1400" spc="-15" dirty="0">
                <a:latin typeface="微软雅黑"/>
                <a:cs typeface="微软雅黑"/>
              </a:rPr>
              <a:t>校</a:t>
            </a:r>
            <a:r>
              <a:rPr sz="1400" dirty="0">
                <a:latin typeface="微软雅黑"/>
                <a:cs typeface="微软雅黑"/>
              </a:rPr>
              <a:t>准，</a:t>
            </a:r>
            <a:r>
              <a:rPr sz="1400" spc="-15" dirty="0">
                <a:latin typeface="微软雅黑"/>
                <a:cs typeface="微软雅黑"/>
              </a:rPr>
              <a:t>滤</a:t>
            </a:r>
            <a:r>
              <a:rPr sz="1400" dirty="0">
                <a:latin typeface="微软雅黑"/>
                <a:cs typeface="微软雅黑"/>
              </a:rPr>
              <a:t>波</a:t>
            </a:r>
            <a:endParaRPr sz="1400">
              <a:latin typeface="微软雅黑"/>
              <a:cs typeface="微软雅黑"/>
            </a:endParaRPr>
          </a:p>
          <a:p>
            <a:pPr marL="354965" indent="-342900">
              <a:lnSpc>
                <a:spcPct val="100000"/>
              </a:lnSpc>
              <a:spcBef>
                <a:spcPts val="1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微软雅黑"/>
                <a:cs typeface="微软雅黑"/>
              </a:rPr>
              <a:t>由指令与传感信息按一</a:t>
            </a:r>
            <a:r>
              <a:rPr sz="2000" spc="-20" dirty="0">
                <a:latin typeface="微软雅黑"/>
                <a:cs typeface="微软雅黑"/>
              </a:rPr>
              <a:t>定</a:t>
            </a:r>
            <a:r>
              <a:rPr sz="2000" dirty="0">
                <a:latin typeface="微软雅黑"/>
                <a:cs typeface="微软雅黑"/>
              </a:rPr>
              <a:t>方法计算控</a:t>
            </a:r>
            <a:r>
              <a:rPr sz="2000" spc="-20" dirty="0">
                <a:latin typeface="微软雅黑"/>
                <a:cs typeface="微软雅黑"/>
              </a:rPr>
              <a:t>制</a:t>
            </a:r>
            <a:r>
              <a:rPr sz="2000" dirty="0">
                <a:latin typeface="微软雅黑"/>
                <a:cs typeface="微软雅黑"/>
              </a:rPr>
              <a:t>量</a:t>
            </a:r>
            <a:endParaRPr sz="200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13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微软雅黑"/>
                <a:cs typeface="微软雅黑"/>
              </a:rPr>
              <a:t>控制方法：控制理论重</a:t>
            </a:r>
            <a:r>
              <a:rPr sz="1400" spc="-15" dirty="0">
                <a:latin typeface="微软雅黑"/>
                <a:cs typeface="微软雅黑"/>
              </a:rPr>
              <a:t>点</a:t>
            </a:r>
            <a:r>
              <a:rPr sz="1400" dirty="0">
                <a:latin typeface="微软雅黑"/>
                <a:cs typeface="微软雅黑"/>
              </a:rPr>
              <a:t>研究</a:t>
            </a:r>
            <a:r>
              <a:rPr sz="1400" spc="-15" dirty="0">
                <a:latin typeface="微软雅黑"/>
                <a:cs typeface="微软雅黑"/>
              </a:rPr>
              <a:t>内</a:t>
            </a:r>
            <a:r>
              <a:rPr sz="1400" dirty="0">
                <a:latin typeface="微软雅黑"/>
                <a:cs typeface="微软雅黑"/>
              </a:rPr>
              <a:t>容</a:t>
            </a:r>
            <a:endParaRPr sz="1400">
              <a:latin typeface="微软雅黑"/>
              <a:cs typeface="微软雅黑"/>
            </a:endParaRPr>
          </a:p>
          <a:p>
            <a:pPr marL="354965" indent="-342900">
              <a:lnSpc>
                <a:spcPct val="100000"/>
              </a:lnSpc>
              <a:spcBef>
                <a:spcPts val="1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微软雅黑"/>
                <a:cs typeface="微软雅黑"/>
              </a:rPr>
              <a:t>输出控制量到驱动电机</a:t>
            </a:r>
            <a:r>
              <a:rPr sz="2000" spc="-20" dirty="0">
                <a:latin typeface="微软雅黑"/>
                <a:cs typeface="微软雅黑"/>
              </a:rPr>
              <a:t>等</a:t>
            </a:r>
            <a:r>
              <a:rPr sz="2000" dirty="0">
                <a:latin typeface="微软雅黑"/>
                <a:cs typeface="微软雅黑"/>
              </a:rPr>
              <a:t>执行机构</a:t>
            </a:r>
            <a:endParaRPr sz="20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39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latin typeface="微软雅黑"/>
                <a:cs typeface="微软雅黑"/>
              </a:rPr>
              <a:t>模拟</a:t>
            </a:r>
            <a:r>
              <a:rPr sz="1500" spc="5" dirty="0">
                <a:latin typeface="微软雅黑"/>
                <a:cs typeface="微软雅黑"/>
              </a:rPr>
              <a:t>(</a:t>
            </a:r>
            <a:r>
              <a:rPr sz="1500" dirty="0">
                <a:latin typeface="微软雅黑"/>
                <a:cs typeface="微软雅黑"/>
              </a:rPr>
              <a:t>需</a:t>
            </a:r>
            <a:r>
              <a:rPr sz="1500" spc="-25" dirty="0">
                <a:latin typeface="微软雅黑"/>
                <a:cs typeface="微软雅黑"/>
              </a:rPr>
              <a:t>DA</a:t>
            </a:r>
            <a:r>
              <a:rPr sz="1500" dirty="0">
                <a:latin typeface="微软雅黑"/>
                <a:cs typeface="微软雅黑"/>
              </a:rPr>
              <a:t>转换</a:t>
            </a:r>
            <a:r>
              <a:rPr sz="1500" spc="5" dirty="0">
                <a:latin typeface="微软雅黑"/>
                <a:cs typeface="微软雅黑"/>
              </a:rPr>
              <a:t>)</a:t>
            </a:r>
            <a:r>
              <a:rPr sz="1500" dirty="0">
                <a:latin typeface="微软雅黑"/>
                <a:cs typeface="微软雅黑"/>
              </a:rPr>
              <a:t>与数字(PWM、</a:t>
            </a:r>
            <a:r>
              <a:rPr sz="1500" spc="-5" dirty="0">
                <a:latin typeface="微软雅黑"/>
                <a:cs typeface="微软雅黑"/>
              </a:rPr>
              <a:t>RS232</a:t>
            </a:r>
            <a:r>
              <a:rPr sz="1500" dirty="0">
                <a:latin typeface="微软雅黑"/>
                <a:cs typeface="微软雅黑"/>
              </a:rPr>
              <a:t>等)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0632" y="802704"/>
            <a:ext cx="3203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微软雅黑"/>
                <a:cs typeface="微软雅黑"/>
              </a:rPr>
              <a:t>3.1</a:t>
            </a:r>
            <a:r>
              <a:rPr sz="3200" b="1" spc="-75" dirty="0">
                <a:latin typeface="微软雅黑"/>
                <a:cs typeface="微软雅黑"/>
              </a:rPr>
              <a:t> </a:t>
            </a:r>
            <a:r>
              <a:rPr sz="3200" b="1" dirty="0">
                <a:latin typeface="微软雅黑"/>
                <a:cs typeface="微软雅黑"/>
              </a:rPr>
              <a:t>控制器：功能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23" y="1752018"/>
            <a:ext cx="7962265" cy="4622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微软雅黑"/>
                <a:cs typeface="微软雅黑"/>
              </a:rPr>
              <a:t>CPU：编程调试方便，主要串行执行</a:t>
            </a:r>
            <a:endParaRPr sz="22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7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微软雅黑"/>
                <a:cs typeface="微软雅黑"/>
              </a:rPr>
              <a:t>单片机：MCS-51系列</a:t>
            </a:r>
            <a:r>
              <a:rPr sz="2000" spc="-15" dirty="0">
                <a:latin typeface="微软雅黑"/>
                <a:cs typeface="微软雅黑"/>
              </a:rPr>
              <a:t>(8</a:t>
            </a:r>
            <a:r>
              <a:rPr sz="2000" dirty="0">
                <a:latin typeface="微软雅黑"/>
                <a:cs typeface="微软雅黑"/>
              </a:rPr>
              <a:t>位</a:t>
            </a:r>
            <a:r>
              <a:rPr sz="2000" spc="-10" dirty="0">
                <a:latin typeface="微软雅黑"/>
                <a:cs typeface="微软雅黑"/>
              </a:rPr>
              <a:t>)</a:t>
            </a:r>
            <a:r>
              <a:rPr sz="2000" dirty="0">
                <a:latin typeface="微软雅黑"/>
                <a:cs typeface="微软雅黑"/>
              </a:rPr>
              <a:t>、</a:t>
            </a:r>
            <a:r>
              <a:rPr sz="2000" spc="-5" dirty="0">
                <a:latin typeface="微软雅黑"/>
                <a:cs typeface="微软雅黑"/>
              </a:rPr>
              <a:t>MSP430</a:t>
            </a:r>
            <a:r>
              <a:rPr sz="2000" dirty="0">
                <a:latin typeface="微软雅黑"/>
                <a:cs typeface="微软雅黑"/>
              </a:rPr>
              <a:t>系列(16</a:t>
            </a:r>
            <a:r>
              <a:rPr sz="2000" spc="-20" dirty="0">
                <a:latin typeface="微软雅黑"/>
                <a:cs typeface="微软雅黑"/>
              </a:rPr>
              <a:t>位</a:t>
            </a:r>
            <a:r>
              <a:rPr sz="2000" spc="-10" dirty="0">
                <a:latin typeface="微软雅黑"/>
                <a:cs typeface="微软雅黑"/>
              </a:rPr>
              <a:t>)</a:t>
            </a:r>
            <a:r>
              <a:rPr sz="2000" dirty="0">
                <a:latin typeface="微软雅黑"/>
                <a:cs typeface="微软雅黑"/>
              </a:rPr>
              <a:t>、</a:t>
            </a:r>
            <a:r>
              <a:rPr sz="2000" spc="-5" dirty="0">
                <a:latin typeface="微软雅黑"/>
                <a:cs typeface="微软雅黑"/>
              </a:rPr>
              <a:t>...</a:t>
            </a:r>
            <a:endParaRPr sz="20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680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微软雅黑"/>
                <a:cs typeface="微软雅黑"/>
              </a:rPr>
              <a:t>ARM架构</a:t>
            </a:r>
            <a:r>
              <a:rPr sz="2000" spc="-5" dirty="0">
                <a:latin typeface="微软雅黑"/>
                <a:cs typeface="微软雅黑"/>
              </a:rPr>
              <a:t>：STM32(32</a:t>
            </a:r>
            <a:r>
              <a:rPr sz="2000" spc="-20" dirty="0">
                <a:latin typeface="微软雅黑"/>
                <a:cs typeface="微软雅黑"/>
              </a:rPr>
              <a:t>位</a:t>
            </a:r>
            <a:r>
              <a:rPr sz="2000" spc="-10" dirty="0">
                <a:latin typeface="微软雅黑"/>
                <a:cs typeface="微软雅黑"/>
              </a:rPr>
              <a:t>)</a:t>
            </a:r>
            <a:r>
              <a:rPr sz="2000" dirty="0">
                <a:latin typeface="微软雅黑"/>
                <a:cs typeface="微软雅黑"/>
              </a:rPr>
              <a:t>、</a:t>
            </a:r>
            <a:r>
              <a:rPr sz="2000" spc="-40" dirty="0">
                <a:latin typeface="微软雅黑"/>
                <a:cs typeface="微软雅黑"/>
              </a:rPr>
              <a:t> </a:t>
            </a:r>
            <a:r>
              <a:rPr sz="2000" dirty="0">
                <a:latin typeface="微软雅黑"/>
                <a:cs typeface="微软雅黑"/>
              </a:rPr>
              <a:t>LM3S8962</a:t>
            </a:r>
            <a:r>
              <a:rPr sz="2000" spc="-25" dirty="0">
                <a:latin typeface="微软雅黑"/>
                <a:cs typeface="微软雅黑"/>
              </a:rPr>
              <a:t> </a:t>
            </a:r>
            <a:r>
              <a:rPr sz="2000" dirty="0">
                <a:latin typeface="微软雅黑"/>
                <a:cs typeface="微软雅黑"/>
              </a:rPr>
              <a:t>(32位)</a:t>
            </a:r>
            <a:r>
              <a:rPr sz="2000" spc="-40" dirty="0">
                <a:latin typeface="微软雅黑"/>
                <a:cs typeface="微软雅黑"/>
              </a:rPr>
              <a:t> </a:t>
            </a:r>
            <a:r>
              <a:rPr sz="2000" dirty="0">
                <a:latin typeface="微软雅黑"/>
                <a:cs typeface="微软雅黑"/>
              </a:rPr>
              <a:t>、</a:t>
            </a:r>
            <a:r>
              <a:rPr sz="2000" spc="-5" dirty="0">
                <a:latin typeface="微软雅黑"/>
                <a:cs typeface="微软雅黑"/>
              </a:rPr>
              <a:t>...</a:t>
            </a:r>
            <a:endParaRPr sz="20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680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微软雅黑"/>
                <a:cs typeface="微软雅黑"/>
              </a:rPr>
              <a:t>DSP：</a:t>
            </a:r>
            <a:r>
              <a:rPr sz="2000" spc="-25" dirty="0">
                <a:latin typeface="微软雅黑"/>
                <a:cs typeface="微软雅黑"/>
              </a:rPr>
              <a:t> </a:t>
            </a:r>
            <a:r>
              <a:rPr sz="2000" dirty="0">
                <a:latin typeface="微软雅黑"/>
                <a:cs typeface="微软雅黑"/>
              </a:rPr>
              <a:t>TMS320F2812(定点</a:t>
            </a:r>
            <a:r>
              <a:rPr sz="2000" spc="-10" dirty="0">
                <a:latin typeface="微软雅黑"/>
                <a:cs typeface="微软雅黑"/>
              </a:rPr>
              <a:t>)</a:t>
            </a:r>
            <a:r>
              <a:rPr sz="2000" dirty="0">
                <a:latin typeface="微软雅黑"/>
                <a:cs typeface="微软雅黑"/>
              </a:rPr>
              <a:t>、</a:t>
            </a:r>
            <a:r>
              <a:rPr sz="2000" spc="-5" dirty="0">
                <a:latin typeface="微软雅黑"/>
                <a:cs typeface="微软雅黑"/>
              </a:rPr>
              <a:t>28335(</a:t>
            </a:r>
            <a:r>
              <a:rPr sz="2000" dirty="0">
                <a:latin typeface="微软雅黑"/>
                <a:cs typeface="微软雅黑"/>
              </a:rPr>
              <a:t>浮</a:t>
            </a:r>
            <a:r>
              <a:rPr sz="2000" spc="-20" dirty="0">
                <a:latin typeface="微软雅黑"/>
                <a:cs typeface="微软雅黑"/>
              </a:rPr>
              <a:t>点</a:t>
            </a:r>
            <a:r>
              <a:rPr sz="2000" dirty="0">
                <a:latin typeface="微软雅黑"/>
                <a:cs typeface="微软雅黑"/>
              </a:rPr>
              <a:t>)</a:t>
            </a:r>
            <a:r>
              <a:rPr sz="2000" spc="-50" dirty="0">
                <a:latin typeface="微软雅黑"/>
                <a:cs typeface="微软雅黑"/>
              </a:rPr>
              <a:t> </a:t>
            </a:r>
            <a:r>
              <a:rPr sz="2000" dirty="0">
                <a:latin typeface="微软雅黑"/>
                <a:cs typeface="微软雅黑"/>
              </a:rPr>
              <a:t>、6678(多核浮点</a:t>
            </a:r>
            <a:r>
              <a:rPr sz="2000" spc="-5" dirty="0">
                <a:latin typeface="微软雅黑"/>
                <a:cs typeface="微软雅黑"/>
              </a:rPr>
              <a:t>)...</a:t>
            </a:r>
            <a:endParaRPr sz="20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微软雅黑"/>
                <a:cs typeface="微软雅黑"/>
              </a:rPr>
              <a:t>FPGA：</a:t>
            </a:r>
            <a:r>
              <a:rPr sz="2200" spc="-5" dirty="0">
                <a:latin typeface="微软雅黑"/>
                <a:cs typeface="微软雅黑"/>
              </a:rPr>
              <a:t>并发速度快，可靠</a:t>
            </a:r>
            <a:r>
              <a:rPr sz="2200" spc="15" dirty="0">
                <a:latin typeface="微软雅黑"/>
                <a:cs typeface="微软雅黑"/>
              </a:rPr>
              <a:t>性</a:t>
            </a:r>
            <a:r>
              <a:rPr sz="2200" spc="-5" dirty="0">
                <a:latin typeface="微软雅黑"/>
                <a:cs typeface="微软雅黑"/>
              </a:rPr>
              <a:t>好，</a:t>
            </a:r>
            <a:r>
              <a:rPr sz="2200" spc="15" dirty="0">
                <a:latin typeface="微软雅黑"/>
                <a:cs typeface="微软雅黑"/>
              </a:rPr>
              <a:t>调</a:t>
            </a:r>
            <a:r>
              <a:rPr sz="2200" spc="-5" dirty="0">
                <a:latin typeface="微软雅黑"/>
                <a:cs typeface="微软雅黑"/>
              </a:rPr>
              <a:t>试困难</a:t>
            </a:r>
            <a:endParaRPr sz="22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7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微软雅黑"/>
                <a:cs typeface="微软雅黑"/>
              </a:rPr>
              <a:t>Altera（Qartus+NIOS）、</a:t>
            </a:r>
            <a:r>
              <a:rPr sz="2000" spc="-5" dirty="0">
                <a:latin typeface="微软雅黑"/>
                <a:cs typeface="微软雅黑"/>
              </a:rPr>
              <a:t>Xilinx（ISE）</a:t>
            </a:r>
            <a:endParaRPr sz="20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微软雅黑"/>
                <a:cs typeface="微软雅黑"/>
              </a:rPr>
              <a:t>…</a:t>
            </a:r>
            <a:endParaRPr sz="22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微软雅黑"/>
                <a:cs typeface="微软雅黑"/>
              </a:rPr>
              <a:t>其他形式：性能相对差，调节困难</a:t>
            </a:r>
            <a:r>
              <a:rPr sz="2200" spc="15" dirty="0">
                <a:latin typeface="微软雅黑"/>
                <a:cs typeface="微软雅黑"/>
              </a:rPr>
              <a:t>，</a:t>
            </a:r>
            <a:r>
              <a:rPr sz="2200" spc="-5" dirty="0">
                <a:latin typeface="微软雅黑"/>
                <a:cs typeface="微软雅黑"/>
              </a:rPr>
              <a:t>但固定可靠</a:t>
            </a:r>
            <a:endParaRPr sz="220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16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微软雅黑"/>
                <a:cs typeface="微软雅黑"/>
              </a:rPr>
              <a:t>运算放大器，早期的机械凸轮等。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0632" y="802704"/>
            <a:ext cx="4017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微软雅黑"/>
                <a:cs typeface="微软雅黑"/>
              </a:rPr>
              <a:t>3.1</a:t>
            </a:r>
            <a:r>
              <a:rPr sz="3200" b="1" spc="-70" dirty="0">
                <a:latin typeface="微软雅黑"/>
                <a:cs typeface="微软雅黑"/>
              </a:rPr>
              <a:t> </a:t>
            </a:r>
            <a:r>
              <a:rPr sz="3200" b="1" dirty="0">
                <a:latin typeface="微软雅黑"/>
                <a:cs typeface="微软雅黑"/>
              </a:rPr>
              <a:t>控制器：实现硬件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4167" y="3918204"/>
            <a:ext cx="3299459" cy="2212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15363" y="6161047"/>
            <a:ext cx="2062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微软雅黑"/>
                <a:cs typeface="微软雅黑"/>
              </a:rPr>
              <a:t>S</a:t>
            </a:r>
            <a:r>
              <a:rPr sz="1800" b="1" spc="5" dirty="0">
                <a:solidFill>
                  <a:srgbClr val="0000FF"/>
                </a:solidFill>
                <a:latin typeface="微软雅黑"/>
                <a:cs typeface="微软雅黑"/>
              </a:rPr>
              <a:t>T</a:t>
            </a:r>
            <a:r>
              <a:rPr sz="1800" b="1" spc="-15" dirty="0">
                <a:solidFill>
                  <a:srgbClr val="0000FF"/>
                </a:solidFill>
                <a:latin typeface="微软雅黑"/>
                <a:cs typeface="微软雅黑"/>
              </a:rPr>
              <a:t>M</a:t>
            </a:r>
            <a:r>
              <a:rPr sz="1800" b="1" spc="5" dirty="0">
                <a:solidFill>
                  <a:srgbClr val="0000FF"/>
                </a:solidFill>
                <a:latin typeface="微软雅黑"/>
                <a:cs typeface="微软雅黑"/>
              </a:rPr>
              <a:t>32</a:t>
            </a: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F</a:t>
            </a:r>
            <a:r>
              <a:rPr sz="1800" b="1" spc="5" dirty="0">
                <a:solidFill>
                  <a:srgbClr val="0000FF"/>
                </a:solidFill>
                <a:latin typeface="微软雅黑"/>
                <a:cs typeface="微软雅黑"/>
              </a:rPr>
              <a:t>407</a:t>
            </a: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开发板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54869" y="4108703"/>
            <a:ext cx="3201139" cy="2028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80604" y="6219846"/>
            <a:ext cx="154305" cy="302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C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1066" y="6220429"/>
            <a:ext cx="2462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微软雅黑"/>
                <a:cs typeface="微软雅黑"/>
              </a:rPr>
              <a:t>yclone</a:t>
            </a:r>
            <a:r>
              <a:rPr sz="1800" b="1" spc="-20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微软雅黑"/>
                <a:cs typeface="微软雅黑"/>
              </a:rPr>
              <a:t>IV</a:t>
            </a:r>
            <a:r>
              <a:rPr sz="1800" b="1" spc="-20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FPGA开发板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5052" y="1780032"/>
            <a:ext cx="2218944" cy="15834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93929" y="3506257"/>
            <a:ext cx="248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TMS320F28335开发板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59180" y="1851660"/>
            <a:ext cx="1846288" cy="1571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78083" y="3506257"/>
            <a:ext cx="1619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M</a:t>
            </a:r>
            <a:r>
              <a:rPr sz="1800" b="1" spc="-10" dirty="0">
                <a:solidFill>
                  <a:srgbClr val="0000FF"/>
                </a:solidFill>
                <a:latin typeface="微软雅黑"/>
                <a:cs typeface="微软雅黑"/>
              </a:rPr>
              <a:t>C</a:t>
            </a:r>
            <a:r>
              <a:rPr sz="1800" b="1" spc="-5" dirty="0">
                <a:solidFill>
                  <a:srgbClr val="0000FF"/>
                </a:solidFill>
                <a:latin typeface="微软雅黑"/>
                <a:cs typeface="微软雅黑"/>
              </a:rPr>
              <a:t>S</a:t>
            </a:r>
            <a:r>
              <a:rPr sz="1800" b="1" spc="-15" dirty="0">
                <a:solidFill>
                  <a:srgbClr val="0000FF"/>
                </a:solidFill>
                <a:latin typeface="微软雅黑"/>
                <a:cs typeface="微软雅黑"/>
              </a:rPr>
              <a:t>-</a:t>
            </a:r>
            <a:r>
              <a:rPr sz="1800" b="1" spc="5" dirty="0">
                <a:solidFill>
                  <a:srgbClr val="0000FF"/>
                </a:solidFill>
                <a:latin typeface="微软雅黑"/>
                <a:cs typeface="微软雅黑"/>
              </a:rPr>
              <a:t>51</a:t>
            </a: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开发板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59167" y="1851660"/>
            <a:ext cx="1944624" cy="15712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67756" y="3506257"/>
            <a:ext cx="2213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MSP430F149开发板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750632" y="802704"/>
            <a:ext cx="4831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微软雅黑"/>
                <a:cs typeface="微软雅黑"/>
              </a:rPr>
              <a:t>3.1</a:t>
            </a:r>
            <a:r>
              <a:rPr sz="3200" b="1" spc="-60" dirty="0">
                <a:latin typeface="微软雅黑"/>
                <a:cs typeface="微软雅黑"/>
              </a:rPr>
              <a:t> </a:t>
            </a:r>
            <a:r>
              <a:rPr sz="3200" b="1" dirty="0" err="1">
                <a:latin typeface="微软雅黑"/>
                <a:cs typeface="微软雅黑"/>
              </a:rPr>
              <a:t>控制器：常用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199877" y="677669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23" y="1531986"/>
            <a:ext cx="7334884" cy="3858749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微软雅黑"/>
                <a:cs typeface="微软雅黑"/>
              </a:rPr>
              <a:t>接口满足要求</a:t>
            </a:r>
            <a:endParaRPr sz="2200" dirty="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9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微软雅黑"/>
                <a:cs typeface="微软雅黑"/>
              </a:rPr>
              <a:t>执行电机类型及其接口方式、与其他设备通讯类型及接口方式、</a:t>
            </a:r>
            <a:r>
              <a:rPr sz="1800" spc="-5" dirty="0">
                <a:latin typeface="微软雅黑"/>
                <a:cs typeface="微软雅黑"/>
              </a:rPr>
              <a:t>..</a:t>
            </a:r>
            <a:r>
              <a:rPr sz="1800" dirty="0">
                <a:latin typeface="微软雅黑"/>
                <a:cs typeface="微软雅黑"/>
              </a:rPr>
              <a:t>.</a:t>
            </a:r>
          </a:p>
          <a:p>
            <a:pPr marL="756285" lvl="1" indent="-287655">
              <a:lnSpc>
                <a:spcPct val="100000"/>
              </a:lnSpc>
              <a:spcBef>
                <a:spcPts val="86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微软雅黑"/>
                <a:cs typeface="微软雅黑"/>
              </a:rPr>
              <a:t>是否外接模拟</a:t>
            </a:r>
            <a:r>
              <a:rPr sz="1800" spc="-10" dirty="0">
                <a:latin typeface="微软雅黑"/>
                <a:cs typeface="微软雅黑"/>
              </a:rPr>
              <a:t>（AD/DA</a:t>
            </a:r>
            <a:r>
              <a:rPr sz="1800" dirty="0">
                <a:latin typeface="微软雅黑"/>
                <a:cs typeface="微软雅黑"/>
              </a:rPr>
              <a:t>转换精度与速度）</a:t>
            </a:r>
          </a:p>
          <a:p>
            <a:pPr marL="355600" indent="-342900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微软雅黑"/>
                <a:cs typeface="微软雅黑"/>
              </a:rPr>
              <a:t>控制计算能力评估</a:t>
            </a:r>
            <a:endParaRPr sz="2200" dirty="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9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微软雅黑"/>
                <a:cs typeface="微软雅黑"/>
              </a:rPr>
              <a:t>控制计算量（仿真）、任务调度量（模拟）</a:t>
            </a:r>
          </a:p>
          <a:p>
            <a:pPr marL="355600" indent="-342900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微软雅黑"/>
                <a:cs typeface="微软雅黑"/>
              </a:rPr>
              <a:t>传感处理功能确定及其需求</a:t>
            </a:r>
            <a:endParaRPr sz="2200" dirty="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9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微软雅黑"/>
                <a:cs typeface="微软雅黑"/>
              </a:rPr>
              <a:t>图像处理及其计算量、传感器信号数字滤波及其计算量、</a:t>
            </a:r>
            <a:r>
              <a:rPr sz="1800" spc="-5" dirty="0">
                <a:latin typeface="微软雅黑"/>
                <a:cs typeface="微软雅黑"/>
              </a:rPr>
              <a:t>...</a:t>
            </a:r>
            <a:endParaRPr sz="1800" dirty="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微软雅黑"/>
                <a:cs typeface="微软雅黑"/>
              </a:rPr>
              <a:t>可利用资源</a:t>
            </a:r>
            <a:endParaRPr sz="2200" dirty="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9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 err="1">
                <a:latin typeface="微软雅黑"/>
                <a:cs typeface="微软雅黑"/>
              </a:rPr>
              <a:t>编程环境，下载与固化，网络可参考原代码</a:t>
            </a:r>
            <a:r>
              <a:rPr sz="1800" spc="-5" dirty="0">
                <a:latin typeface="微软雅黑"/>
                <a:cs typeface="微软雅黑"/>
              </a:rPr>
              <a:t>，...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0632" y="802704"/>
            <a:ext cx="4017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微软雅黑"/>
                <a:cs typeface="微软雅黑"/>
              </a:rPr>
              <a:t>3.1</a:t>
            </a:r>
            <a:r>
              <a:rPr sz="3200" b="1" spc="-70" dirty="0">
                <a:latin typeface="微软雅黑"/>
                <a:cs typeface="微软雅黑"/>
              </a:rPr>
              <a:t> </a:t>
            </a:r>
            <a:r>
              <a:rPr sz="3200" b="1" dirty="0">
                <a:latin typeface="微软雅黑"/>
                <a:cs typeface="微软雅黑"/>
              </a:rPr>
              <a:t>控制器：选型依据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99877" y="677669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88807" y="5154167"/>
            <a:ext cx="1697736" cy="1476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43088" y="4974335"/>
            <a:ext cx="1179576" cy="583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080" y="1634476"/>
            <a:ext cx="5854700" cy="193167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微软雅黑"/>
                <a:cs typeface="微软雅黑"/>
              </a:rPr>
              <a:t>感知本体与被控对象、任务对象等状态</a:t>
            </a:r>
            <a:endParaRPr sz="24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微软雅黑"/>
                <a:cs typeface="微软雅黑"/>
              </a:rPr>
              <a:t>本体任务信息：位置、</a:t>
            </a:r>
            <a:r>
              <a:rPr sz="2000" spc="-20" dirty="0">
                <a:latin typeface="微软雅黑"/>
                <a:cs typeface="微软雅黑"/>
              </a:rPr>
              <a:t>姿</a:t>
            </a:r>
            <a:r>
              <a:rPr sz="2000" dirty="0">
                <a:latin typeface="微软雅黑"/>
                <a:cs typeface="微软雅黑"/>
              </a:rPr>
              <a:t>态、轨迹</a:t>
            </a:r>
            <a:endParaRPr sz="20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微软雅黑"/>
                <a:cs typeface="微软雅黑"/>
              </a:rPr>
              <a:t>周边障碍信息：是否存</a:t>
            </a:r>
            <a:r>
              <a:rPr sz="2000" spc="-20" dirty="0">
                <a:latin typeface="微软雅黑"/>
                <a:cs typeface="微软雅黑"/>
              </a:rPr>
              <a:t>在</a:t>
            </a:r>
            <a:r>
              <a:rPr sz="2000" dirty="0">
                <a:latin typeface="微软雅黑"/>
                <a:cs typeface="微软雅黑"/>
              </a:rPr>
              <a:t>，位置、大</a:t>
            </a:r>
            <a:r>
              <a:rPr sz="2000" spc="-20" dirty="0">
                <a:latin typeface="微软雅黑"/>
                <a:cs typeface="微软雅黑"/>
              </a:rPr>
              <a:t>小</a:t>
            </a:r>
            <a:r>
              <a:rPr sz="2000" dirty="0">
                <a:latin typeface="微软雅黑"/>
                <a:cs typeface="微软雅黑"/>
              </a:rPr>
              <a:t>等参数</a:t>
            </a:r>
            <a:endParaRPr sz="20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微软雅黑"/>
                <a:cs typeface="微软雅黑"/>
              </a:rPr>
              <a:t>任务对象信息：位置、</a:t>
            </a:r>
            <a:r>
              <a:rPr sz="2000" spc="-20" dirty="0">
                <a:latin typeface="微软雅黑"/>
                <a:cs typeface="微软雅黑"/>
              </a:rPr>
              <a:t>姿</a:t>
            </a:r>
            <a:r>
              <a:rPr sz="2000" dirty="0">
                <a:latin typeface="微软雅黑"/>
                <a:cs typeface="微软雅黑"/>
              </a:rPr>
              <a:t>态</a:t>
            </a:r>
            <a:endParaRPr sz="20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微软雅黑"/>
                <a:cs typeface="微软雅黑"/>
              </a:rPr>
              <a:t>内部信息：电机温度、</a:t>
            </a:r>
            <a:r>
              <a:rPr sz="2000" spc="-20" dirty="0">
                <a:latin typeface="微软雅黑"/>
                <a:cs typeface="微软雅黑"/>
              </a:rPr>
              <a:t>电</a:t>
            </a:r>
            <a:r>
              <a:rPr sz="2000" dirty="0">
                <a:latin typeface="微软雅黑"/>
                <a:cs typeface="微软雅黑"/>
              </a:rPr>
              <a:t>源电压、电</a:t>
            </a:r>
            <a:r>
              <a:rPr sz="2000" spc="-20" dirty="0">
                <a:latin typeface="微软雅黑"/>
                <a:cs typeface="微软雅黑"/>
              </a:rPr>
              <a:t>流</a:t>
            </a:r>
            <a:r>
              <a:rPr sz="2000" dirty="0">
                <a:latin typeface="微软雅黑"/>
                <a:cs typeface="微软雅黑"/>
              </a:rPr>
              <a:t>与电量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706" y="511862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红外测距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2668" y="3654552"/>
            <a:ext cx="3014472" cy="1440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6679" y="3654552"/>
            <a:ext cx="1915667" cy="1438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7211" y="3726180"/>
            <a:ext cx="2029967" cy="13959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39777" y="5106453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超声波收发测距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35823" y="1650492"/>
            <a:ext cx="1395983" cy="8336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82548" y="2517185"/>
            <a:ext cx="185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红外反射物体检测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88807" y="3055619"/>
            <a:ext cx="1341616" cy="14112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25693" y="444498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摄像头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4695" y="5749501"/>
            <a:ext cx="13423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三轴陀螺仪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微软雅黑"/>
                <a:cs typeface="微软雅黑"/>
              </a:rPr>
              <a:t>+</a:t>
            </a: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三轴加速度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微软雅黑"/>
                <a:cs typeface="微软雅黑"/>
              </a:rPr>
              <a:t>+</a:t>
            </a: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三轴磁场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17180" y="6083807"/>
            <a:ext cx="285115" cy="356870"/>
          </a:xfrm>
          <a:custGeom>
            <a:avLst/>
            <a:gdLst/>
            <a:ahLst/>
            <a:cxnLst/>
            <a:rect l="l" t="t" r="r" b="b"/>
            <a:pathLst>
              <a:path w="285115" h="356870">
                <a:moveTo>
                  <a:pt x="143255" y="356616"/>
                </a:moveTo>
                <a:lnTo>
                  <a:pt x="143255" y="266700"/>
                </a:lnTo>
                <a:lnTo>
                  <a:pt x="0" y="266700"/>
                </a:lnTo>
                <a:lnTo>
                  <a:pt x="0" y="88392"/>
                </a:lnTo>
                <a:lnTo>
                  <a:pt x="143255" y="88392"/>
                </a:lnTo>
                <a:lnTo>
                  <a:pt x="143255" y="0"/>
                </a:lnTo>
                <a:lnTo>
                  <a:pt x="284987" y="178308"/>
                </a:lnTo>
                <a:lnTo>
                  <a:pt x="143255" y="356616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04988" y="6047231"/>
            <a:ext cx="314325" cy="429895"/>
          </a:xfrm>
          <a:custGeom>
            <a:avLst/>
            <a:gdLst/>
            <a:ahLst/>
            <a:cxnLst/>
            <a:rect l="l" t="t" r="r" b="b"/>
            <a:pathLst>
              <a:path w="314325" h="429895">
                <a:moveTo>
                  <a:pt x="141732" y="124968"/>
                </a:moveTo>
                <a:lnTo>
                  <a:pt x="141732" y="0"/>
                </a:lnTo>
                <a:lnTo>
                  <a:pt x="171044" y="36576"/>
                </a:lnTo>
                <a:lnTo>
                  <a:pt x="167640" y="36576"/>
                </a:lnTo>
                <a:lnTo>
                  <a:pt x="144780" y="44196"/>
                </a:lnTo>
                <a:lnTo>
                  <a:pt x="167640" y="72649"/>
                </a:lnTo>
                <a:lnTo>
                  <a:pt x="167640" y="112776"/>
                </a:lnTo>
                <a:lnTo>
                  <a:pt x="155448" y="112776"/>
                </a:lnTo>
                <a:lnTo>
                  <a:pt x="141732" y="124968"/>
                </a:lnTo>
                <a:close/>
              </a:path>
              <a:path w="314325" h="429895">
                <a:moveTo>
                  <a:pt x="167640" y="72649"/>
                </a:moveTo>
                <a:lnTo>
                  <a:pt x="144780" y="44196"/>
                </a:lnTo>
                <a:lnTo>
                  <a:pt x="167640" y="36576"/>
                </a:lnTo>
                <a:lnTo>
                  <a:pt x="167640" y="72649"/>
                </a:lnTo>
                <a:close/>
              </a:path>
              <a:path w="314325" h="429895">
                <a:moveTo>
                  <a:pt x="281913" y="214884"/>
                </a:moveTo>
                <a:lnTo>
                  <a:pt x="167640" y="72649"/>
                </a:lnTo>
                <a:lnTo>
                  <a:pt x="167640" y="36576"/>
                </a:lnTo>
                <a:lnTo>
                  <a:pt x="171044" y="36576"/>
                </a:lnTo>
                <a:lnTo>
                  <a:pt x="307837" y="207264"/>
                </a:lnTo>
                <a:lnTo>
                  <a:pt x="288036" y="207264"/>
                </a:lnTo>
                <a:lnTo>
                  <a:pt x="281913" y="214884"/>
                </a:lnTo>
                <a:close/>
              </a:path>
              <a:path w="314325" h="429895">
                <a:moveTo>
                  <a:pt x="141732" y="316992"/>
                </a:moveTo>
                <a:lnTo>
                  <a:pt x="0" y="316992"/>
                </a:lnTo>
                <a:lnTo>
                  <a:pt x="0" y="112776"/>
                </a:lnTo>
                <a:lnTo>
                  <a:pt x="141732" y="112776"/>
                </a:lnTo>
                <a:lnTo>
                  <a:pt x="141732" y="124968"/>
                </a:lnTo>
                <a:lnTo>
                  <a:pt x="24384" y="124968"/>
                </a:lnTo>
                <a:lnTo>
                  <a:pt x="12192" y="138684"/>
                </a:lnTo>
                <a:lnTo>
                  <a:pt x="24384" y="138684"/>
                </a:lnTo>
                <a:lnTo>
                  <a:pt x="24384" y="291083"/>
                </a:lnTo>
                <a:lnTo>
                  <a:pt x="12192" y="291083"/>
                </a:lnTo>
                <a:lnTo>
                  <a:pt x="24384" y="303276"/>
                </a:lnTo>
                <a:lnTo>
                  <a:pt x="141732" y="303276"/>
                </a:lnTo>
                <a:lnTo>
                  <a:pt x="141732" y="316992"/>
                </a:lnTo>
                <a:close/>
              </a:path>
              <a:path w="314325" h="429895">
                <a:moveTo>
                  <a:pt x="167640" y="138684"/>
                </a:moveTo>
                <a:lnTo>
                  <a:pt x="24384" y="138684"/>
                </a:lnTo>
                <a:lnTo>
                  <a:pt x="24384" y="124968"/>
                </a:lnTo>
                <a:lnTo>
                  <a:pt x="141732" y="124968"/>
                </a:lnTo>
                <a:lnTo>
                  <a:pt x="155448" y="112776"/>
                </a:lnTo>
                <a:lnTo>
                  <a:pt x="167640" y="112776"/>
                </a:lnTo>
                <a:lnTo>
                  <a:pt x="167640" y="138684"/>
                </a:lnTo>
                <a:close/>
              </a:path>
              <a:path w="314325" h="429895">
                <a:moveTo>
                  <a:pt x="24384" y="138684"/>
                </a:moveTo>
                <a:lnTo>
                  <a:pt x="12192" y="138684"/>
                </a:lnTo>
                <a:lnTo>
                  <a:pt x="24384" y="124968"/>
                </a:lnTo>
                <a:lnTo>
                  <a:pt x="24384" y="138684"/>
                </a:lnTo>
                <a:close/>
              </a:path>
              <a:path w="314325" h="429895">
                <a:moveTo>
                  <a:pt x="288036" y="222504"/>
                </a:moveTo>
                <a:lnTo>
                  <a:pt x="281913" y="214884"/>
                </a:lnTo>
                <a:lnTo>
                  <a:pt x="288036" y="207264"/>
                </a:lnTo>
                <a:lnTo>
                  <a:pt x="288036" y="222504"/>
                </a:lnTo>
                <a:close/>
              </a:path>
              <a:path w="314325" h="429895">
                <a:moveTo>
                  <a:pt x="307837" y="222504"/>
                </a:moveTo>
                <a:lnTo>
                  <a:pt x="288036" y="222504"/>
                </a:lnTo>
                <a:lnTo>
                  <a:pt x="288036" y="207264"/>
                </a:lnTo>
                <a:lnTo>
                  <a:pt x="307837" y="207264"/>
                </a:lnTo>
                <a:lnTo>
                  <a:pt x="313943" y="214884"/>
                </a:lnTo>
                <a:lnTo>
                  <a:pt x="307837" y="222504"/>
                </a:lnTo>
                <a:close/>
              </a:path>
              <a:path w="314325" h="429895">
                <a:moveTo>
                  <a:pt x="171044" y="393192"/>
                </a:moveTo>
                <a:lnTo>
                  <a:pt x="167640" y="393192"/>
                </a:lnTo>
                <a:lnTo>
                  <a:pt x="167640" y="357118"/>
                </a:lnTo>
                <a:lnTo>
                  <a:pt x="281913" y="214884"/>
                </a:lnTo>
                <a:lnTo>
                  <a:pt x="288036" y="222504"/>
                </a:lnTo>
                <a:lnTo>
                  <a:pt x="307837" y="222504"/>
                </a:lnTo>
                <a:lnTo>
                  <a:pt x="171044" y="393192"/>
                </a:lnTo>
                <a:close/>
              </a:path>
              <a:path w="314325" h="429895">
                <a:moveTo>
                  <a:pt x="24384" y="303276"/>
                </a:moveTo>
                <a:lnTo>
                  <a:pt x="12192" y="291083"/>
                </a:lnTo>
                <a:lnTo>
                  <a:pt x="24384" y="291083"/>
                </a:lnTo>
                <a:lnTo>
                  <a:pt x="24384" y="303276"/>
                </a:lnTo>
                <a:close/>
              </a:path>
              <a:path w="314325" h="429895">
                <a:moveTo>
                  <a:pt x="167640" y="316992"/>
                </a:moveTo>
                <a:lnTo>
                  <a:pt x="155448" y="316992"/>
                </a:lnTo>
                <a:lnTo>
                  <a:pt x="141732" y="303276"/>
                </a:lnTo>
                <a:lnTo>
                  <a:pt x="24384" y="303276"/>
                </a:lnTo>
                <a:lnTo>
                  <a:pt x="24384" y="291083"/>
                </a:lnTo>
                <a:lnTo>
                  <a:pt x="167640" y="291083"/>
                </a:lnTo>
                <a:lnTo>
                  <a:pt x="167640" y="316992"/>
                </a:lnTo>
                <a:close/>
              </a:path>
              <a:path w="314325" h="429895">
                <a:moveTo>
                  <a:pt x="141732" y="429768"/>
                </a:moveTo>
                <a:lnTo>
                  <a:pt x="141732" y="303276"/>
                </a:lnTo>
                <a:lnTo>
                  <a:pt x="155448" y="316992"/>
                </a:lnTo>
                <a:lnTo>
                  <a:pt x="167640" y="316992"/>
                </a:lnTo>
                <a:lnTo>
                  <a:pt x="167640" y="357118"/>
                </a:lnTo>
                <a:lnTo>
                  <a:pt x="144780" y="385572"/>
                </a:lnTo>
                <a:lnTo>
                  <a:pt x="167640" y="393192"/>
                </a:lnTo>
                <a:lnTo>
                  <a:pt x="171044" y="393192"/>
                </a:lnTo>
                <a:lnTo>
                  <a:pt x="141732" y="429768"/>
                </a:lnTo>
                <a:close/>
              </a:path>
              <a:path w="314325" h="429895">
                <a:moveTo>
                  <a:pt x="167640" y="393192"/>
                </a:moveTo>
                <a:lnTo>
                  <a:pt x="144780" y="385572"/>
                </a:lnTo>
                <a:lnTo>
                  <a:pt x="167640" y="357118"/>
                </a:lnTo>
                <a:lnTo>
                  <a:pt x="167640" y="393192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7552" y="5512308"/>
            <a:ext cx="936702" cy="10925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80884" y="6022302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电流传感器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73936" y="6012180"/>
            <a:ext cx="356870" cy="285115"/>
          </a:xfrm>
          <a:custGeom>
            <a:avLst/>
            <a:gdLst/>
            <a:ahLst/>
            <a:cxnLst/>
            <a:rect l="l" t="t" r="r" b="b"/>
            <a:pathLst>
              <a:path w="356869" h="285114">
                <a:moveTo>
                  <a:pt x="141731" y="284987"/>
                </a:moveTo>
                <a:lnTo>
                  <a:pt x="0" y="143255"/>
                </a:lnTo>
                <a:lnTo>
                  <a:pt x="141731" y="0"/>
                </a:lnTo>
                <a:lnTo>
                  <a:pt x="141731" y="71627"/>
                </a:lnTo>
                <a:lnTo>
                  <a:pt x="356615" y="71627"/>
                </a:lnTo>
                <a:lnTo>
                  <a:pt x="356615" y="213359"/>
                </a:lnTo>
                <a:lnTo>
                  <a:pt x="141731" y="213359"/>
                </a:lnTo>
                <a:lnTo>
                  <a:pt x="141731" y="284987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60220" y="5998463"/>
            <a:ext cx="382905" cy="312420"/>
          </a:xfrm>
          <a:custGeom>
            <a:avLst/>
            <a:gdLst/>
            <a:ahLst/>
            <a:cxnLst/>
            <a:rect l="l" t="t" r="r" b="b"/>
            <a:pathLst>
              <a:path w="382905" h="312420">
                <a:moveTo>
                  <a:pt x="156972" y="312420"/>
                </a:moveTo>
                <a:lnTo>
                  <a:pt x="150876" y="312420"/>
                </a:lnTo>
                <a:lnTo>
                  <a:pt x="147828" y="307848"/>
                </a:lnTo>
                <a:lnTo>
                  <a:pt x="0" y="160020"/>
                </a:lnTo>
                <a:lnTo>
                  <a:pt x="0" y="152400"/>
                </a:lnTo>
                <a:lnTo>
                  <a:pt x="150876" y="1524"/>
                </a:lnTo>
                <a:lnTo>
                  <a:pt x="156972" y="0"/>
                </a:lnTo>
                <a:lnTo>
                  <a:pt x="166115" y="3048"/>
                </a:lnTo>
                <a:lnTo>
                  <a:pt x="169164" y="7620"/>
                </a:lnTo>
                <a:lnTo>
                  <a:pt x="169164" y="13716"/>
                </a:lnTo>
                <a:lnTo>
                  <a:pt x="143256" y="13716"/>
                </a:lnTo>
                <a:lnTo>
                  <a:pt x="143256" y="44196"/>
                </a:lnTo>
                <a:lnTo>
                  <a:pt x="39624" y="147828"/>
                </a:lnTo>
                <a:lnTo>
                  <a:pt x="22860" y="147828"/>
                </a:lnTo>
                <a:lnTo>
                  <a:pt x="22860" y="164592"/>
                </a:lnTo>
                <a:lnTo>
                  <a:pt x="39624" y="164592"/>
                </a:lnTo>
                <a:lnTo>
                  <a:pt x="143256" y="268224"/>
                </a:lnTo>
                <a:lnTo>
                  <a:pt x="143256" y="298704"/>
                </a:lnTo>
                <a:lnTo>
                  <a:pt x="169164" y="298704"/>
                </a:lnTo>
                <a:lnTo>
                  <a:pt x="169164" y="304800"/>
                </a:lnTo>
                <a:lnTo>
                  <a:pt x="166115" y="309372"/>
                </a:lnTo>
                <a:lnTo>
                  <a:pt x="156972" y="312420"/>
                </a:lnTo>
                <a:close/>
              </a:path>
              <a:path w="382905" h="312420">
                <a:moveTo>
                  <a:pt x="143256" y="44196"/>
                </a:moveTo>
                <a:lnTo>
                  <a:pt x="143256" y="13716"/>
                </a:lnTo>
                <a:lnTo>
                  <a:pt x="164591" y="22860"/>
                </a:lnTo>
                <a:lnTo>
                  <a:pt x="143256" y="44196"/>
                </a:lnTo>
                <a:close/>
              </a:path>
              <a:path w="382905" h="312420">
                <a:moveTo>
                  <a:pt x="358140" y="97536"/>
                </a:moveTo>
                <a:lnTo>
                  <a:pt x="149352" y="97536"/>
                </a:lnTo>
                <a:lnTo>
                  <a:pt x="143256" y="91440"/>
                </a:lnTo>
                <a:lnTo>
                  <a:pt x="143256" y="44196"/>
                </a:lnTo>
                <a:lnTo>
                  <a:pt x="164591" y="22860"/>
                </a:lnTo>
                <a:lnTo>
                  <a:pt x="143256" y="13716"/>
                </a:lnTo>
                <a:lnTo>
                  <a:pt x="169164" y="13716"/>
                </a:lnTo>
                <a:lnTo>
                  <a:pt x="169164" y="71628"/>
                </a:lnTo>
                <a:lnTo>
                  <a:pt x="155448" y="71628"/>
                </a:lnTo>
                <a:lnTo>
                  <a:pt x="169164" y="85344"/>
                </a:lnTo>
                <a:lnTo>
                  <a:pt x="358140" y="85344"/>
                </a:lnTo>
                <a:lnTo>
                  <a:pt x="358140" y="97536"/>
                </a:lnTo>
                <a:close/>
              </a:path>
              <a:path w="382905" h="312420">
                <a:moveTo>
                  <a:pt x="169164" y="85344"/>
                </a:moveTo>
                <a:lnTo>
                  <a:pt x="155448" y="71628"/>
                </a:lnTo>
                <a:lnTo>
                  <a:pt x="169164" y="71628"/>
                </a:lnTo>
                <a:lnTo>
                  <a:pt x="169164" y="85344"/>
                </a:lnTo>
                <a:close/>
              </a:path>
              <a:path w="382905" h="312420">
                <a:moveTo>
                  <a:pt x="382524" y="97536"/>
                </a:moveTo>
                <a:lnTo>
                  <a:pt x="370332" y="97536"/>
                </a:lnTo>
                <a:lnTo>
                  <a:pt x="358140" y="85344"/>
                </a:lnTo>
                <a:lnTo>
                  <a:pt x="169164" y="85344"/>
                </a:lnTo>
                <a:lnTo>
                  <a:pt x="169164" y="71628"/>
                </a:lnTo>
                <a:lnTo>
                  <a:pt x="377952" y="71628"/>
                </a:lnTo>
                <a:lnTo>
                  <a:pt x="382524" y="77724"/>
                </a:lnTo>
                <a:lnTo>
                  <a:pt x="382524" y="97536"/>
                </a:lnTo>
                <a:close/>
              </a:path>
              <a:path w="382905" h="312420">
                <a:moveTo>
                  <a:pt x="358140" y="227076"/>
                </a:moveTo>
                <a:lnTo>
                  <a:pt x="358140" y="85344"/>
                </a:lnTo>
                <a:lnTo>
                  <a:pt x="370332" y="97536"/>
                </a:lnTo>
                <a:lnTo>
                  <a:pt x="382524" y="97536"/>
                </a:lnTo>
                <a:lnTo>
                  <a:pt x="382524" y="214884"/>
                </a:lnTo>
                <a:lnTo>
                  <a:pt x="370332" y="214884"/>
                </a:lnTo>
                <a:lnTo>
                  <a:pt x="358140" y="227076"/>
                </a:lnTo>
                <a:close/>
              </a:path>
              <a:path w="382905" h="312420">
                <a:moveTo>
                  <a:pt x="22860" y="164592"/>
                </a:moveTo>
                <a:lnTo>
                  <a:pt x="22860" y="147828"/>
                </a:lnTo>
                <a:lnTo>
                  <a:pt x="31242" y="156210"/>
                </a:lnTo>
                <a:lnTo>
                  <a:pt x="22860" y="164592"/>
                </a:lnTo>
                <a:close/>
              </a:path>
              <a:path w="382905" h="312420">
                <a:moveTo>
                  <a:pt x="31242" y="156210"/>
                </a:moveTo>
                <a:lnTo>
                  <a:pt x="22860" y="147828"/>
                </a:lnTo>
                <a:lnTo>
                  <a:pt x="39624" y="147828"/>
                </a:lnTo>
                <a:lnTo>
                  <a:pt x="31242" y="156210"/>
                </a:lnTo>
                <a:close/>
              </a:path>
              <a:path w="382905" h="312420">
                <a:moveTo>
                  <a:pt x="39624" y="164592"/>
                </a:moveTo>
                <a:lnTo>
                  <a:pt x="22860" y="164592"/>
                </a:lnTo>
                <a:lnTo>
                  <a:pt x="31242" y="156210"/>
                </a:lnTo>
                <a:lnTo>
                  <a:pt x="39624" y="164592"/>
                </a:lnTo>
                <a:close/>
              </a:path>
              <a:path w="382905" h="312420">
                <a:moveTo>
                  <a:pt x="169164" y="298704"/>
                </a:moveTo>
                <a:lnTo>
                  <a:pt x="143256" y="298704"/>
                </a:lnTo>
                <a:lnTo>
                  <a:pt x="164591" y="289560"/>
                </a:lnTo>
                <a:lnTo>
                  <a:pt x="143256" y="268224"/>
                </a:lnTo>
                <a:lnTo>
                  <a:pt x="143256" y="220980"/>
                </a:lnTo>
                <a:lnTo>
                  <a:pt x="149352" y="214884"/>
                </a:lnTo>
                <a:lnTo>
                  <a:pt x="358140" y="214884"/>
                </a:lnTo>
                <a:lnTo>
                  <a:pt x="358140" y="227076"/>
                </a:lnTo>
                <a:lnTo>
                  <a:pt x="169164" y="227076"/>
                </a:lnTo>
                <a:lnTo>
                  <a:pt x="155448" y="240792"/>
                </a:lnTo>
                <a:lnTo>
                  <a:pt x="169164" y="240792"/>
                </a:lnTo>
                <a:lnTo>
                  <a:pt x="169164" y="298704"/>
                </a:lnTo>
                <a:close/>
              </a:path>
              <a:path w="382905" h="312420">
                <a:moveTo>
                  <a:pt x="377952" y="240792"/>
                </a:moveTo>
                <a:lnTo>
                  <a:pt x="169164" y="240792"/>
                </a:lnTo>
                <a:lnTo>
                  <a:pt x="169164" y="227076"/>
                </a:lnTo>
                <a:lnTo>
                  <a:pt x="358140" y="227076"/>
                </a:lnTo>
                <a:lnTo>
                  <a:pt x="370332" y="214884"/>
                </a:lnTo>
                <a:lnTo>
                  <a:pt x="382524" y="214884"/>
                </a:lnTo>
                <a:lnTo>
                  <a:pt x="382524" y="234696"/>
                </a:lnTo>
                <a:lnTo>
                  <a:pt x="377952" y="240792"/>
                </a:lnTo>
                <a:close/>
              </a:path>
              <a:path w="382905" h="312420">
                <a:moveTo>
                  <a:pt x="169164" y="240792"/>
                </a:moveTo>
                <a:lnTo>
                  <a:pt x="155448" y="240792"/>
                </a:lnTo>
                <a:lnTo>
                  <a:pt x="169164" y="227076"/>
                </a:lnTo>
                <a:lnTo>
                  <a:pt x="169164" y="240792"/>
                </a:lnTo>
                <a:close/>
              </a:path>
              <a:path w="382905" h="312420">
                <a:moveTo>
                  <a:pt x="143256" y="298704"/>
                </a:moveTo>
                <a:lnTo>
                  <a:pt x="143256" y="268224"/>
                </a:lnTo>
                <a:lnTo>
                  <a:pt x="164591" y="289560"/>
                </a:lnTo>
                <a:lnTo>
                  <a:pt x="143256" y="298704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88308" y="5583935"/>
            <a:ext cx="1495461" cy="10972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53733" y="5106453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颜色识别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31564" y="5440680"/>
            <a:ext cx="285115" cy="285115"/>
          </a:xfrm>
          <a:custGeom>
            <a:avLst/>
            <a:gdLst/>
            <a:ahLst/>
            <a:cxnLst/>
            <a:rect l="l" t="t" r="r" b="b"/>
            <a:pathLst>
              <a:path w="285114" h="285114">
                <a:moveTo>
                  <a:pt x="213359" y="143255"/>
                </a:moveTo>
                <a:lnTo>
                  <a:pt x="70103" y="143255"/>
                </a:lnTo>
                <a:lnTo>
                  <a:pt x="70103" y="0"/>
                </a:lnTo>
                <a:lnTo>
                  <a:pt x="213359" y="0"/>
                </a:lnTo>
                <a:lnTo>
                  <a:pt x="213359" y="143255"/>
                </a:lnTo>
                <a:close/>
              </a:path>
              <a:path w="285114" h="285114">
                <a:moveTo>
                  <a:pt x="141732" y="284987"/>
                </a:moveTo>
                <a:lnTo>
                  <a:pt x="0" y="143255"/>
                </a:lnTo>
                <a:lnTo>
                  <a:pt x="284987" y="143255"/>
                </a:lnTo>
                <a:lnTo>
                  <a:pt x="141732" y="284987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99559" y="5426963"/>
            <a:ext cx="347980" cy="317500"/>
          </a:xfrm>
          <a:custGeom>
            <a:avLst/>
            <a:gdLst/>
            <a:ahLst/>
            <a:cxnLst/>
            <a:rect l="l" t="t" r="r" b="b"/>
            <a:pathLst>
              <a:path w="347979" h="317500">
                <a:moveTo>
                  <a:pt x="89916" y="156972"/>
                </a:moveTo>
                <a:lnTo>
                  <a:pt x="89916" y="0"/>
                </a:lnTo>
                <a:lnTo>
                  <a:pt x="259080" y="0"/>
                </a:lnTo>
                <a:lnTo>
                  <a:pt x="259080" y="13716"/>
                </a:lnTo>
                <a:lnTo>
                  <a:pt x="115824" y="13716"/>
                </a:lnTo>
                <a:lnTo>
                  <a:pt x="102108" y="25908"/>
                </a:lnTo>
                <a:lnTo>
                  <a:pt x="115824" y="25908"/>
                </a:lnTo>
                <a:lnTo>
                  <a:pt x="115824" y="143256"/>
                </a:lnTo>
                <a:lnTo>
                  <a:pt x="102108" y="143256"/>
                </a:lnTo>
                <a:lnTo>
                  <a:pt x="89916" y="156972"/>
                </a:lnTo>
                <a:close/>
              </a:path>
              <a:path w="347979" h="317500">
                <a:moveTo>
                  <a:pt x="115824" y="25908"/>
                </a:moveTo>
                <a:lnTo>
                  <a:pt x="102108" y="25908"/>
                </a:lnTo>
                <a:lnTo>
                  <a:pt x="115824" y="13716"/>
                </a:lnTo>
                <a:lnTo>
                  <a:pt x="115824" y="25908"/>
                </a:lnTo>
                <a:close/>
              </a:path>
              <a:path w="347979" h="317500">
                <a:moveTo>
                  <a:pt x="233172" y="25908"/>
                </a:moveTo>
                <a:lnTo>
                  <a:pt x="115824" y="25908"/>
                </a:lnTo>
                <a:lnTo>
                  <a:pt x="115824" y="13716"/>
                </a:lnTo>
                <a:lnTo>
                  <a:pt x="233172" y="13716"/>
                </a:lnTo>
                <a:lnTo>
                  <a:pt x="233172" y="25908"/>
                </a:lnTo>
                <a:close/>
              </a:path>
              <a:path w="347979" h="317500">
                <a:moveTo>
                  <a:pt x="286282" y="169164"/>
                </a:moveTo>
                <a:lnTo>
                  <a:pt x="233172" y="169164"/>
                </a:lnTo>
                <a:lnTo>
                  <a:pt x="233172" y="13716"/>
                </a:lnTo>
                <a:lnTo>
                  <a:pt x="245364" y="25908"/>
                </a:lnTo>
                <a:lnTo>
                  <a:pt x="259080" y="25908"/>
                </a:lnTo>
                <a:lnTo>
                  <a:pt x="259080" y="143256"/>
                </a:lnTo>
                <a:lnTo>
                  <a:pt x="245364" y="143256"/>
                </a:lnTo>
                <a:lnTo>
                  <a:pt x="259080" y="156972"/>
                </a:lnTo>
                <a:lnTo>
                  <a:pt x="298605" y="156972"/>
                </a:lnTo>
                <a:lnTo>
                  <a:pt x="286282" y="169164"/>
                </a:lnTo>
                <a:close/>
              </a:path>
              <a:path w="347979" h="317500">
                <a:moveTo>
                  <a:pt x="259080" y="25908"/>
                </a:moveTo>
                <a:lnTo>
                  <a:pt x="245364" y="25908"/>
                </a:lnTo>
                <a:lnTo>
                  <a:pt x="233172" y="13716"/>
                </a:lnTo>
                <a:lnTo>
                  <a:pt x="259080" y="13716"/>
                </a:lnTo>
                <a:lnTo>
                  <a:pt x="259080" y="25908"/>
                </a:lnTo>
                <a:close/>
              </a:path>
              <a:path w="347979" h="317500">
                <a:moveTo>
                  <a:pt x="173736" y="316992"/>
                </a:moveTo>
                <a:lnTo>
                  <a:pt x="0" y="143256"/>
                </a:lnTo>
                <a:lnTo>
                  <a:pt x="89916" y="143256"/>
                </a:lnTo>
                <a:lnTo>
                  <a:pt x="89916" y="147828"/>
                </a:lnTo>
                <a:lnTo>
                  <a:pt x="39624" y="147828"/>
                </a:lnTo>
                <a:lnTo>
                  <a:pt x="32004" y="169164"/>
                </a:lnTo>
                <a:lnTo>
                  <a:pt x="61189" y="169164"/>
                </a:lnTo>
                <a:lnTo>
                  <a:pt x="173736" y="280513"/>
                </a:lnTo>
                <a:lnTo>
                  <a:pt x="164592" y="289560"/>
                </a:lnTo>
                <a:lnTo>
                  <a:pt x="201168" y="289560"/>
                </a:lnTo>
                <a:lnTo>
                  <a:pt x="173736" y="316992"/>
                </a:lnTo>
                <a:close/>
              </a:path>
              <a:path w="347979" h="317500">
                <a:moveTo>
                  <a:pt x="115824" y="156972"/>
                </a:moveTo>
                <a:lnTo>
                  <a:pt x="89916" y="156972"/>
                </a:lnTo>
                <a:lnTo>
                  <a:pt x="102108" y="143256"/>
                </a:lnTo>
                <a:lnTo>
                  <a:pt x="115824" y="143256"/>
                </a:lnTo>
                <a:lnTo>
                  <a:pt x="115824" y="156972"/>
                </a:lnTo>
                <a:close/>
              </a:path>
              <a:path w="347979" h="317500">
                <a:moveTo>
                  <a:pt x="259080" y="156972"/>
                </a:moveTo>
                <a:lnTo>
                  <a:pt x="245364" y="143256"/>
                </a:lnTo>
                <a:lnTo>
                  <a:pt x="259080" y="143256"/>
                </a:lnTo>
                <a:lnTo>
                  <a:pt x="259080" y="156972"/>
                </a:lnTo>
                <a:close/>
              </a:path>
              <a:path w="347979" h="317500">
                <a:moveTo>
                  <a:pt x="298605" y="156972"/>
                </a:moveTo>
                <a:lnTo>
                  <a:pt x="259080" y="156972"/>
                </a:lnTo>
                <a:lnTo>
                  <a:pt x="259080" y="143256"/>
                </a:lnTo>
                <a:lnTo>
                  <a:pt x="347472" y="143256"/>
                </a:lnTo>
                <a:lnTo>
                  <a:pt x="342900" y="147828"/>
                </a:lnTo>
                <a:lnTo>
                  <a:pt x="307848" y="147828"/>
                </a:lnTo>
                <a:lnTo>
                  <a:pt x="298605" y="156972"/>
                </a:lnTo>
                <a:close/>
              </a:path>
              <a:path w="347979" h="317500">
                <a:moveTo>
                  <a:pt x="61189" y="169164"/>
                </a:moveTo>
                <a:lnTo>
                  <a:pt x="32004" y="169164"/>
                </a:lnTo>
                <a:lnTo>
                  <a:pt x="39624" y="147828"/>
                </a:lnTo>
                <a:lnTo>
                  <a:pt x="61189" y="169164"/>
                </a:lnTo>
                <a:close/>
              </a:path>
              <a:path w="347979" h="317500">
                <a:moveTo>
                  <a:pt x="115824" y="169164"/>
                </a:moveTo>
                <a:lnTo>
                  <a:pt x="61189" y="169164"/>
                </a:lnTo>
                <a:lnTo>
                  <a:pt x="39624" y="147828"/>
                </a:lnTo>
                <a:lnTo>
                  <a:pt x="89916" y="147828"/>
                </a:lnTo>
                <a:lnTo>
                  <a:pt x="89916" y="156972"/>
                </a:lnTo>
                <a:lnTo>
                  <a:pt x="115824" y="156972"/>
                </a:lnTo>
                <a:lnTo>
                  <a:pt x="115824" y="169164"/>
                </a:lnTo>
                <a:close/>
              </a:path>
              <a:path w="347979" h="317500">
                <a:moveTo>
                  <a:pt x="201168" y="289560"/>
                </a:moveTo>
                <a:lnTo>
                  <a:pt x="182880" y="289560"/>
                </a:lnTo>
                <a:lnTo>
                  <a:pt x="173736" y="280513"/>
                </a:lnTo>
                <a:lnTo>
                  <a:pt x="307848" y="147828"/>
                </a:lnTo>
                <a:lnTo>
                  <a:pt x="316991" y="169164"/>
                </a:lnTo>
                <a:lnTo>
                  <a:pt x="321564" y="169164"/>
                </a:lnTo>
                <a:lnTo>
                  <a:pt x="201168" y="289560"/>
                </a:lnTo>
                <a:close/>
              </a:path>
              <a:path w="347979" h="317500">
                <a:moveTo>
                  <a:pt x="321564" y="169164"/>
                </a:moveTo>
                <a:lnTo>
                  <a:pt x="316991" y="169164"/>
                </a:lnTo>
                <a:lnTo>
                  <a:pt x="307848" y="147828"/>
                </a:lnTo>
                <a:lnTo>
                  <a:pt x="342900" y="147828"/>
                </a:lnTo>
                <a:lnTo>
                  <a:pt x="321564" y="169164"/>
                </a:lnTo>
                <a:close/>
              </a:path>
              <a:path w="347979" h="317500">
                <a:moveTo>
                  <a:pt x="182880" y="289560"/>
                </a:moveTo>
                <a:lnTo>
                  <a:pt x="164592" y="289560"/>
                </a:lnTo>
                <a:lnTo>
                  <a:pt x="173736" y="280513"/>
                </a:lnTo>
                <a:lnTo>
                  <a:pt x="182880" y="28956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750632" y="802704"/>
            <a:ext cx="3203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微软雅黑"/>
                <a:cs typeface="微软雅黑"/>
              </a:rPr>
              <a:t>3.2</a:t>
            </a:r>
            <a:r>
              <a:rPr sz="3200" b="1" spc="-75" dirty="0">
                <a:latin typeface="微软雅黑"/>
                <a:cs typeface="微软雅黑"/>
              </a:rPr>
              <a:t> </a:t>
            </a:r>
            <a:r>
              <a:rPr sz="3200" b="1" dirty="0">
                <a:latin typeface="微软雅黑"/>
                <a:cs typeface="微软雅黑"/>
              </a:rPr>
              <a:t>传感器：功能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92" y="1589170"/>
            <a:ext cx="8044815" cy="42811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微软雅黑"/>
                <a:cs typeface="微软雅黑"/>
              </a:rPr>
              <a:t>种类庞杂多样</a:t>
            </a:r>
            <a:endParaRPr sz="3000">
              <a:latin typeface="微软雅黑"/>
              <a:cs typeface="微软雅黑"/>
            </a:endParaRPr>
          </a:p>
          <a:p>
            <a:pPr marL="354965" indent="-342900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微软雅黑"/>
                <a:cs typeface="微软雅黑"/>
              </a:rPr>
              <a:t>常用传感器</a:t>
            </a:r>
            <a:endParaRPr sz="300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微软雅黑"/>
                <a:cs typeface="微软雅黑"/>
              </a:rPr>
              <a:t>GPS：直接输出经纬度的位置信</a:t>
            </a:r>
            <a:r>
              <a:rPr sz="2600" spc="-30" dirty="0">
                <a:latin typeface="微软雅黑"/>
                <a:cs typeface="微软雅黑"/>
              </a:rPr>
              <a:t>息</a:t>
            </a:r>
            <a:r>
              <a:rPr sz="2600" dirty="0">
                <a:latin typeface="微软雅黑"/>
                <a:cs typeface="微软雅黑"/>
              </a:rPr>
              <a:t>，精度</a:t>
            </a:r>
            <a:r>
              <a:rPr sz="2600" spc="-10" dirty="0">
                <a:latin typeface="微软雅黑"/>
                <a:cs typeface="微软雅黑"/>
              </a:rPr>
              <a:t>10</a:t>
            </a:r>
            <a:r>
              <a:rPr sz="2600" dirty="0">
                <a:latin typeface="微软雅黑"/>
                <a:cs typeface="微软雅黑"/>
              </a:rPr>
              <a:t>米</a:t>
            </a:r>
            <a:endParaRPr sz="2600">
              <a:latin typeface="微软雅黑"/>
              <a:cs typeface="微软雅黑"/>
            </a:endParaRPr>
          </a:p>
          <a:p>
            <a:pPr marL="756285" marR="6350" lvl="1" indent="-287020">
              <a:lnSpc>
                <a:spcPts val="2810"/>
              </a:lnSpc>
              <a:spcBef>
                <a:spcPts val="66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微软雅黑"/>
                <a:cs typeface="微软雅黑"/>
              </a:rPr>
              <a:t>IMU（提供加速</a:t>
            </a:r>
            <a:r>
              <a:rPr sz="2600" spc="-30" dirty="0">
                <a:latin typeface="微软雅黑"/>
                <a:cs typeface="微软雅黑"/>
              </a:rPr>
              <a:t>度</a:t>
            </a:r>
            <a:r>
              <a:rPr sz="2600" dirty="0">
                <a:latin typeface="微软雅黑"/>
                <a:cs typeface="微软雅黑"/>
              </a:rPr>
              <a:t>、角速度与</a:t>
            </a:r>
            <a:r>
              <a:rPr sz="2600" spc="-30" dirty="0">
                <a:latin typeface="微软雅黑"/>
                <a:cs typeface="微软雅黑"/>
              </a:rPr>
              <a:t>地</a:t>
            </a:r>
            <a:r>
              <a:rPr sz="2600" dirty="0">
                <a:latin typeface="微软雅黑"/>
                <a:cs typeface="微软雅黑"/>
              </a:rPr>
              <a:t>磁信息）：需</a:t>
            </a:r>
            <a:r>
              <a:rPr sz="2600" spc="-15" dirty="0">
                <a:latin typeface="微软雅黑"/>
                <a:cs typeface="微软雅黑"/>
              </a:rPr>
              <a:t>要</a:t>
            </a:r>
            <a:r>
              <a:rPr sz="2600" dirty="0">
                <a:solidFill>
                  <a:srgbClr val="FF0000"/>
                </a:solidFill>
                <a:latin typeface="微软雅黑"/>
                <a:cs typeface="微软雅黑"/>
              </a:rPr>
              <a:t>复 杂算法</a:t>
            </a:r>
            <a:r>
              <a:rPr sz="2600" dirty="0">
                <a:latin typeface="微软雅黑"/>
                <a:cs typeface="微软雅黑"/>
              </a:rPr>
              <a:t>实现位置与姿态的计算</a:t>
            </a:r>
            <a:r>
              <a:rPr sz="2600" spc="-25" dirty="0">
                <a:latin typeface="微软雅黑"/>
                <a:cs typeface="微软雅黑"/>
              </a:rPr>
              <a:t>（</a:t>
            </a:r>
            <a:r>
              <a:rPr sz="2600" dirty="0">
                <a:solidFill>
                  <a:srgbClr val="FF0000"/>
                </a:solidFill>
                <a:latin typeface="微软雅黑"/>
                <a:cs typeface="微软雅黑"/>
              </a:rPr>
              <a:t>简单算法）？</a:t>
            </a:r>
            <a:endParaRPr sz="2600">
              <a:latin typeface="微软雅黑"/>
              <a:cs typeface="微软雅黑"/>
            </a:endParaRPr>
          </a:p>
          <a:p>
            <a:pPr marL="756285" marR="11430" lvl="1" indent="-287020">
              <a:lnSpc>
                <a:spcPts val="281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微软雅黑"/>
                <a:cs typeface="微软雅黑"/>
              </a:rPr>
              <a:t>超声波、红外：通过时间测量</a:t>
            </a:r>
            <a:r>
              <a:rPr sz="2600" spc="-30" dirty="0">
                <a:latin typeface="微软雅黑"/>
                <a:cs typeface="微软雅黑"/>
              </a:rPr>
              <a:t>与</a:t>
            </a:r>
            <a:r>
              <a:rPr sz="2600" dirty="0">
                <a:latin typeface="微软雅黑"/>
                <a:cs typeface="微软雅黑"/>
              </a:rPr>
              <a:t>测距实现本</a:t>
            </a:r>
            <a:r>
              <a:rPr sz="2600" spc="-30" dirty="0">
                <a:latin typeface="微软雅黑"/>
                <a:cs typeface="微软雅黑"/>
              </a:rPr>
              <a:t>体</a:t>
            </a:r>
            <a:r>
              <a:rPr sz="2600" dirty="0">
                <a:latin typeface="微软雅黑"/>
                <a:cs typeface="微软雅黑"/>
              </a:rPr>
              <a:t>与障 碍定位、线路检测，精度厘米</a:t>
            </a:r>
            <a:r>
              <a:rPr sz="2600" spc="-30" dirty="0">
                <a:latin typeface="微软雅黑"/>
                <a:cs typeface="微软雅黑"/>
              </a:rPr>
              <a:t>、</a:t>
            </a:r>
            <a:r>
              <a:rPr sz="2600" dirty="0">
                <a:latin typeface="微软雅黑"/>
                <a:cs typeface="微软雅黑"/>
              </a:rPr>
              <a:t>毫米</a:t>
            </a:r>
            <a:endParaRPr sz="2600">
              <a:latin typeface="微软雅黑"/>
              <a:cs typeface="微软雅黑"/>
            </a:endParaRPr>
          </a:p>
          <a:p>
            <a:pPr marL="756285" marR="5080" lvl="1" indent="-287020">
              <a:lnSpc>
                <a:spcPts val="281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微软雅黑"/>
                <a:cs typeface="微软雅黑"/>
              </a:rPr>
              <a:t>面阵图像：信息全，但算法复</a:t>
            </a:r>
            <a:r>
              <a:rPr sz="2600" spc="-30" dirty="0">
                <a:latin typeface="微软雅黑"/>
                <a:cs typeface="微软雅黑"/>
              </a:rPr>
              <a:t>杂</a:t>
            </a:r>
            <a:r>
              <a:rPr sz="2600" dirty="0">
                <a:latin typeface="微软雅黑"/>
                <a:cs typeface="微软雅黑"/>
              </a:rPr>
              <a:t>，对</a:t>
            </a:r>
            <a:r>
              <a:rPr sz="2600" spc="-10" dirty="0">
                <a:latin typeface="微软雅黑"/>
                <a:cs typeface="微软雅黑"/>
              </a:rPr>
              <a:t>CPU</a:t>
            </a:r>
            <a:r>
              <a:rPr sz="2600" dirty="0">
                <a:latin typeface="微软雅黑"/>
                <a:cs typeface="微软雅黑"/>
              </a:rPr>
              <a:t>要求</a:t>
            </a:r>
            <a:r>
              <a:rPr sz="2600" spc="-30" dirty="0">
                <a:latin typeface="微软雅黑"/>
                <a:cs typeface="微软雅黑"/>
              </a:rPr>
              <a:t>高</a:t>
            </a:r>
            <a:r>
              <a:rPr sz="2600" dirty="0">
                <a:latin typeface="微软雅黑"/>
                <a:cs typeface="微软雅黑"/>
              </a:rPr>
              <a:t>；  线阵图像；</a:t>
            </a:r>
            <a:endParaRPr sz="260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微软雅黑"/>
                <a:cs typeface="微软雅黑"/>
              </a:rPr>
              <a:t>激光雷达：测距（</a:t>
            </a:r>
            <a:r>
              <a:rPr sz="2600" dirty="0">
                <a:solidFill>
                  <a:srgbClr val="FF0000"/>
                </a:solidFill>
                <a:latin typeface="微软雅黑"/>
                <a:cs typeface="微软雅黑"/>
              </a:rPr>
              <a:t>成本</a:t>
            </a:r>
            <a:r>
              <a:rPr sz="2600" dirty="0">
                <a:latin typeface="微软雅黑"/>
                <a:cs typeface="微软雅黑"/>
              </a:rPr>
              <a:t>），精</a:t>
            </a:r>
            <a:r>
              <a:rPr sz="2600" spc="-30" dirty="0">
                <a:latin typeface="微软雅黑"/>
                <a:cs typeface="微软雅黑"/>
              </a:rPr>
              <a:t>度</a:t>
            </a:r>
            <a:r>
              <a:rPr sz="2600" spc="-5" dirty="0">
                <a:latin typeface="微软雅黑"/>
                <a:cs typeface="微软雅黑"/>
              </a:rPr>
              <a:t>mm-cm</a:t>
            </a:r>
            <a:r>
              <a:rPr sz="2600" dirty="0"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0632" y="802704"/>
            <a:ext cx="4424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微软雅黑"/>
                <a:cs typeface="微软雅黑"/>
              </a:rPr>
              <a:t>3.2</a:t>
            </a:r>
            <a:r>
              <a:rPr sz="3200" b="1" spc="-65" dirty="0">
                <a:latin typeface="微软雅黑"/>
                <a:cs typeface="微软雅黑"/>
              </a:rPr>
              <a:t> </a:t>
            </a:r>
            <a:r>
              <a:rPr sz="3200" b="1" dirty="0">
                <a:latin typeface="微软雅黑"/>
                <a:cs typeface="微软雅黑"/>
              </a:rPr>
              <a:t>传感器：种类与特点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92" y="1572427"/>
            <a:ext cx="7226300" cy="40113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微软雅黑"/>
                <a:cs typeface="微软雅黑"/>
              </a:rPr>
              <a:t>测距与障碍物检测：红外反射、超声</a:t>
            </a:r>
          </a:p>
          <a:p>
            <a:pPr marL="354965" indent="-342900">
              <a:lnSpc>
                <a:spcPct val="100000"/>
              </a:lnSpc>
              <a:spcBef>
                <a:spcPts val="14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微软雅黑"/>
                <a:cs typeface="微软雅黑"/>
              </a:rPr>
              <a:t>本体定位：</a:t>
            </a:r>
            <a:r>
              <a:rPr sz="2400" spc="-15" dirty="0">
                <a:latin typeface="微软雅黑"/>
                <a:cs typeface="微软雅黑"/>
              </a:rPr>
              <a:t>G</a:t>
            </a:r>
            <a:r>
              <a:rPr sz="2400" spc="20" dirty="0">
                <a:latin typeface="微软雅黑"/>
                <a:cs typeface="微软雅黑"/>
              </a:rPr>
              <a:t>P</a:t>
            </a:r>
            <a:r>
              <a:rPr sz="2400" spc="-25" dirty="0">
                <a:latin typeface="微软雅黑"/>
                <a:cs typeface="微软雅黑"/>
              </a:rPr>
              <a:t>S</a:t>
            </a:r>
            <a:r>
              <a:rPr sz="2400" dirty="0">
                <a:latin typeface="微软雅黑"/>
                <a:cs typeface="微软雅黑"/>
              </a:rPr>
              <a:t>、</a:t>
            </a:r>
            <a:r>
              <a:rPr sz="2400" spc="-15" dirty="0">
                <a:latin typeface="微软雅黑"/>
                <a:cs typeface="微软雅黑"/>
              </a:rPr>
              <a:t>I</a:t>
            </a:r>
            <a:r>
              <a:rPr sz="2400" spc="5" dirty="0">
                <a:latin typeface="微软雅黑"/>
                <a:cs typeface="微软雅黑"/>
              </a:rPr>
              <a:t>M</a:t>
            </a:r>
            <a:r>
              <a:rPr sz="2400" spc="10" dirty="0">
                <a:latin typeface="微软雅黑"/>
                <a:cs typeface="微软雅黑"/>
              </a:rPr>
              <a:t>U</a:t>
            </a:r>
            <a:r>
              <a:rPr sz="2400" dirty="0">
                <a:latin typeface="微软雅黑"/>
                <a:cs typeface="微软雅黑"/>
              </a:rPr>
              <a:t>、图像与颜色识别</a:t>
            </a:r>
          </a:p>
          <a:p>
            <a:pPr marL="354965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微软雅黑"/>
                <a:cs typeface="微软雅黑"/>
              </a:rPr>
              <a:t>电参量监控：电流传感器、电压检测设计</a:t>
            </a:r>
          </a:p>
          <a:p>
            <a:pPr marL="756285" lvl="1" indent="-287655">
              <a:lnSpc>
                <a:spcPct val="100000"/>
              </a:lnSpc>
              <a:spcBef>
                <a:spcPts val="1315"/>
              </a:spcBef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微软雅黑"/>
                <a:cs typeface="微软雅黑"/>
              </a:rPr>
              <a:t>考虑总体功能对传感器需求</a:t>
            </a:r>
            <a:r>
              <a:rPr sz="2000" spc="-15" dirty="0">
                <a:latin typeface="微软雅黑"/>
                <a:cs typeface="微软雅黑"/>
              </a:rPr>
              <a:t>(</a:t>
            </a:r>
            <a:r>
              <a:rPr sz="2000" dirty="0">
                <a:latin typeface="微软雅黑"/>
                <a:cs typeface="微软雅黑"/>
              </a:rPr>
              <a:t>任</a:t>
            </a:r>
            <a:r>
              <a:rPr sz="2000" spc="-30" dirty="0">
                <a:latin typeface="微软雅黑"/>
                <a:cs typeface="微软雅黑"/>
              </a:rPr>
              <a:t>务</a:t>
            </a:r>
            <a:r>
              <a:rPr sz="2000" dirty="0">
                <a:latin typeface="微软雅黑"/>
                <a:cs typeface="微软雅黑"/>
              </a:rPr>
              <a:t>是否必要)</a:t>
            </a:r>
          </a:p>
          <a:p>
            <a:pPr marL="756285" lvl="1" indent="-287655">
              <a:lnSpc>
                <a:spcPct val="100000"/>
              </a:lnSpc>
              <a:spcBef>
                <a:spcPts val="1245"/>
              </a:spcBef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微软雅黑"/>
                <a:cs typeface="微软雅黑"/>
              </a:rPr>
              <a:t>考虑测量范围与精度、动态速</a:t>
            </a:r>
            <a:r>
              <a:rPr sz="2000" spc="-30" dirty="0">
                <a:latin typeface="微软雅黑"/>
                <a:cs typeface="微软雅黑"/>
              </a:rPr>
              <a:t>度</a:t>
            </a:r>
            <a:r>
              <a:rPr sz="2000" dirty="0">
                <a:latin typeface="微软雅黑"/>
                <a:cs typeface="微软雅黑"/>
              </a:rPr>
              <a:t>要求</a:t>
            </a:r>
            <a:r>
              <a:rPr sz="2000" spc="-15" dirty="0">
                <a:latin typeface="微软雅黑"/>
                <a:cs typeface="微软雅黑"/>
              </a:rPr>
              <a:t>(</a:t>
            </a:r>
            <a:r>
              <a:rPr sz="2000" dirty="0">
                <a:latin typeface="微软雅黑"/>
                <a:cs typeface="微软雅黑"/>
              </a:rPr>
              <a:t>多快)</a:t>
            </a:r>
          </a:p>
          <a:p>
            <a:pPr marL="756285" lvl="1" indent="-287655">
              <a:lnSpc>
                <a:spcPct val="100000"/>
              </a:lnSpc>
              <a:spcBef>
                <a:spcPts val="1250"/>
              </a:spcBef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微软雅黑"/>
                <a:cs typeface="微软雅黑"/>
              </a:rPr>
              <a:t>考虑对象特点</a:t>
            </a:r>
            <a:r>
              <a:rPr sz="2000" spc="-15" dirty="0">
                <a:latin typeface="微软雅黑"/>
                <a:cs typeface="微软雅黑"/>
              </a:rPr>
              <a:t>(</a:t>
            </a:r>
            <a:r>
              <a:rPr sz="2000" dirty="0">
                <a:latin typeface="微软雅黑"/>
                <a:cs typeface="微软雅黑"/>
              </a:rPr>
              <a:t>传感器能否对检</a:t>
            </a:r>
            <a:r>
              <a:rPr sz="2000" spc="-30" dirty="0">
                <a:latin typeface="微软雅黑"/>
                <a:cs typeface="微软雅黑"/>
              </a:rPr>
              <a:t>测</a:t>
            </a:r>
            <a:r>
              <a:rPr sz="2000" dirty="0">
                <a:latin typeface="微软雅黑"/>
                <a:cs typeface="微软雅黑"/>
              </a:rPr>
              <a:t>对象反应)</a:t>
            </a:r>
          </a:p>
          <a:p>
            <a:pPr marL="756285" lvl="1" indent="-287655">
              <a:lnSpc>
                <a:spcPct val="100000"/>
              </a:lnSpc>
              <a:spcBef>
                <a:spcPts val="1250"/>
              </a:spcBef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微软雅黑"/>
                <a:cs typeface="微软雅黑"/>
              </a:rPr>
              <a:t>考虑供电与控制器支持接口</a:t>
            </a:r>
          </a:p>
          <a:p>
            <a:pPr marL="756285" lvl="1" indent="-287655">
              <a:lnSpc>
                <a:spcPct val="100000"/>
              </a:lnSpc>
              <a:spcBef>
                <a:spcPts val="1245"/>
              </a:spcBef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微软雅黑"/>
                <a:cs typeface="微软雅黑"/>
              </a:rPr>
              <a:t>考虑技术实现难易</a:t>
            </a:r>
            <a:r>
              <a:rPr sz="2000" spc="-15" dirty="0">
                <a:latin typeface="微软雅黑"/>
                <a:cs typeface="微软雅黑"/>
              </a:rPr>
              <a:t>(</a:t>
            </a:r>
            <a:r>
              <a:rPr sz="2000" dirty="0">
                <a:latin typeface="微软雅黑"/>
                <a:cs typeface="微软雅黑"/>
              </a:rPr>
              <a:t>老师指导、</a:t>
            </a:r>
            <a:r>
              <a:rPr sz="2000" spc="-30" dirty="0">
                <a:latin typeface="微软雅黑"/>
                <a:cs typeface="微软雅黑"/>
              </a:rPr>
              <a:t>资</a:t>
            </a:r>
            <a:r>
              <a:rPr sz="2000" dirty="0">
                <a:latin typeface="微软雅黑"/>
                <a:cs typeface="微软雅黑"/>
              </a:rPr>
              <a:t>料支持)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0632" y="802704"/>
            <a:ext cx="4306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微软雅黑"/>
                <a:cs typeface="微软雅黑"/>
              </a:rPr>
              <a:t>3.2：传感器：选型参考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833" y="799527"/>
            <a:ext cx="53359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任</a:t>
            </a:r>
            <a:r>
              <a:rPr sz="3200" spc="30" dirty="0"/>
              <a:t>务</a:t>
            </a:r>
            <a:r>
              <a:rPr sz="3200" dirty="0"/>
              <a:t>需</a:t>
            </a:r>
            <a:r>
              <a:rPr sz="3200" spc="30" dirty="0"/>
              <a:t>求</a:t>
            </a:r>
            <a:r>
              <a:rPr sz="3200" dirty="0"/>
              <a:t>分析</a:t>
            </a:r>
            <a:r>
              <a:rPr sz="3200" spc="30" dirty="0"/>
              <a:t>与</a:t>
            </a:r>
            <a:r>
              <a:rPr sz="3200" dirty="0"/>
              <a:t>原</a:t>
            </a:r>
            <a:r>
              <a:rPr sz="3200" spc="30" dirty="0"/>
              <a:t>理</a:t>
            </a:r>
            <a:r>
              <a:rPr sz="3200" dirty="0"/>
              <a:t>方案</a:t>
            </a:r>
            <a:r>
              <a:rPr sz="3200" spc="30" dirty="0"/>
              <a:t>设</a:t>
            </a:r>
            <a:r>
              <a:rPr sz="3200" dirty="0"/>
              <a:t>计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9827" y="2420111"/>
            <a:ext cx="3845051" cy="2228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9612" y="2983395"/>
            <a:ext cx="1410335" cy="1068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5"/>
              </a:spcBef>
            </a:pPr>
            <a:r>
              <a:rPr sz="4050" spc="5" dirty="0">
                <a:solidFill>
                  <a:srgbClr val="702FA0"/>
                </a:solidFill>
                <a:latin typeface="宋体"/>
                <a:cs typeface="宋体"/>
              </a:rPr>
              <a:t>目录</a:t>
            </a:r>
            <a:endParaRPr sz="4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7E7E7E"/>
                </a:solidFill>
                <a:latin typeface="Impact"/>
                <a:cs typeface="Impact"/>
              </a:rPr>
              <a:t>CONTENTS</a:t>
            </a:r>
            <a:endParaRPr sz="2700">
              <a:latin typeface="Impact"/>
              <a:cs typeface="Impac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00372" y="1473708"/>
            <a:ext cx="5413375" cy="5735320"/>
          </a:xfrm>
          <a:custGeom>
            <a:avLst/>
            <a:gdLst/>
            <a:ahLst/>
            <a:cxnLst/>
            <a:rect l="l" t="t" r="r" b="b"/>
            <a:pathLst>
              <a:path w="5413375" h="5735320">
                <a:moveTo>
                  <a:pt x="0" y="0"/>
                </a:moveTo>
                <a:lnTo>
                  <a:pt x="5413248" y="0"/>
                </a:lnTo>
                <a:lnTo>
                  <a:pt x="5413248" y="5734812"/>
                </a:lnTo>
                <a:lnTo>
                  <a:pt x="0" y="5734812"/>
                </a:lnTo>
                <a:lnTo>
                  <a:pt x="0" y="0"/>
                </a:lnTo>
                <a:close/>
              </a:path>
            </a:pathLst>
          </a:custGeom>
          <a:solidFill>
            <a:srgbClr val="702F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71070" y="1549485"/>
            <a:ext cx="3037840" cy="52927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675"/>
              </a:spcBef>
              <a:buFont typeface="΢"/>
              <a:buAutoNum type="arabicPlain"/>
              <a:tabLst>
                <a:tab pos="28194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课程任务回顾</a:t>
            </a:r>
            <a:endParaRPr sz="2400">
              <a:latin typeface="宋体"/>
              <a:cs typeface="宋体"/>
            </a:endParaRPr>
          </a:p>
          <a:p>
            <a:pPr marL="281940" indent="-269240">
              <a:lnSpc>
                <a:spcPct val="100000"/>
              </a:lnSpc>
              <a:spcBef>
                <a:spcPts val="575"/>
              </a:spcBef>
              <a:buFont typeface="΢"/>
              <a:buAutoNum type="arabicPlain"/>
              <a:tabLst>
                <a:tab pos="28194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课程任务分析</a:t>
            </a:r>
            <a:endParaRPr sz="2400">
              <a:latin typeface="宋体"/>
              <a:cs typeface="宋体"/>
            </a:endParaRPr>
          </a:p>
          <a:p>
            <a:pPr marL="992505" lvl="1" indent="-523875">
              <a:lnSpc>
                <a:spcPct val="100000"/>
              </a:lnSpc>
              <a:spcBef>
                <a:spcPts val="580"/>
              </a:spcBef>
              <a:buFont typeface="΢"/>
              <a:buAutoNum type="arabicPeriod"/>
              <a:tabLst>
                <a:tab pos="99314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需求与约束</a:t>
            </a:r>
            <a:endParaRPr sz="2400">
              <a:latin typeface="宋体"/>
              <a:cs typeface="宋体"/>
            </a:endParaRPr>
          </a:p>
          <a:p>
            <a:pPr marL="992505" lvl="1" indent="-523875">
              <a:lnSpc>
                <a:spcPct val="100000"/>
              </a:lnSpc>
              <a:spcBef>
                <a:spcPts val="570"/>
              </a:spcBef>
              <a:buFont typeface="΢"/>
              <a:buAutoNum type="arabicPeriod"/>
              <a:tabLst>
                <a:tab pos="99314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功能分析</a:t>
            </a:r>
            <a:endParaRPr sz="2400">
              <a:latin typeface="宋体"/>
              <a:cs typeface="宋体"/>
            </a:endParaRPr>
          </a:p>
          <a:p>
            <a:pPr marL="992505" lvl="1" indent="-523875">
              <a:lnSpc>
                <a:spcPct val="100000"/>
              </a:lnSpc>
              <a:spcBef>
                <a:spcPts val="580"/>
              </a:spcBef>
              <a:buFont typeface="΢"/>
              <a:buAutoNum type="arabicPeriod"/>
              <a:tabLst>
                <a:tab pos="99314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性能分析</a:t>
            </a:r>
            <a:endParaRPr sz="2400">
              <a:latin typeface="宋体"/>
              <a:cs typeface="宋体"/>
            </a:endParaRPr>
          </a:p>
          <a:p>
            <a:pPr marL="992505" lvl="1" indent="-523875">
              <a:lnSpc>
                <a:spcPct val="100000"/>
              </a:lnSpc>
              <a:spcBef>
                <a:spcPts val="575"/>
              </a:spcBef>
              <a:buFont typeface="΢"/>
              <a:buAutoNum type="arabicPeriod"/>
              <a:tabLst>
                <a:tab pos="99314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概要设计内容</a:t>
            </a:r>
            <a:endParaRPr sz="2400">
              <a:latin typeface="宋体"/>
              <a:cs typeface="宋体"/>
            </a:endParaRPr>
          </a:p>
          <a:p>
            <a:pPr marL="281940" indent="-269240">
              <a:lnSpc>
                <a:spcPct val="100000"/>
              </a:lnSpc>
              <a:spcBef>
                <a:spcPts val="575"/>
              </a:spcBef>
              <a:buFont typeface="΢"/>
              <a:buAutoNum type="arabicPlain"/>
              <a:tabLst>
                <a:tab pos="28194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简单智能车控制系统</a:t>
            </a:r>
            <a:endParaRPr sz="2400">
              <a:latin typeface="宋体"/>
              <a:cs typeface="宋体"/>
            </a:endParaRPr>
          </a:p>
          <a:p>
            <a:pPr marL="992505" lvl="1" indent="-523875">
              <a:lnSpc>
                <a:spcPct val="100000"/>
              </a:lnSpc>
              <a:spcBef>
                <a:spcPts val="575"/>
              </a:spcBef>
              <a:buFont typeface="΢"/>
              <a:buAutoNum type="arabicPeriod"/>
              <a:tabLst>
                <a:tab pos="99314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控制器</a:t>
            </a:r>
            <a:endParaRPr sz="2400">
              <a:latin typeface="宋体"/>
              <a:cs typeface="宋体"/>
            </a:endParaRPr>
          </a:p>
          <a:p>
            <a:pPr marL="992505" lvl="1" indent="-523875">
              <a:lnSpc>
                <a:spcPct val="100000"/>
              </a:lnSpc>
              <a:spcBef>
                <a:spcPts val="580"/>
              </a:spcBef>
              <a:buFont typeface="΢"/>
              <a:buAutoNum type="arabicPeriod"/>
              <a:tabLst>
                <a:tab pos="99314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传感器</a:t>
            </a:r>
            <a:endParaRPr sz="2400">
              <a:latin typeface="宋体"/>
              <a:cs typeface="宋体"/>
            </a:endParaRPr>
          </a:p>
          <a:p>
            <a:pPr marL="992505" lvl="1" indent="-523875">
              <a:lnSpc>
                <a:spcPct val="100000"/>
              </a:lnSpc>
              <a:spcBef>
                <a:spcPts val="575"/>
              </a:spcBef>
              <a:buFont typeface="΢"/>
              <a:buAutoNum type="arabicPeriod"/>
              <a:tabLst>
                <a:tab pos="99314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执行器</a:t>
            </a:r>
            <a:endParaRPr sz="2400">
              <a:latin typeface="宋体"/>
              <a:cs typeface="宋体"/>
            </a:endParaRPr>
          </a:p>
          <a:p>
            <a:pPr marL="992505" lvl="1" indent="-523875">
              <a:lnSpc>
                <a:spcPct val="100000"/>
              </a:lnSpc>
              <a:spcBef>
                <a:spcPts val="575"/>
              </a:spcBef>
              <a:buFont typeface="΢"/>
              <a:buAutoNum type="arabicPeriod"/>
              <a:tabLst>
                <a:tab pos="99314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其</a:t>
            </a:r>
            <a:r>
              <a:rPr sz="2400" spc="-5" dirty="0">
                <a:solidFill>
                  <a:srgbClr val="FFFFFF"/>
                </a:solidFill>
                <a:latin typeface="宋体"/>
                <a:cs typeface="宋体"/>
              </a:rPr>
              <a:t>他</a:t>
            </a:r>
            <a:r>
              <a:rPr sz="2400" dirty="0">
                <a:solidFill>
                  <a:srgbClr val="FFFFFF"/>
                </a:solidFill>
                <a:latin typeface="微软雅黑"/>
                <a:cs typeface="微软雅黑"/>
              </a:rPr>
              <a:t>-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通讯</a:t>
            </a:r>
            <a:endParaRPr sz="2400">
              <a:latin typeface="宋体"/>
              <a:cs typeface="宋体"/>
            </a:endParaRPr>
          </a:p>
          <a:p>
            <a:pPr marL="992505" lvl="1" indent="-523875">
              <a:lnSpc>
                <a:spcPct val="100000"/>
              </a:lnSpc>
              <a:spcBef>
                <a:spcPts val="575"/>
              </a:spcBef>
              <a:buFont typeface="΢"/>
              <a:buAutoNum type="arabicPeriod"/>
              <a:tabLst>
                <a:tab pos="99314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其</a:t>
            </a:r>
            <a:r>
              <a:rPr sz="2400" spc="-5" dirty="0">
                <a:solidFill>
                  <a:srgbClr val="FFFFFF"/>
                </a:solidFill>
                <a:latin typeface="宋体"/>
                <a:cs typeface="宋体"/>
              </a:rPr>
              <a:t>他</a:t>
            </a:r>
            <a:r>
              <a:rPr sz="2400" dirty="0">
                <a:solidFill>
                  <a:srgbClr val="FFFFFF"/>
                </a:solidFill>
                <a:latin typeface="微软雅黑"/>
                <a:cs typeface="微软雅黑"/>
              </a:rPr>
              <a:t>-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车体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64893" y="6814791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70" y="1582026"/>
            <a:ext cx="6071870" cy="43808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微软雅黑"/>
                <a:cs typeface="微软雅黑"/>
              </a:rPr>
              <a:t>完成动作执行：车轮运</a:t>
            </a:r>
            <a:r>
              <a:rPr sz="2000" spc="-20" dirty="0">
                <a:latin typeface="微软雅黑"/>
                <a:cs typeface="微软雅黑"/>
              </a:rPr>
              <a:t>动</a:t>
            </a:r>
            <a:r>
              <a:rPr sz="2000" dirty="0">
                <a:latin typeface="微软雅黑"/>
                <a:cs typeface="微软雅黑"/>
              </a:rPr>
              <a:t>、抓取机构</a:t>
            </a:r>
            <a:r>
              <a:rPr sz="2000" spc="-20" dirty="0">
                <a:latin typeface="微软雅黑"/>
                <a:cs typeface="微软雅黑"/>
              </a:rPr>
              <a:t>转</a:t>
            </a:r>
            <a:r>
              <a:rPr sz="2000" dirty="0">
                <a:latin typeface="微软雅黑"/>
                <a:cs typeface="微软雅黑"/>
              </a:rPr>
              <a:t>向、抓物</a:t>
            </a: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微软雅黑"/>
                <a:cs typeface="微软雅黑"/>
              </a:rPr>
              <a:t>电机种类不同，执行方</a:t>
            </a:r>
            <a:r>
              <a:rPr sz="2000" spc="-20" dirty="0">
                <a:latin typeface="微软雅黑"/>
                <a:cs typeface="微软雅黑"/>
              </a:rPr>
              <a:t>式</a:t>
            </a:r>
            <a:r>
              <a:rPr sz="2000" dirty="0">
                <a:latin typeface="微软雅黑"/>
                <a:cs typeface="微软雅黑"/>
              </a:rPr>
              <a:t>与结果不同</a:t>
            </a:r>
          </a:p>
          <a:p>
            <a:pPr marL="756285" lvl="1" indent="-287655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0000FF"/>
                </a:solidFill>
                <a:latin typeface="微软雅黑"/>
                <a:cs typeface="微软雅黑"/>
              </a:rPr>
              <a:t>航模舵机</a:t>
            </a:r>
            <a:endParaRPr sz="1800" dirty="0">
              <a:latin typeface="微软雅黑"/>
              <a:cs typeface="微软雅黑"/>
            </a:endParaRPr>
          </a:p>
          <a:p>
            <a:pPr marL="1155065" lvl="2" indent="-22923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500" dirty="0">
                <a:solidFill>
                  <a:srgbClr val="0000FF"/>
                </a:solidFill>
                <a:latin typeface="微软雅黑"/>
                <a:cs typeface="微软雅黑"/>
              </a:rPr>
              <a:t>较高精度角度控制，自闭环控制，应用简单</a:t>
            </a:r>
            <a:endParaRPr sz="1500" dirty="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0000FF"/>
                </a:solidFill>
                <a:latin typeface="微软雅黑"/>
                <a:cs typeface="微软雅黑"/>
              </a:rPr>
              <a:t>直流电机</a:t>
            </a:r>
            <a:endParaRPr sz="1800" dirty="0">
              <a:latin typeface="微软雅黑"/>
              <a:cs typeface="微软雅黑"/>
            </a:endParaRPr>
          </a:p>
          <a:p>
            <a:pPr marL="1155065" lvl="2" indent="-22923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500" dirty="0">
                <a:solidFill>
                  <a:srgbClr val="0000FF"/>
                </a:solidFill>
                <a:latin typeface="微软雅黑"/>
                <a:cs typeface="微软雅黑"/>
              </a:rPr>
              <a:t>适合连续旋转，电流驱动器</a:t>
            </a:r>
            <a:r>
              <a:rPr sz="1500" spc="-5" dirty="0">
                <a:solidFill>
                  <a:srgbClr val="0000FF"/>
                </a:solidFill>
                <a:latin typeface="微软雅黑"/>
                <a:cs typeface="微软雅黑"/>
              </a:rPr>
              <a:t>+</a:t>
            </a:r>
            <a:r>
              <a:rPr sz="1500" dirty="0">
                <a:solidFill>
                  <a:srgbClr val="0000FF"/>
                </a:solidFill>
                <a:latin typeface="微软雅黑"/>
                <a:cs typeface="微软雅黑"/>
              </a:rPr>
              <a:t>控制器角度与速度控制，复杂</a:t>
            </a:r>
            <a:endParaRPr sz="1500" dirty="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微软雅黑"/>
                <a:cs typeface="微软雅黑"/>
              </a:rPr>
              <a:t>永磁同步电机：</a:t>
            </a:r>
          </a:p>
          <a:p>
            <a:pPr marL="1155065" lvl="2" indent="-22923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500" dirty="0">
                <a:latin typeface="微软雅黑"/>
                <a:cs typeface="微软雅黑"/>
              </a:rPr>
              <a:t>适合长行程精密运动系统的直接出力</a:t>
            </a:r>
          </a:p>
          <a:p>
            <a:pPr marL="756285" lvl="1" indent="-287655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微软雅黑"/>
                <a:cs typeface="微软雅黑"/>
              </a:rPr>
              <a:t>音圈电机</a:t>
            </a:r>
          </a:p>
          <a:p>
            <a:pPr marL="1155065" lvl="2" indent="-22923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500" dirty="0">
                <a:latin typeface="微软雅黑"/>
                <a:cs typeface="微软雅黑"/>
              </a:rPr>
              <a:t>适合微行程精密运动系统</a:t>
            </a:r>
          </a:p>
          <a:p>
            <a:pPr marL="756285" lvl="1" indent="-287655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微软雅黑"/>
                <a:cs typeface="微软雅黑"/>
              </a:rPr>
              <a:t>步进电机</a:t>
            </a:r>
          </a:p>
          <a:p>
            <a:pPr marL="1155065" lvl="2" indent="-22923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500" dirty="0">
                <a:latin typeface="微软雅黑"/>
                <a:cs typeface="微软雅黑"/>
              </a:rPr>
              <a:t>适合开环较高精度控制</a:t>
            </a:r>
          </a:p>
          <a:p>
            <a:pPr marL="756285" lvl="1" indent="-287655">
              <a:lnSpc>
                <a:spcPct val="100000"/>
              </a:lnSpc>
              <a:spcBef>
                <a:spcPts val="4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微软雅黑"/>
                <a:cs typeface="微软雅黑"/>
              </a:rPr>
              <a:t>交流异步电机</a:t>
            </a:r>
          </a:p>
          <a:p>
            <a:pPr marL="1155065" lvl="2" indent="-22923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500" dirty="0">
                <a:latin typeface="微软雅黑"/>
                <a:cs typeface="微软雅黑"/>
              </a:rPr>
              <a:t>变频驱动器</a:t>
            </a:r>
            <a:r>
              <a:rPr sz="1500" spc="-5" dirty="0">
                <a:latin typeface="微软雅黑"/>
                <a:cs typeface="微软雅黑"/>
              </a:rPr>
              <a:t>+</a:t>
            </a:r>
            <a:r>
              <a:rPr sz="1500" dirty="0">
                <a:latin typeface="微软雅黑"/>
                <a:cs typeface="微软雅黑"/>
              </a:rPr>
              <a:t>速度控制，大力矩时适合与减速器共同使用</a:t>
            </a:r>
          </a:p>
        </p:txBody>
      </p:sp>
      <p:sp>
        <p:nvSpPr>
          <p:cNvPr id="3" name="object 3"/>
          <p:cNvSpPr/>
          <p:nvPr/>
        </p:nvSpPr>
        <p:spPr>
          <a:xfrm>
            <a:off x="7347203" y="2479548"/>
            <a:ext cx="291465" cy="1152525"/>
          </a:xfrm>
          <a:custGeom>
            <a:avLst/>
            <a:gdLst/>
            <a:ahLst/>
            <a:cxnLst/>
            <a:rect l="l" t="t" r="r" b="b"/>
            <a:pathLst>
              <a:path w="291465" h="1152525">
                <a:moveTo>
                  <a:pt x="205739" y="576072"/>
                </a:moveTo>
                <a:lnTo>
                  <a:pt x="193548" y="576072"/>
                </a:lnTo>
                <a:lnTo>
                  <a:pt x="184404" y="574548"/>
                </a:lnTo>
                <a:lnTo>
                  <a:pt x="175260" y="571500"/>
                </a:lnTo>
                <a:lnTo>
                  <a:pt x="166116" y="569976"/>
                </a:lnTo>
                <a:lnTo>
                  <a:pt x="158495" y="568452"/>
                </a:lnTo>
                <a:lnTo>
                  <a:pt x="152400" y="565404"/>
                </a:lnTo>
                <a:lnTo>
                  <a:pt x="147828" y="563880"/>
                </a:lnTo>
                <a:lnTo>
                  <a:pt x="146304" y="563880"/>
                </a:lnTo>
                <a:lnTo>
                  <a:pt x="143256" y="560832"/>
                </a:lnTo>
                <a:lnTo>
                  <a:pt x="141732" y="560832"/>
                </a:lnTo>
                <a:lnTo>
                  <a:pt x="140208" y="557784"/>
                </a:lnTo>
                <a:lnTo>
                  <a:pt x="138684" y="556260"/>
                </a:lnTo>
                <a:lnTo>
                  <a:pt x="138684" y="28956"/>
                </a:lnTo>
                <a:lnTo>
                  <a:pt x="137160" y="27432"/>
                </a:lnTo>
                <a:lnTo>
                  <a:pt x="134112" y="25908"/>
                </a:lnTo>
                <a:lnTo>
                  <a:pt x="129540" y="22860"/>
                </a:lnTo>
                <a:lnTo>
                  <a:pt x="79248" y="13716"/>
                </a:lnTo>
                <a:lnTo>
                  <a:pt x="54864" y="10668"/>
                </a:lnTo>
                <a:lnTo>
                  <a:pt x="42672" y="10668"/>
                </a:lnTo>
                <a:lnTo>
                  <a:pt x="28956" y="9144"/>
                </a:lnTo>
                <a:lnTo>
                  <a:pt x="0" y="9144"/>
                </a:lnTo>
                <a:lnTo>
                  <a:pt x="0" y="0"/>
                </a:lnTo>
                <a:lnTo>
                  <a:pt x="28956" y="0"/>
                </a:lnTo>
                <a:lnTo>
                  <a:pt x="42672" y="1524"/>
                </a:lnTo>
                <a:lnTo>
                  <a:pt x="56388" y="1524"/>
                </a:lnTo>
                <a:lnTo>
                  <a:pt x="80772" y="4572"/>
                </a:lnTo>
                <a:lnTo>
                  <a:pt x="91440" y="4572"/>
                </a:lnTo>
                <a:lnTo>
                  <a:pt x="102108" y="6096"/>
                </a:lnTo>
                <a:lnTo>
                  <a:pt x="111252" y="9144"/>
                </a:lnTo>
                <a:lnTo>
                  <a:pt x="126492" y="12192"/>
                </a:lnTo>
                <a:lnTo>
                  <a:pt x="132588" y="15240"/>
                </a:lnTo>
                <a:lnTo>
                  <a:pt x="138684" y="16764"/>
                </a:lnTo>
                <a:lnTo>
                  <a:pt x="143256" y="19812"/>
                </a:lnTo>
                <a:lnTo>
                  <a:pt x="146304" y="22860"/>
                </a:lnTo>
                <a:lnTo>
                  <a:pt x="146304" y="24384"/>
                </a:lnTo>
                <a:lnTo>
                  <a:pt x="147828" y="27432"/>
                </a:lnTo>
                <a:lnTo>
                  <a:pt x="147828" y="553212"/>
                </a:lnTo>
                <a:lnTo>
                  <a:pt x="152400" y="554736"/>
                </a:lnTo>
                <a:lnTo>
                  <a:pt x="150876" y="554736"/>
                </a:lnTo>
                <a:lnTo>
                  <a:pt x="195072" y="565404"/>
                </a:lnTo>
                <a:lnTo>
                  <a:pt x="230124" y="569976"/>
                </a:lnTo>
                <a:lnTo>
                  <a:pt x="243840" y="569976"/>
                </a:lnTo>
                <a:lnTo>
                  <a:pt x="257556" y="571500"/>
                </a:lnTo>
                <a:lnTo>
                  <a:pt x="242316" y="573024"/>
                </a:lnTo>
                <a:lnTo>
                  <a:pt x="230124" y="573024"/>
                </a:lnTo>
                <a:lnTo>
                  <a:pt x="205739" y="576072"/>
                </a:lnTo>
                <a:close/>
              </a:path>
              <a:path w="291465" h="1152525">
                <a:moveTo>
                  <a:pt x="138684" y="30480"/>
                </a:moveTo>
                <a:lnTo>
                  <a:pt x="137160" y="27432"/>
                </a:lnTo>
                <a:lnTo>
                  <a:pt x="138684" y="28956"/>
                </a:lnTo>
                <a:lnTo>
                  <a:pt x="138684" y="30480"/>
                </a:lnTo>
                <a:close/>
              </a:path>
              <a:path w="291465" h="1152525">
                <a:moveTo>
                  <a:pt x="149352" y="553212"/>
                </a:moveTo>
                <a:lnTo>
                  <a:pt x="147828" y="553212"/>
                </a:lnTo>
                <a:lnTo>
                  <a:pt x="147828" y="551687"/>
                </a:lnTo>
                <a:lnTo>
                  <a:pt x="149352" y="553212"/>
                </a:lnTo>
                <a:close/>
              </a:path>
              <a:path w="291465" h="1152525">
                <a:moveTo>
                  <a:pt x="284988" y="580644"/>
                </a:moveTo>
                <a:lnTo>
                  <a:pt x="256031" y="580644"/>
                </a:lnTo>
                <a:lnTo>
                  <a:pt x="242316" y="579120"/>
                </a:lnTo>
                <a:lnTo>
                  <a:pt x="230124" y="579120"/>
                </a:lnTo>
                <a:lnTo>
                  <a:pt x="216407" y="577596"/>
                </a:lnTo>
                <a:lnTo>
                  <a:pt x="205740" y="576072"/>
                </a:lnTo>
                <a:lnTo>
                  <a:pt x="230124" y="573024"/>
                </a:lnTo>
                <a:lnTo>
                  <a:pt x="242316" y="573024"/>
                </a:lnTo>
                <a:lnTo>
                  <a:pt x="257556" y="571500"/>
                </a:lnTo>
                <a:lnTo>
                  <a:pt x="284988" y="571500"/>
                </a:lnTo>
                <a:lnTo>
                  <a:pt x="284988" y="580644"/>
                </a:lnTo>
                <a:close/>
              </a:path>
              <a:path w="291465" h="1152525">
                <a:moveTo>
                  <a:pt x="288036" y="580644"/>
                </a:moveTo>
                <a:lnTo>
                  <a:pt x="284988" y="580644"/>
                </a:lnTo>
                <a:lnTo>
                  <a:pt x="284988" y="571500"/>
                </a:lnTo>
                <a:lnTo>
                  <a:pt x="288036" y="571500"/>
                </a:lnTo>
                <a:lnTo>
                  <a:pt x="291083" y="573024"/>
                </a:lnTo>
                <a:lnTo>
                  <a:pt x="291083" y="579120"/>
                </a:lnTo>
                <a:lnTo>
                  <a:pt x="288036" y="580644"/>
                </a:lnTo>
                <a:close/>
              </a:path>
              <a:path w="291465" h="1152525">
                <a:moveTo>
                  <a:pt x="28956" y="1152144"/>
                </a:moveTo>
                <a:lnTo>
                  <a:pt x="0" y="1152144"/>
                </a:lnTo>
                <a:lnTo>
                  <a:pt x="0" y="1143000"/>
                </a:lnTo>
                <a:lnTo>
                  <a:pt x="28956" y="1143000"/>
                </a:lnTo>
                <a:lnTo>
                  <a:pt x="42672" y="1141475"/>
                </a:lnTo>
                <a:lnTo>
                  <a:pt x="54864" y="1141475"/>
                </a:lnTo>
                <a:lnTo>
                  <a:pt x="79248" y="1138428"/>
                </a:lnTo>
                <a:lnTo>
                  <a:pt x="117348" y="1132332"/>
                </a:lnTo>
                <a:lnTo>
                  <a:pt x="134112" y="1126236"/>
                </a:lnTo>
                <a:lnTo>
                  <a:pt x="137160" y="1124712"/>
                </a:lnTo>
                <a:lnTo>
                  <a:pt x="138684" y="1123188"/>
                </a:lnTo>
                <a:lnTo>
                  <a:pt x="138684" y="595884"/>
                </a:lnTo>
                <a:lnTo>
                  <a:pt x="140208" y="594360"/>
                </a:lnTo>
                <a:lnTo>
                  <a:pt x="141732" y="591312"/>
                </a:lnTo>
                <a:lnTo>
                  <a:pt x="143256" y="591312"/>
                </a:lnTo>
                <a:lnTo>
                  <a:pt x="146304" y="588263"/>
                </a:lnTo>
                <a:lnTo>
                  <a:pt x="147828" y="588263"/>
                </a:lnTo>
                <a:lnTo>
                  <a:pt x="152400" y="586739"/>
                </a:lnTo>
                <a:lnTo>
                  <a:pt x="158495" y="583692"/>
                </a:lnTo>
                <a:lnTo>
                  <a:pt x="166116" y="582168"/>
                </a:lnTo>
                <a:lnTo>
                  <a:pt x="193548" y="577596"/>
                </a:lnTo>
                <a:lnTo>
                  <a:pt x="205739" y="576072"/>
                </a:lnTo>
                <a:lnTo>
                  <a:pt x="216407" y="577596"/>
                </a:lnTo>
                <a:lnTo>
                  <a:pt x="230124" y="579120"/>
                </a:lnTo>
                <a:lnTo>
                  <a:pt x="242316" y="579120"/>
                </a:lnTo>
                <a:lnTo>
                  <a:pt x="256031" y="580644"/>
                </a:lnTo>
                <a:lnTo>
                  <a:pt x="257556" y="580644"/>
                </a:lnTo>
                <a:lnTo>
                  <a:pt x="243840" y="582168"/>
                </a:lnTo>
                <a:lnTo>
                  <a:pt x="230124" y="582168"/>
                </a:lnTo>
                <a:lnTo>
                  <a:pt x="205740" y="585216"/>
                </a:lnTo>
                <a:lnTo>
                  <a:pt x="195072" y="586739"/>
                </a:lnTo>
                <a:lnTo>
                  <a:pt x="167640" y="591312"/>
                </a:lnTo>
                <a:lnTo>
                  <a:pt x="155448" y="594360"/>
                </a:lnTo>
                <a:lnTo>
                  <a:pt x="150876" y="597408"/>
                </a:lnTo>
                <a:lnTo>
                  <a:pt x="152400" y="597408"/>
                </a:lnTo>
                <a:lnTo>
                  <a:pt x="147828" y="598932"/>
                </a:lnTo>
                <a:lnTo>
                  <a:pt x="147828" y="1124712"/>
                </a:lnTo>
                <a:lnTo>
                  <a:pt x="146304" y="1127760"/>
                </a:lnTo>
                <a:lnTo>
                  <a:pt x="146304" y="1129284"/>
                </a:lnTo>
                <a:lnTo>
                  <a:pt x="143256" y="1132332"/>
                </a:lnTo>
                <a:lnTo>
                  <a:pt x="138684" y="1135380"/>
                </a:lnTo>
                <a:lnTo>
                  <a:pt x="134112" y="1136904"/>
                </a:lnTo>
                <a:lnTo>
                  <a:pt x="126492" y="1139952"/>
                </a:lnTo>
                <a:lnTo>
                  <a:pt x="120396" y="1141475"/>
                </a:lnTo>
                <a:lnTo>
                  <a:pt x="111252" y="1143000"/>
                </a:lnTo>
                <a:lnTo>
                  <a:pt x="102108" y="1146048"/>
                </a:lnTo>
                <a:lnTo>
                  <a:pt x="91440" y="1147572"/>
                </a:lnTo>
                <a:lnTo>
                  <a:pt x="80772" y="1147572"/>
                </a:lnTo>
                <a:lnTo>
                  <a:pt x="56388" y="1150620"/>
                </a:lnTo>
                <a:lnTo>
                  <a:pt x="42672" y="1150620"/>
                </a:lnTo>
                <a:lnTo>
                  <a:pt x="28956" y="1152144"/>
                </a:lnTo>
                <a:close/>
              </a:path>
              <a:path w="291465" h="1152525">
                <a:moveTo>
                  <a:pt x="147828" y="600456"/>
                </a:moveTo>
                <a:lnTo>
                  <a:pt x="147828" y="598932"/>
                </a:lnTo>
                <a:lnTo>
                  <a:pt x="149352" y="598932"/>
                </a:lnTo>
                <a:lnTo>
                  <a:pt x="147828" y="600456"/>
                </a:lnTo>
                <a:close/>
              </a:path>
              <a:path w="291465" h="1152525">
                <a:moveTo>
                  <a:pt x="137160" y="1124712"/>
                </a:moveTo>
                <a:lnTo>
                  <a:pt x="138684" y="1121664"/>
                </a:lnTo>
                <a:lnTo>
                  <a:pt x="138684" y="1123188"/>
                </a:lnTo>
                <a:lnTo>
                  <a:pt x="137160" y="1124712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56147" y="2862661"/>
            <a:ext cx="163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Microsoft JhengHei"/>
                <a:cs typeface="Microsoft JhengHei"/>
              </a:rPr>
              <a:t>智</a:t>
            </a:r>
            <a:r>
              <a:rPr sz="1800" b="1" spc="15" dirty="0">
                <a:solidFill>
                  <a:srgbClr val="FF0000"/>
                </a:solidFill>
                <a:latin typeface="Microsoft JhengHei"/>
                <a:cs typeface="Microsoft JhengHei"/>
              </a:rPr>
              <a:t>能车</a:t>
            </a:r>
            <a:r>
              <a:rPr sz="1800" b="1" dirty="0">
                <a:solidFill>
                  <a:srgbClr val="FF0000"/>
                </a:solidFill>
                <a:latin typeface="Microsoft JhengHei"/>
                <a:cs typeface="Microsoft JhengHei"/>
              </a:rPr>
              <a:t>应</a:t>
            </a:r>
            <a:r>
              <a:rPr sz="1800" b="1" spc="15" dirty="0">
                <a:solidFill>
                  <a:srgbClr val="FF0000"/>
                </a:solidFill>
                <a:latin typeface="Microsoft JhengHei"/>
                <a:cs typeface="Microsoft JhengHei"/>
              </a:rPr>
              <a:t>用较</a:t>
            </a:r>
            <a:r>
              <a:rPr sz="1800" b="1" dirty="0">
                <a:solidFill>
                  <a:srgbClr val="FF0000"/>
                </a:solidFill>
                <a:latin typeface="Microsoft JhengHei"/>
                <a:cs typeface="Microsoft JhengHei"/>
              </a:rPr>
              <a:t>多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0632" y="802704"/>
            <a:ext cx="4831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微软雅黑"/>
                <a:cs typeface="微软雅黑"/>
              </a:rPr>
              <a:t>3.3</a:t>
            </a:r>
            <a:r>
              <a:rPr sz="3200" b="1" spc="-60" dirty="0">
                <a:latin typeface="微软雅黑"/>
                <a:cs typeface="微软雅黑"/>
              </a:rPr>
              <a:t> </a:t>
            </a:r>
            <a:r>
              <a:rPr sz="3200" b="1" dirty="0">
                <a:latin typeface="微软雅黑"/>
                <a:cs typeface="微软雅黑"/>
              </a:rPr>
              <a:t>执行器：执行电机功能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99877" y="6814791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5115" y="1481191"/>
            <a:ext cx="6096000" cy="26612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dirty="0">
                <a:latin typeface="微软雅黑"/>
                <a:cs typeface="微软雅黑"/>
              </a:rPr>
              <a:t>通讯任务</a:t>
            </a:r>
            <a:endParaRPr sz="32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微软雅黑"/>
                <a:cs typeface="微软雅黑"/>
              </a:rPr>
              <a:t>实时图像传输</a:t>
            </a:r>
            <a:endParaRPr sz="28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微软雅黑"/>
                <a:cs typeface="微软雅黑"/>
              </a:rPr>
              <a:t>指令数据传输</a:t>
            </a:r>
            <a:endParaRPr sz="28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微软雅黑"/>
                <a:cs typeface="微软雅黑"/>
              </a:rPr>
              <a:t>状态参数传输</a:t>
            </a:r>
            <a:endParaRPr sz="28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微软雅黑"/>
                <a:cs typeface="微软雅黑"/>
              </a:rPr>
              <a:t>舵机命令传输（智能网络化舵机）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0632" y="802704"/>
            <a:ext cx="5010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微软雅黑"/>
                <a:cs typeface="微软雅黑"/>
              </a:rPr>
              <a:t>3.4</a:t>
            </a:r>
            <a:r>
              <a:rPr sz="3200" b="1" spc="-60" dirty="0">
                <a:latin typeface="微软雅黑"/>
                <a:cs typeface="微软雅黑"/>
              </a:rPr>
              <a:t> </a:t>
            </a:r>
            <a:r>
              <a:rPr sz="3200" b="1" dirty="0">
                <a:latin typeface="微软雅黑"/>
                <a:cs typeface="微软雅黑"/>
              </a:rPr>
              <a:t>其他</a:t>
            </a:r>
            <a:r>
              <a:rPr sz="3200" b="1" spc="10" dirty="0">
                <a:latin typeface="微软雅黑"/>
                <a:cs typeface="微软雅黑"/>
              </a:rPr>
              <a:t>-</a:t>
            </a:r>
            <a:r>
              <a:rPr sz="3200" b="1" dirty="0">
                <a:latin typeface="微软雅黑"/>
                <a:cs typeface="微软雅黑"/>
              </a:rPr>
              <a:t>通讯：功能与任务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70" y="1580310"/>
            <a:ext cx="8102600" cy="438721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微软雅黑"/>
                <a:cs typeface="微软雅黑"/>
              </a:rPr>
              <a:t>USB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225"/>
              </a:spcBef>
              <a:tabLst>
                <a:tab pos="756285" algn="l"/>
                <a:tab pos="635444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dirty="0">
                <a:latin typeface="微软雅黑"/>
                <a:cs typeface="微软雅黑"/>
              </a:rPr>
              <a:t>传输距离小于</a:t>
            </a:r>
            <a:r>
              <a:rPr sz="1800" spc="5" dirty="0">
                <a:latin typeface="微软雅黑"/>
                <a:cs typeface="微软雅黑"/>
              </a:rPr>
              <a:t>5</a:t>
            </a:r>
            <a:r>
              <a:rPr sz="1800" dirty="0">
                <a:latin typeface="微软雅黑"/>
                <a:cs typeface="微软雅黑"/>
              </a:rPr>
              <a:t>米</a:t>
            </a:r>
            <a:r>
              <a:rPr sz="1800" spc="-5" dirty="0">
                <a:latin typeface="微软雅黑"/>
                <a:cs typeface="微软雅黑"/>
              </a:rPr>
              <a:t>，12M(V1.0)/480M(V2.0)/5G(V3.0)	</a:t>
            </a:r>
            <a:r>
              <a:rPr sz="1800" dirty="0">
                <a:latin typeface="微软雅黑"/>
                <a:cs typeface="微软雅黑"/>
              </a:rPr>
              <a:t>bps</a:t>
            </a:r>
          </a:p>
          <a:p>
            <a:pPr marL="756285" lvl="1" indent="-287655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微软雅黑"/>
                <a:cs typeface="微软雅黑"/>
              </a:rPr>
              <a:t>面向端点</a:t>
            </a:r>
            <a:r>
              <a:rPr sz="1800" spc="-5" dirty="0">
                <a:latin typeface="微软雅黑"/>
                <a:cs typeface="微软雅黑"/>
              </a:rPr>
              <a:t>，0~64</a:t>
            </a:r>
            <a:r>
              <a:rPr sz="1800" dirty="0">
                <a:latin typeface="微软雅黑"/>
                <a:cs typeface="微软雅黑"/>
              </a:rPr>
              <a:t>字节缓冲，标准协议较为复杂</a:t>
            </a:r>
          </a:p>
          <a:p>
            <a:pPr marL="354965" indent="-34290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微软雅黑"/>
                <a:cs typeface="微软雅黑"/>
              </a:rPr>
              <a:t>异步串口</a:t>
            </a:r>
            <a:r>
              <a:rPr sz="2000" spc="-5" dirty="0">
                <a:latin typeface="微软雅黑"/>
                <a:cs typeface="微软雅黑"/>
              </a:rPr>
              <a:t>（RS232/RS485/RS422）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220"/>
              </a:spcBef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dirty="0">
                <a:latin typeface="微软雅黑"/>
                <a:cs typeface="微软雅黑"/>
              </a:rPr>
              <a:t>硬件位协议：开始（1），</a:t>
            </a:r>
            <a:r>
              <a:rPr sz="1800" spc="-20" dirty="0">
                <a:latin typeface="微软雅黑"/>
                <a:cs typeface="微软雅黑"/>
              </a:rPr>
              <a:t>数</a:t>
            </a:r>
            <a:r>
              <a:rPr sz="1800" dirty="0">
                <a:latin typeface="微软雅黑"/>
                <a:cs typeface="微软雅黑"/>
              </a:rPr>
              <a:t>据</a:t>
            </a:r>
            <a:r>
              <a:rPr sz="1800" spc="-5" dirty="0">
                <a:latin typeface="微软雅黑"/>
                <a:cs typeface="微软雅黑"/>
              </a:rPr>
              <a:t>（5~8），</a:t>
            </a:r>
            <a:r>
              <a:rPr sz="1800" dirty="0">
                <a:latin typeface="微软雅黑"/>
                <a:cs typeface="微软雅黑"/>
              </a:rPr>
              <a:t>校验（n/e/o），停止</a:t>
            </a:r>
            <a:r>
              <a:rPr sz="1800" spc="-5" dirty="0">
                <a:latin typeface="微软雅黑"/>
                <a:cs typeface="微软雅黑"/>
              </a:rPr>
              <a:t>（1~2）</a:t>
            </a:r>
            <a:endParaRPr sz="18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219"/>
              </a:spcBef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dirty="0">
                <a:latin typeface="微软雅黑"/>
                <a:cs typeface="微软雅黑"/>
              </a:rPr>
              <a:t>面向字节，速度率较低</a:t>
            </a:r>
            <a:r>
              <a:rPr sz="1800" spc="-5" dirty="0">
                <a:latin typeface="微软雅黑"/>
                <a:cs typeface="微软雅黑"/>
              </a:rPr>
              <a:t>（2400~115200</a:t>
            </a:r>
            <a:r>
              <a:rPr sz="1800" spc="-10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bps）</a:t>
            </a:r>
            <a:endParaRPr sz="18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215"/>
              </a:spcBef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微软雅黑"/>
                <a:cs typeface="微软雅黑"/>
              </a:rPr>
              <a:t>RS232/RS485/RS422</a:t>
            </a:r>
            <a:r>
              <a:rPr sz="1800" dirty="0">
                <a:latin typeface="微软雅黑"/>
                <a:cs typeface="微软雅黑"/>
              </a:rPr>
              <a:t>硬件信号不同</a:t>
            </a:r>
            <a:r>
              <a:rPr sz="1800" spc="-5" dirty="0">
                <a:latin typeface="微软雅黑"/>
                <a:cs typeface="微软雅黑"/>
              </a:rPr>
              <a:t>，RS485/RS422</a:t>
            </a:r>
            <a:r>
              <a:rPr sz="1800" dirty="0">
                <a:latin typeface="微软雅黑"/>
                <a:cs typeface="微软雅黑"/>
              </a:rPr>
              <a:t>主从（多点）</a:t>
            </a:r>
          </a:p>
          <a:p>
            <a:pPr marL="354965" indent="-3429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微软雅黑"/>
                <a:cs typeface="微软雅黑"/>
              </a:rPr>
              <a:t>CAN</a:t>
            </a:r>
            <a:endParaRPr sz="2000" dirty="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微软雅黑"/>
                <a:cs typeface="微软雅黑"/>
              </a:rPr>
              <a:t>面向帧：每帧</a:t>
            </a:r>
            <a:r>
              <a:rPr sz="1800" spc="-10" dirty="0">
                <a:latin typeface="微软雅黑"/>
                <a:cs typeface="微软雅黑"/>
              </a:rPr>
              <a:t>29Bit（Standard)/11Bit（Extended</a:t>
            </a:r>
            <a:r>
              <a:rPr sz="1800" spc="10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）地址</a:t>
            </a:r>
            <a:r>
              <a:rPr sz="1800" spc="15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+</a:t>
            </a:r>
            <a:r>
              <a:rPr sz="1800" spc="5" dirty="0">
                <a:latin typeface="微软雅黑"/>
                <a:cs typeface="微软雅黑"/>
              </a:rPr>
              <a:t> 8</a:t>
            </a:r>
            <a:r>
              <a:rPr sz="1800" dirty="0">
                <a:latin typeface="微软雅黑"/>
                <a:cs typeface="微软雅黑"/>
              </a:rPr>
              <a:t>字节数据</a:t>
            </a:r>
          </a:p>
          <a:p>
            <a:pPr marL="756285" lvl="1" indent="-287655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微软雅黑"/>
                <a:cs typeface="微软雅黑"/>
              </a:rPr>
              <a:t>小于</a:t>
            </a:r>
            <a:r>
              <a:rPr sz="1800" spc="5" dirty="0">
                <a:latin typeface="微软雅黑"/>
                <a:cs typeface="微软雅黑"/>
              </a:rPr>
              <a:t>1M</a:t>
            </a:r>
            <a:r>
              <a:rPr sz="1800" dirty="0">
                <a:latin typeface="微软雅黑"/>
                <a:cs typeface="微软雅黑"/>
              </a:rPr>
              <a:t>速率</a:t>
            </a:r>
            <a:r>
              <a:rPr sz="1800" spc="-5" dirty="0">
                <a:latin typeface="微软雅黑"/>
                <a:cs typeface="微软雅黑"/>
              </a:rPr>
              <a:t>(10K~1M</a:t>
            </a:r>
            <a:r>
              <a:rPr sz="1800" spc="-15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bps)，</a:t>
            </a:r>
            <a:r>
              <a:rPr sz="1800" dirty="0">
                <a:latin typeface="微软雅黑"/>
                <a:cs typeface="微软雅黑"/>
              </a:rPr>
              <a:t>一主多从</a:t>
            </a:r>
          </a:p>
          <a:p>
            <a:pPr marL="354965" indent="-34290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微软雅黑"/>
                <a:cs typeface="微软雅黑"/>
              </a:rPr>
              <a:t>以太网</a:t>
            </a:r>
          </a:p>
          <a:p>
            <a:pPr marL="469265">
              <a:lnSpc>
                <a:spcPct val="100000"/>
              </a:lnSpc>
              <a:spcBef>
                <a:spcPts val="220"/>
              </a:spcBef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微软雅黑"/>
                <a:cs typeface="微软雅黑"/>
              </a:rPr>
              <a:t>10M/100M/1G</a:t>
            </a:r>
            <a:r>
              <a:rPr sz="1800" spc="-25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bps</a:t>
            </a:r>
          </a:p>
          <a:p>
            <a:pPr marL="756285" lvl="1" indent="-287655">
              <a:lnSpc>
                <a:spcPct val="100000"/>
              </a:lnSpc>
              <a:spcBef>
                <a:spcPts val="21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微软雅黑"/>
                <a:cs typeface="微软雅黑"/>
              </a:rPr>
              <a:t>UDP/TCP/IP</a:t>
            </a:r>
            <a:r>
              <a:rPr sz="1800" dirty="0">
                <a:latin typeface="微软雅黑"/>
                <a:cs typeface="微软雅黑"/>
              </a:rPr>
              <a:t>等多种协议，协议占用较多资源</a:t>
            </a:r>
          </a:p>
          <a:p>
            <a:pPr marL="756285" lvl="1" indent="-287655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微软雅黑"/>
                <a:cs typeface="微软雅黑"/>
              </a:rPr>
              <a:t>对CPU要求较高，一般通过</a:t>
            </a:r>
            <a:r>
              <a:rPr sz="1800" spc="-5" dirty="0">
                <a:latin typeface="微软雅黑"/>
                <a:cs typeface="微软雅黑"/>
              </a:rPr>
              <a:t>Winsock</a:t>
            </a:r>
            <a:r>
              <a:rPr sz="1800" dirty="0">
                <a:latin typeface="微软雅黑"/>
                <a:cs typeface="微软雅黑"/>
              </a:rPr>
              <a:t>编程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0632" y="802704"/>
            <a:ext cx="37896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微软雅黑"/>
                <a:cs typeface="微软雅黑"/>
              </a:rPr>
              <a:t>3.4</a:t>
            </a:r>
            <a:r>
              <a:rPr sz="3200" b="1" spc="-70" dirty="0">
                <a:latin typeface="微软雅黑"/>
                <a:cs typeface="微软雅黑"/>
              </a:rPr>
              <a:t> </a:t>
            </a:r>
            <a:r>
              <a:rPr sz="3200" b="1" dirty="0">
                <a:latin typeface="微软雅黑"/>
                <a:cs typeface="微软雅黑"/>
              </a:rPr>
              <a:t>其他</a:t>
            </a:r>
            <a:r>
              <a:rPr sz="3200" b="1" spc="10" dirty="0">
                <a:latin typeface="微软雅黑"/>
                <a:cs typeface="微软雅黑"/>
              </a:rPr>
              <a:t>-</a:t>
            </a:r>
            <a:r>
              <a:rPr sz="3200" b="1" dirty="0">
                <a:latin typeface="微软雅黑"/>
                <a:cs typeface="微软雅黑"/>
              </a:rPr>
              <a:t>通讯：有线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310099" y="1618089"/>
            <a:ext cx="6543675" cy="525849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dirty="0"/>
              <a:t>蓝牙</a:t>
            </a:r>
          </a:p>
          <a:p>
            <a:pPr marL="756285" lvl="1" indent="-287020">
              <a:lnSpc>
                <a:spcPct val="100000"/>
              </a:lnSpc>
              <a:spcBef>
                <a:spcPts val="1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pc="-5" dirty="0">
                <a:latin typeface="微软雅黑"/>
                <a:cs typeface="微软雅黑"/>
              </a:rPr>
              <a:t>标准蓝牙协议</a:t>
            </a:r>
            <a:r>
              <a:rPr spc="-5" dirty="0">
                <a:latin typeface="Calibri"/>
                <a:cs typeface="Calibri"/>
              </a:rPr>
              <a:t>——</a:t>
            </a:r>
            <a:r>
              <a:rPr spc="-5" dirty="0">
                <a:latin typeface="微软雅黑"/>
                <a:cs typeface="微软雅黑"/>
              </a:rPr>
              <a:t>协议栈复杂，高速率</a:t>
            </a:r>
            <a:r>
              <a:rPr spc="5" dirty="0">
                <a:latin typeface="微软雅黑"/>
                <a:cs typeface="微软雅黑"/>
              </a:rPr>
              <a:t>容</a:t>
            </a:r>
            <a:r>
              <a:rPr spc="-5" dirty="0">
                <a:latin typeface="微软雅黑"/>
                <a:cs typeface="微软雅黑"/>
              </a:rPr>
              <a:t>量（</a:t>
            </a:r>
            <a:r>
              <a:rPr spc="5" dirty="0">
                <a:latin typeface="微软雅黑"/>
                <a:cs typeface="微软雅黑"/>
              </a:rPr>
              <a:t>平</a:t>
            </a:r>
            <a:r>
              <a:rPr spc="-5" dirty="0">
                <a:latin typeface="微软雅黑"/>
                <a:cs typeface="微软雅黑"/>
              </a:rPr>
              <a:t>均</a:t>
            </a:r>
            <a:r>
              <a:rPr spc="-10" dirty="0">
                <a:latin typeface="微软雅黑"/>
                <a:cs typeface="微软雅黑"/>
              </a:rPr>
              <a:t>1M</a:t>
            </a:r>
            <a:r>
              <a:rPr spc="80" dirty="0">
                <a:latin typeface="微软雅黑"/>
                <a:cs typeface="微软雅黑"/>
              </a:rPr>
              <a:t> </a:t>
            </a:r>
            <a:r>
              <a:rPr spc="-10" dirty="0">
                <a:latin typeface="微软雅黑"/>
                <a:cs typeface="微软雅黑"/>
              </a:rPr>
              <a:t>bps）</a:t>
            </a:r>
            <a:endParaRPr dirty="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pc="-5" dirty="0">
                <a:latin typeface="微软雅黑"/>
                <a:cs typeface="微软雅黑"/>
              </a:rPr>
              <a:t>蓝牙串口协议</a:t>
            </a:r>
            <a:r>
              <a:rPr spc="-5" dirty="0">
                <a:latin typeface="Calibri"/>
                <a:cs typeface="Calibri"/>
              </a:rPr>
              <a:t>——</a:t>
            </a:r>
            <a:r>
              <a:rPr spc="-5" dirty="0">
                <a:latin typeface="微软雅黑"/>
                <a:cs typeface="微软雅黑"/>
              </a:rPr>
              <a:t>所谓透传，协议简单</a:t>
            </a:r>
            <a:r>
              <a:rPr spc="5" dirty="0">
                <a:latin typeface="微软雅黑"/>
                <a:cs typeface="微软雅黑"/>
              </a:rPr>
              <a:t>，</a:t>
            </a:r>
            <a:r>
              <a:rPr spc="-5" dirty="0">
                <a:latin typeface="微软雅黑"/>
                <a:cs typeface="微软雅黑"/>
              </a:rPr>
              <a:t>低速</a:t>
            </a:r>
            <a:r>
              <a:rPr spc="5" dirty="0">
                <a:latin typeface="微软雅黑"/>
                <a:cs typeface="微软雅黑"/>
              </a:rPr>
              <a:t>率</a:t>
            </a:r>
            <a:r>
              <a:rPr spc="-5" dirty="0">
                <a:latin typeface="微软雅黑"/>
                <a:cs typeface="微软雅黑"/>
              </a:rPr>
              <a:t>容量（2400~115200</a:t>
            </a:r>
            <a:r>
              <a:rPr spc="50" dirty="0">
                <a:latin typeface="微软雅黑"/>
                <a:cs typeface="微软雅黑"/>
              </a:rPr>
              <a:t> </a:t>
            </a:r>
            <a:r>
              <a:rPr spc="-5" dirty="0">
                <a:latin typeface="微软雅黑"/>
                <a:cs typeface="微软雅黑"/>
              </a:rPr>
              <a:t>bps）</a:t>
            </a:r>
            <a:endParaRPr dirty="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pc="-5" dirty="0">
                <a:latin typeface="微软雅黑"/>
                <a:cs typeface="微软雅黑"/>
              </a:rPr>
              <a:t>数据包、主从（多点）架构</a:t>
            </a:r>
            <a:r>
              <a:rPr spc="-10" dirty="0">
                <a:latin typeface="微软雅黑"/>
                <a:cs typeface="微软雅黑"/>
              </a:rPr>
              <a:t>，10m</a:t>
            </a:r>
            <a:r>
              <a:rPr spc="-5" dirty="0">
                <a:latin typeface="微软雅黑"/>
                <a:cs typeface="微软雅黑"/>
              </a:rPr>
              <a:t>以内</a:t>
            </a:r>
            <a:r>
              <a:rPr spc="5" dirty="0">
                <a:latin typeface="微软雅黑"/>
                <a:cs typeface="微软雅黑"/>
              </a:rPr>
              <a:t>传</a:t>
            </a:r>
            <a:r>
              <a:rPr spc="-5" dirty="0">
                <a:latin typeface="微软雅黑"/>
                <a:cs typeface="微软雅黑"/>
              </a:rPr>
              <a:t>输较</a:t>
            </a:r>
            <a:r>
              <a:rPr spc="5" dirty="0">
                <a:latin typeface="微软雅黑"/>
                <a:cs typeface="微软雅黑"/>
              </a:rPr>
              <a:t>为</a:t>
            </a:r>
            <a:r>
              <a:rPr spc="-5" dirty="0">
                <a:latin typeface="微软雅黑"/>
                <a:cs typeface="微软雅黑"/>
              </a:rPr>
              <a:t>可靠</a:t>
            </a:r>
            <a:endParaRPr dirty="0">
              <a:latin typeface="微软雅黑"/>
              <a:cs typeface="微软雅黑"/>
            </a:endParaRPr>
          </a:p>
          <a:p>
            <a:pPr marL="355600" indent="-343535">
              <a:spcBef>
                <a:spcPts val="26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dirty="0"/>
              <a:t>Zigbee</a:t>
            </a:r>
          </a:p>
          <a:p>
            <a:pPr marL="756285" lvl="1" indent="-287020">
              <a:lnSpc>
                <a:spcPct val="100000"/>
              </a:lnSpc>
              <a:spcBef>
                <a:spcPts val="16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pc="-5" dirty="0">
                <a:latin typeface="微软雅黑"/>
                <a:cs typeface="微软雅黑"/>
              </a:rPr>
              <a:t>近距离、低复杂度、低功耗、低速</a:t>
            </a:r>
            <a:r>
              <a:rPr spc="5" dirty="0">
                <a:latin typeface="微软雅黑"/>
                <a:cs typeface="微软雅黑"/>
              </a:rPr>
              <a:t>率</a:t>
            </a:r>
            <a:r>
              <a:rPr spc="-5" dirty="0">
                <a:latin typeface="微软雅黑"/>
                <a:cs typeface="微软雅黑"/>
              </a:rPr>
              <a:t>、低</a:t>
            </a:r>
            <a:r>
              <a:rPr spc="5" dirty="0">
                <a:latin typeface="微软雅黑"/>
                <a:cs typeface="微软雅黑"/>
              </a:rPr>
              <a:t>成</a:t>
            </a:r>
            <a:r>
              <a:rPr spc="-5" dirty="0">
                <a:latin typeface="微软雅黑"/>
                <a:cs typeface="微软雅黑"/>
              </a:rPr>
              <a:t>本的</a:t>
            </a:r>
            <a:r>
              <a:rPr spc="5" dirty="0">
                <a:latin typeface="微软雅黑"/>
                <a:cs typeface="微软雅黑"/>
              </a:rPr>
              <a:t>双</a:t>
            </a:r>
            <a:r>
              <a:rPr spc="-5" dirty="0">
                <a:latin typeface="微软雅黑"/>
                <a:cs typeface="微软雅黑"/>
              </a:rPr>
              <a:t>向无</a:t>
            </a:r>
            <a:r>
              <a:rPr spc="5" dirty="0">
                <a:latin typeface="微软雅黑"/>
                <a:cs typeface="微软雅黑"/>
              </a:rPr>
              <a:t>线</a:t>
            </a:r>
            <a:r>
              <a:rPr spc="-5" dirty="0">
                <a:latin typeface="微软雅黑"/>
                <a:cs typeface="微软雅黑"/>
              </a:rPr>
              <a:t>通讯，20K~250K</a:t>
            </a:r>
            <a:r>
              <a:rPr spc="20" dirty="0">
                <a:latin typeface="微软雅黑"/>
                <a:cs typeface="微软雅黑"/>
              </a:rPr>
              <a:t> </a:t>
            </a:r>
            <a:r>
              <a:rPr spc="-5" dirty="0">
                <a:latin typeface="微软雅黑"/>
                <a:cs typeface="微软雅黑"/>
              </a:rPr>
              <a:t>bps</a:t>
            </a:r>
            <a:endParaRPr dirty="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pc="-5" dirty="0">
                <a:latin typeface="微软雅黑"/>
                <a:cs typeface="微软雅黑"/>
              </a:rPr>
              <a:t>多节点间周期性、间歇性和低反应</a:t>
            </a:r>
            <a:r>
              <a:rPr spc="5" dirty="0">
                <a:latin typeface="微软雅黑"/>
                <a:cs typeface="微软雅黑"/>
              </a:rPr>
              <a:t>时</a:t>
            </a:r>
            <a:r>
              <a:rPr spc="-5" dirty="0">
                <a:latin typeface="微软雅黑"/>
                <a:cs typeface="微软雅黑"/>
              </a:rPr>
              <a:t>间数</a:t>
            </a:r>
            <a:r>
              <a:rPr spc="5" dirty="0">
                <a:latin typeface="微软雅黑"/>
                <a:cs typeface="微软雅黑"/>
              </a:rPr>
              <a:t>传</a:t>
            </a:r>
            <a:r>
              <a:rPr spc="-5" dirty="0">
                <a:latin typeface="微软雅黑"/>
                <a:cs typeface="微软雅黑"/>
              </a:rPr>
              <a:t>，无</a:t>
            </a:r>
            <a:r>
              <a:rPr spc="5" dirty="0">
                <a:latin typeface="微软雅黑"/>
                <a:cs typeface="微软雅黑"/>
              </a:rPr>
              <a:t>线</a:t>
            </a:r>
            <a:r>
              <a:rPr spc="-5" dirty="0">
                <a:latin typeface="微软雅黑"/>
                <a:cs typeface="微软雅黑"/>
              </a:rPr>
              <a:t>传感</a:t>
            </a:r>
            <a:r>
              <a:rPr spc="5" dirty="0">
                <a:latin typeface="微软雅黑"/>
                <a:cs typeface="微软雅黑"/>
              </a:rPr>
              <a:t>器</a:t>
            </a:r>
            <a:r>
              <a:rPr spc="-5" dirty="0">
                <a:latin typeface="微软雅黑"/>
                <a:cs typeface="微软雅黑"/>
              </a:rPr>
              <a:t>网络</a:t>
            </a:r>
            <a:r>
              <a:rPr spc="5" dirty="0">
                <a:latin typeface="微软雅黑"/>
                <a:cs typeface="微软雅黑"/>
              </a:rPr>
              <a:t>等</a:t>
            </a:r>
            <a:r>
              <a:rPr spc="-5" dirty="0">
                <a:latin typeface="微软雅黑"/>
                <a:cs typeface="微软雅黑"/>
              </a:rPr>
              <a:t>应用</a:t>
            </a:r>
            <a:endParaRPr dirty="0">
              <a:latin typeface="微软雅黑"/>
              <a:cs typeface="微软雅黑"/>
            </a:endParaRPr>
          </a:p>
          <a:p>
            <a:pPr marL="355600" indent="-3435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spc="-5" dirty="0" err="1"/>
              <a:t>Wifi</a:t>
            </a:r>
            <a:endParaRPr lang="en-US" altLang="zh-CN" sz="2000" spc="-5" dirty="0"/>
          </a:p>
          <a:p>
            <a:pPr marL="756285" lvl="1" indent="-287020">
              <a:spcBef>
                <a:spcPts val="1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zh-CN" altLang="en-US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标准以太网协议</a:t>
            </a:r>
            <a:r>
              <a:rPr lang="en-US" altLang="zh-CN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要求较高，一般通过</a:t>
            </a:r>
            <a:r>
              <a:rPr lang="en-US" altLang="zh-CN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Winsock</a:t>
            </a:r>
            <a:r>
              <a:rPr lang="zh-CN" altLang="en-US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  <a:p>
            <a:pPr marL="756285" lvl="1" indent="-287020">
              <a:spcBef>
                <a:spcPts val="1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altLang="zh-CN" spc="-5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串口协议</a:t>
            </a:r>
            <a:r>
              <a:rPr lang="en-US" altLang="zh-CN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所谓透传，协议简单，低速率容量（</a:t>
            </a:r>
            <a:r>
              <a:rPr lang="en-US" altLang="zh-CN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2400~115200</a:t>
            </a:r>
            <a:r>
              <a:rPr lang="zh-CN" altLang="en-US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bps</a:t>
            </a:r>
            <a:r>
              <a:rPr lang="zh-CN" altLang="en-US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55600" indent="-3435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endParaRPr sz="2000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50632" y="802704"/>
            <a:ext cx="37896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微软雅黑"/>
                <a:cs typeface="微软雅黑"/>
              </a:rPr>
              <a:t>3.4</a:t>
            </a:r>
            <a:r>
              <a:rPr sz="3200" b="1" spc="-70" dirty="0">
                <a:latin typeface="微软雅黑"/>
                <a:cs typeface="微软雅黑"/>
              </a:rPr>
              <a:t> </a:t>
            </a:r>
            <a:r>
              <a:rPr sz="3200" b="1" dirty="0">
                <a:latin typeface="微软雅黑"/>
                <a:cs typeface="微软雅黑"/>
              </a:rPr>
              <a:t>其他</a:t>
            </a:r>
            <a:r>
              <a:rPr sz="3200" b="1" spc="10" dirty="0">
                <a:latin typeface="微软雅黑"/>
                <a:cs typeface="微软雅黑"/>
              </a:rPr>
              <a:t>-</a:t>
            </a:r>
            <a:r>
              <a:rPr sz="3200" b="1" dirty="0">
                <a:latin typeface="微软雅黑"/>
                <a:cs typeface="微软雅黑"/>
              </a:rPr>
              <a:t>通讯：无线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1786" y="1674890"/>
            <a:ext cx="1619977" cy="2020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15989" y="3586860"/>
            <a:ext cx="140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Microsoft JhengHei"/>
                <a:cs typeface="Microsoft JhengHei"/>
              </a:rPr>
              <a:t>透</a:t>
            </a:r>
            <a:r>
              <a:rPr sz="1800" b="1" spc="15" dirty="0">
                <a:solidFill>
                  <a:srgbClr val="0000FF"/>
                </a:solidFill>
                <a:latin typeface="Microsoft JhengHei"/>
                <a:cs typeface="Microsoft JhengHei"/>
              </a:rPr>
              <a:t>传蓝牙</a:t>
            </a:r>
            <a:r>
              <a:rPr sz="1800" b="1" dirty="0">
                <a:solidFill>
                  <a:srgbClr val="0000FF"/>
                </a:solidFill>
                <a:latin typeface="Microsoft JhengHei"/>
                <a:cs typeface="Microsoft JhengHei"/>
              </a:rPr>
              <a:t>模块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70" y="1580310"/>
            <a:ext cx="4255135" cy="44196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微软雅黑"/>
                <a:cs typeface="微软雅黑"/>
              </a:rPr>
              <a:t>数据速率（数据量）</a:t>
            </a:r>
            <a:endParaRPr sz="200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微软雅黑"/>
                <a:cs typeface="微软雅黑"/>
              </a:rPr>
              <a:t>图像数据量较大</a:t>
            </a:r>
            <a:endParaRPr sz="180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微软雅黑"/>
                <a:cs typeface="微软雅黑"/>
              </a:rPr>
              <a:t>数据监控量较小</a:t>
            </a:r>
            <a:endParaRPr sz="1800">
              <a:latin typeface="微软雅黑"/>
              <a:cs typeface="微软雅黑"/>
            </a:endParaRPr>
          </a:p>
          <a:p>
            <a:pPr marL="354965" indent="-34290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微软雅黑"/>
                <a:cs typeface="微软雅黑"/>
              </a:rPr>
              <a:t>数据传输延时（实时性）</a:t>
            </a:r>
            <a:endParaRPr sz="200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微软雅黑"/>
                <a:cs typeface="微软雅黑"/>
              </a:rPr>
              <a:t>控制要高实时性</a:t>
            </a:r>
            <a:endParaRPr sz="180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21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微软雅黑"/>
                <a:cs typeface="微软雅黑"/>
              </a:rPr>
              <a:t>一般监测低实时性</a:t>
            </a:r>
            <a:endParaRPr sz="1800">
              <a:latin typeface="微软雅黑"/>
              <a:cs typeface="微软雅黑"/>
            </a:endParaRPr>
          </a:p>
          <a:p>
            <a:pPr marL="354965" indent="-3429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微软雅黑"/>
                <a:cs typeface="微软雅黑"/>
              </a:rPr>
              <a:t>主从式、点对点</a:t>
            </a:r>
            <a:endParaRPr sz="200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微软雅黑"/>
                <a:cs typeface="微软雅黑"/>
              </a:rPr>
              <a:t>电机控制推荐：主从式</a:t>
            </a:r>
            <a:endParaRPr sz="180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微软雅黑"/>
                <a:cs typeface="微软雅黑"/>
              </a:rPr>
              <a:t>常规数据与指令监控：点对点</a:t>
            </a:r>
            <a:endParaRPr sz="1800">
              <a:latin typeface="微软雅黑"/>
              <a:cs typeface="微软雅黑"/>
            </a:endParaRPr>
          </a:p>
          <a:p>
            <a:pPr marL="354965" indent="-3429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微软雅黑"/>
                <a:cs typeface="微软雅黑"/>
              </a:rPr>
              <a:t>车载侧与PC（手机侧）软件开</a:t>
            </a:r>
            <a:r>
              <a:rPr sz="2000" spc="-20" dirty="0">
                <a:latin typeface="微软雅黑"/>
                <a:cs typeface="微软雅黑"/>
              </a:rPr>
              <a:t>发</a:t>
            </a:r>
            <a:r>
              <a:rPr sz="2000" dirty="0">
                <a:latin typeface="微软雅黑"/>
                <a:cs typeface="微软雅黑"/>
              </a:rPr>
              <a:t>量</a:t>
            </a:r>
            <a:endParaRPr sz="200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微软雅黑"/>
                <a:cs typeface="微软雅黑"/>
              </a:rPr>
              <a:t>是否有协议栈支持，是否有驱动</a:t>
            </a:r>
            <a:endParaRPr sz="180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微软雅黑"/>
                <a:cs typeface="微软雅黑"/>
              </a:rPr>
              <a:t>芯片直接编程是否有足够参考资料</a:t>
            </a:r>
            <a:endParaRPr sz="180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21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微软雅黑"/>
                <a:cs typeface="微软雅黑"/>
              </a:rPr>
              <a:t>开发人员的相关经验</a:t>
            </a:r>
            <a:endParaRPr sz="1800">
              <a:latin typeface="微软雅黑"/>
              <a:cs typeface="微软雅黑"/>
            </a:endParaRPr>
          </a:p>
          <a:p>
            <a:pPr marL="354965" indent="-3429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微软雅黑"/>
                <a:cs typeface="微软雅黑"/>
              </a:rPr>
              <a:t>其他：硬件接口，电源</a:t>
            </a:r>
            <a:r>
              <a:rPr sz="2000" spc="-20" dirty="0">
                <a:latin typeface="微软雅黑"/>
                <a:cs typeface="微软雅黑"/>
              </a:rPr>
              <a:t>与</a:t>
            </a:r>
            <a:r>
              <a:rPr sz="2000" dirty="0">
                <a:latin typeface="微软雅黑"/>
                <a:cs typeface="微软雅黑"/>
              </a:rPr>
              <a:t>功耗等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0632" y="802704"/>
            <a:ext cx="46031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微软雅黑"/>
                <a:cs typeface="微软雅黑"/>
              </a:rPr>
              <a:t>3.4</a:t>
            </a:r>
            <a:r>
              <a:rPr sz="3200" b="1" spc="-65" dirty="0">
                <a:latin typeface="微软雅黑"/>
                <a:cs typeface="微软雅黑"/>
              </a:rPr>
              <a:t> </a:t>
            </a:r>
            <a:r>
              <a:rPr sz="3200" b="1" dirty="0">
                <a:latin typeface="微软雅黑"/>
                <a:cs typeface="微软雅黑"/>
              </a:rPr>
              <a:t>其他</a:t>
            </a:r>
            <a:r>
              <a:rPr sz="3200" b="1" spc="10" dirty="0">
                <a:latin typeface="微软雅黑"/>
                <a:cs typeface="微软雅黑"/>
              </a:rPr>
              <a:t>-</a:t>
            </a:r>
            <a:r>
              <a:rPr sz="3200" b="1" dirty="0">
                <a:latin typeface="微软雅黑"/>
                <a:cs typeface="微软雅黑"/>
              </a:rPr>
              <a:t>通讯：选型依据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92" y="1429523"/>
            <a:ext cx="8029575" cy="4310380"/>
          </a:xfrm>
          <a:prstGeom prst="rect">
            <a:avLst/>
          </a:prstGeom>
        </p:spPr>
        <p:txBody>
          <a:bodyPr vert="horz" wrap="square" lIns="0" tIns="2514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9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微软雅黑"/>
                <a:cs typeface="微软雅黑"/>
              </a:rPr>
              <a:t>车体及其动力</a:t>
            </a:r>
          </a:p>
          <a:p>
            <a:pPr marL="756285" lvl="1" indent="-287655">
              <a:lnSpc>
                <a:spcPct val="100000"/>
              </a:lnSpc>
              <a:spcBef>
                <a:spcPts val="163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微软雅黑"/>
                <a:cs typeface="微软雅黑"/>
              </a:rPr>
              <a:t>为各种功能模块、电池提供支</a:t>
            </a:r>
            <a:r>
              <a:rPr sz="2400" spc="-30" dirty="0">
                <a:latin typeface="微软雅黑"/>
                <a:cs typeface="微软雅黑"/>
              </a:rPr>
              <a:t>撑</a:t>
            </a:r>
            <a:r>
              <a:rPr sz="2400" dirty="0">
                <a:latin typeface="微软雅黑"/>
                <a:cs typeface="微软雅黑"/>
              </a:rPr>
              <a:t>与动力</a:t>
            </a:r>
          </a:p>
          <a:p>
            <a:pPr marL="756285" lvl="1" indent="-287655">
              <a:lnSpc>
                <a:spcPct val="100000"/>
              </a:lnSpc>
              <a:spcBef>
                <a:spcPts val="156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微软雅黑"/>
                <a:cs typeface="微软雅黑"/>
              </a:rPr>
              <a:t>核算与设计依据：</a:t>
            </a:r>
          </a:p>
          <a:p>
            <a:pPr marL="1155065" lvl="2" indent="-229235">
              <a:lnSpc>
                <a:spcPct val="100000"/>
              </a:lnSpc>
              <a:spcBef>
                <a:spcPts val="13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微软雅黑"/>
                <a:cs typeface="微软雅黑"/>
              </a:rPr>
              <a:t>支撑强度：刚度保证结构稳定，选</a:t>
            </a:r>
            <a:r>
              <a:rPr sz="2200" spc="15" dirty="0">
                <a:latin typeface="微软雅黑"/>
                <a:cs typeface="微软雅黑"/>
              </a:rPr>
              <a:t>材</a:t>
            </a:r>
            <a:r>
              <a:rPr sz="2200" spc="-5" dirty="0">
                <a:latin typeface="微软雅黑"/>
                <a:cs typeface="微软雅黑"/>
              </a:rPr>
              <a:t>与减重。</a:t>
            </a:r>
            <a:endParaRPr sz="2200" dirty="0">
              <a:latin typeface="微软雅黑"/>
              <a:cs typeface="微软雅黑"/>
            </a:endParaRPr>
          </a:p>
          <a:p>
            <a:pPr marL="1155065" marR="5080" lvl="2" indent="-228600">
              <a:lnSpc>
                <a:spcPct val="130000"/>
              </a:lnSpc>
              <a:spcBef>
                <a:spcPts val="5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微软雅黑"/>
                <a:cs typeface="微软雅黑"/>
              </a:rPr>
              <a:t>动力配置与传递：</a:t>
            </a:r>
            <a:r>
              <a:rPr sz="2200" spc="-20" dirty="0">
                <a:latin typeface="微软雅黑"/>
                <a:cs typeface="微软雅黑"/>
              </a:rPr>
              <a:t>4</a:t>
            </a:r>
            <a:r>
              <a:rPr sz="2200" spc="-5" dirty="0">
                <a:latin typeface="微软雅黑"/>
                <a:cs typeface="微软雅黑"/>
              </a:rPr>
              <a:t>轮驱动或前后</a:t>
            </a:r>
            <a:r>
              <a:rPr sz="2200" spc="15" dirty="0">
                <a:latin typeface="微软雅黑"/>
                <a:cs typeface="微软雅黑"/>
              </a:rPr>
              <a:t>主</a:t>
            </a:r>
            <a:r>
              <a:rPr sz="2200" spc="-5" dirty="0">
                <a:latin typeface="微软雅黑"/>
                <a:cs typeface="微软雅黑"/>
              </a:rPr>
              <a:t>从；</a:t>
            </a:r>
            <a:r>
              <a:rPr sz="2200" spc="15" dirty="0">
                <a:latin typeface="微软雅黑"/>
                <a:cs typeface="微软雅黑"/>
              </a:rPr>
              <a:t>每</a:t>
            </a:r>
            <a:r>
              <a:rPr sz="2200" spc="-5" dirty="0">
                <a:latin typeface="微软雅黑"/>
                <a:cs typeface="微软雅黑"/>
              </a:rPr>
              <a:t>个车轮的运动 自由度；总功率与负载匹配性</a:t>
            </a:r>
            <a:endParaRPr sz="2200" dirty="0">
              <a:latin typeface="微软雅黑"/>
              <a:cs typeface="微软雅黑"/>
            </a:endParaRPr>
          </a:p>
          <a:p>
            <a:pPr marL="1155065" marR="166370" lvl="2" indent="-228600">
              <a:lnSpc>
                <a:spcPct val="130000"/>
              </a:lnSpc>
              <a:spcBef>
                <a:spcPts val="52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微软雅黑"/>
                <a:cs typeface="微软雅黑"/>
              </a:rPr>
              <a:t>质量分配：车轮、车体、模块电路</a:t>
            </a:r>
            <a:r>
              <a:rPr sz="2200" spc="15" dirty="0">
                <a:latin typeface="微软雅黑"/>
                <a:cs typeface="微软雅黑"/>
              </a:rPr>
              <a:t>板</a:t>
            </a:r>
            <a:r>
              <a:rPr sz="2200" spc="-5" dirty="0">
                <a:latin typeface="微软雅黑"/>
                <a:cs typeface="微软雅黑"/>
              </a:rPr>
              <a:t>、抓取机构</a:t>
            </a:r>
            <a:r>
              <a:rPr sz="2200" spc="15" dirty="0">
                <a:latin typeface="微软雅黑"/>
                <a:cs typeface="微软雅黑"/>
              </a:rPr>
              <a:t>及</a:t>
            </a:r>
            <a:r>
              <a:rPr sz="2200" spc="-5" dirty="0">
                <a:latin typeface="微软雅黑"/>
                <a:cs typeface="微软雅黑"/>
              </a:rPr>
              <a:t>其电 机等重力配平提高稳定性</a:t>
            </a:r>
            <a:endParaRPr sz="22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0632" y="802704"/>
            <a:ext cx="5824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微软雅黑"/>
                <a:cs typeface="微软雅黑"/>
              </a:rPr>
              <a:t>3.5</a:t>
            </a:r>
            <a:r>
              <a:rPr sz="3200" b="1" spc="-55" dirty="0">
                <a:latin typeface="微软雅黑"/>
                <a:cs typeface="微软雅黑"/>
              </a:rPr>
              <a:t> </a:t>
            </a:r>
            <a:r>
              <a:rPr sz="3200" b="1" dirty="0">
                <a:latin typeface="微软雅黑"/>
                <a:cs typeface="微软雅黑"/>
              </a:rPr>
              <a:t>其他</a:t>
            </a:r>
            <a:r>
              <a:rPr sz="3200" b="1" spc="10" dirty="0">
                <a:latin typeface="微软雅黑"/>
                <a:cs typeface="微软雅黑"/>
              </a:rPr>
              <a:t>-</a:t>
            </a:r>
            <a:r>
              <a:rPr sz="3200" b="1" dirty="0">
                <a:latin typeface="微软雅黑"/>
                <a:cs typeface="微软雅黑"/>
              </a:rPr>
              <a:t>车体：功能与设计依据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8700" y="776089"/>
            <a:ext cx="58242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原理方案设计原则</a:t>
            </a:r>
            <a:endParaRPr sz="32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26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E5AABD3-E735-4B77-AF2D-B59086B5429A}"/>
              </a:ext>
            </a:extLst>
          </p:cNvPr>
          <p:cNvSpPr txBox="1"/>
          <p:nvPr/>
        </p:nvSpPr>
        <p:spPr>
          <a:xfrm>
            <a:off x="1240378" y="1714229"/>
            <a:ext cx="8859520" cy="3831818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合理评估知识储备与新知识学习能力</a:t>
            </a:r>
          </a:p>
          <a:p>
            <a:pPr marL="756920" lvl="1" indent="-287655">
              <a:spcBef>
                <a:spcPts val="195"/>
              </a:spcBef>
              <a:buFont typeface="Arial"/>
              <a:buChar char="–"/>
              <a:tabLst>
                <a:tab pos="757555" algn="l"/>
              </a:tabLst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高性能部件、最新热点</a:t>
            </a:r>
            <a:r>
              <a:rPr sz="20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知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识有助于高</a:t>
            </a:r>
            <a:r>
              <a:rPr sz="20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水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平地完成任</a:t>
            </a:r>
          </a:p>
          <a:p>
            <a:pPr marL="756920" marR="5080">
              <a:spcBef>
                <a:spcPts val="490"/>
              </a:spcBef>
            </a:pP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务，但是采购资金、驾</a:t>
            </a:r>
            <a:r>
              <a:rPr sz="2000" spc="-3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驭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能力、掌握</a:t>
            </a:r>
            <a:r>
              <a:rPr sz="2000" spc="-3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时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间有限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756920" marR="5080" lvl="1" indent="-287655">
              <a:spcBef>
                <a:spcPts val="980"/>
              </a:spcBef>
              <a:buFont typeface="Arial"/>
              <a:buChar char="–"/>
              <a:tabLst>
                <a:tab pos="757555" algn="l"/>
              </a:tabLst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傻瓜式模块可快速组装</a:t>
            </a:r>
            <a:r>
              <a:rPr sz="20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、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降低风险，</a:t>
            </a:r>
            <a:r>
              <a:rPr sz="20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但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延伸空间有 限，性能一般不高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（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Arduino</a:t>
            </a:r>
            <a:r>
              <a:rPr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）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354965" indent="-342900">
              <a:lnSpc>
                <a:spcPts val="357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合理利用各种可能资源</a:t>
            </a:r>
          </a:p>
          <a:p>
            <a:pPr marL="756920" marR="17145" lvl="1" indent="-287655" algn="just">
              <a:spcBef>
                <a:spcPts val="875"/>
              </a:spcBef>
              <a:buFont typeface="Arial"/>
              <a:buChar char="–"/>
              <a:tabLst>
                <a:tab pos="757555" algn="l"/>
              </a:tabLst>
            </a:pPr>
            <a:r>
              <a:rPr sz="20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网络开源特点：丰富与碎片化、大量信息</a:t>
            </a:r>
            <a:r>
              <a:rPr sz="2000" spc="15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矛</a:t>
            </a:r>
            <a:r>
              <a:rPr sz="20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盾、</a:t>
            </a:r>
            <a:r>
              <a:rPr sz="2000" spc="15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没</a:t>
            </a:r>
            <a:r>
              <a:rPr sz="2000" spc="-5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有责任主体</a:t>
            </a:r>
            <a:r>
              <a:rPr sz="20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、没有充分验证。建议：学习、验证、</a:t>
            </a:r>
            <a:r>
              <a:rPr sz="2000" spc="15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移</a:t>
            </a:r>
            <a:r>
              <a:rPr sz="20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植，</a:t>
            </a:r>
            <a:r>
              <a:rPr sz="2000" spc="15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切</a:t>
            </a:r>
            <a:r>
              <a:rPr sz="20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记照搬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！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756920" marR="17145" lvl="1" indent="-287655" algn="just">
              <a:spcBef>
                <a:spcPts val="755"/>
              </a:spcBef>
              <a:buFont typeface="Arial"/>
              <a:buChar char="–"/>
              <a:tabLst>
                <a:tab pos="757555" algn="l"/>
              </a:tabLst>
            </a:pPr>
            <a:r>
              <a:rPr sz="20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理论知识是分析、设计以及完成任务的基</a:t>
            </a:r>
            <a:r>
              <a:rPr sz="2000" spc="15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础</a:t>
            </a:r>
            <a:r>
              <a:rPr sz="20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，但</a:t>
            </a:r>
            <a:r>
              <a:rPr sz="2000" spc="15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不</a:t>
            </a:r>
            <a:r>
              <a:rPr sz="20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是现成答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sz="20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案，方案设计过程中应考虑</a:t>
            </a:r>
            <a:r>
              <a:rPr lang="zh-CN" altLang="en-US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具体任务需求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16305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1100" y="789126"/>
            <a:ext cx="6477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文献调研与原理方案设计汇报内容</a:t>
            </a:r>
            <a:endParaRPr sz="32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26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E5AABD3-E735-4B77-AF2D-B59086B5429A}"/>
              </a:ext>
            </a:extLst>
          </p:cNvPr>
          <p:cNvSpPr txBox="1"/>
          <p:nvPr/>
        </p:nvSpPr>
        <p:spPr>
          <a:xfrm>
            <a:off x="1240378" y="1714229"/>
            <a:ext cx="8859520" cy="4488408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、需求分析与任务分解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354965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354965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、文献调研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354965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354965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、系统原理方案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812165" lvl="1" indent="-342900"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车体结构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812165" lvl="1" indent="-342900"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抓取机构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812165" lvl="1" indent="-342900"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驱动方式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812165" lvl="1" indent="-342900"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控制硬件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812165" lvl="1" indent="-342900"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测量方案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812165" lvl="1" indent="-342900"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巡线、避障基本方法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1802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5948" y="4487583"/>
            <a:ext cx="6120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微软雅黑"/>
                <a:cs typeface="微软雅黑"/>
              </a:rPr>
              <a:t>本部分内容</a:t>
            </a:r>
            <a:r>
              <a:rPr sz="4000" b="1" spc="35" dirty="0">
                <a:latin typeface="微软雅黑"/>
                <a:cs typeface="微软雅黑"/>
              </a:rPr>
              <a:t>结</a:t>
            </a:r>
            <a:r>
              <a:rPr sz="4000" b="1" spc="-5" dirty="0">
                <a:latin typeface="微软雅黑"/>
                <a:cs typeface="微软雅黑"/>
              </a:rPr>
              <a:t>束</a:t>
            </a:r>
            <a:r>
              <a:rPr sz="4000" b="1" spc="-25" dirty="0">
                <a:latin typeface="微软雅黑"/>
                <a:cs typeface="微软雅黑"/>
              </a:rPr>
              <a:t>，</a:t>
            </a:r>
            <a:r>
              <a:rPr sz="4000" b="1" spc="-5" dirty="0">
                <a:solidFill>
                  <a:srgbClr val="BF0000"/>
                </a:solidFill>
                <a:latin typeface="微软雅黑"/>
                <a:cs typeface="微软雅黑"/>
              </a:rPr>
              <a:t>有问</a:t>
            </a:r>
            <a:r>
              <a:rPr sz="4000" b="1" spc="5" dirty="0">
                <a:solidFill>
                  <a:srgbClr val="BF0000"/>
                </a:solidFill>
                <a:latin typeface="微软雅黑"/>
                <a:cs typeface="微软雅黑"/>
              </a:rPr>
              <a:t>题</a:t>
            </a:r>
            <a:r>
              <a:rPr sz="4000" b="1" spc="-5" dirty="0">
                <a:latin typeface="微软雅黑"/>
                <a:cs typeface="微软雅黑"/>
              </a:rPr>
              <a:t>？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12249" y="1712976"/>
            <a:ext cx="114331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632" y="802704"/>
            <a:ext cx="2837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微软雅黑"/>
                <a:cs typeface="微软雅黑"/>
              </a:rPr>
              <a:t>1</a:t>
            </a:r>
            <a:r>
              <a:rPr sz="3200" b="1" spc="-85" dirty="0">
                <a:latin typeface="微软雅黑"/>
                <a:cs typeface="微软雅黑"/>
              </a:rPr>
              <a:t> </a:t>
            </a:r>
            <a:r>
              <a:rPr sz="3200" b="1" dirty="0">
                <a:latin typeface="微软雅黑"/>
                <a:cs typeface="微软雅黑"/>
              </a:rPr>
              <a:t>课程任务回顾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09510" y="1546982"/>
            <a:ext cx="8273415" cy="4750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700"/>
              </a:spcBef>
              <a:buSzPct val="95000"/>
              <a:buAutoNum type="arabicPlain"/>
              <a:tabLst>
                <a:tab pos="426084" algn="l"/>
              </a:tabLst>
            </a:pPr>
            <a:r>
              <a:rPr sz="2000" b="1" dirty="0">
                <a:latin typeface="微软雅黑"/>
                <a:cs typeface="微软雅黑"/>
              </a:rPr>
              <a:t>、任务总体描述</a:t>
            </a:r>
            <a:endParaRPr sz="2000">
              <a:latin typeface="微软雅黑"/>
              <a:cs typeface="微软雅黑"/>
            </a:endParaRPr>
          </a:p>
          <a:p>
            <a:pPr marL="378460" marR="6985">
              <a:lnSpc>
                <a:spcPct val="100000"/>
              </a:lnSpc>
              <a:spcBef>
                <a:spcPts val="600"/>
              </a:spcBef>
            </a:pPr>
            <a:r>
              <a:rPr sz="2000" b="1" spc="20" dirty="0">
                <a:solidFill>
                  <a:srgbClr val="FF0000"/>
                </a:solidFill>
                <a:latin typeface="微软雅黑"/>
                <a:cs typeface="微软雅黑"/>
              </a:rPr>
              <a:t>设计</a:t>
            </a:r>
            <a:r>
              <a:rPr sz="2000" b="1" spc="40" dirty="0">
                <a:solidFill>
                  <a:srgbClr val="FF0000"/>
                </a:solidFill>
                <a:latin typeface="微软雅黑"/>
                <a:cs typeface="微软雅黑"/>
              </a:rPr>
              <a:t>并</a:t>
            </a:r>
            <a:r>
              <a:rPr sz="2000" b="1" spc="20" dirty="0">
                <a:solidFill>
                  <a:srgbClr val="FF0000"/>
                </a:solidFill>
                <a:latin typeface="微软雅黑"/>
                <a:cs typeface="微软雅黑"/>
              </a:rPr>
              <a:t>实</a:t>
            </a:r>
            <a:r>
              <a:rPr sz="2000" b="1" spc="15" dirty="0">
                <a:solidFill>
                  <a:srgbClr val="FF0000"/>
                </a:solidFill>
                <a:latin typeface="微软雅黑"/>
                <a:cs typeface="微软雅黑"/>
              </a:rPr>
              <a:t>现</a:t>
            </a:r>
            <a:r>
              <a:rPr sz="2000" b="1" spc="20" dirty="0">
                <a:latin typeface="微软雅黑"/>
                <a:cs typeface="微软雅黑"/>
              </a:rPr>
              <a:t>一个</a:t>
            </a:r>
            <a:r>
              <a:rPr sz="2000" b="1" spc="40" dirty="0">
                <a:latin typeface="微软雅黑"/>
                <a:cs typeface="微软雅黑"/>
              </a:rPr>
              <a:t>机</a:t>
            </a:r>
            <a:r>
              <a:rPr sz="2000" b="1" spc="20" dirty="0">
                <a:latin typeface="微软雅黑"/>
                <a:cs typeface="微软雅黑"/>
              </a:rPr>
              <a:t>电系统，按照</a:t>
            </a:r>
            <a:r>
              <a:rPr sz="2000" b="1" spc="20" dirty="0">
                <a:solidFill>
                  <a:srgbClr val="FF0000"/>
                </a:solidFill>
                <a:latin typeface="微软雅黑"/>
                <a:cs typeface="微软雅黑"/>
              </a:rPr>
              <a:t>规定</a:t>
            </a:r>
            <a:r>
              <a:rPr sz="2000" b="1" spc="40" dirty="0">
                <a:solidFill>
                  <a:srgbClr val="FF0000"/>
                </a:solidFill>
                <a:latin typeface="微软雅黑"/>
                <a:cs typeface="微软雅黑"/>
              </a:rPr>
              <a:t>路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线</a:t>
            </a:r>
            <a:r>
              <a:rPr sz="2000" b="1" spc="20" dirty="0">
                <a:latin typeface="微软雅黑"/>
                <a:cs typeface="微软雅黑"/>
              </a:rPr>
              <a:t>，</a:t>
            </a:r>
            <a:r>
              <a:rPr sz="2000" b="1" spc="25" dirty="0">
                <a:latin typeface="微软雅黑"/>
                <a:cs typeface="微软雅黑"/>
              </a:rPr>
              <a:t>在</a:t>
            </a:r>
            <a:r>
              <a:rPr sz="2000" b="1" spc="25" dirty="0">
                <a:solidFill>
                  <a:srgbClr val="FF0000"/>
                </a:solidFill>
                <a:latin typeface="微软雅黑"/>
                <a:cs typeface="微软雅黑"/>
              </a:rPr>
              <a:t>2</a:t>
            </a:r>
            <a:r>
              <a:rPr sz="2000" b="1" spc="20" dirty="0">
                <a:solidFill>
                  <a:srgbClr val="FF0000"/>
                </a:solidFill>
                <a:latin typeface="微软雅黑"/>
                <a:cs typeface="微软雅黑"/>
              </a:rPr>
              <a:t>种</a:t>
            </a:r>
            <a:r>
              <a:rPr sz="2000" b="1" spc="20" dirty="0">
                <a:latin typeface="微软雅黑"/>
                <a:cs typeface="微软雅黑"/>
              </a:rPr>
              <a:t>不同</a:t>
            </a:r>
            <a:r>
              <a:rPr sz="2000" b="1" spc="40" dirty="0">
                <a:latin typeface="微软雅黑"/>
                <a:cs typeface="微软雅黑"/>
              </a:rPr>
              <a:t>场</a:t>
            </a:r>
            <a:r>
              <a:rPr sz="2000" b="1" spc="20" dirty="0">
                <a:latin typeface="微软雅黑"/>
                <a:cs typeface="微软雅黑"/>
              </a:rPr>
              <a:t>地，将指定</a:t>
            </a:r>
            <a:r>
              <a:rPr sz="2000" b="1" dirty="0">
                <a:latin typeface="微软雅黑"/>
                <a:cs typeface="微软雅黑"/>
              </a:rPr>
              <a:t>物 品从一个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指定位置运输</a:t>
            </a:r>
            <a:r>
              <a:rPr sz="2000" b="1" spc="-20" dirty="0">
                <a:solidFill>
                  <a:srgbClr val="FF0000"/>
                </a:solidFill>
                <a:latin typeface="微软雅黑"/>
                <a:cs typeface="微软雅黑"/>
              </a:rPr>
              <a:t>到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另一指定位</a:t>
            </a:r>
            <a:r>
              <a:rPr sz="2000" b="1" spc="-20" dirty="0">
                <a:solidFill>
                  <a:srgbClr val="FF0000"/>
                </a:solidFill>
                <a:latin typeface="微软雅黑"/>
                <a:cs typeface="微软雅黑"/>
              </a:rPr>
              <a:t>置</a:t>
            </a:r>
            <a:r>
              <a:rPr sz="2000" b="1" dirty="0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425450" indent="-413384">
              <a:lnSpc>
                <a:spcPct val="100000"/>
              </a:lnSpc>
              <a:spcBef>
                <a:spcPts val="595"/>
              </a:spcBef>
              <a:buSzPct val="95000"/>
              <a:buAutoNum type="arabicPlain" startAt="2"/>
              <a:tabLst>
                <a:tab pos="426084" algn="l"/>
              </a:tabLst>
            </a:pPr>
            <a:r>
              <a:rPr sz="2000" b="1" dirty="0">
                <a:latin typeface="微软雅黑"/>
                <a:cs typeface="微软雅黑"/>
              </a:rPr>
              <a:t>、场地信息</a:t>
            </a:r>
            <a:endParaRPr sz="2000">
              <a:latin typeface="微软雅黑"/>
              <a:cs typeface="微软雅黑"/>
            </a:endParaRPr>
          </a:p>
          <a:p>
            <a:pPr marL="378460">
              <a:lnSpc>
                <a:spcPct val="100000"/>
              </a:lnSpc>
              <a:spcBef>
                <a:spcPts val="605"/>
              </a:spcBef>
            </a:pPr>
            <a:r>
              <a:rPr sz="2000" b="1" dirty="0">
                <a:latin typeface="微软雅黑"/>
                <a:cs typeface="微软雅黑"/>
              </a:rPr>
              <a:t>场地尺寸：4m*3m，侧面围挡高度</a:t>
            </a:r>
            <a:r>
              <a:rPr sz="2000" b="1" spc="-5" dirty="0">
                <a:latin typeface="微软雅黑"/>
                <a:cs typeface="微软雅黑"/>
              </a:rPr>
              <a:t>300mm；</a:t>
            </a:r>
            <a:endParaRPr sz="2000">
              <a:latin typeface="微软雅黑"/>
              <a:cs typeface="微软雅黑"/>
            </a:endParaRPr>
          </a:p>
          <a:p>
            <a:pPr marL="378460" marR="508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微软雅黑"/>
                <a:cs typeface="微软雅黑"/>
              </a:rPr>
              <a:t>场地条件</a:t>
            </a:r>
            <a:r>
              <a:rPr sz="2000" b="1" spc="-5" dirty="0">
                <a:latin typeface="微软雅黑"/>
                <a:cs typeface="微软雅黑"/>
              </a:rPr>
              <a:t>1：</a:t>
            </a:r>
            <a:r>
              <a:rPr sz="2000" b="1" dirty="0">
                <a:latin typeface="微软雅黑"/>
                <a:cs typeface="微软雅黑"/>
              </a:rPr>
              <a:t>两条宽</a:t>
            </a:r>
            <a:r>
              <a:rPr sz="2000" b="1" spc="-5" dirty="0">
                <a:latin typeface="微软雅黑"/>
                <a:cs typeface="微软雅黑"/>
              </a:rPr>
              <a:t>5mm</a:t>
            </a:r>
            <a:r>
              <a:rPr sz="2000" b="1" dirty="0">
                <a:latin typeface="微软雅黑"/>
                <a:cs typeface="微软雅黑"/>
              </a:rPr>
              <a:t>、间距</a:t>
            </a:r>
            <a:r>
              <a:rPr sz="2000" b="1" spc="-5" dirty="0">
                <a:latin typeface="微软雅黑"/>
                <a:cs typeface="微软雅黑"/>
              </a:rPr>
              <a:t>150mm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黑色</a:t>
            </a:r>
            <a:r>
              <a:rPr sz="2000" b="1" spc="-20" dirty="0">
                <a:solidFill>
                  <a:srgbClr val="FF0000"/>
                </a:solidFill>
                <a:latin typeface="微软雅黑"/>
                <a:cs typeface="微软雅黑"/>
              </a:rPr>
              <a:t>线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条标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记</a:t>
            </a:r>
            <a:r>
              <a:rPr sz="2000" b="1" dirty="0">
                <a:latin typeface="微软雅黑"/>
                <a:cs typeface="微软雅黑"/>
              </a:rPr>
              <a:t>的道路</a:t>
            </a:r>
            <a:r>
              <a:rPr sz="2000" b="1" spc="-20" dirty="0">
                <a:latin typeface="微软雅黑"/>
                <a:cs typeface="微软雅黑"/>
              </a:rPr>
              <a:t>，</a:t>
            </a:r>
            <a:r>
              <a:rPr sz="2000" b="1" dirty="0">
                <a:latin typeface="微软雅黑"/>
                <a:cs typeface="微软雅黑"/>
              </a:rPr>
              <a:t>最小转 弯半径不小于300mm；</a:t>
            </a:r>
            <a:endParaRPr sz="2000">
              <a:latin typeface="微软雅黑"/>
              <a:cs typeface="微软雅黑"/>
            </a:endParaRPr>
          </a:p>
          <a:p>
            <a:pPr marL="378460" marR="5080">
              <a:lnSpc>
                <a:spcPct val="100000"/>
              </a:lnSpc>
              <a:spcBef>
                <a:spcPts val="595"/>
              </a:spcBef>
            </a:pPr>
            <a:r>
              <a:rPr sz="2000" b="1" spc="40" dirty="0">
                <a:latin typeface="微软雅黑"/>
                <a:cs typeface="微软雅黑"/>
              </a:rPr>
              <a:t>场地条件</a:t>
            </a:r>
            <a:r>
              <a:rPr sz="2000" b="1" spc="45" dirty="0">
                <a:latin typeface="微软雅黑"/>
                <a:cs typeface="微软雅黑"/>
              </a:rPr>
              <a:t>2：</a:t>
            </a:r>
            <a:r>
              <a:rPr sz="2000" b="1" spc="40" dirty="0">
                <a:latin typeface="微软雅黑"/>
                <a:cs typeface="微软雅黑"/>
              </a:rPr>
              <a:t>地面无</a:t>
            </a:r>
            <a:r>
              <a:rPr sz="2000" b="1" spc="20" dirty="0">
                <a:latin typeface="微软雅黑"/>
                <a:cs typeface="微软雅黑"/>
              </a:rPr>
              <a:t>标</a:t>
            </a:r>
            <a:r>
              <a:rPr sz="2000" b="1" spc="60" dirty="0">
                <a:latin typeface="微软雅黑"/>
                <a:cs typeface="微软雅黑"/>
              </a:rPr>
              <a:t>记</a:t>
            </a:r>
            <a:r>
              <a:rPr sz="2000" b="1" spc="30" dirty="0">
                <a:latin typeface="微软雅黑"/>
                <a:cs typeface="微软雅黑"/>
              </a:rPr>
              <a:t>，</a:t>
            </a:r>
            <a:r>
              <a:rPr sz="2000" b="1" spc="40" dirty="0">
                <a:solidFill>
                  <a:srgbClr val="FF0000"/>
                </a:solidFill>
                <a:latin typeface="微软雅黑"/>
                <a:cs typeface="微软雅黑"/>
              </a:rPr>
              <a:t>随机</a:t>
            </a:r>
            <a:r>
              <a:rPr sz="2000" b="1" spc="40" dirty="0">
                <a:latin typeface="微软雅黑"/>
                <a:cs typeface="微软雅黑"/>
              </a:rPr>
              <a:t>安排高</a:t>
            </a:r>
            <a:r>
              <a:rPr sz="2000" b="1" spc="5" dirty="0">
                <a:latin typeface="微软雅黑"/>
                <a:cs typeface="微软雅黑"/>
              </a:rPr>
              <a:t>260mm</a:t>
            </a:r>
            <a:r>
              <a:rPr sz="2000" b="1" spc="60" dirty="0">
                <a:latin typeface="微软雅黑"/>
                <a:cs typeface="微软雅黑"/>
              </a:rPr>
              <a:t>障</a:t>
            </a:r>
            <a:r>
              <a:rPr sz="2000" b="1" spc="20" dirty="0">
                <a:latin typeface="微软雅黑"/>
                <a:cs typeface="微软雅黑"/>
              </a:rPr>
              <a:t>碍</a:t>
            </a:r>
            <a:r>
              <a:rPr sz="2000" b="1" spc="60" dirty="0">
                <a:latin typeface="微软雅黑"/>
                <a:cs typeface="微软雅黑"/>
              </a:rPr>
              <a:t>物</a:t>
            </a:r>
            <a:r>
              <a:rPr sz="2000" b="1" spc="40" dirty="0">
                <a:latin typeface="微软雅黑"/>
                <a:cs typeface="微软雅黑"/>
              </a:rPr>
              <a:t>，</a:t>
            </a:r>
            <a:r>
              <a:rPr sz="2000" b="1" spc="20" dirty="0">
                <a:latin typeface="微软雅黑"/>
                <a:cs typeface="微软雅黑"/>
              </a:rPr>
              <a:t>障</a:t>
            </a:r>
            <a:r>
              <a:rPr sz="2000" b="1" spc="40" dirty="0">
                <a:latin typeface="微软雅黑"/>
                <a:cs typeface="微软雅黑"/>
              </a:rPr>
              <a:t>碍</a:t>
            </a:r>
            <a:r>
              <a:rPr sz="2000" b="1" spc="60" dirty="0">
                <a:latin typeface="微软雅黑"/>
                <a:cs typeface="微软雅黑"/>
              </a:rPr>
              <a:t>间</a:t>
            </a:r>
            <a:r>
              <a:rPr sz="2000" b="1" spc="20" dirty="0">
                <a:latin typeface="微软雅黑"/>
                <a:cs typeface="微软雅黑"/>
              </a:rPr>
              <a:t>距</a:t>
            </a:r>
            <a:r>
              <a:rPr sz="2000" b="1" spc="40" dirty="0">
                <a:latin typeface="微软雅黑"/>
                <a:cs typeface="微软雅黑"/>
              </a:rPr>
              <a:t>不</a:t>
            </a:r>
            <a:r>
              <a:rPr sz="2000" b="1" dirty="0">
                <a:latin typeface="微软雅黑"/>
                <a:cs typeface="微软雅黑"/>
              </a:rPr>
              <a:t>小 于350mm；</a:t>
            </a:r>
            <a:endParaRPr sz="2000">
              <a:latin typeface="微软雅黑"/>
              <a:cs typeface="微软雅黑"/>
            </a:endParaRPr>
          </a:p>
          <a:p>
            <a:pPr marL="12700" marR="2548890" indent="365760">
              <a:lnSpc>
                <a:spcPct val="125000"/>
              </a:lnSpc>
              <a:spcBef>
                <a:spcPts val="5"/>
              </a:spcBef>
            </a:pPr>
            <a:r>
              <a:rPr sz="2000" b="1" dirty="0">
                <a:latin typeface="微软雅黑"/>
                <a:cs typeface="微软雅黑"/>
              </a:rPr>
              <a:t>场地颜色：地面、围挡</a:t>
            </a:r>
            <a:r>
              <a:rPr sz="2000" b="1" spc="-20" dirty="0">
                <a:latin typeface="微软雅黑"/>
                <a:cs typeface="微软雅黑"/>
              </a:rPr>
              <a:t>、</a:t>
            </a:r>
            <a:r>
              <a:rPr sz="2000" b="1" dirty="0">
                <a:latin typeface="微软雅黑"/>
                <a:cs typeface="微软雅黑"/>
              </a:rPr>
              <a:t>障碍物分别</a:t>
            </a:r>
            <a:r>
              <a:rPr sz="2000" b="1" spc="-20" dirty="0">
                <a:latin typeface="微软雅黑"/>
                <a:cs typeface="微软雅黑"/>
              </a:rPr>
              <a:t>为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不同</a:t>
            </a:r>
            <a:r>
              <a:rPr sz="2000" b="1" spc="-20" dirty="0">
                <a:latin typeface="微软雅黑"/>
                <a:cs typeface="微软雅黑"/>
              </a:rPr>
              <a:t>颜</a:t>
            </a:r>
            <a:r>
              <a:rPr sz="2000" b="1" dirty="0">
                <a:latin typeface="微软雅黑"/>
                <a:cs typeface="微软雅黑"/>
              </a:rPr>
              <a:t>色  </a:t>
            </a:r>
            <a:r>
              <a:rPr sz="2000" b="1" spc="5" dirty="0">
                <a:latin typeface="微软雅黑"/>
                <a:cs typeface="微软雅黑"/>
              </a:rPr>
              <a:t>3）</a:t>
            </a:r>
            <a:r>
              <a:rPr sz="2000" b="1" dirty="0">
                <a:latin typeface="微软雅黑"/>
                <a:cs typeface="微软雅黑"/>
              </a:rPr>
              <a:t>、货物信息</a:t>
            </a:r>
            <a:endParaRPr sz="2000">
              <a:latin typeface="微软雅黑"/>
              <a:cs typeface="微软雅黑"/>
            </a:endParaRPr>
          </a:p>
          <a:p>
            <a:pPr marL="378460" marR="3968750">
              <a:lnSpc>
                <a:spcPct val="125000"/>
              </a:lnSpc>
            </a:pPr>
            <a:r>
              <a:rPr sz="2000" b="1" dirty="0">
                <a:latin typeface="微软雅黑"/>
                <a:cs typeface="微软雅黑"/>
              </a:rPr>
              <a:t>货物尺寸：直径</a:t>
            </a:r>
            <a:r>
              <a:rPr sz="2000" b="1" spc="5" dirty="0">
                <a:latin typeface="微软雅黑"/>
                <a:cs typeface="微软雅黑"/>
              </a:rPr>
              <a:t>3</a:t>
            </a:r>
            <a:r>
              <a:rPr sz="2000" b="1" spc="-15" dirty="0">
                <a:latin typeface="微软雅黑"/>
                <a:cs typeface="微软雅黑"/>
              </a:rPr>
              <a:t>0</a:t>
            </a:r>
            <a:r>
              <a:rPr sz="2000" b="1" spc="15" dirty="0">
                <a:latin typeface="微软雅黑"/>
                <a:cs typeface="微软雅黑"/>
              </a:rPr>
              <a:t>m</a:t>
            </a:r>
            <a:r>
              <a:rPr sz="2000" b="1" spc="-5" dirty="0">
                <a:latin typeface="微软雅黑"/>
                <a:cs typeface="微软雅黑"/>
              </a:rPr>
              <a:t>m</a:t>
            </a:r>
            <a:r>
              <a:rPr sz="2000" b="1" dirty="0">
                <a:latin typeface="微软雅黑"/>
                <a:cs typeface="微软雅黑"/>
              </a:rPr>
              <a:t>，</a:t>
            </a:r>
            <a:r>
              <a:rPr sz="2000" b="1" spc="-20" dirty="0">
                <a:latin typeface="微软雅黑"/>
                <a:cs typeface="微软雅黑"/>
              </a:rPr>
              <a:t>高</a:t>
            </a:r>
            <a:r>
              <a:rPr sz="2000" b="1" spc="5" dirty="0">
                <a:latin typeface="微软雅黑"/>
                <a:cs typeface="微软雅黑"/>
              </a:rPr>
              <a:t>4</a:t>
            </a:r>
            <a:r>
              <a:rPr sz="2000" b="1" spc="-15" dirty="0">
                <a:latin typeface="微软雅黑"/>
                <a:cs typeface="微软雅黑"/>
              </a:rPr>
              <a:t>0</a:t>
            </a:r>
            <a:r>
              <a:rPr sz="2000" b="1" spc="15" dirty="0">
                <a:latin typeface="微软雅黑"/>
                <a:cs typeface="微软雅黑"/>
              </a:rPr>
              <a:t>m</a:t>
            </a:r>
            <a:r>
              <a:rPr sz="2000" b="1" dirty="0">
                <a:latin typeface="微软雅黑"/>
                <a:cs typeface="微软雅黑"/>
              </a:rPr>
              <a:t>m 货物重量：50g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64893" y="6814791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632" y="802704"/>
            <a:ext cx="2837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微软雅黑"/>
                <a:cs typeface="微软雅黑"/>
              </a:rPr>
              <a:t>1</a:t>
            </a:r>
            <a:r>
              <a:rPr sz="3200" b="1" spc="-85" dirty="0">
                <a:latin typeface="微软雅黑"/>
                <a:cs typeface="微软雅黑"/>
              </a:rPr>
              <a:t> </a:t>
            </a:r>
            <a:r>
              <a:rPr sz="3200" b="1" dirty="0">
                <a:latin typeface="微软雅黑"/>
                <a:cs typeface="微软雅黑"/>
              </a:rPr>
              <a:t>课程任务回顾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09510" y="1546982"/>
            <a:ext cx="8272145" cy="4064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spc="5" dirty="0">
                <a:latin typeface="微软雅黑"/>
                <a:cs typeface="微软雅黑"/>
              </a:rPr>
              <a:t>4</a:t>
            </a:r>
            <a:r>
              <a:rPr sz="2000" b="1" dirty="0">
                <a:latin typeface="微软雅黑"/>
                <a:cs typeface="微软雅黑"/>
              </a:rPr>
              <a:t>、任务约束</a:t>
            </a:r>
            <a:endParaRPr sz="2000">
              <a:latin typeface="微软雅黑"/>
              <a:cs typeface="微软雅黑"/>
            </a:endParaRPr>
          </a:p>
          <a:p>
            <a:pPr marL="378460" marR="6985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微软雅黑"/>
                <a:cs typeface="微软雅黑"/>
              </a:rPr>
              <a:t>在电系统装置运行所有</a:t>
            </a:r>
            <a:r>
              <a:rPr sz="2000" b="1" spc="-20" dirty="0">
                <a:latin typeface="微软雅黑"/>
                <a:cs typeface="微软雅黑"/>
              </a:rPr>
              <a:t>过</a:t>
            </a:r>
            <a:r>
              <a:rPr sz="2000" b="1" dirty="0">
                <a:latin typeface="微软雅黑"/>
                <a:cs typeface="微软雅黑"/>
              </a:rPr>
              <a:t>程中，操作</a:t>
            </a:r>
            <a:r>
              <a:rPr sz="2000" b="1" spc="-20" dirty="0">
                <a:latin typeface="微软雅黑"/>
                <a:cs typeface="微软雅黑"/>
              </a:rPr>
              <a:t>人</a:t>
            </a:r>
            <a:r>
              <a:rPr sz="2000" b="1" dirty="0">
                <a:latin typeface="微软雅黑"/>
                <a:cs typeface="微软雅黑"/>
              </a:rPr>
              <a:t>员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不</a:t>
            </a:r>
            <a:r>
              <a:rPr sz="2000" b="1" spc="-20" dirty="0">
                <a:solidFill>
                  <a:srgbClr val="FF0000"/>
                </a:solidFill>
                <a:latin typeface="微软雅黑"/>
                <a:cs typeface="微软雅黑"/>
              </a:rPr>
              <a:t>得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直</a:t>
            </a:r>
            <a:r>
              <a:rPr sz="2000" b="1" spc="5" dirty="0">
                <a:solidFill>
                  <a:srgbClr val="FF0000"/>
                </a:solidFill>
                <a:latin typeface="微软雅黑"/>
                <a:cs typeface="微软雅黑"/>
              </a:rPr>
              <a:t>接</a:t>
            </a:r>
            <a:r>
              <a:rPr sz="2000" b="1" spc="-20" dirty="0">
                <a:latin typeface="微软雅黑"/>
                <a:cs typeface="微软雅黑"/>
              </a:rPr>
              <a:t>目</a:t>
            </a:r>
            <a:r>
              <a:rPr sz="2000" b="1" dirty="0">
                <a:latin typeface="微软雅黑"/>
                <a:cs typeface="微软雅黑"/>
              </a:rPr>
              <a:t>视操控</a:t>
            </a:r>
            <a:r>
              <a:rPr sz="2000" b="1" spc="-5" dirty="0">
                <a:latin typeface="微软雅黑"/>
                <a:cs typeface="微软雅黑"/>
              </a:rPr>
              <a:t>，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装</a:t>
            </a:r>
            <a:r>
              <a:rPr sz="2000" b="1" spc="-20" dirty="0">
                <a:solidFill>
                  <a:srgbClr val="FF0000"/>
                </a:solidFill>
                <a:latin typeface="微软雅黑"/>
                <a:cs typeface="微软雅黑"/>
              </a:rPr>
              <a:t>卸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货物 阶段允许</a:t>
            </a:r>
            <a:r>
              <a:rPr sz="2000" b="1" dirty="0">
                <a:latin typeface="微软雅黑"/>
                <a:cs typeface="微软雅黑"/>
              </a:rPr>
              <a:t>进行远程（通</a:t>
            </a:r>
            <a:r>
              <a:rPr sz="2000" b="1" spc="-20" dirty="0">
                <a:latin typeface="微软雅黑"/>
                <a:cs typeface="微软雅黑"/>
              </a:rPr>
              <a:t>过</a:t>
            </a:r>
            <a:r>
              <a:rPr sz="2000" b="1" dirty="0">
                <a:latin typeface="微软雅黑"/>
                <a:cs typeface="微软雅黑"/>
              </a:rPr>
              <a:t>图像</a:t>
            </a:r>
            <a:r>
              <a:rPr sz="2000" b="1" spc="-5" dirty="0">
                <a:latin typeface="微软雅黑"/>
                <a:cs typeface="微软雅黑"/>
              </a:rPr>
              <a:t>）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间接</a:t>
            </a:r>
            <a:r>
              <a:rPr sz="2000" b="1" spc="-20" dirty="0">
                <a:solidFill>
                  <a:srgbClr val="FF0000"/>
                </a:solidFill>
                <a:latin typeface="微软雅黑"/>
                <a:cs typeface="微软雅黑"/>
              </a:rPr>
              <a:t>手</a:t>
            </a:r>
            <a:r>
              <a:rPr sz="2000" b="1" spc="5" dirty="0">
                <a:solidFill>
                  <a:srgbClr val="FF0000"/>
                </a:solidFill>
                <a:latin typeface="微软雅黑"/>
                <a:cs typeface="微软雅黑"/>
              </a:rPr>
              <a:t>动</a:t>
            </a:r>
            <a:r>
              <a:rPr sz="2000" b="1" dirty="0">
                <a:latin typeface="微软雅黑"/>
                <a:cs typeface="微软雅黑"/>
              </a:rPr>
              <a:t>操</a:t>
            </a:r>
            <a:r>
              <a:rPr sz="2000" b="1" spc="-20" dirty="0">
                <a:latin typeface="微软雅黑"/>
                <a:cs typeface="微软雅黑"/>
              </a:rPr>
              <a:t>控</a:t>
            </a:r>
            <a:r>
              <a:rPr sz="2000" b="1" dirty="0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000" b="1" spc="5" dirty="0">
                <a:latin typeface="微软雅黑"/>
                <a:cs typeface="微软雅黑"/>
              </a:rPr>
              <a:t>5</a:t>
            </a:r>
            <a:r>
              <a:rPr sz="2000" b="1" dirty="0">
                <a:latin typeface="微软雅黑"/>
                <a:cs typeface="微软雅黑"/>
              </a:rPr>
              <a:t>、比赛规则</a:t>
            </a:r>
            <a:endParaRPr sz="2000">
              <a:latin typeface="微软雅黑"/>
              <a:cs typeface="微软雅黑"/>
            </a:endParaRPr>
          </a:p>
          <a:p>
            <a:pPr marL="378460">
              <a:lnSpc>
                <a:spcPct val="100000"/>
              </a:lnSpc>
              <a:spcBef>
                <a:spcPts val="605"/>
              </a:spcBef>
            </a:pPr>
            <a:r>
              <a:rPr sz="2000" b="1" dirty="0">
                <a:latin typeface="微软雅黑"/>
                <a:cs typeface="微软雅黑"/>
              </a:rPr>
              <a:t>货物在运输过程中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掉落</a:t>
            </a:r>
            <a:r>
              <a:rPr sz="2000" b="1" spc="-20" dirty="0">
                <a:latin typeface="微软雅黑"/>
                <a:cs typeface="微软雅黑"/>
              </a:rPr>
              <a:t>视</a:t>
            </a:r>
            <a:r>
              <a:rPr sz="2000" b="1" dirty="0">
                <a:latin typeface="微软雅黑"/>
                <a:cs typeface="微软雅黑"/>
              </a:rPr>
              <a:t>为失败；</a:t>
            </a:r>
            <a:endParaRPr sz="2000">
              <a:latin typeface="微软雅黑"/>
              <a:cs typeface="微软雅黑"/>
            </a:endParaRPr>
          </a:p>
          <a:p>
            <a:pPr marL="378460" marR="1374140">
              <a:lnSpc>
                <a:spcPct val="125000"/>
              </a:lnSpc>
            </a:pPr>
            <a:r>
              <a:rPr sz="2000" b="1" dirty="0">
                <a:latin typeface="微软雅黑"/>
                <a:cs typeface="微软雅黑"/>
              </a:rPr>
              <a:t>在场景条件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1</a:t>
            </a:r>
            <a:r>
              <a:rPr sz="2000" b="1" dirty="0">
                <a:latin typeface="微软雅黑"/>
                <a:cs typeface="微软雅黑"/>
              </a:rPr>
              <a:t>中运输装置</a:t>
            </a:r>
            <a:r>
              <a:rPr sz="2000" b="1" spc="-20" dirty="0">
                <a:latin typeface="微软雅黑"/>
                <a:cs typeface="微软雅黑"/>
              </a:rPr>
              <a:t>全</a:t>
            </a:r>
            <a:r>
              <a:rPr sz="2000" b="1" dirty="0">
                <a:latin typeface="微软雅黑"/>
                <a:cs typeface="微软雅黑"/>
              </a:rPr>
              <a:t>部进入两</a:t>
            </a:r>
            <a:r>
              <a:rPr sz="2000" b="1" spc="-5" dirty="0">
                <a:latin typeface="微软雅黑"/>
                <a:cs typeface="微软雅黑"/>
              </a:rPr>
              <a:t>条</a:t>
            </a:r>
            <a:r>
              <a:rPr sz="2000" b="1" spc="-20" dirty="0">
                <a:solidFill>
                  <a:srgbClr val="FF0000"/>
                </a:solidFill>
                <a:latin typeface="微软雅黑"/>
                <a:cs typeface="微软雅黑"/>
              </a:rPr>
              <a:t>标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记线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外</a:t>
            </a:r>
            <a:r>
              <a:rPr sz="2000" b="1" dirty="0">
                <a:latin typeface="微软雅黑"/>
                <a:cs typeface="微软雅黑"/>
              </a:rPr>
              <a:t>视为</a:t>
            </a:r>
            <a:r>
              <a:rPr sz="2000" b="1" spc="-20" dirty="0">
                <a:latin typeface="微软雅黑"/>
                <a:cs typeface="微软雅黑"/>
              </a:rPr>
              <a:t>失</a:t>
            </a:r>
            <a:r>
              <a:rPr sz="2000" b="1" dirty="0">
                <a:latin typeface="微软雅黑"/>
                <a:cs typeface="微软雅黑"/>
              </a:rPr>
              <a:t>败；  在场景条件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2</a:t>
            </a:r>
            <a:r>
              <a:rPr sz="2000" b="1" dirty="0">
                <a:latin typeface="微软雅黑"/>
                <a:cs typeface="微软雅黑"/>
              </a:rPr>
              <a:t>中运输装置</a:t>
            </a:r>
            <a:r>
              <a:rPr sz="2000" b="1" spc="-20" dirty="0">
                <a:solidFill>
                  <a:srgbClr val="FF0000"/>
                </a:solidFill>
                <a:latin typeface="微软雅黑"/>
                <a:cs typeface="微软雅黑"/>
              </a:rPr>
              <a:t>允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许碰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撞</a:t>
            </a:r>
            <a:r>
              <a:rPr sz="2000" b="1" dirty="0">
                <a:latin typeface="微软雅黑"/>
                <a:cs typeface="微软雅黑"/>
              </a:rPr>
              <a:t>障碍</a:t>
            </a:r>
            <a:r>
              <a:rPr sz="2000" b="1" spc="-20" dirty="0">
                <a:latin typeface="微软雅黑"/>
                <a:cs typeface="微软雅黑"/>
              </a:rPr>
              <a:t>物</a:t>
            </a:r>
            <a:r>
              <a:rPr sz="2000" b="1" dirty="0">
                <a:latin typeface="微软雅黑"/>
                <a:cs typeface="微软雅黑"/>
              </a:rPr>
              <a:t>；</a:t>
            </a:r>
            <a:endParaRPr sz="2000">
              <a:latin typeface="微软雅黑"/>
              <a:cs typeface="微软雅黑"/>
            </a:endParaRPr>
          </a:p>
          <a:p>
            <a:pPr marL="12700" marR="767715" indent="365760">
              <a:lnSpc>
                <a:spcPct val="125000"/>
              </a:lnSpc>
            </a:pPr>
            <a:r>
              <a:rPr sz="2000" b="1" dirty="0">
                <a:latin typeface="微软雅黑"/>
                <a:cs typeface="微软雅黑"/>
              </a:rPr>
              <a:t>在比赛时间内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任务失败</a:t>
            </a:r>
            <a:r>
              <a:rPr sz="2000" b="1" spc="-20" dirty="0">
                <a:solidFill>
                  <a:srgbClr val="FF0000"/>
                </a:solidFill>
                <a:latin typeface="微软雅黑"/>
                <a:cs typeface="微软雅黑"/>
              </a:rPr>
              <a:t>可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以重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新</a:t>
            </a:r>
            <a:r>
              <a:rPr sz="2000" b="1" dirty="0">
                <a:latin typeface="微软雅黑"/>
                <a:cs typeface="微软雅黑"/>
              </a:rPr>
              <a:t>开始</a:t>
            </a:r>
            <a:r>
              <a:rPr sz="2000" b="1" spc="-20" dirty="0">
                <a:latin typeface="微软雅黑"/>
                <a:cs typeface="微软雅黑"/>
              </a:rPr>
              <a:t>，</a:t>
            </a:r>
            <a:r>
              <a:rPr sz="2000" b="1" spc="5" dirty="0">
                <a:latin typeface="微软雅黑"/>
                <a:cs typeface="微软雅黑"/>
              </a:rPr>
              <a:t>但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不</a:t>
            </a:r>
            <a:r>
              <a:rPr sz="2000" b="1" spc="-20" dirty="0">
                <a:solidFill>
                  <a:srgbClr val="FF0000"/>
                </a:solidFill>
                <a:latin typeface="微软雅黑"/>
                <a:cs typeface="微软雅黑"/>
              </a:rPr>
              <a:t>得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超</a:t>
            </a:r>
            <a:r>
              <a:rPr sz="2000" b="1" spc="5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000" b="1" spc="-20" dirty="0">
                <a:latin typeface="微软雅黑"/>
                <a:cs typeface="微软雅黑"/>
              </a:rPr>
              <a:t>总</a:t>
            </a:r>
            <a:r>
              <a:rPr sz="2000" b="1" dirty="0">
                <a:latin typeface="微软雅黑"/>
                <a:cs typeface="微软雅黑"/>
              </a:rPr>
              <a:t>给定时间。 </a:t>
            </a:r>
            <a:r>
              <a:rPr sz="2000" b="1" spc="5" dirty="0">
                <a:latin typeface="微软雅黑"/>
                <a:cs typeface="微软雅黑"/>
              </a:rPr>
              <a:t>6</a:t>
            </a:r>
            <a:r>
              <a:rPr sz="2000" b="1" dirty="0">
                <a:latin typeface="微软雅黑"/>
                <a:cs typeface="微软雅黑"/>
              </a:rPr>
              <a:t>、成绩评定</a:t>
            </a:r>
            <a:endParaRPr sz="2000">
              <a:latin typeface="微软雅黑"/>
              <a:cs typeface="微软雅黑"/>
            </a:endParaRPr>
          </a:p>
          <a:p>
            <a:pPr marL="378460" marR="5080">
              <a:lnSpc>
                <a:spcPct val="100000"/>
              </a:lnSpc>
              <a:spcBef>
                <a:spcPts val="600"/>
              </a:spcBef>
            </a:pPr>
            <a:r>
              <a:rPr sz="2000" b="1" spc="40" dirty="0">
                <a:latin typeface="微软雅黑"/>
                <a:cs typeface="微软雅黑"/>
              </a:rPr>
              <a:t>两</a:t>
            </a:r>
            <a:r>
              <a:rPr sz="2000" b="1" spc="60" dirty="0">
                <a:latin typeface="微软雅黑"/>
                <a:cs typeface="微软雅黑"/>
              </a:rPr>
              <a:t>个场</a:t>
            </a:r>
            <a:r>
              <a:rPr sz="2000" b="1" spc="40" dirty="0">
                <a:latin typeface="微软雅黑"/>
                <a:cs typeface="微软雅黑"/>
              </a:rPr>
              <a:t>地</a:t>
            </a:r>
            <a:r>
              <a:rPr sz="2000" b="1" spc="60" dirty="0">
                <a:latin typeface="微软雅黑"/>
                <a:cs typeface="微软雅黑"/>
              </a:rPr>
              <a:t>分</a:t>
            </a:r>
            <a:r>
              <a:rPr sz="2000" b="1" spc="40" dirty="0">
                <a:latin typeface="微软雅黑"/>
                <a:cs typeface="微软雅黑"/>
              </a:rPr>
              <a:t>别</a:t>
            </a:r>
            <a:r>
              <a:rPr sz="2000" b="1" spc="60" dirty="0">
                <a:latin typeface="微软雅黑"/>
                <a:cs typeface="微软雅黑"/>
              </a:rPr>
              <a:t>给</a:t>
            </a:r>
            <a:r>
              <a:rPr sz="2000" b="1" spc="45" dirty="0">
                <a:latin typeface="微软雅黑"/>
                <a:cs typeface="微软雅黑"/>
              </a:rPr>
              <a:t>定</a:t>
            </a:r>
            <a:r>
              <a:rPr sz="2000" b="1" spc="40" dirty="0">
                <a:solidFill>
                  <a:srgbClr val="FF0000"/>
                </a:solidFill>
                <a:latin typeface="微软雅黑"/>
                <a:cs typeface="微软雅黑"/>
              </a:rPr>
              <a:t>总</a:t>
            </a:r>
            <a:r>
              <a:rPr sz="2000" b="1" spc="60" dirty="0">
                <a:solidFill>
                  <a:srgbClr val="FF0000"/>
                </a:solidFill>
                <a:latin typeface="微软雅黑"/>
                <a:cs typeface="微软雅黑"/>
              </a:rPr>
              <a:t>时间</a:t>
            </a:r>
            <a:r>
              <a:rPr sz="2000" b="1" spc="25" dirty="0">
                <a:solidFill>
                  <a:srgbClr val="FF0000"/>
                </a:solidFill>
                <a:latin typeface="微软雅黑"/>
                <a:cs typeface="微软雅黑"/>
              </a:rPr>
              <a:t>20</a:t>
            </a:r>
            <a:r>
              <a:rPr sz="2000" b="1" spc="40" dirty="0">
                <a:solidFill>
                  <a:srgbClr val="FF0000"/>
                </a:solidFill>
                <a:latin typeface="微软雅黑"/>
                <a:cs typeface="微软雅黑"/>
              </a:rPr>
              <a:t>分</a:t>
            </a:r>
            <a:r>
              <a:rPr sz="2000" b="1" spc="55" dirty="0">
                <a:solidFill>
                  <a:srgbClr val="FF0000"/>
                </a:solidFill>
                <a:latin typeface="微软雅黑"/>
                <a:cs typeface="微软雅黑"/>
              </a:rPr>
              <a:t>钟</a:t>
            </a:r>
            <a:r>
              <a:rPr sz="2000" b="1" spc="40" dirty="0">
                <a:latin typeface="微软雅黑"/>
                <a:cs typeface="微软雅黑"/>
              </a:rPr>
              <a:t>，</a:t>
            </a:r>
            <a:r>
              <a:rPr sz="2000" b="1" spc="60" dirty="0">
                <a:latin typeface="微软雅黑"/>
                <a:cs typeface="微软雅黑"/>
              </a:rPr>
              <a:t>从计时</a:t>
            </a:r>
            <a:r>
              <a:rPr sz="2000" b="1" spc="40" dirty="0">
                <a:latin typeface="微软雅黑"/>
                <a:cs typeface="微软雅黑"/>
              </a:rPr>
              <a:t>开始到</a:t>
            </a:r>
            <a:r>
              <a:rPr sz="2000" b="1" spc="60" dirty="0">
                <a:latin typeface="微软雅黑"/>
                <a:cs typeface="微软雅黑"/>
              </a:rPr>
              <a:t>货</a:t>
            </a:r>
            <a:r>
              <a:rPr sz="2000" b="1" spc="40" dirty="0">
                <a:latin typeface="微软雅黑"/>
                <a:cs typeface="微软雅黑"/>
              </a:rPr>
              <a:t>物</a:t>
            </a:r>
            <a:r>
              <a:rPr sz="2000" b="1" spc="60" dirty="0">
                <a:latin typeface="微软雅黑"/>
                <a:cs typeface="微软雅黑"/>
              </a:rPr>
              <a:t>卸到</a:t>
            </a:r>
            <a:r>
              <a:rPr sz="2000" b="1" spc="40" dirty="0">
                <a:latin typeface="微软雅黑"/>
                <a:cs typeface="微软雅黑"/>
              </a:rPr>
              <a:t>指定</a:t>
            </a:r>
            <a:r>
              <a:rPr sz="2000" b="1" spc="60" dirty="0">
                <a:latin typeface="微软雅黑"/>
                <a:cs typeface="微软雅黑"/>
              </a:rPr>
              <a:t>位</a:t>
            </a:r>
            <a:r>
              <a:rPr sz="2000" b="1" spc="40" dirty="0">
                <a:latin typeface="微软雅黑"/>
                <a:cs typeface="微软雅黑"/>
              </a:rPr>
              <a:t>置</a:t>
            </a:r>
            <a:r>
              <a:rPr sz="2000" b="1" dirty="0">
                <a:latin typeface="微软雅黑"/>
                <a:cs typeface="微软雅黑"/>
              </a:rPr>
              <a:t>结 束计时，以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最短完成时</a:t>
            </a:r>
            <a:r>
              <a:rPr sz="2000" b="1" spc="-20" dirty="0">
                <a:solidFill>
                  <a:srgbClr val="FF0000"/>
                </a:solidFill>
                <a:latin typeface="微软雅黑"/>
                <a:cs typeface="微软雅黑"/>
              </a:rPr>
              <a:t>间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计入成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绩</a:t>
            </a:r>
            <a:r>
              <a:rPr sz="2000" b="1" dirty="0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64893" y="6814791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09510" y="1546982"/>
            <a:ext cx="8272145" cy="46115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zh-CN" altLang="en-US" sz="2800" b="1" spc="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一</a:t>
            </a:r>
            <a:r>
              <a:rPr sz="2800" b="1" dirty="0" smtClean="0">
                <a:latin typeface="微软雅黑"/>
                <a:cs typeface="微软雅黑"/>
              </a:rPr>
              <a:t>、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核心功能需求</a:t>
            </a:r>
            <a:endParaRPr sz="2800" b="1" dirty="0">
              <a:latin typeface="微软雅黑"/>
              <a:cs typeface="微软雅黑"/>
            </a:endParaRPr>
          </a:p>
          <a:p>
            <a:pPr marL="378460" marR="6985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、标线识别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378460" marR="6985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、障碍物识别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378460" marR="6985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、运动轨迹控制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		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控制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378460" marR="6985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、货物抓取与运输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	   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执行机构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378460" marR="6985">
              <a:lnSpc>
                <a:spcPct val="100000"/>
              </a:lnSpc>
              <a:spcBef>
                <a:spcPts val="600"/>
              </a:spcBef>
            </a:pP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 marR="6985">
              <a:spcBef>
                <a:spcPts val="700"/>
              </a:spcBef>
            </a:pPr>
            <a:r>
              <a:rPr lang="zh-CN" altLang="en-US" sz="2800" b="1" spc="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二</a:t>
            </a:r>
            <a:r>
              <a:rPr lang="zh-CN" altLang="en-US" sz="2800" b="1" spc="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、核心约束</a:t>
            </a:r>
            <a:endParaRPr lang="zh-CN" altLang="en-US" sz="2800" b="1" spc="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378460" marR="6985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、场地环境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378460" marR="6985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、货物信息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378460" marR="6985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、精度与时间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64893" y="6814791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1841500" y="739836"/>
            <a:ext cx="52787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宋体"/>
                <a:ea typeface="+mj-ea"/>
                <a:cs typeface="宋体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200" b="1" kern="0" smtClean="0">
                <a:latin typeface="微软雅黑"/>
                <a:cs typeface="微软雅黑"/>
              </a:rPr>
              <a:t>2</a:t>
            </a:r>
            <a:r>
              <a:rPr lang="zh-CN" altLang="en-US" sz="3200" b="1" kern="0" spc="-60" smtClean="0">
                <a:latin typeface="微软雅黑"/>
                <a:cs typeface="微软雅黑"/>
              </a:rPr>
              <a:t> </a:t>
            </a:r>
            <a:r>
              <a:rPr lang="zh-CN" altLang="en-US" sz="3200" b="1" kern="0" smtClean="0">
                <a:latin typeface="微软雅黑"/>
                <a:cs typeface="微软雅黑"/>
              </a:rPr>
              <a:t>课程任务分析：需求与约束</a:t>
            </a:r>
            <a:endParaRPr lang="zh-CN" altLang="en-US" sz="3200" kern="0" dirty="0">
              <a:latin typeface="微软雅黑"/>
              <a:cs typeface="微软雅黑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4660900" y="2206638"/>
            <a:ext cx="228600" cy="609600"/>
          </a:xfrm>
          <a:prstGeom prst="rightBrac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18100" y="228060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感知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9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632" y="802704"/>
            <a:ext cx="64998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微软雅黑"/>
                <a:cs typeface="微软雅黑"/>
              </a:rPr>
              <a:t>2</a:t>
            </a:r>
            <a:r>
              <a:rPr sz="3200" b="1" spc="-50" dirty="0">
                <a:latin typeface="微软雅黑"/>
                <a:cs typeface="微软雅黑"/>
              </a:rPr>
              <a:t> </a:t>
            </a:r>
            <a:r>
              <a:rPr sz="3200" b="1" dirty="0">
                <a:latin typeface="微软雅黑"/>
                <a:cs typeface="微软雅黑"/>
              </a:rPr>
              <a:t>课程任务分析：主体任务功能概况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44167" y="2708147"/>
            <a:ext cx="954405" cy="2766060"/>
          </a:xfrm>
          <a:custGeom>
            <a:avLst/>
            <a:gdLst/>
            <a:ahLst/>
            <a:cxnLst/>
            <a:rect l="l" t="t" r="r" b="b"/>
            <a:pathLst>
              <a:path w="954405" h="2766060">
                <a:moveTo>
                  <a:pt x="858012" y="2766060"/>
                </a:moveTo>
                <a:lnTo>
                  <a:pt x="96012" y="2766060"/>
                </a:lnTo>
                <a:lnTo>
                  <a:pt x="58507" y="2758559"/>
                </a:lnTo>
                <a:lnTo>
                  <a:pt x="28003" y="2738056"/>
                </a:lnTo>
                <a:lnTo>
                  <a:pt x="7500" y="2707552"/>
                </a:lnTo>
                <a:lnTo>
                  <a:pt x="0" y="2670047"/>
                </a:lnTo>
                <a:lnTo>
                  <a:pt x="0" y="96012"/>
                </a:lnTo>
                <a:lnTo>
                  <a:pt x="7500" y="58507"/>
                </a:lnTo>
                <a:lnTo>
                  <a:pt x="28003" y="28003"/>
                </a:lnTo>
                <a:lnTo>
                  <a:pt x="58507" y="7500"/>
                </a:lnTo>
                <a:lnTo>
                  <a:pt x="96012" y="0"/>
                </a:lnTo>
                <a:lnTo>
                  <a:pt x="858012" y="0"/>
                </a:lnTo>
                <a:lnTo>
                  <a:pt x="895516" y="7500"/>
                </a:lnTo>
                <a:lnTo>
                  <a:pt x="926020" y="28003"/>
                </a:lnTo>
                <a:lnTo>
                  <a:pt x="946523" y="58507"/>
                </a:lnTo>
                <a:lnTo>
                  <a:pt x="954024" y="96012"/>
                </a:lnTo>
                <a:lnTo>
                  <a:pt x="954024" y="2670047"/>
                </a:lnTo>
                <a:lnTo>
                  <a:pt x="946523" y="2707552"/>
                </a:lnTo>
                <a:lnTo>
                  <a:pt x="926020" y="2738056"/>
                </a:lnTo>
                <a:lnTo>
                  <a:pt x="895516" y="2758559"/>
                </a:lnTo>
                <a:lnTo>
                  <a:pt x="858012" y="276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1975" y="2695955"/>
            <a:ext cx="978535" cy="2790825"/>
          </a:xfrm>
          <a:custGeom>
            <a:avLst/>
            <a:gdLst/>
            <a:ahLst/>
            <a:cxnLst/>
            <a:rect l="l" t="t" r="r" b="b"/>
            <a:pathLst>
              <a:path w="978535" h="2790825">
                <a:moveTo>
                  <a:pt x="871727" y="2790444"/>
                </a:moveTo>
                <a:lnTo>
                  <a:pt x="97536" y="2790444"/>
                </a:lnTo>
                <a:lnTo>
                  <a:pt x="86868" y="2788920"/>
                </a:lnTo>
                <a:lnTo>
                  <a:pt x="48768" y="2772156"/>
                </a:lnTo>
                <a:lnTo>
                  <a:pt x="25908" y="2750820"/>
                </a:lnTo>
                <a:lnTo>
                  <a:pt x="18288" y="2743200"/>
                </a:lnTo>
                <a:lnTo>
                  <a:pt x="3048" y="2705100"/>
                </a:lnTo>
                <a:lnTo>
                  <a:pt x="0" y="2682239"/>
                </a:lnTo>
                <a:lnTo>
                  <a:pt x="0" y="97536"/>
                </a:lnTo>
                <a:lnTo>
                  <a:pt x="1524" y="86868"/>
                </a:lnTo>
                <a:lnTo>
                  <a:pt x="4572" y="76200"/>
                </a:lnTo>
                <a:lnTo>
                  <a:pt x="9144" y="67056"/>
                </a:lnTo>
                <a:lnTo>
                  <a:pt x="13716" y="56388"/>
                </a:lnTo>
                <a:lnTo>
                  <a:pt x="39624" y="24384"/>
                </a:lnTo>
                <a:lnTo>
                  <a:pt x="74676" y="4572"/>
                </a:lnTo>
                <a:lnTo>
                  <a:pt x="85344" y="3048"/>
                </a:lnTo>
                <a:lnTo>
                  <a:pt x="96012" y="0"/>
                </a:lnTo>
                <a:lnTo>
                  <a:pt x="880872" y="0"/>
                </a:lnTo>
                <a:lnTo>
                  <a:pt x="891540" y="1524"/>
                </a:lnTo>
                <a:lnTo>
                  <a:pt x="902208" y="4572"/>
                </a:lnTo>
                <a:lnTo>
                  <a:pt x="911352" y="7620"/>
                </a:lnTo>
                <a:lnTo>
                  <a:pt x="922020" y="12192"/>
                </a:lnTo>
                <a:lnTo>
                  <a:pt x="929640" y="18288"/>
                </a:lnTo>
                <a:lnTo>
                  <a:pt x="938784" y="24384"/>
                </a:lnTo>
                <a:lnTo>
                  <a:pt x="940689" y="25908"/>
                </a:lnTo>
                <a:lnTo>
                  <a:pt x="100584" y="25908"/>
                </a:lnTo>
                <a:lnTo>
                  <a:pt x="91440" y="27432"/>
                </a:lnTo>
                <a:lnTo>
                  <a:pt x="50292" y="48768"/>
                </a:lnTo>
                <a:lnTo>
                  <a:pt x="36576" y="68580"/>
                </a:lnTo>
                <a:lnTo>
                  <a:pt x="32004" y="74676"/>
                </a:lnTo>
                <a:lnTo>
                  <a:pt x="28956" y="82296"/>
                </a:lnTo>
                <a:lnTo>
                  <a:pt x="27432" y="91440"/>
                </a:lnTo>
                <a:lnTo>
                  <a:pt x="25908" y="99060"/>
                </a:lnTo>
                <a:lnTo>
                  <a:pt x="25908" y="2689860"/>
                </a:lnTo>
                <a:lnTo>
                  <a:pt x="27432" y="2697480"/>
                </a:lnTo>
                <a:lnTo>
                  <a:pt x="28956" y="2706623"/>
                </a:lnTo>
                <a:lnTo>
                  <a:pt x="48768" y="2740152"/>
                </a:lnTo>
                <a:lnTo>
                  <a:pt x="68580" y="2753868"/>
                </a:lnTo>
                <a:lnTo>
                  <a:pt x="76200" y="2758439"/>
                </a:lnTo>
                <a:lnTo>
                  <a:pt x="82296" y="2761488"/>
                </a:lnTo>
                <a:lnTo>
                  <a:pt x="91440" y="2763012"/>
                </a:lnTo>
                <a:lnTo>
                  <a:pt x="99060" y="2764536"/>
                </a:lnTo>
                <a:lnTo>
                  <a:pt x="940308" y="2764536"/>
                </a:lnTo>
                <a:lnTo>
                  <a:pt x="931164" y="2772156"/>
                </a:lnTo>
                <a:lnTo>
                  <a:pt x="903731" y="2785872"/>
                </a:lnTo>
                <a:lnTo>
                  <a:pt x="871727" y="2790444"/>
                </a:lnTo>
                <a:close/>
              </a:path>
              <a:path w="978535" h="2790825">
                <a:moveTo>
                  <a:pt x="940308" y="2764536"/>
                </a:moveTo>
                <a:lnTo>
                  <a:pt x="877824" y="2764536"/>
                </a:lnTo>
                <a:lnTo>
                  <a:pt x="886968" y="2763012"/>
                </a:lnTo>
                <a:lnTo>
                  <a:pt x="894588" y="2761488"/>
                </a:lnTo>
                <a:lnTo>
                  <a:pt x="928116" y="2741676"/>
                </a:lnTo>
                <a:lnTo>
                  <a:pt x="949452" y="2706623"/>
                </a:lnTo>
                <a:lnTo>
                  <a:pt x="952500" y="2691384"/>
                </a:lnTo>
                <a:lnTo>
                  <a:pt x="952500" y="100584"/>
                </a:lnTo>
                <a:lnTo>
                  <a:pt x="929640" y="50292"/>
                </a:lnTo>
                <a:lnTo>
                  <a:pt x="896112" y="28956"/>
                </a:lnTo>
                <a:lnTo>
                  <a:pt x="886968" y="27432"/>
                </a:lnTo>
                <a:lnTo>
                  <a:pt x="879348" y="25908"/>
                </a:lnTo>
                <a:lnTo>
                  <a:pt x="940689" y="25908"/>
                </a:lnTo>
                <a:lnTo>
                  <a:pt x="946404" y="30480"/>
                </a:lnTo>
                <a:lnTo>
                  <a:pt x="954024" y="38100"/>
                </a:lnTo>
                <a:lnTo>
                  <a:pt x="960120" y="47244"/>
                </a:lnTo>
                <a:lnTo>
                  <a:pt x="973836" y="74676"/>
                </a:lnTo>
                <a:lnTo>
                  <a:pt x="975360" y="85344"/>
                </a:lnTo>
                <a:lnTo>
                  <a:pt x="978408" y="96012"/>
                </a:lnTo>
                <a:lnTo>
                  <a:pt x="978408" y="2692907"/>
                </a:lnTo>
                <a:lnTo>
                  <a:pt x="976884" y="2703576"/>
                </a:lnTo>
                <a:lnTo>
                  <a:pt x="973836" y="2714244"/>
                </a:lnTo>
                <a:lnTo>
                  <a:pt x="970788" y="2723388"/>
                </a:lnTo>
                <a:lnTo>
                  <a:pt x="966216" y="2732531"/>
                </a:lnTo>
                <a:lnTo>
                  <a:pt x="954024" y="2750820"/>
                </a:lnTo>
                <a:lnTo>
                  <a:pt x="940308" y="2764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74706" y="2869157"/>
            <a:ext cx="53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微软雅黑"/>
                <a:cs typeface="微软雅黑"/>
              </a:rPr>
              <a:t>检测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3855" y="3745992"/>
            <a:ext cx="1409700" cy="2029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4712" y="3741420"/>
            <a:ext cx="1426845" cy="2040889"/>
          </a:xfrm>
          <a:custGeom>
            <a:avLst/>
            <a:gdLst/>
            <a:ahLst/>
            <a:cxnLst/>
            <a:rect l="l" t="t" r="r" b="b"/>
            <a:pathLst>
              <a:path w="1426845" h="2040889">
                <a:moveTo>
                  <a:pt x="1274063" y="2040636"/>
                </a:moveTo>
                <a:lnTo>
                  <a:pt x="138684" y="2040636"/>
                </a:lnTo>
                <a:lnTo>
                  <a:pt x="108204" y="2034540"/>
                </a:lnTo>
                <a:lnTo>
                  <a:pt x="68580" y="2014728"/>
                </a:lnTo>
                <a:lnTo>
                  <a:pt x="36576" y="1985772"/>
                </a:lnTo>
                <a:lnTo>
                  <a:pt x="7620" y="1933955"/>
                </a:lnTo>
                <a:lnTo>
                  <a:pt x="1522" y="1886712"/>
                </a:lnTo>
                <a:lnTo>
                  <a:pt x="0" y="152400"/>
                </a:lnTo>
                <a:lnTo>
                  <a:pt x="7620" y="106680"/>
                </a:lnTo>
                <a:lnTo>
                  <a:pt x="25908" y="67056"/>
                </a:lnTo>
                <a:lnTo>
                  <a:pt x="67056" y="25908"/>
                </a:lnTo>
                <a:lnTo>
                  <a:pt x="108204" y="6096"/>
                </a:lnTo>
                <a:lnTo>
                  <a:pt x="137160" y="0"/>
                </a:lnTo>
                <a:lnTo>
                  <a:pt x="1289304" y="0"/>
                </a:lnTo>
                <a:lnTo>
                  <a:pt x="1304544" y="1524"/>
                </a:lnTo>
                <a:lnTo>
                  <a:pt x="1318259" y="6096"/>
                </a:lnTo>
                <a:lnTo>
                  <a:pt x="1333500" y="10668"/>
                </a:lnTo>
                <a:lnTo>
                  <a:pt x="1345692" y="16764"/>
                </a:lnTo>
                <a:lnTo>
                  <a:pt x="1359408" y="24384"/>
                </a:lnTo>
                <a:lnTo>
                  <a:pt x="153924" y="24384"/>
                </a:lnTo>
                <a:lnTo>
                  <a:pt x="141732" y="25908"/>
                </a:lnTo>
                <a:lnTo>
                  <a:pt x="128016" y="27432"/>
                </a:lnTo>
                <a:lnTo>
                  <a:pt x="115824" y="30480"/>
                </a:lnTo>
                <a:lnTo>
                  <a:pt x="105156" y="35052"/>
                </a:lnTo>
                <a:lnTo>
                  <a:pt x="92964" y="39624"/>
                </a:lnTo>
                <a:lnTo>
                  <a:pt x="56388" y="70104"/>
                </a:lnTo>
                <a:lnTo>
                  <a:pt x="32004" y="114300"/>
                </a:lnTo>
                <a:lnTo>
                  <a:pt x="25908" y="152400"/>
                </a:lnTo>
                <a:lnTo>
                  <a:pt x="25908" y="1886712"/>
                </a:lnTo>
                <a:lnTo>
                  <a:pt x="32004" y="1924812"/>
                </a:lnTo>
                <a:lnTo>
                  <a:pt x="54864" y="1969008"/>
                </a:lnTo>
                <a:lnTo>
                  <a:pt x="103632" y="2005584"/>
                </a:lnTo>
                <a:lnTo>
                  <a:pt x="140208" y="2014728"/>
                </a:lnTo>
                <a:lnTo>
                  <a:pt x="1359408" y="2014728"/>
                </a:lnTo>
                <a:lnTo>
                  <a:pt x="1347216" y="2022348"/>
                </a:lnTo>
                <a:lnTo>
                  <a:pt x="1333500" y="2028444"/>
                </a:lnTo>
                <a:lnTo>
                  <a:pt x="1306067" y="2037588"/>
                </a:lnTo>
                <a:lnTo>
                  <a:pt x="1274063" y="2040636"/>
                </a:lnTo>
                <a:close/>
              </a:path>
              <a:path w="1426845" h="2040889">
                <a:moveTo>
                  <a:pt x="1359408" y="2014728"/>
                </a:moveTo>
                <a:lnTo>
                  <a:pt x="1286255" y="2014728"/>
                </a:lnTo>
                <a:lnTo>
                  <a:pt x="1298448" y="2013204"/>
                </a:lnTo>
                <a:lnTo>
                  <a:pt x="1310640" y="2010155"/>
                </a:lnTo>
                <a:lnTo>
                  <a:pt x="1322832" y="2005584"/>
                </a:lnTo>
                <a:lnTo>
                  <a:pt x="1333500" y="2001012"/>
                </a:lnTo>
                <a:lnTo>
                  <a:pt x="1344167" y="1993392"/>
                </a:lnTo>
                <a:lnTo>
                  <a:pt x="1354836" y="1987296"/>
                </a:lnTo>
                <a:lnTo>
                  <a:pt x="1391412" y="1938528"/>
                </a:lnTo>
                <a:lnTo>
                  <a:pt x="1402080" y="1888236"/>
                </a:lnTo>
                <a:lnTo>
                  <a:pt x="1402080" y="152400"/>
                </a:lnTo>
                <a:lnTo>
                  <a:pt x="1400555" y="140208"/>
                </a:lnTo>
                <a:lnTo>
                  <a:pt x="1399032" y="126492"/>
                </a:lnTo>
                <a:lnTo>
                  <a:pt x="1395984" y="114300"/>
                </a:lnTo>
                <a:lnTo>
                  <a:pt x="1391412" y="103632"/>
                </a:lnTo>
                <a:lnTo>
                  <a:pt x="1386840" y="91440"/>
                </a:lnTo>
                <a:lnTo>
                  <a:pt x="1345692" y="47244"/>
                </a:lnTo>
                <a:lnTo>
                  <a:pt x="1299972" y="27432"/>
                </a:lnTo>
                <a:lnTo>
                  <a:pt x="1274063" y="24384"/>
                </a:lnTo>
                <a:lnTo>
                  <a:pt x="1359408" y="24384"/>
                </a:lnTo>
                <a:lnTo>
                  <a:pt x="1400555" y="65532"/>
                </a:lnTo>
                <a:lnTo>
                  <a:pt x="1420367" y="106680"/>
                </a:lnTo>
                <a:lnTo>
                  <a:pt x="1426463" y="135636"/>
                </a:lnTo>
                <a:lnTo>
                  <a:pt x="1426463" y="1903476"/>
                </a:lnTo>
                <a:lnTo>
                  <a:pt x="1415796" y="1946148"/>
                </a:lnTo>
                <a:lnTo>
                  <a:pt x="1392936" y="1984248"/>
                </a:lnTo>
                <a:lnTo>
                  <a:pt x="1371600" y="2005584"/>
                </a:lnTo>
                <a:lnTo>
                  <a:pt x="1359408" y="201472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81135" y="3796718"/>
            <a:ext cx="1008380" cy="149161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70"/>
              </a:spcBef>
              <a:buFont typeface="΢"/>
              <a:buChar char="•"/>
              <a:tabLst>
                <a:tab pos="185420" algn="l"/>
              </a:tabLst>
            </a:pPr>
            <a:r>
              <a:rPr sz="1600" b="1" spc="-5" dirty="0">
                <a:latin typeface="微软雅黑"/>
                <a:cs typeface="微软雅黑"/>
              </a:rPr>
              <a:t>起始检测</a:t>
            </a:r>
            <a:endParaRPr sz="16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975"/>
              </a:spcBef>
              <a:buFont typeface="΢"/>
              <a:buChar char="•"/>
              <a:tabLst>
                <a:tab pos="185420" algn="l"/>
              </a:tabLst>
            </a:pPr>
            <a:r>
              <a:rPr sz="1600" b="1" spc="-5" dirty="0">
                <a:latin typeface="微软雅黑"/>
                <a:cs typeface="微软雅黑"/>
              </a:rPr>
              <a:t>终止检测</a:t>
            </a:r>
            <a:endParaRPr sz="16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960"/>
              </a:spcBef>
              <a:buFont typeface="΢"/>
              <a:buChar char="•"/>
              <a:tabLst>
                <a:tab pos="185420" algn="l"/>
              </a:tabLst>
            </a:pPr>
            <a:r>
              <a:rPr sz="1600" b="1" spc="-5" dirty="0">
                <a:latin typeface="微软雅黑"/>
                <a:cs typeface="微软雅黑"/>
              </a:rPr>
              <a:t>轨迹检测</a:t>
            </a:r>
            <a:endParaRPr sz="16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960"/>
              </a:spcBef>
              <a:buFont typeface="΢"/>
              <a:buChar char="•"/>
              <a:tabLst>
                <a:tab pos="185420" algn="l"/>
              </a:tabLst>
            </a:pPr>
            <a:r>
              <a:rPr sz="1600" b="1" spc="-5" dirty="0">
                <a:latin typeface="微软雅黑"/>
                <a:cs typeface="微软雅黑"/>
              </a:rPr>
              <a:t>障碍检测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05456" y="2781300"/>
            <a:ext cx="440690" cy="236220"/>
          </a:xfrm>
          <a:custGeom>
            <a:avLst/>
            <a:gdLst/>
            <a:ahLst/>
            <a:cxnLst/>
            <a:rect l="l" t="t" r="r" b="b"/>
            <a:pathLst>
              <a:path w="440689" h="236219">
                <a:moveTo>
                  <a:pt x="321563" y="236219"/>
                </a:moveTo>
                <a:lnTo>
                  <a:pt x="321563" y="188975"/>
                </a:lnTo>
                <a:lnTo>
                  <a:pt x="0" y="188975"/>
                </a:lnTo>
                <a:lnTo>
                  <a:pt x="0" y="47243"/>
                </a:lnTo>
                <a:lnTo>
                  <a:pt x="321563" y="47243"/>
                </a:lnTo>
                <a:lnTo>
                  <a:pt x="321563" y="0"/>
                </a:lnTo>
                <a:lnTo>
                  <a:pt x="440435" y="117348"/>
                </a:lnTo>
                <a:lnTo>
                  <a:pt x="321563" y="236219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28772" y="2708147"/>
            <a:ext cx="952500" cy="2766060"/>
          </a:xfrm>
          <a:custGeom>
            <a:avLst/>
            <a:gdLst/>
            <a:ahLst/>
            <a:cxnLst/>
            <a:rect l="l" t="t" r="r" b="b"/>
            <a:pathLst>
              <a:path w="952500" h="2766060">
                <a:moveTo>
                  <a:pt x="856488" y="2766060"/>
                </a:moveTo>
                <a:lnTo>
                  <a:pt x="94488" y="2766060"/>
                </a:lnTo>
                <a:lnTo>
                  <a:pt x="57864" y="2758559"/>
                </a:lnTo>
                <a:lnTo>
                  <a:pt x="27813" y="2738056"/>
                </a:lnTo>
                <a:lnTo>
                  <a:pt x="7477" y="2707552"/>
                </a:lnTo>
                <a:lnTo>
                  <a:pt x="0" y="2670047"/>
                </a:lnTo>
                <a:lnTo>
                  <a:pt x="0" y="96012"/>
                </a:lnTo>
                <a:lnTo>
                  <a:pt x="7477" y="58507"/>
                </a:lnTo>
                <a:lnTo>
                  <a:pt x="27813" y="28003"/>
                </a:lnTo>
                <a:lnTo>
                  <a:pt x="57864" y="7500"/>
                </a:lnTo>
                <a:lnTo>
                  <a:pt x="94488" y="0"/>
                </a:lnTo>
                <a:lnTo>
                  <a:pt x="856488" y="0"/>
                </a:lnTo>
                <a:lnTo>
                  <a:pt x="893992" y="7500"/>
                </a:lnTo>
                <a:lnTo>
                  <a:pt x="924496" y="28003"/>
                </a:lnTo>
                <a:lnTo>
                  <a:pt x="944999" y="58507"/>
                </a:lnTo>
                <a:lnTo>
                  <a:pt x="952500" y="96012"/>
                </a:lnTo>
                <a:lnTo>
                  <a:pt x="952500" y="2670047"/>
                </a:lnTo>
                <a:lnTo>
                  <a:pt x="944999" y="2707552"/>
                </a:lnTo>
                <a:lnTo>
                  <a:pt x="924496" y="2738056"/>
                </a:lnTo>
                <a:lnTo>
                  <a:pt x="893992" y="2758559"/>
                </a:lnTo>
                <a:lnTo>
                  <a:pt x="856488" y="276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15056" y="2695955"/>
            <a:ext cx="978535" cy="2790825"/>
          </a:xfrm>
          <a:custGeom>
            <a:avLst/>
            <a:gdLst/>
            <a:ahLst/>
            <a:cxnLst/>
            <a:rect l="l" t="t" r="r" b="b"/>
            <a:pathLst>
              <a:path w="978535" h="2790825">
                <a:moveTo>
                  <a:pt x="871727" y="2790444"/>
                </a:moveTo>
                <a:lnTo>
                  <a:pt x="97536" y="2790444"/>
                </a:lnTo>
                <a:lnTo>
                  <a:pt x="86868" y="2788920"/>
                </a:lnTo>
                <a:lnTo>
                  <a:pt x="48768" y="2772156"/>
                </a:lnTo>
                <a:lnTo>
                  <a:pt x="19812" y="2743200"/>
                </a:lnTo>
                <a:lnTo>
                  <a:pt x="6096" y="2714244"/>
                </a:lnTo>
                <a:lnTo>
                  <a:pt x="3048" y="2705100"/>
                </a:lnTo>
                <a:lnTo>
                  <a:pt x="1524" y="2694431"/>
                </a:lnTo>
                <a:lnTo>
                  <a:pt x="0" y="2682239"/>
                </a:lnTo>
                <a:lnTo>
                  <a:pt x="0" y="108204"/>
                </a:lnTo>
                <a:lnTo>
                  <a:pt x="4572" y="76200"/>
                </a:lnTo>
                <a:lnTo>
                  <a:pt x="9144" y="67056"/>
                </a:lnTo>
                <a:lnTo>
                  <a:pt x="13716" y="56388"/>
                </a:lnTo>
                <a:lnTo>
                  <a:pt x="39624" y="24384"/>
                </a:lnTo>
                <a:lnTo>
                  <a:pt x="76200" y="4572"/>
                </a:lnTo>
                <a:lnTo>
                  <a:pt x="85344" y="3048"/>
                </a:lnTo>
                <a:lnTo>
                  <a:pt x="96012" y="0"/>
                </a:lnTo>
                <a:lnTo>
                  <a:pt x="880872" y="0"/>
                </a:lnTo>
                <a:lnTo>
                  <a:pt x="891540" y="1524"/>
                </a:lnTo>
                <a:lnTo>
                  <a:pt x="902208" y="4572"/>
                </a:lnTo>
                <a:lnTo>
                  <a:pt x="911352" y="7620"/>
                </a:lnTo>
                <a:lnTo>
                  <a:pt x="922020" y="12192"/>
                </a:lnTo>
                <a:lnTo>
                  <a:pt x="929640" y="18288"/>
                </a:lnTo>
                <a:lnTo>
                  <a:pt x="938784" y="24384"/>
                </a:lnTo>
                <a:lnTo>
                  <a:pt x="940689" y="25908"/>
                </a:lnTo>
                <a:lnTo>
                  <a:pt x="100584" y="25908"/>
                </a:lnTo>
                <a:lnTo>
                  <a:pt x="92964" y="27432"/>
                </a:lnTo>
                <a:lnTo>
                  <a:pt x="50292" y="48768"/>
                </a:lnTo>
                <a:lnTo>
                  <a:pt x="45720" y="54864"/>
                </a:lnTo>
                <a:lnTo>
                  <a:pt x="39624" y="60960"/>
                </a:lnTo>
                <a:lnTo>
                  <a:pt x="36576" y="68580"/>
                </a:lnTo>
                <a:lnTo>
                  <a:pt x="32004" y="74676"/>
                </a:lnTo>
                <a:lnTo>
                  <a:pt x="28956" y="82296"/>
                </a:lnTo>
                <a:lnTo>
                  <a:pt x="27432" y="91440"/>
                </a:lnTo>
                <a:lnTo>
                  <a:pt x="25908" y="99060"/>
                </a:lnTo>
                <a:lnTo>
                  <a:pt x="25908" y="2689860"/>
                </a:lnTo>
                <a:lnTo>
                  <a:pt x="27432" y="2697480"/>
                </a:lnTo>
                <a:lnTo>
                  <a:pt x="28956" y="2706623"/>
                </a:lnTo>
                <a:lnTo>
                  <a:pt x="32004" y="2714244"/>
                </a:lnTo>
                <a:lnTo>
                  <a:pt x="54864" y="2746247"/>
                </a:lnTo>
                <a:lnTo>
                  <a:pt x="68580" y="2753868"/>
                </a:lnTo>
                <a:lnTo>
                  <a:pt x="76200" y="2758439"/>
                </a:lnTo>
                <a:lnTo>
                  <a:pt x="83820" y="2761488"/>
                </a:lnTo>
                <a:lnTo>
                  <a:pt x="99060" y="2764536"/>
                </a:lnTo>
                <a:lnTo>
                  <a:pt x="940308" y="2764536"/>
                </a:lnTo>
                <a:lnTo>
                  <a:pt x="931164" y="2772156"/>
                </a:lnTo>
                <a:lnTo>
                  <a:pt x="903731" y="2785872"/>
                </a:lnTo>
                <a:lnTo>
                  <a:pt x="871727" y="2790444"/>
                </a:lnTo>
                <a:close/>
              </a:path>
              <a:path w="978535" h="2790825">
                <a:moveTo>
                  <a:pt x="940308" y="2764536"/>
                </a:moveTo>
                <a:lnTo>
                  <a:pt x="877824" y="2764536"/>
                </a:lnTo>
                <a:lnTo>
                  <a:pt x="886968" y="2763012"/>
                </a:lnTo>
                <a:lnTo>
                  <a:pt x="894588" y="2761488"/>
                </a:lnTo>
                <a:lnTo>
                  <a:pt x="928116" y="2741676"/>
                </a:lnTo>
                <a:lnTo>
                  <a:pt x="949452" y="2706623"/>
                </a:lnTo>
                <a:lnTo>
                  <a:pt x="952500" y="2691384"/>
                </a:lnTo>
                <a:lnTo>
                  <a:pt x="952500" y="100584"/>
                </a:lnTo>
                <a:lnTo>
                  <a:pt x="929640" y="50292"/>
                </a:lnTo>
                <a:lnTo>
                  <a:pt x="896112" y="28956"/>
                </a:lnTo>
                <a:lnTo>
                  <a:pt x="879348" y="25908"/>
                </a:lnTo>
                <a:lnTo>
                  <a:pt x="940689" y="25908"/>
                </a:lnTo>
                <a:lnTo>
                  <a:pt x="973836" y="74676"/>
                </a:lnTo>
                <a:lnTo>
                  <a:pt x="978408" y="96012"/>
                </a:lnTo>
                <a:lnTo>
                  <a:pt x="978408" y="2692907"/>
                </a:lnTo>
                <a:lnTo>
                  <a:pt x="966216" y="2732531"/>
                </a:lnTo>
                <a:lnTo>
                  <a:pt x="947927" y="2758439"/>
                </a:lnTo>
                <a:lnTo>
                  <a:pt x="940308" y="2764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57754" y="2869157"/>
            <a:ext cx="53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微软雅黑"/>
                <a:cs typeface="微软雅黑"/>
              </a:rPr>
              <a:t>运动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16935" y="3745992"/>
            <a:ext cx="1409700" cy="2029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09316" y="3741420"/>
            <a:ext cx="1424940" cy="2040889"/>
          </a:xfrm>
          <a:custGeom>
            <a:avLst/>
            <a:gdLst/>
            <a:ahLst/>
            <a:cxnLst/>
            <a:rect l="l" t="t" r="r" b="b"/>
            <a:pathLst>
              <a:path w="1424939" h="2040889">
                <a:moveTo>
                  <a:pt x="1274063" y="2040636"/>
                </a:moveTo>
                <a:lnTo>
                  <a:pt x="137160" y="2040636"/>
                </a:lnTo>
                <a:lnTo>
                  <a:pt x="106680" y="2034540"/>
                </a:lnTo>
                <a:lnTo>
                  <a:pt x="67056" y="2014728"/>
                </a:lnTo>
                <a:lnTo>
                  <a:pt x="35052" y="1985772"/>
                </a:lnTo>
                <a:lnTo>
                  <a:pt x="6096" y="1933955"/>
                </a:lnTo>
                <a:lnTo>
                  <a:pt x="0" y="1903476"/>
                </a:lnTo>
                <a:lnTo>
                  <a:pt x="0" y="137160"/>
                </a:lnTo>
                <a:lnTo>
                  <a:pt x="6096" y="106680"/>
                </a:lnTo>
                <a:lnTo>
                  <a:pt x="10668" y="92964"/>
                </a:lnTo>
                <a:lnTo>
                  <a:pt x="18288" y="79248"/>
                </a:lnTo>
                <a:lnTo>
                  <a:pt x="24384" y="67056"/>
                </a:lnTo>
                <a:lnTo>
                  <a:pt x="65532" y="25908"/>
                </a:lnTo>
                <a:lnTo>
                  <a:pt x="106680" y="6096"/>
                </a:lnTo>
                <a:lnTo>
                  <a:pt x="135636" y="0"/>
                </a:lnTo>
                <a:lnTo>
                  <a:pt x="1287780" y="0"/>
                </a:lnTo>
                <a:lnTo>
                  <a:pt x="1303020" y="1524"/>
                </a:lnTo>
                <a:lnTo>
                  <a:pt x="1316736" y="6096"/>
                </a:lnTo>
                <a:lnTo>
                  <a:pt x="1331976" y="10668"/>
                </a:lnTo>
                <a:lnTo>
                  <a:pt x="1345692" y="16764"/>
                </a:lnTo>
                <a:lnTo>
                  <a:pt x="1357884" y="24384"/>
                </a:lnTo>
                <a:lnTo>
                  <a:pt x="152400" y="24384"/>
                </a:lnTo>
                <a:lnTo>
                  <a:pt x="140208" y="25908"/>
                </a:lnTo>
                <a:lnTo>
                  <a:pt x="126492" y="27432"/>
                </a:lnTo>
                <a:lnTo>
                  <a:pt x="114300" y="30480"/>
                </a:lnTo>
                <a:lnTo>
                  <a:pt x="103632" y="35052"/>
                </a:lnTo>
                <a:lnTo>
                  <a:pt x="91440" y="39624"/>
                </a:lnTo>
                <a:lnTo>
                  <a:pt x="54864" y="70104"/>
                </a:lnTo>
                <a:lnTo>
                  <a:pt x="30480" y="114300"/>
                </a:lnTo>
                <a:lnTo>
                  <a:pt x="24384" y="152400"/>
                </a:lnTo>
                <a:lnTo>
                  <a:pt x="24384" y="1886712"/>
                </a:lnTo>
                <a:lnTo>
                  <a:pt x="30480" y="1924812"/>
                </a:lnTo>
                <a:lnTo>
                  <a:pt x="53340" y="1969008"/>
                </a:lnTo>
                <a:lnTo>
                  <a:pt x="102108" y="2005584"/>
                </a:lnTo>
                <a:lnTo>
                  <a:pt x="138684" y="2014728"/>
                </a:lnTo>
                <a:lnTo>
                  <a:pt x="1357884" y="2014728"/>
                </a:lnTo>
                <a:lnTo>
                  <a:pt x="1345692" y="2022348"/>
                </a:lnTo>
                <a:lnTo>
                  <a:pt x="1331976" y="2028444"/>
                </a:lnTo>
                <a:lnTo>
                  <a:pt x="1304544" y="2037588"/>
                </a:lnTo>
                <a:lnTo>
                  <a:pt x="1274063" y="2040636"/>
                </a:lnTo>
                <a:close/>
              </a:path>
              <a:path w="1424939" h="2040889">
                <a:moveTo>
                  <a:pt x="1357884" y="2014728"/>
                </a:moveTo>
                <a:lnTo>
                  <a:pt x="1284732" y="2014728"/>
                </a:lnTo>
                <a:lnTo>
                  <a:pt x="1298448" y="2013204"/>
                </a:lnTo>
                <a:lnTo>
                  <a:pt x="1310640" y="2010155"/>
                </a:lnTo>
                <a:lnTo>
                  <a:pt x="1321308" y="2005584"/>
                </a:lnTo>
                <a:lnTo>
                  <a:pt x="1333500" y="2001012"/>
                </a:lnTo>
                <a:lnTo>
                  <a:pt x="1342644" y="1993392"/>
                </a:lnTo>
                <a:lnTo>
                  <a:pt x="1377696" y="1959864"/>
                </a:lnTo>
                <a:lnTo>
                  <a:pt x="1397508" y="1914144"/>
                </a:lnTo>
                <a:lnTo>
                  <a:pt x="1400555" y="1888236"/>
                </a:lnTo>
                <a:lnTo>
                  <a:pt x="1400555" y="152400"/>
                </a:lnTo>
                <a:lnTo>
                  <a:pt x="1399032" y="140208"/>
                </a:lnTo>
                <a:lnTo>
                  <a:pt x="1397508" y="126492"/>
                </a:lnTo>
                <a:lnTo>
                  <a:pt x="1394459" y="114300"/>
                </a:lnTo>
                <a:lnTo>
                  <a:pt x="1389888" y="103632"/>
                </a:lnTo>
                <a:lnTo>
                  <a:pt x="1385316" y="91440"/>
                </a:lnTo>
                <a:lnTo>
                  <a:pt x="1354836" y="54864"/>
                </a:lnTo>
                <a:lnTo>
                  <a:pt x="1310640" y="30480"/>
                </a:lnTo>
                <a:lnTo>
                  <a:pt x="1272540" y="24384"/>
                </a:lnTo>
                <a:lnTo>
                  <a:pt x="1357884" y="24384"/>
                </a:lnTo>
                <a:lnTo>
                  <a:pt x="1399032" y="65532"/>
                </a:lnTo>
                <a:lnTo>
                  <a:pt x="1418844" y="106680"/>
                </a:lnTo>
                <a:lnTo>
                  <a:pt x="1424940" y="135636"/>
                </a:lnTo>
                <a:lnTo>
                  <a:pt x="1424940" y="1903476"/>
                </a:lnTo>
                <a:lnTo>
                  <a:pt x="1414272" y="1946148"/>
                </a:lnTo>
                <a:lnTo>
                  <a:pt x="1391412" y="1984248"/>
                </a:lnTo>
                <a:lnTo>
                  <a:pt x="1370076" y="2005584"/>
                </a:lnTo>
                <a:lnTo>
                  <a:pt x="1357884" y="201472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64279" y="3796718"/>
            <a:ext cx="1008380" cy="76009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70"/>
              </a:spcBef>
              <a:buFont typeface="΢"/>
              <a:buChar char="•"/>
              <a:tabLst>
                <a:tab pos="185420" algn="l"/>
              </a:tabLst>
            </a:pPr>
            <a:r>
              <a:rPr sz="1600" b="1" spc="-5" dirty="0">
                <a:latin typeface="微软雅黑"/>
                <a:cs typeface="微软雅黑"/>
              </a:rPr>
              <a:t>自主运动</a:t>
            </a:r>
            <a:endParaRPr sz="16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975"/>
              </a:spcBef>
              <a:buFont typeface="΢"/>
              <a:buChar char="•"/>
              <a:tabLst>
                <a:tab pos="185420" algn="l"/>
              </a:tabLst>
            </a:pPr>
            <a:r>
              <a:rPr sz="1600" b="1" spc="-5" dirty="0">
                <a:latin typeface="微软雅黑"/>
                <a:cs typeface="微软雅黑"/>
              </a:rPr>
              <a:t>远程控制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88535" y="2781300"/>
            <a:ext cx="440690" cy="236220"/>
          </a:xfrm>
          <a:custGeom>
            <a:avLst/>
            <a:gdLst/>
            <a:ahLst/>
            <a:cxnLst/>
            <a:rect l="l" t="t" r="r" b="b"/>
            <a:pathLst>
              <a:path w="440689" h="236219">
                <a:moveTo>
                  <a:pt x="321564" y="236219"/>
                </a:moveTo>
                <a:lnTo>
                  <a:pt x="321564" y="188975"/>
                </a:lnTo>
                <a:lnTo>
                  <a:pt x="0" y="188975"/>
                </a:lnTo>
                <a:lnTo>
                  <a:pt x="0" y="47243"/>
                </a:lnTo>
                <a:lnTo>
                  <a:pt x="321564" y="47243"/>
                </a:lnTo>
                <a:lnTo>
                  <a:pt x="321564" y="0"/>
                </a:lnTo>
                <a:lnTo>
                  <a:pt x="440436" y="117348"/>
                </a:lnTo>
                <a:lnTo>
                  <a:pt x="321564" y="236219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1852" y="2708147"/>
            <a:ext cx="952500" cy="2766060"/>
          </a:xfrm>
          <a:custGeom>
            <a:avLst/>
            <a:gdLst/>
            <a:ahLst/>
            <a:cxnLst/>
            <a:rect l="l" t="t" r="r" b="b"/>
            <a:pathLst>
              <a:path w="952500" h="2766060">
                <a:moveTo>
                  <a:pt x="856488" y="2766060"/>
                </a:moveTo>
                <a:lnTo>
                  <a:pt x="94488" y="2766060"/>
                </a:lnTo>
                <a:lnTo>
                  <a:pt x="57864" y="2758559"/>
                </a:lnTo>
                <a:lnTo>
                  <a:pt x="27813" y="2738056"/>
                </a:lnTo>
                <a:lnTo>
                  <a:pt x="7477" y="2707552"/>
                </a:lnTo>
                <a:lnTo>
                  <a:pt x="0" y="2670047"/>
                </a:lnTo>
                <a:lnTo>
                  <a:pt x="0" y="96012"/>
                </a:lnTo>
                <a:lnTo>
                  <a:pt x="7477" y="58507"/>
                </a:lnTo>
                <a:lnTo>
                  <a:pt x="27813" y="28003"/>
                </a:lnTo>
                <a:lnTo>
                  <a:pt x="57864" y="7500"/>
                </a:lnTo>
                <a:lnTo>
                  <a:pt x="94488" y="0"/>
                </a:lnTo>
                <a:lnTo>
                  <a:pt x="856488" y="0"/>
                </a:lnTo>
                <a:lnTo>
                  <a:pt x="893992" y="7500"/>
                </a:lnTo>
                <a:lnTo>
                  <a:pt x="924496" y="28003"/>
                </a:lnTo>
                <a:lnTo>
                  <a:pt x="944999" y="58507"/>
                </a:lnTo>
                <a:lnTo>
                  <a:pt x="952500" y="96012"/>
                </a:lnTo>
                <a:lnTo>
                  <a:pt x="952500" y="2670047"/>
                </a:lnTo>
                <a:lnTo>
                  <a:pt x="944999" y="2707552"/>
                </a:lnTo>
                <a:lnTo>
                  <a:pt x="924496" y="2738056"/>
                </a:lnTo>
                <a:lnTo>
                  <a:pt x="893992" y="2758559"/>
                </a:lnTo>
                <a:lnTo>
                  <a:pt x="856488" y="276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98135" y="2695955"/>
            <a:ext cx="978535" cy="2790825"/>
          </a:xfrm>
          <a:custGeom>
            <a:avLst/>
            <a:gdLst/>
            <a:ahLst/>
            <a:cxnLst/>
            <a:rect l="l" t="t" r="r" b="b"/>
            <a:pathLst>
              <a:path w="978535" h="2790825">
                <a:moveTo>
                  <a:pt x="871727" y="2790444"/>
                </a:moveTo>
                <a:lnTo>
                  <a:pt x="97536" y="2790444"/>
                </a:lnTo>
                <a:lnTo>
                  <a:pt x="86868" y="2788920"/>
                </a:lnTo>
                <a:lnTo>
                  <a:pt x="48768" y="2772156"/>
                </a:lnTo>
                <a:lnTo>
                  <a:pt x="19812" y="2743200"/>
                </a:lnTo>
                <a:lnTo>
                  <a:pt x="6096" y="2714244"/>
                </a:lnTo>
                <a:lnTo>
                  <a:pt x="3048" y="2705100"/>
                </a:lnTo>
                <a:lnTo>
                  <a:pt x="1524" y="2694431"/>
                </a:lnTo>
                <a:lnTo>
                  <a:pt x="0" y="2682239"/>
                </a:lnTo>
                <a:lnTo>
                  <a:pt x="0" y="108204"/>
                </a:lnTo>
                <a:lnTo>
                  <a:pt x="4572" y="76200"/>
                </a:lnTo>
                <a:lnTo>
                  <a:pt x="9144" y="67056"/>
                </a:lnTo>
                <a:lnTo>
                  <a:pt x="13716" y="56388"/>
                </a:lnTo>
                <a:lnTo>
                  <a:pt x="39624" y="24384"/>
                </a:lnTo>
                <a:lnTo>
                  <a:pt x="76200" y="4572"/>
                </a:lnTo>
                <a:lnTo>
                  <a:pt x="85344" y="3048"/>
                </a:lnTo>
                <a:lnTo>
                  <a:pt x="97536" y="0"/>
                </a:lnTo>
                <a:lnTo>
                  <a:pt x="880872" y="0"/>
                </a:lnTo>
                <a:lnTo>
                  <a:pt x="891540" y="1524"/>
                </a:lnTo>
                <a:lnTo>
                  <a:pt x="912875" y="7620"/>
                </a:lnTo>
                <a:lnTo>
                  <a:pt x="922020" y="12192"/>
                </a:lnTo>
                <a:lnTo>
                  <a:pt x="931164" y="18288"/>
                </a:lnTo>
                <a:lnTo>
                  <a:pt x="940689" y="25908"/>
                </a:lnTo>
                <a:lnTo>
                  <a:pt x="100584" y="25908"/>
                </a:lnTo>
                <a:lnTo>
                  <a:pt x="92964" y="27432"/>
                </a:lnTo>
                <a:lnTo>
                  <a:pt x="50292" y="48768"/>
                </a:lnTo>
                <a:lnTo>
                  <a:pt x="45720" y="54864"/>
                </a:lnTo>
                <a:lnTo>
                  <a:pt x="39624" y="60960"/>
                </a:lnTo>
                <a:lnTo>
                  <a:pt x="36576" y="68580"/>
                </a:lnTo>
                <a:lnTo>
                  <a:pt x="32004" y="74676"/>
                </a:lnTo>
                <a:lnTo>
                  <a:pt x="30480" y="82296"/>
                </a:lnTo>
                <a:lnTo>
                  <a:pt x="27432" y="91440"/>
                </a:lnTo>
                <a:lnTo>
                  <a:pt x="25908" y="99060"/>
                </a:lnTo>
                <a:lnTo>
                  <a:pt x="25908" y="2689860"/>
                </a:lnTo>
                <a:lnTo>
                  <a:pt x="27432" y="2697480"/>
                </a:lnTo>
                <a:lnTo>
                  <a:pt x="28956" y="2706623"/>
                </a:lnTo>
                <a:lnTo>
                  <a:pt x="50292" y="2740152"/>
                </a:lnTo>
                <a:lnTo>
                  <a:pt x="54864" y="2746247"/>
                </a:lnTo>
                <a:lnTo>
                  <a:pt x="60960" y="2750820"/>
                </a:lnTo>
                <a:lnTo>
                  <a:pt x="68580" y="2753868"/>
                </a:lnTo>
                <a:lnTo>
                  <a:pt x="76200" y="2758439"/>
                </a:lnTo>
                <a:lnTo>
                  <a:pt x="83820" y="2761488"/>
                </a:lnTo>
                <a:lnTo>
                  <a:pt x="99060" y="2764536"/>
                </a:lnTo>
                <a:lnTo>
                  <a:pt x="940308" y="2764536"/>
                </a:lnTo>
                <a:lnTo>
                  <a:pt x="931164" y="2772156"/>
                </a:lnTo>
                <a:lnTo>
                  <a:pt x="903731" y="2785872"/>
                </a:lnTo>
                <a:lnTo>
                  <a:pt x="871727" y="2790444"/>
                </a:lnTo>
                <a:close/>
              </a:path>
              <a:path w="978535" h="2790825">
                <a:moveTo>
                  <a:pt x="940308" y="2764536"/>
                </a:moveTo>
                <a:lnTo>
                  <a:pt x="877824" y="2764536"/>
                </a:lnTo>
                <a:lnTo>
                  <a:pt x="886968" y="2763012"/>
                </a:lnTo>
                <a:lnTo>
                  <a:pt x="894588" y="2761488"/>
                </a:lnTo>
                <a:lnTo>
                  <a:pt x="928116" y="2741676"/>
                </a:lnTo>
                <a:lnTo>
                  <a:pt x="949452" y="2706623"/>
                </a:lnTo>
                <a:lnTo>
                  <a:pt x="952500" y="2691384"/>
                </a:lnTo>
                <a:lnTo>
                  <a:pt x="952500" y="100584"/>
                </a:lnTo>
                <a:lnTo>
                  <a:pt x="929640" y="50292"/>
                </a:lnTo>
                <a:lnTo>
                  <a:pt x="896112" y="28956"/>
                </a:lnTo>
                <a:lnTo>
                  <a:pt x="879348" y="25908"/>
                </a:lnTo>
                <a:lnTo>
                  <a:pt x="940689" y="25908"/>
                </a:lnTo>
                <a:lnTo>
                  <a:pt x="973836" y="74676"/>
                </a:lnTo>
                <a:lnTo>
                  <a:pt x="978408" y="96012"/>
                </a:lnTo>
                <a:lnTo>
                  <a:pt x="978408" y="2692907"/>
                </a:lnTo>
                <a:lnTo>
                  <a:pt x="966216" y="2732531"/>
                </a:lnTo>
                <a:lnTo>
                  <a:pt x="947927" y="2758439"/>
                </a:lnTo>
                <a:lnTo>
                  <a:pt x="940308" y="2764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40926" y="2869157"/>
            <a:ext cx="53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微软雅黑"/>
                <a:cs typeface="微软雅黑"/>
              </a:rPr>
              <a:t>任务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00015" y="3745992"/>
            <a:ext cx="1409700" cy="2029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92396" y="3741420"/>
            <a:ext cx="1424940" cy="2040889"/>
          </a:xfrm>
          <a:custGeom>
            <a:avLst/>
            <a:gdLst/>
            <a:ahLst/>
            <a:cxnLst/>
            <a:rect l="l" t="t" r="r" b="b"/>
            <a:pathLst>
              <a:path w="1424939" h="2040889">
                <a:moveTo>
                  <a:pt x="1274063" y="2040636"/>
                </a:moveTo>
                <a:lnTo>
                  <a:pt x="137160" y="2040636"/>
                </a:lnTo>
                <a:lnTo>
                  <a:pt x="121920" y="2037588"/>
                </a:lnTo>
                <a:lnTo>
                  <a:pt x="80772" y="2022348"/>
                </a:lnTo>
                <a:lnTo>
                  <a:pt x="44196" y="1996440"/>
                </a:lnTo>
                <a:lnTo>
                  <a:pt x="18288" y="1961388"/>
                </a:lnTo>
                <a:lnTo>
                  <a:pt x="0" y="1903476"/>
                </a:lnTo>
                <a:lnTo>
                  <a:pt x="0" y="137160"/>
                </a:lnTo>
                <a:lnTo>
                  <a:pt x="10668" y="92964"/>
                </a:lnTo>
                <a:lnTo>
                  <a:pt x="33528" y="54864"/>
                </a:lnTo>
                <a:lnTo>
                  <a:pt x="67056" y="25908"/>
                </a:lnTo>
                <a:lnTo>
                  <a:pt x="106680" y="6096"/>
                </a:lnTo>
                <a:lnTo>
                  <a:pt x="135636" y="0"/>
                </a:lnTo>
                <a:lnTo>
                  <a:pt x="1287780" y="0"/>
                </a:lnTo>
                <a:lnTo>
                  <a:pt x="1331976" y="10668"/>
                </a:lnTo>
                <a:lnTo>
                  <a:pt x="1357884" y="24384"/>
                </a:lnTo>
                <a:lnTo>
                  <a:pt x="152400" y="24384"/>
                </a:lnTo>
                <a:lnTo>
                  <a:pt x="128016" y="27432"/>
                </a:lnTo>
                <a:lnTo>
                  <a:pt x="91440" y="39624"/>
                </a:lnTo>
                <a:lnTo>
                  <a:pt x="54864" y="70104"/>
                </a:lnTo>
                <a:lnTo>
                  <a:pt x="30480" y="114300"/>
                </a:lnTo>
                <a:lnTo>
                  <a:pt x="24384" y="152400"/>
                </a:lnTo>
                <a:lnTo>
                  <a:pt x="24384" y="1886712"/>
                </a:lnTo>
                <a:lnTo>
                  <a:pt x="30480" y="1924812"/>
                </a:lnTo>
                <a:lnTo>
                  <a:pt x="53340" y="1969008"/>
                </a:lnTo>
                <a:lnTo>
                  <a:pt x="102108" y="2005584"/>
                </a:lnTo>
                <a:lnTo>
                  <a:pt x="138684" y="2014728"/>
                </a:lnTo>
                <a:lnTo>
                  <a:pt x="1359408" y="2014728"/>
                </a:lnTo>
                <a:lnTo>
                  <a:pt x="1345692" y="2022348"/>
                </a:lnTo>
                <a:lnTo>
                  <a:pt x="1333500" y="2028444"/>
                </a:lnTo>
                <a:lnTo>
                  <a:pt x="1318259" y="2033016"/>
                </a:lnTo>
                <a:lnTo>
                  <a:pt x="1304544" y="2037588"/>
                </a:lnTo>
                <a:lnTo>
                  <a:pt x="1274063" y="2040636"/>
                </a:lnTo>
                <a:close/>
              </a:path>
              <a:path w="1424939" h="2040889">
                <a:moveTo>
                  <a:pt x="1359408" y="2014728"/>
                </a:moveTo>
                <a:lnTo>
                  <a:pt x="1284732" y="2014728"/>
                </a:lnTo>
                <a:lnTo>
                  <a:pt x="1298448" y="2013204"/>
                </a:lnTo>
                <a:lnTo>
                  <a:pt x="1310640" y="2010155"/>
                </a:lnTo>
                <a:lnTo>
                  <a:pt x="1321308" y="2005584"/>
                </a:lnTo>
                <a:lnTo>
                  <a:pt x="1333500" y="2001012"/>
                </a:lnTo>
                <a:lnTo>
                  <a:pt x="1344167" y="1993392"/>
                </a:lnTo>
                <a:lnTo>
                  <a:pt x="1377696" y="1959864"/>
                </a:lnTo>
                <a:lnTo>
                  <a:pt x="1397508" y="1914144"/>
                </a:lnTo>
                <a:lnTo>
                  <a:pt x="1400555" y="1888236"/>
                </a:lnTo>
                <a:lnTo>
                  <a:pt x="1400555" y="152400"/>
                </a:lnTo>
                <a:lnTo>
                  <a:pt x="1399032" y="140208"/>
                </a:lnTo>
                <a:lnTo>
                  <a:pt x="1397508" y="126492"/>
                </a:lnTo>
                <a:lnTo>
                  <a:pt x="1394459" y="114300"/>
                </a:lnTo>
                <a:lnTo>
                  <a:pt x="1389888" y="103632"/>
                </a:lnTo>
                <a:lnTo>
                  <a:pt x="1385316" y="91440"/>
                </a:lnTo>
                <a:lnTo>
                  <a:pt x="1354836" y="54864"/>
                </a:lnTo>
                <a:lnTo>
                  <a:pt x="1310640" y="30480"/>
                </a:lnTo>
                <a:lnTo>
                  <a:pt x="1272540" y="24384"/>
                </a:lnTo>
                <a:lnTo>
                  <a:pt x="1357884" y="24384"/>
                </a:lnTo>
                <a:lnTo>
                  <a:pt x="1399032" y="65532"/>
                </a:lnTo>
                <a:lnTo>
                  <a:pt x="1418844" y="106680"/>
                </a:lnTo>
                <a:lnTo>
                  <a:pt x="1424940" y="135636"/>
                </a:lnTo>
                <a:lnTo>
                  <a:pt x="1424940" y="1903476"/>
                </a:lnTo>
                <a:lnTo>
                  <a:pt x="1414272" y="1946148"/>
                </a:lnTo>
                <a:lnTo>
                  <a:pt x="1391412" y="1984248"/>
                </a:lnTo>
                <a:lnTo>
                  <a:pt x="1370076" y="2005584"/>
                </a:lnTo>
                <a:lnTo>
                  <a:pt x="1359408" y="201472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47325" y="3796718"/>
            <a:ext cx="1008380" cy="112585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70"/>
              </a:spcBef>
              <a:buFont typeface="΢"/>
              <a:buChar char="•"/>
              <a:tabLst>
                <a:tab pos="185420" algn="l"/>
              </a:tabLst>
            </a:pPr>
            <a:r>
              <a:rPr sz="1600" b="1" spc="-5" dirty="0">
                <a:latin typeface="微软雅黑"/>
                <a:cs typeface="微软雅黑"/>
              </a:rPr>
              <a:t>物品抓取</a:t>
            </a:r>
            <a:endParaRPr sz="16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975"/>
              </a:spcBef>
              <a:buFont typeface="΢"/>
              <a:buChar char="•"/>
              <a:tabLst>
                <a:tab pos="185420" algn="l"/>
              </a:tabLst>
            </a:pPr>
            <a:r>
              <a:rPr sz="1600" b="1" spc="-5" dirty="0">
                <a:latin typeface="微软雅黑"/>
                <a:cs typeface="微软雅黑"/>
              </a:rPr>
              <a:t>物品卸载</a:t>
            </a:r>
            <a:endParaRPr sz="16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960"/>
              </a:spcBef>
              <a:buFont typeface="΢"/>
              <a:buChar char="•"/>
              <a:tabLst>
                <a:tab pos="185420" algn="l"/>
              </a:tabLst>
            </a:pPr>
            <a:r>
              <a:rPr sz="1600" b="1" spc="-5" dirty="0">
                <a:latin typeface="微软雅黑"/>
                <a:cs typeface="微软雅黑"/>
              </a:rPr>
              <a:t>物品运输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71616" y="2781300"/>
            <a:ext cx="440690" cy="236220"/>
          </a:xfrm>
          <a:custGeom>
            <a:avLst/>
            <a:gdLst/>
            <a:ahLst/>
            <a:cxnLst/>
            <a:rect l="l" t="t" r="r" b="b"/>
            <a:pathLst>
              <a:path w="440690" h="236219">
                <a:moveTo>
                  <a:pt x="321564" y="236219"/>
                </a:moveTo>
                <a:lnTo>
                  <a:pt x="321564" y="188975"/>
                </a:lnTo>
                <a:lnTo>
                  <a:pt x="0" y="188975"/>
                </a:lnTo>
                <a:lnTo>
                  <a:pt x="0" y="47243"/>
                </a:lnTo>
                <a:lnTo>
                  <a:pt x="321564" y="47243"/>
                </a:lnTo>
                <a:lnTo>
                  <a:pt x="321564" y="0"/>
                </a:lnTo>
                <a:lnTo>
                  <a:pt x="440435" y="117348"/>
                </a:lnTo>
                <a:lnTo>
                  <a:pt x="321564" y="236219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94932" y="2708147"/>
            <a:ext cx="952500" cy="2766060"/>
          </a:xfrm>
          <a:custGeom>
            <a:avLst/>
            <a:gdLst/>
            <a:ahLst/>
            <a:cxnLst/>
            <a:rect l="l" t="t" r="r" b="b"/>
            <a:pathLst>
              <a:path w="952500" h="2766060">
                <a:moveTo>
                  <a:pt x="856488" y="2766060"/>
                </a:moveTo>
                <a:lnTo>
                  <a:pt x="94488" y="2766060"/>
                </a:lnTo>
                <a:lnTo>
                  <a:pt x="57864" y="2758559"/>
                </a:lnTo>
                <a:lnTo>
                  <a:pt x="27813" y="2738056"/>
                </a:lnTo>
                <a:lnTo>
                  <a:pt x="7477" y="2707552"/>
                </a:lnTo>
                <a:lnTo>
                  <a:pt x="0" y="2670047"/>
                </a:lnTo>
                <a:lnTo>
                  <a:pt x="0" y="96012"/>
                </a:lnTo>
                <a:lnTo>
                  <a:pt x="7477" y="58507"/>
                </a:lnTo>
                <a:lnTo>
                  <a:pt x="27813" y="28003"/>
                </a:lnTo>
                <a:lnTo>
                  <a:pt x="57864" y="7500"/>
                </a:lnTo>
                <a:lnTo>
                  <a:pt x="94488" y="0"/>
                </a:lnTo>
                <a:lnTo>
                  <a:pt x="856488" y="0"/>
                </a:lnTo>
                <a:lnTo>
                  <a:pt x="893992" y="7500"/>
                </a:lnTo>
                <a:lnTo>
                  <a:pt x="924496" y="28003"/>
                </a:lnTo>
                <a:lnTo>
                  <a:pt x="944999" y="58507"/>
                </a:lnTo>
                <a:lnTo>
                  <a:pt x="952500" y="96012"/>
                </a:lnTo>
                <a:lnTo>
                  <a:pt x="952500" y="2670047"/>
                </a:lnTo>
                <a:lnTo>
                  <a:pt x="944999" y="2707552"/>
                </a:lnTo>
                <a:lnTo>
                  <a:pt x="924496" y="2738056"/>
                </a:lnTo>
                <a:lnTo>
                  <a:pt x="893992" y="2758559"/>
                </a:lnTo>
                <a:lnTo>
                  <a:pt x="856488" y="276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81216" y="2695955"/>
            <a:ext cx="978535" cy="2790825"/>
          </a:xfrm>
          <a:custGeom>
            <a:avLst/>
            <a:gdLst/>
            <a:ahLst/>
            <a:cxnLst/>
            <a:rect l="l" t="t" r="r" b="b"/>
            <a:pathLst>
              <a:path w="978534" h="2790825">
                <a:moveTo>
                  <a:pt x="871727" y="2790444"/>
                </a:moveTo>
                <a:lnTo>
                  <a:pt x="97536" y="2790444"/>
                </a:lnTo>
                <a:lnTo>
                  <a:pt x="86868" y="2788920"/>
                </a:lnTo>
                <a:lnTo>
                  <a:pt x="48768" y="2772156"/>
                </a:lnTo>
                <a:lnTo>
                  <a:pt x="19812" y="2743200"/>
                </a:lnTo>
                <a:lnTo>
                  <a:pt x="6096" y="2714244"/>
                </a:lnTo>
                <a:lnTo>
                  <a:pt x="3048" y="2705100"/>
                </a:lnTo>
                <a:lnTo>
                  <a:pt x="1524" y="2694431"/>
                </a:lnTo>
                <a:lnTo>
                  <a:pt x="0" y="2682239"/>
                </a:lnTo>
                <a:lnTo>
                  <a:pt x="0" y="108204"/>
                </a:lnTo>
                <a:lnTo>
                  <a:pt x="4572" y="76200"/>
                </a:lnTo>
                <a:lnTo>
                  <a:pt x="9144" y="67056"/>
                </a:lnTo>
                <a:lnTo>
                  <a:pt x="13716" y="56388"/>
                </a:lnTo>
                <a:lnTo>
                  <a:pt x="39624" y="24384"/>
                </a:lnTo>
                <a:lnTo>
                  <a:pt x="76200" y="4572"/>
                </a:lnTo>
                <a:lnTo>
                  <a:pt x="86868" y="3048"/>
                </a:lnTo>
                <a:lnTo>
                  <a:pt x="97536" y="0"/>
                </a:lnTo>
                <a:lnTo>
                  <a:pt x="880872" y="0"/>
                </a:lnTo>
                <a:lnTo>
                  <a:pt x="891540" y="1524"/>
                </a:lnTo>
                <a:lnTo>
                  <a:pt x="912875" y="7620"/>
                </a:lnTo>
                <a:lnTo>
                  <a:pt x="922020" y="12192"/>
                </a:lnTo>
                <a:lnTo>
                  <a:pt x="931164" y="18288"/>
                </a:lnTo>
                <a:lnTo>
                  <a:pt x="940689" y="25908"/>
                </a:lnTo>
                <a:lnTo>
                  <a:pt x="100584" y="25908"/>
                </a:lnTo>
                <a:lnTo>
                  <a:pt x="85344" y="28956"/>
                </a:lnTo>
                <a:lnTo>
                  <a:pt x="50292" y="48768"/>
                </a:lnTo>
                <a:lnTo>
                  <a:pt x="36576" y="68580"/>
                </a:lnTo>
                <a:lnTo>
                  <a:pt x="32004" y="74676"/>
                </a:lnTo>
                <a:lnTo>
                  <a:pt x="30480" y="82296"/>
                </a:lnTo>
                <a:lnTo>
                  <a:pt x="27432" y="91440"/>
                </a:lnTo>
                <a:lnTo>
                  <a:pt x="25908" y="99060"/>
                </a:lnTo>
                <a:lnTo>
                  <a:pt x="25908" y="2689860"/>
                </a:lnTo>
                <a:lnTo>
                  <a:pt x="27432" y="2697480"/>
                </a:lnTo>
                <a:lnTo>
                  <a:pt x="28956" y="2706623"/>
                </a:lnTo>
                <a:lnTo>
                  <a:pt x="50292" y="2740152"/>
                </a:lnTo>
                <a:lnTo>
                  <a:pt x="54864" y="2746247"/>
                </a:lnTo>
                <a:lnTo>
                  <a:pt x="62484" y="2750820"/>
                </a:lnTo>
                <a:lnTo>
                  <a:pt x="68580" y="2753868"/>
                </a:lnTo>
                <a:lnTo>
                  <a:pt x="76200" y="2758439"/>
                </a:lnTo>
                <a:lnTo>
                  <a:pt x="83820" y="2761488"/>
                </a:lnTo>
                <a:lnTo>
                  <a:pt x="99060" y="2764536"/>
                </a:lnTo>
                <a:lnTo>
                  <a:pt x="940308" y="2764536"/>
                </a:lnTo>
                <a:lnTo>
                  <a:pt x="931164" y="2772156"/>
                </a:lnTo>
                <a:lnTo>
                  <a:pt x="923544" y="2776728"/>
                </a:lnTo>
                <a:lnTo>
                  <a:pt x="912875" y="2781300"/>
                </a:lnTo>
                <a:lnTo>
                  <a:pt x="903731" y="2785872"/>
                </a:lnTo>
                <a:lnTo>
                  <a:pt x="871727" y="2790444"/>
                </a:lnTo>
                <a:close/>
              </a:path>
              <a:path w="978534" h="2790825">
                <a:moveTo>
                  <a:pt x="940308" y="2764536"/>
                </a:moveTo>
                <a:lnTo>
                  <a:pt x="879348" y="2764536"/>
                </a:lnTo>
                <a:lnTo>
                  <a:pt x="894588" y="2761488"/>
                </a:lnTo>
                <a:lnTo>
                  <a:pt x="909827" y="2755392"/>
                </a:lnTo>
                <a:lnTo>
                  <a:pt x="915924" y="2750820"/>
                </a:lnTo>
                <a:lnTo>
                  <a:pt x="923544" y="2746247"/>
                </a:lnTo>
                <a:lnTo>
                  <a:pt x="934212" y="2735580"/>
                </a:lnTo>
                <a:lnTo>
                  <a:pt x="952500" y="2691384"/>
                </a:lnTo>
                <a:lnTo>
                  <a:pt x="954024" y="2682239"/>
                </a:lnTo>
                <a:lnTo>
                  <a:pt x="954024" y="108204"/>
                </a:lnTo>
                <a:lnTo>
                  <a:pt x="952500" y="100584"/>
                </a:lnTo>
                <a:lnTo>
                  <a:pt x="952500" y="91440"/>
                </a:lnTo>
                <a:lnTo>
                  <a:pt x="935736" y="56388"/>
                </a:lnTo>
                <a:lnTo>
                  <a:pt x="896112" y="28956"/>
                </a:lnTo>
                <a:lnTo>
                  <a:pt x="879348" y="25908"/>
                </a:lnTo>
                <a:lnTo>
                  <a:pt x="940689" y="25908"/>
                </a:lnTo>
                <a:lnTo>
                  <a:pt x="973836" y="74676"/>
                </a:lnTo>
                <a:lnTo>
                  <a:pt x="978408" y="96012"/>
                </a:lnTo>
                <a:lnTo>
                  <a:pt x="978408" y="2692907"/>
                </a:lnTo>
                <a:lnTo>
                  <a:pt x="966216" y="2732531"/>
                </a:lnTo>
                <a:lnTo>
                  <a:pt x="947927" y="2758439"/>
                </a:lnTo>
                <a:lnTo>
                  <a:pt x="940308" y="2764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23974" y="2869157"/>
            <a:ext cx="53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微软雅黑"/>
                <a:cs typeface="微软雅黑"/>
              </a:rPr>
              <a:t>调测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83096" y="3745992"/>
            <a:ext cx="1409700" cy="20299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75476" y="3741420"/>
            <a:ext cx="1424940" cy="2040889"/>
          </a:xfrm>
          <a:custGeom>
            <a:avLst/>
            <a:gdLst/>
            <a:ahLst/>
            <a:cxnLst/>
            <a:rect l="l" t="t" r="r" b="b"/>
            <a:pathLst>
              <a:path w="1424940" h="2040889">
                <a:moveTo>
                  <a:pt x="1274063" y="2040636"/>
                </a:moveTo>
                <a:lnTo>
                  <a:pt x="137160" y="2040636"/>
                </a:lnTo>
                <a:lnTo>
                  <a:pt x="121920" y="2037588"/>
                </a:lnTo>
                <a:lnTo>
                  <a:pt x="80772" y="2022348"/>
                </a:lnTo>
                <a:lnTo>
                  <a:pt x="56388" y="2005584"/>
                </a:lnTo>
                <a:lnTo>
                  <a:pt x="44196" y="1996440"/>
                </a:lnTo>
                <a:lnTo>
                  <a:pt x="18288" y="1961388"/>
                </a:lnTo>
                <a:lnTo>
                  <a:pt x="0" y="1903476"/>
                </a:lnTo>
                <a:lnTo>
                  <a:pt x="0" y="137160"/>
                </a:lnTo>
                <a:lnTo>
                  <a:pt x="18288" y="79248"/>
                </a:lnTo>
                <a:lnTo>
                  <a:pt x="44196" y="44196"/>
                </a:lnTo>
                <a:lnTo>
                  <a:pt x="79248" y="18288"/>
                </a:lnTo>
                <a:lnTo>
                  <a:pt x="120396" y="3048"/>
                </a:lnTo>
                <a:lnTo>
                  <a:pt x="135636" y="0"/>
                </a:lnTo>
                <a:lnTo>
                  <a:pt x="1287780" y="0"/>
                </a:lnTo>
                <a:lnTo>
                  <a:pt x="1331976" y="10668"/>
                </a:lnTo>
                <a:lnTo>
                  <a:pt x="1357884" y="24384"/>
                </a:lnTo>
                <a:lnTo>
                  <a:pt x="152400" y="24384"/>
                </a:lnTo>
                <a:lnTo>
                  <a:pt x="128016" y="27432"/>
                </a:lnTo>
                <a:lnTo>
                  <a:pt x="82296" y="45720"/>
                </a:lnTo>
                <a:lnTo>
                  <a:pt x="47244" y="80772"/>
                </a:lnTo>
                <a:lnTo>
                  <a:pt x="27432" y="126492"/>
                </a:lnTo>
                <a:lnTo>
                  <a:pt x="24384" y="152400"/>
                </a:lnTo>
                <a:lnTo>
                  <a:pt x="24384" y="1886712"/>
                </a:lnTo>
                <a:lnTo>
                  <a:pt x="30480" y="1924812"/>
                </a:lnTo>
                <a:lnTo>
                  <a:pt x="53340" y="1969008"/>
                </a:lnTo>
                <a:lnTo>
                  <a:pt x="102108" y="2005584"/>
                </a:lnTo>
                <a:lnTo>
                  <a:pt x="138684" y="2014728"/>
                </a:lnTo>
                <a:lnTo>
                  <a:pt x="1359408" y="2014728"/>
                </a:lnTo>
                <a:lnTo>
                  <a:pt x="1345692" y="2022348"/>
                </a:lnTo>
                <a:lnTo>
                  <a:pt x="1333500" y="2028444"/>
                </a:lnTo>
                <a:lnTo>
                  <a:pt x="1318259" y="2033016"/>
                </a:lnTo>
                <a:lnTo>
                  <a:pt x="1304544" y="2037588"/>
                </a:lnTo>
                <a:lnTo>
                  <a:pt x="1274063" y="2040636"/>
                </a:lnTo>
                <a:close/>
              </a:path>
              <a:path w="1424940" h="2040889">
                <a:moveTo>
                  <a:pt x="1359408" y="2014728"/>
                </a:moveTo>
                <a:lnTo>
                  <a:pt x="1284732" y="2014728"/>
                </a:lnTo>
                <a:lnTo>
                  <a:pt x="1298448" y="2013204"/>
                </a:lnTo>
                <a:lnTo>
                  <a:pt x="1310640" y="2010155"/>
                </a:lnTo>
                <a:lnTo>
                  <a:pt x="1321308" y="2005584"/>
                </a:lnTo>
                <a:lnTo>
                  <a:pt x="1333500" y="2001012"/>
                </a:lnTo>
                <a:lnTo>
                  <a:pt x="1344167" y="1993392"/>
                </a:lnTo>
                <a:lnTo>
                  <a:pt x="1377696" y="1959864"/>
                </a:lnTo>
                <a:lnTo>
                  <a:pt x="1397508" y="1914144"/>
                </a:lnTo>
                <a:lnTo>
                  <a:pt x="1400555" y="1888236"/>
                </a:lnTo>
                <a:lnTo>
                  <a:pt x="1400555" y="152400"/>
                </a:lnTo>
                <a:lnTo>
                  <a:pt x="1399032" y="140208"/>
                </a:lnTo>
                <a:lnTo>
                  <a:pt x="1397508" y="126492"/>
                </a:lnTo>
                <a:lnTo>
                  <a:pt x="1394459" y="114300"/>
                </a:lnTo>
                <a:lnTo>
                  <a:pt x="1389888" y="103632"/>
                </a:lnTo>
                <a:lnTo>
                  <a:pt x="1385316" y="91440"/>
                </a:lnTo>
                <a:lnTo>
                  <a:pt x="1354836" y="54864"/>
                </a:lnTo>
                <a:lnTo>
                  <a:pt x="1312163" y="30480"/>
                </a:lnTo>
                <a:lnTo>
                  <a:pt x="1272540" y="24384"/>
                </a:lnTo>
                <a:lnTo>
                  <a:pt x="1357884" y="24384"/>
                </a:lnTo>
                <a:lnTo>
                  <a:pt x="1399032" y="65532"/>
                </a:lnTo>
                <a:lnTo>
                  <a:pt x="1418844" y="106680"/>
                </a:lnTo>
                <a:lnTo>
                  <a:pt x="1424940" y="135636"/>
                </a:lnTo>
                <a:lnTo>
                  <a:pt x="1424940" y="1903476"/>
                </a:lnTo>
                <a:lnTo>
                  <a:pt x="1414272" y="1946148"/>
                </a:lnTo>
                <a:lnTo>
                  <a:pt x="1391412" y="1984248"/>
                </a:lnTo>
                <a:lnTo>
                  <a:pt x="1370076" y="2005584"/>
                </a:lnTo>
                <a:lnTo>
                  <a:pt x="1359408" y="201472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630357" y="3796718"/>
            <a:ext cx="1008380" cy="76009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70"/>
              </a:spcBef>
              <a:buFont typeface="΢"/>
              <a:buChar char="•"/>
              <a:tabLst>
                <a:tab pos="185420" algn="l"/>
              </a:tabLst>
            </a:pPr>
            <a:r>
              <a:rPr sz="1600" b="1" spc="-5" dirty="0">
                <a:latin typeface="微软雅黑"/>
                <a:cs typeface="微软雅黑"/>
              </a:rPr>
              <a:t>远程监视</a:t>
            </a:r>
            <a:endParaRPr sz="16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975"/>
              </a:spcBef>
              <a:buFont typeface="΢"/>
              <a:buChar char="•"/>
              <a:tabLst>
                <a:tab pos="185420" algn="l"/>
              </a:tabLst>
            </a:pPr>
            <a:r>
              <a:rPr sz="1600" b="1" spc="-5" dirty="0">
                <a:latin typeface="微软雅黑"/>
                <a:cs typeface="微软雅黑"/>
              </a:rPr>
              <a:t>功能模拟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54696" y="2781300"/>
            <a:ext cx="440690" cy="236220"/>
          </a:xfrm>
          <a:custGeom>
            <a:avLst/>
            <a:gdLst/>
            <a:ahLst/>
            <a:cxnLst/>
            <a:rect l="l" t="t" r="r" b="b"/>
            <a:pathLst>
              <a:path w="440690" h="236219">
                <a:moveTo>
                  <a:pt x="321564" y="236219"/>
                </a:moveTo>
                <a:lnTo>
                  <a:pt x="321564" y="188975"/>
                </a:lnTo>
                <a:lnTo>
                  <a:pt x="0" y="188975"/>
                </a:lnTo>
                <a:lnTo>
                  <a:pt x="0" y="47243"/>
                </a:lnTo>
                <a:lnTo>
                  <a:pt x="321564" y="47243"/>
                </a:lnTo>
                <a:lnTo>
                  <a:pt x="321564" y="0"/>
                </a:lnTo>
                <a:lnTo>
                  <a:pt x="440435" y="117348"/>
                </a:lnTo>
                <a:lnTo>
                  <a:pt x="321564" y="236219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8011" y="2708147"/>
            <a:ext cx="952500" cy="2766060"/>
          </a:xfrm>
          <a:custGeom>
            <a:avLst/>
            <a:gdLst/>
            <a:ahLst/>
            <a:cxnLst/>
            <a:rect l="l" t="t" r="r" b="b"/>
            <a:pathLst>
              <a:path w="952500" h="2766060">
                <a:moveTo>
                  <a:pt x="856488" y="2766060"/>
                </a:moveTo>
                <a:lnTo>
                  <a:pt x="94488" y="2766060"/>
                </a:lnTo>
                <a:lnTo>
                  <a:pt x="57864" y="2758559"/>
                </a:lnTo>
                <a:lnTo>
                  <a:pt x="27813" y="2738056"/>
                </a:lnTo>
                <a:lnTo>
                  <a:pt x="7477" y="2707552"/>
                </a:lnTo>
                <a:lnTo>
                  <a:pt x="0" y="2670047"/>
                </a:lnTo>
                <a:lnTo>
                  <a:pt x="0" y="96012"/>
                </a:lnTo>
                <a:lnTo>
                  <a:pt x="7477" y="58507"/>
                </a:lnTo>
                <a:lnTo>
                  <a:pt x="27813" y="28003"/>
                </a:lnTo>
                <a:lnTo>
                  <a:pt x="57864" y="7500"/>
                </a:lnTo>
                <a:lnTo>
                  <a:pt x="94488" y="0"/>
                </a:lnTo>
                <a:lnTo>
                  <a:pt x="856488" y="0"/>
                </a:lnTo>
                <a:lnTo>
                  <a:pt x="893992" y="7500"/>
                </a:lnTo>
                <a:lnTo>
                  <a:pt x="924496" y="28003"/>
                </a:lnTo>
                <a:lnTo>
                  <a:pt x="944999" y="58507"/>
                </a:lnTo>
                <a:lnTo>
                  <a:pt x="952500" y="96012"/>
                </a:lnTo>
                <a:lnTo>
                  <a:pt x="952500" y="2670047"/>
                </a:lnTo>
                <a:lnTo>
                  <a:pt x="944999" y="2707552"/>
                </a:lnTo>
                <a:lnTo>
                  <a:pt x="924496" y="2738056"/>
                </a:lnTo>
                <a:lnTo>
                  <a:pt x="893992" y="2758559"/>
                </a:lnTo>
                <a:lnTo>
                  <a:pt x="856488" y="276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64296" y="2695955"/>
            <a:ext cx="978535" cy="2790825"/>
          </a:xfrm>
          <a:custGeom>
            <a:avLst/>
            <a:gdLst/>
            <a:ahLst/>
            <a:cxnLst/>
            <a:rect l="l" t="t" r="r" b="b"/>
            <a:pathLst>
              <a:path w="978534" h="2790825">
                <a:moveTo>
                  <a:pt x="871727" y="2790444"/>
                </a:moveTo>
                <a:lnTo>
                  <a:pt x="99060" y="2790444"/>
                </a:lnTo>
                <a:lnTo>
                  <a:pt x="88392" y="2788920"/>
                </a:lnTo>
                <a:lnTo>
                  <a:pt x="48768" y="2772156"/>
                </a:lnTo>
                <a:lnTo>
                  <a:pt x="19812" y="2743200"/>
                </a:lnTo>
                <a:lnTo>
                  <a:pt x="6096" y="2714244"/>
                </a:lnTo>
                <a:lnTo>
                  <a:pt x="3048" y="2705100"/>
                </a:lnTo>
                <a:lnTo>
                  <a:pt x="1524" y="2694431"/>
                </a:lnTo>
                <a:lnTo>
                  <a:pt x="0" y="2682239"/>
                </a:lnTo>
                <a:lnTo>
                  <a:pt x="0" y="108204"/>
                </a:lnTo>
                <a:lnTo>
                  <a:pt x="9144" y="67056"/>
                </a:lnTo>
                <a:lnTo>
                  <a:pt x="39624" y="24384"/>
                </a:lnTo>
                <a:lnTo>
                  <a:pt x="76200" y="4572"/>
                </a:lnTo>
                <a:lnTo>
                  <a:pt x="86868" y="3048"/>
                </a:lnTo>
                <a:lnTo>
                  <a:pt x="97536" y="0"/>
                </a:lnTo>
                <a:lnTo>
                  <a:pt x="880872" y="0"/>
                </a:lnTo>
                <a:lnTo>
                  <a:pt x="891540" y="1524"/>
                </a:lnTo>
                <a:lnTo>
                  <a:pt x="912875" y="7620"/>
                </a:lnTo>
                <a:lnTo>
                  <a:pt x="922020" y="12192"/>
                </a:lnTo>
                <a:lnTo>
                  <a:pt x="931164" y="18288"/>
                </a:lnTo>
                <a:lnTo>
                  <a:pt x="940689" y="25908"/>
                </a:lnTo>
                <a:lnTo>
                  <a:pt x="100584" y="25908"/>
                </a:lnTo>
                <a:lnTo>
                  <a:pt x="85344" y="28956"/>
                </a:lnTo>
                <a:lnTo>
                  <a:pt x="50292" y="48768"/>
                </a:lnTo>
                <a:lnTo>
                  <a:pt x="30480" y="82296"/>
                </a:lnTo>
                <a:lnTo>
                  <a:pt x="25908" y="99060"/>
                </a:lnTo>
                <a:lnTo>
                  <a:pt x="25908" y="2689860"/>
                </a:lnTo>
                <a:lnTo>
                  <a:pt x="27432" y="2697480"/>
                </a:lnTo>
                <a:lnTo>
                  <a:pt x="28956" y="2706623"/>
                </a:lnTo>
                <a:lnTo>
                  <a:pt x="56388" y="2746247"/>
                </a:lnTo>
                <a:lnTo>
                  <a:pt x="68580" y="2753868"/>
                </a:lnTo>
                <a:lnTo>
                  <a:pt x="76200" y="2758439"/>
                </a:lnTo>
                <a:lnTo>
                  <a:pt x="83820" y="2761488"/>
                </a:lnTo>
                <a:lnTo>
                  <a:pt x="99060" y="2764536"/>
                </a:lnTo>
                <a:lnTo>
                  <a:pt x="940308" y="2764536"/>
                </a:lnTo>
                <a:lnTo>
                  <a:pt x="931164" y="2772156"/>
                </a:lnTo>
                <a:lnTo>
                  <a:pt x="923544" y="2776728"/>
                </a:lnTo>
                <a:lnTo>
                  <a:pt x="912875" y="2781300"/>
                </a:lnTo>
                <a:lnTo>
                  <a:pt x="903731" y="2785872"/>
                </a:lnTo>
                <a:lnTo>
                  <a:pt x="871727" y="2790444"/>
                </a:lnTo>
                <a:close/>
              </a:path>
              <a:path w="978534" h="2790825">
                <a:moveTo>
                  <a:pt x="940308" y="2764536"/>
                </a:moveTo>
                <a:lnTo>
                  <a:pt x="879348" y="2764536"/>
                </a:lnTo>
                <a:lnTo>
                  <a:pt x="894588" y="2761488"/>
                </a:lnTo>
                <a:lnTo>
                  <a:pt x="909827" y="2755392"/>
                </a:lnTo>
                <a:lnTo>
                  <a:pt x="915924" y="2750820"/>
                </a:lnTo>
                <a:lnTo>
                  <a:pt x="923544" y="2746247"/>
                </a:lnTo>
                <a:lnTo>
                  <a:pt x="929640" y="2741676"/>
                </a:lnTo>
                <a:lnTo>
                  <a:pt x="949452" y="2706623"/>
                </a:lnTo>
                <a:lnTo>
                  <a:pt x="954024" y="2682239"/>
                </a:lnTo>
                <a:lnTo>
                  <a:pt x="954024" y="108204"/>
                </a:lnTo>
                <a:lnTo>
                  <a:pt x="952500" y="100584"/>
                </a:lnTo>
                <a:lnTo>
                  <a:pt x="952500" y="91440"/>
                </a:lnTo>
                <a:lnTo>
                  <a:pt x="949452" y="83820"/>
                </a:lnTo>
                <a:lnTo>
                  <a:pt x="947927" y="76200"/>
                </a:lnTo>
                <a:lnTo>
                  <a:pt x="943356" y="68580"/>
                </a:lnTo>
                <a:lnTo>
                  <a:pt x="911352" y="35052"/>
                </a:lnTo>
                <a:lnTo>
                  <a:pt x="879348" y="25908"/>
                </a:lnTo>
                <a:lnTo>
                  <a:pt x="940689" y="25908"/>
                </a:lnTo>
                <a:lnTo>
                  <a:pt x="966216" y="56388"/>
                </a:lnTo>
                <a:lnTo>
                  <a:pt x="978408" y="96012"/>
                </a:lnTo>
                <a:lnTo>
                  <a:pt x="978408" y="2692907"/>
                </a:lnTo>
                <a:lnTo>
                  <a:pt x="966216" y="2732531"/>
                </a:lnTo>
                <a:lnTo>
                  <a:pt x="947927" y="2758439"/>
                </a:lnTo>
                <a:lnTo>
                  <a:pt x="940308" y="2764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608482" y="2869157"/>
            <a:ext cx="53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微软雅黑"/>
                <a:cs typeface="微软雅黑"/>
              </a:rPr>
              <a:t>辅助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266176" y="3745992"/>
            <a:ext cx="1409700" cy="20299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58555" y="3741420"/>
            <a:ext cx="1426845" cy="2040889"/>
          </a:xfrm>
          <a:custGeom>
            <a:avLst/>
            <a:gdLst/>
            <a:ahLst/>
            <a:cxnLst/>
            <a:rect l="l" t="t" r="r" b="b"/>
            <a:pathLst>
              <a:path w="1426845" h="2040889">
                <a:moveTo>
                  <a:pt x="1274063" y="2040636"/>
                </a:moveTo>
                <a:lnTo>
                  <a:pt x="137160" y="2040636"/>
                </a:lnTo>
                <a:lnTo>
                  <a:pt x="121920" y="2037588"/>
                </a:lnTo>
                <a:lnTo>
                  <a:pt x="80772" y="2022348"/>
                </a:lnTo>
                <a:lnTo>
                  <a:pt x="45720" y="1996440"/>
                </a:lnTo>
                <a:lnTo>
                  <a:pt x="18288" y="1961388"/>
                </a:lnTo>
                <a:lnTo>
                  <a:pt x="0" y="1903476"/>
                </a:lnTo>
                <a:lnTo>
                  <a:pt x="0" y="137160"/>
                </a:lnTo>
                <a:lnTo>
                  <a:pt x="18288" y="79248"/>
                </a:lnTo>
                <a:lnTo>
                  <a:pt x="44196" y="44196"/>
                </a:lnTo>
                <a:lnTo>
                  <a:pt x="79248" y="18288"/>
                </a:lnTo>
                <a:lnTo>
                  <a:pt x="121920" y="3048"/>
                </a:lnTo>
                <a:lnTo>
                  <a:pt x="135636" y="0"/>
                </a:lnTo>
                <a:lnTo>
                  <a:pt x="1287780" y="0"/>
                </a:lnTo>
                <a:lnTo>
                  <a:pt x="1303020" y="1524"/>
                </a:lnTo>
                <a:lnTo>
                  <a:pt x="1318259" y="6096"/>
                </a:lnTo>
                <a:lnTo>
                  <a:pt x="1331976" y="10668"/>
                </a:lnTo>
                <a:lnTo>
                  <a:pt x="1345692" y="16764"/>
                </a:lnTo>
                <a:lnTo>
                  <a:pt x="1357884" y="24384"/>
                </a:lnTo>
                <a:lnTo>
                  <a:pt x="153924" y="24384"/>
                </a:lnTo>
                <a:lnTo>
                  <a:pt x="140208" y="25908"/>
                </a:lnTo>
                <a:lnTo>
                  <a:pt x="92964" y="39624"/>
                </a:lnTo>
                <a:lnTo>
                  <a:pt x="54864" y="70104"/>
                </a:lnTo>
                <a:lnTo>
                  <a:pt x="30480" y="114300"/>
                </a:lnTo>
                <a:lnTo>
                  <a:pt x="25908" y="138684"/>
                </a:lnTo>
                <a:lnTo>
                  <a:pt x="25908" y="1900428"/>
                </a:lnTo>
                <a:lnTo>
                  <a:pt x="39624" y="1947672"/>
                </a:lnTo>
                <a:lnTo>
                  <a:pt x="47244" y="1958340"/>
                </a:lnTo>
                <a:lnTo>
                  <a:pt x="53340" y="1969008"/>
                </a:lnTo>
                <a:lnTo>
                  <a:pt x="102108" y="2005584"/>
                </a:lnTo>
                <a:lnTo>
                  <a:pt x="138684" y="2014728"/>
                </a:lnTo>
                <a:lnTo>
                  <a:pt x="1359408" y="2014728"/>
                </a:lnTo>
                <a:lnTo>
                  <a:pt x="1347216" y="2022348"/>
                </a:lnTo>
                <a:lnTo>
                  <a:pt x="1333500" y="2028444"/>
                </a:lnTo>
                <a:lnTo>
                  <a:pt x="1319784" y="2033016"/>
                </a:lnTo>
                <a:lnTo>
                  <a:pt x="1304544" y="2037588"/>
                </a:lnTo>
                <a:lnTo>
                  <a:pt x="1274063" y="2040636"/>
                </a:lnTo>
                <a:close/>
              </a:path>
              <a:path w="1426845" h="2040889">
                <a:moveTo>
                  <a:pt x="1359408" y="2014728"/>
                </a:moveTo>
                <a:lnTo>
                  <a:pt x="1284732" y="2014728"/>
                </a:lnTo>
                <a:lnTo>
                  <a:pt x="1298448" y="2013204"/>
                </a:lnTo>
                <a:lnTo>
                  <a:pt x="1310640" y="2010155"/>
                </a:lnTo>
                <a:lnTo>
                  <a:pt x="1322832" y="2005584"/>
                </a:lnTo>
                <a:lnTo>
                  <a:pt x="1333500" y="2001012"/>
                </a:lnTo>
                <a:lnTo>
                  <a:pt x="1344167" y="1993392"/>
                </a:lnTo>
                <a:lnTo>
                  <a:pt x="1353312" y="1987296"/>
                </a:lnTo>
                <a:lnTo>
                  <a:pt x="1371600" y="1969008"/>
                </a:lnTo>
                <a:lnTo>
                  <a:pt x="1377696" y="1959864"/>
                </a:lnTo>
                <a:lnTo>
                  <a:pt x="1385316" y="1949196"/>
                </a:lnTo>
                <a:lnTo>
                  <a:pt x="1399032" y="1901951"/>
                </a:lnTo>
                <a:lnTo>
                  <a:pt x="1400555" y="1888236"/>
                </a:lnTo>
                <a:lnTo>
                  <a:pt x="1400555" y="140208"/>
                </a:lnTo>
                <a:lnTo>
                  <a:pt x="1385316" y="91440"/>
                </a:lnTo>
                <a:lnTo>
                  <a:pt x="1354836" y="54864"/>
                </a:lnTo>
                <a:lnTo>
                  <a:pt x="1344167" y="47244"/>
                </a:lnTo>
                <a:lnTo>
                  <a:pt x="1335024" y="39624"/>
                </a:lnTo>
                <a:lnTo>
                  <a:pt x="1322832" y="35052"/>
                </a:lnTo>
                <a:lnTo>
                  <a:pt x="1312163" y="30480"/>
                </a:lnTo>
                <a:lnTo>
                  <a:pt x="1299972" y="27432"/>
                </a:lnTo>
                <a:lnTo>
                  <a:pt x="1272540" y="24384"/>
                </a:lnTo>
                <a:lnTo>
                  <a:pt x="1357884" y="24384"/>
                </a:lnTo>
                <a:lnTo>
                  <a:pt x="1370076" y="33528"/>
                </a:lnTo>
                <a:lnTo>
                  <a:pt x="1380744" y="44196"/>
                </a:lnTo>
                <a:lnTo>
                  <a:pt x="1399032" y="65532"/>
                </a:lnTo>
                <a:lnTo>
                  <a:pt x="1406651" y="79248"/>
                </a:lnTo>
                <a:lnTo>
                  <a:pt x="1414272" y="91440"/>
                </a:lnTo>
                <a:lnTo>
                  <a:pt x="1418844" y="106680"/>
                </a:lnTo>
                <a:lnTo>
                  <a:pt x="1421892" y="120396"/>
                </a:lnTo>
                <a:lnTo>
                  <a:pt x="1424940" y="135636"/>
                </a:lnTo>
                <a:lnTo>
                  <a:pt x="1426463" y="150876"/>
                </a:lnTo>
                <a:lnTo>
                  <a:pt x="1426463" y="1888236"/>
                </a:lnTo>
                <a:lnTo>
                  <a:pt x="1414272" y="1946148"/>
                </a:lnTo>
                <a:lnTo>
                  <a:pt x="1382267" y="1994916"/>
                </a:lnTo>
                <a:lnTo>
                  <a:pt x="1370076" y="2005584"/>
                </a:lnTo>
                <a:lnTo>
                  <a:pt x="1359408" y="201472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413426" y="3796718"/>
            <a:ext cx="1103630" cy="149161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70"/>
              </a:spcBef>
              <a:buFont typeface="΢"/>
              <a:buChar char="•"/>
              <a:tabLst>
                <a:tab pos="185420" algn="l"/>
              </a:tabLst>
            </a:pPr>
            <a:r>
              <a:rPr sz="1600" b="1" spc="-5" dirty="0">
                <a:latin typeface="微软雅黑"/>
                <a:cs typeface="微软雅黑"/>
              </a:rPr>
              <a:t>电源</a:t>
            </a:r>
            <a:r>
              <a:rPr sz="1600" b="1" spc="-10" dirty="0">
                <a:latin typeface="微软雅黑"/>
                <a:cs typeface="微软雅黑"/>
              </a:rPr>
              <a:t>/</a:t>
            </a:r>
            <a:r>
              <a:rPr sz="1600" b="1" spc="-5" dirty="0">
                <a:latin typeface="微软雅黑"/>
                <a:cs typeface="微软雅黑"/>
              </a:rPr>
              <a:t>变换</a:t>
            </a:r>
            <a:endParaRPr sz="16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975"/>
              </a:spcBef>
              <a:buFont typeface="΢"/>
              <a:buChar char="•"/>
              <a:tabLst>
                <a:tab pos="185420" algn="l"/>
              </a:tabLst>
            </a:pPr>
            <a:r>
              <a:rPr sz="1600" b="1" spc="-5" dirty="0">
                <a:latin typeface="微软雅黑"/>
                <a:cs typeface="微软雅黑"/>
              </a:rPr>
              <a:t>信息传递</a:t>
            </a:r>
            <a:endParaRPr sz="16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960"/>
              </a:spcBef>
              <a:buFont typeface="΢"/>
              <a:buChar char="•"/>
              <a:tabLst>
                <a:tab pos="185420" algn="l"/>
              </a:tabLst>
            </a:pPr>
            <a:r>
              <a:rPr sz="1600" b="1" spc="-5" dirty="0">
                <a:latin typeface="微软雅黑"/>
                <a:cs typeface="微软雅黑"/>
              </a:rPr>
              <a:t>机电安装</a:t>
            </a:r>
            <a:endParaRPr sz="16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960"/>
              </a:spcBef>
              <a:buFont typeface="΢"/>
              <a:buChar char="•"/>
              <a:tabLst>
                <a:tab pos="185420" algn="l"/>
              </a:tabLst>
            </a:pPr>
            <a:r>
              <a:rPr sz="1600" b="1" spc="-5" dirty="0">
                <a:latin typeface="微软雅黑"/>
                <a:cs typeface="微软雅黑"/>
              </a:rPr>
              <a:t>...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64893" y="6814791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70" y="1581455"/>
            <a:ext cx="6474930" cy="51533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微软雅黑"/>
                <a:cs typeface="微软雅黑"/>
              </a:rPr>
              <a:t>规定路线</a:t>
            </a: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微软雅黑"/>
                <a:cs typeface="微软雅黑"/>
              </a:rPr>
              <a:t>路线标注方法及其性质</a:t>
            </a:r>
          </a:p>
          <a:p>
            <a:pPr marL="756285" lvl="1" indent="-287655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微软雅黑"/>
                <a:cs typeface="微软雅黑"/>
              </a:rPr>
              <a:t>路线检测传感器</a:t>
            </a:r>
          </a:p>
          <a:p>
            <a:pPr marL="1155065" lvl="2" indent="-22923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500" b="1" dirty="0">
                <a:latin typeface="微软雅黑"/>
                <a:cs typeface="微软雅黑"/>
              </a:rPr>
              <a:t>黑白显著→线阵</a:t>
            </a:r>
            <a:r>
              <a:rPr sz="1500" b="1" spc="-20" dirty="0">
                <a:latin typeface="微软雅黑"/>
                <a:cs typeface="微软雅黑"/>
              </a:rPr>
              <a:t>CCD</a:t>
            </a:r>
            <a:endParaRPr sz="1500" b="1" dirty="0">
              <a:latin typeface="微软雅黑"/>
              <a:cs typeface="微软雅黑"/>
            </a:endParaRPr>
          </a:p>
          <a:p>
            <a:pPr marL="1155065" lvl="2" indent="-229235">
              <a:lnSpc>
                <a:spcPct val="10000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500" b="1" dirty="0">
                <a:latin typeface="微软雅黑"/>
                <a:cs typeface="微软雅黑"/>
              </a:rPr>
              <a:t>红外敏感→红外传感器</a:t>
            </a:r>
          </a:p>
          <a:p>
            <a:pPr marL="1155065" lvl="2" indent="-229235">
              <a:lnSpc>
                <a:spcPct val="10000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500" b="1" dirty="0">
                <a:latin typeface="微软雅黑"/>
                <a:cs typeface="微软雅黑"/>
              </a:rPr>
              <a:t>吸收普通光→发光与反射接收传感器</a:t>
            </a:r>
          </a:p>
          <a:p>
            <a:pPr marL="1155065" lvl="2" indent="-229235">
              <a:lnSpc>
                <a:spcPts val="1789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sz="1500" b="1" dirty="0">
                <a:latin typeface="微软雅黑"/>
                <a:cs typeface="微软雅黑"/>
              </a:rPr>
              <a:t>→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55065" lvl="2" indent="-229235">
              <a:lnSpc>
                <a:spcPts val="1789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endParaRPr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4965" indent="-342900">
              <a:lnSpc>
                <a:spcPts val="23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微软雅黑"/>
                <a:cs typeface="微软雅黑"/>
              </a:rPr>
              <a:t>场地障碍物</a:t>
            </a:r>
          </a:p>
          <a:p>
            <a:pPr marL="756285" lvl="1" indent="-287655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微软雅黑"/>
                <a:cs typeface="微软雅黑"/>
              </a:rPr>
              <a:t>障碍物大小、距离与性质分析</a:t>
            </a:r>
          </a:p>
          <a:p>
            <a:pPr marL="756285" lvl="1" indent="-287655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微软雅黑"/>
                <a:cs typeface="微软雅黑"/>
              </a:rPr>
              <a:t>障碍物检测传感器</a:t>
            </a:r>
          </a:p>
          <a:p>
            <a:pPr marL="1155065" lvl="2" indent="-22923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500" b="1" dirty="0">
                <a:latin typeface="微软雅黑"/>
                <a:cs typeface="微软雅黑"/>
              </a:rPr>
              <a:t>对红外信号反射→红外测距传感器</a:t>
            </a:r>
          </a:p>
          <a:p>
            <a:pPr marL="1155065" lvl="2" indent="-229235">
              <a:lnSpc>
                <a:spcPts val="1789"/>
              </a:lnSpc>
              <a:spcBef>
                <a:spcPts val="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500" b="1" dirty="0" err="1">
                <a:latin typeface="微软雅黑"/>
                <a:cs typeface="微软雅黑"/>
              </a:rPr>
              <a:t>对超声信号反射→超声测距传感器</a:t>
            </a:r>
            <a:endParaRPr lang="en-US" altLang="zh-CN" sz="1500" b="1" dirty="0">
              <a:latin typeface="微软雅黑"/>
              <a:cs typeface="微软雅黑"/>
            </a:endParaRPr>
          </a:p>
          <a:p>
            <a:pPr marL="1155065" lvl="2" indent="-229235">
              <a:lnSpc>
                <a:spcPts val="1789"/>
              </a:lnSpc>
              <a:spcBef>
                <a:spcPts val="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endParaRPr sz="1500" b="1" dirty="0">
              <a:latin typeface="微软雅黑"/>
              <a:cs typeface="微软雅黑"/>
            </a:endParaRPr>
          </a:p>
          <a:p>
            <a:pPr marL="354965" indent="-342900">
              <a:lnSpc>
                <a:spcPts val="23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微软雅黑"/>
                <a:cs typeface="微软雅黑"/>
              </a:rPr>
              <a:t>场地颜色</a:t>
            </a: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微软雅黑"/>
                <a:cs typeface="微软雅黑"/>
              </a:rPr>
              <a:t>色差传感器：简单</a:t>
            </a:r>
          </a:p>
          <a:p>
            <a:pPr marL="756285" lvl="1" indent="-287655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微软雅黑"/>
                <a:cs typeface="微软雅黑"/>
              </a:rPr>
              <a:t>图像传感器：复杂</a:t>
            </a:r>
          </a:p>
          <a:p>
            <a:pPr marL="1155065" lvl="2" indent="-22923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500" b="1" dirty="0">
                <a:latin typeface="微软雅黑"/>
                <a:cs typeface="微软雅黑"/>
              </a:rPr>
              <a:t>对象类型识别</a:t>
            </a:r>
          </a:p>
          <a:p>
            <a:pPr marL="1155065" lvl="2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500" b="1" dirty="0">
                <a:latin typeface="微软雅黑"/>
                <a:cs typeface="微软雅黑"/>
              </a:rPr>
              <a:t>物体颜色识别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0632" y="802704"/>
            <a:ext cx="75615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微软雅黑"/>
                <a:cs typeface="微软雅黑"/>
              </a:rPr>
              <a:t>2</a:t>
            </a:r>
            <a:r>
              <a:rPr sz="3200" b="1" spc="-50" dirty="0">
                <a:latin typeface="微软雅黑"/>
                <a:cs typeface="微软雅黑"/>
              </a:rPr>
              <a:t> </a:t>
            </a:r>
            <a:r>
              <a:rPr sz="3200" b="1" dirty="0">
                <a:latin typeface="微软雅黑"/>
                <a:cs typeface="微软雅黑"/>
              </a:rPr>
              <a:t>课程任务分析：主体任务功能细化</a:t>
            </a:r>
            <a:r>
              <a:rPr sz="3200" b="1" spc="-5" dirty="0">
                <a:latin typeface="微软雅黑"/>
                <a:cs typeface="微软雅黑"/>
              </a:rPr>
              <a:t>（1）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64893" y="6814791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080" y="1732305"/>
            <a:ext cx="6363335" cy="440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微软雅黑"/>
                <a:cs typeface="微软雅黑"/>
              </a:rPr>
              <a:t>物品抓取与卸载</a:t>
            </a:r>
            <a:endParaRPr sz="2400" dirty="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5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微软雅黑"/>
                <a:cs typeface="微软雅黑"/>
              </a:rPr>
              <a:t>物品大小、重量与性质</a:t>
            </a:r>
            <a:r>
              <a:rPr sz="2000" b="1" spc="-20" dirty="0">
                <a:latin typeface="微软雅黑"/>
                <a:cs typeface="微软雅黑"/>
              </a:rPr>
              <a:t>分</a:t>
            </a:r>
            <a:r>
              <a:rPr sz="2000" b="1" dirty="0">
                <a:latin typeface="微软雅黑"/>
                <a:cs typeface="微软雅黑"/>
              </a:rPr>
              <a:t>析</a:t>
            </a:r>
            <a:endParaRPr sz="2000" dirty="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微软雅黑"/>
                <a:cs typeface="微软雅黑"/>
              </a:rPr>
              <a:t>工作空间描述</a:t>
            </a:r>
            <a:endParaRPr sz="2000" dirty="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微软雅黑"/>
                <a:cs typeface="微软雅黑"/>
              </a:rPr>
              <a:t>抓取运动自由度、动力</a:t>
            </a:r>
            <a:r>
              <a:rPr sz="2000" b="1" spc="-20" dirty="0">
                <a:latin typeface="微软雅黑"/>
                <a:cs typeface="微软雅黑"/>
              </a:rPr>
              <a:t>及</a:t>
            </a:r>
            <a:r>
              <a:rPr sz="2000" b="1" dirty="0">
                <a:latin typeface="微软雅黑"/>
                <a:cs typeface="微软雅黑"/>
              </a:rPr>
              <a:t>其传递、抓</a:t>
            </a:r>
            <a:r>
              <a:rPr sz="2000" b="1" spc="-20" dirty="0">
                <a:latin typeface="微软雅黑"/>
                <a:cs typeface="微软雅黑"/>
              </a:rPr>
              <a:t>取</a:t>
            </a:r>
            <a:r>
              <a:rPr sz="2000" b="1" dirty="0">
                <a:latin typeface="微软雅黑"/>
                <a:cs typeface="微软雅黑"/>
              </a:rPr>
              <a:t>机构等设计</a:t>
            </a:r>
            <a:endParaRPr sz="2000" dirty="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微软雅黑"/>
                <a:cs typeface="微软雅黑"/>
              </a:rPr>
              <a:t>抓握检测传感器</a:t>
            </a:r>
            <a:endParaRPr sz="2000" dirty="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微软雅黑"/>
                <a:cs typeface="微软雅黑"/>
              </a:rPr>
              <a:t>抓取流程规划与执行机</a:t>
            </a:r>
            <a:r>
              <a:rPr sz="2000" b="1" spc="-20" dirty="0">
                <a:latin typeface="微软雅黑"/>
                <a:cs typeface="微软雅黑"/>
              </a:rPr>
              <a:t>构</a:t>
            </a:r>
            <a:r>
              <a:rPr sz="2000" b="1" dirty="0">
                <a:latin typeface="微软雅黑"/>
                <a:cs typeface="微软雅黑"/>
              </a:rPr>
              <a:t>控制</a:t>
            </a:r>
            <a:endParaRPr sz="2000" dirty="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63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 err="1" smtClean="0">
                <a:latin typeface="微软雅黑"/>
                <a:cs typeface="微软雅黑"/>
              </a:rPr>
              <a:t>物品运输</a:t>
            </a:r>
            <a:endParaRPr sz="2400" dirty="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微软雅黑"/>
                <a:cs typeface="微软雅黑"/>
              </a:rPr>
              <a:t>运输过程中物品姿态规</a:t>
            </a:r>
            <a:r>
              <a:rPr sz="2000" b="1" spc="-20" dirty="0">
                <a:latin typeface="微软雅黑"/>
                <a:cs typeface="微软雅黑"/>
              </a:rPr>
              <a:t>划</a:t>
            </a:r>
            <a:r>
              <a:rPr sz="2000" b="1" dirty="0">
                <a:latin typeface="微软雅黑"/>
                <a:cs typeface="微软雅黑"/>
              </a:rPr>
              <a:t>与控制</a:t>
            </a:r>
            <a:endParaRPr sz="2000" dirty="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微软雅黑"/>
                <a:cs typeface="微软雅黑"/>
              </a:rPr>
              <a:t>智能车机电系统自身轨</a:t>
            </a:r>
            <a:r>
              <a:rPr sz="2000" b="1" spc="-20" dirty="0">
                <a:latin typeface="微软雅黑"/>
                <a:cs typeface="微软雅黑"/>
              </a:rPr>
              <a:t>迹</a:t>
            </a:r>
            <a:r>
              <a:rPr sz="2000" b="1" dirty="0">
                <a:latin typeface="微软雅黑"/>
                <a:cs typeface="微软雅黑"/>
              </a:rPr>
              <a:t>跟踪控制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0632" y="802704"/>
            <a:ext cx="75577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微软雅黑"/>
                <a:cs typeface="微软雅黑"/>
              </a:rPr>
              <a:t>2</a:t>
            </a:r>
            <a:r>
              <a:rPr sz="3200" b="1" spc="-50" dirty="0">
                <a:latin typeface="微软雅黑"/>
                <a:cs typeface="微软雅黑"/>
              </a:rPr>
              <a:t> </a:t>
            </a:r>
            <a:r>
              <a:rPr sz="3200" b="1" dirty="0">
                <a:latin typeface="微软雅黑"/>
                <a:cs typeface="微软雅黑"/>
              </a:rPr>
              <a:t>课程任务分析：</a:t>
            </a:r>
            <a:r>
              <a:rPr sz="3200" b="1" spc="-35" dirty="0">
                <a:latin typeface="微软雅黑"/>
                <a:cs typeface="微软雅黑"/>
              </a:rPr>
              <a:t>主</a:t>
            </a:r>
            <a:r>
              <a:rPr sz="3200" b="1" dirty="0">
                <a:latin typeface="微软雅黑"/>
                <a:cs typeface="微软雅黑"/>
              </a:rPr>
              <a:t>体任务功能细化</a:t>
            </a:r>
            <a:r>
              <a:rPr sz="3200" b="1" spc="-5" dirty="0">
                <a:latin typeface="微软雅黑"/>
                <a:cs typeface="微软雅黑"/>
              </a:rPr>
              <a:t>（2）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64893" y="6814791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645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70" y="1582026"/>
            <a:ext cx="4944745" cy="443547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微软雅黑"/>
                <a:cs typeface="微软雅黑"/>
              </a:rPr>
              <a:t>用以辅助任务功能的在</a:t>
            </a:r>
            <a:r>
              <a:rPr sz="2000" b="1" spc="-20" dirty="0">
                <a:latin typeface="微软雅黑"/>
                <a:cs typeface="微软雅黑"/>
              </a:rPr>
              <a:t>线</a:t>
            </a:r>
            <a:r>
              <a:rPr sz="2000" b="1" dirty="0">
                <a:latin typeface="微软雅黑"/>
                <a:cs typeface="微软雅黑"/>
              </a:rPr>
              <a:t>调试与性能</a:t>
            </a:r>
            <a:r>
              <a:rPr sz="2000" b="1" spc="-20" dirty="0">
                <a:latin typeface="微软雅黑"/>
                <a:cs typeface="微软雅黑"/>
              </a:rPr>
              <a:t>测</a:t>
            </a:r>
            <a:r>
              <a:rPr sz="2000" b="1" dirty="0">
                <a:latin typeface="微软雅黑"/>
                <a:cs typeface="微软雅黑"/>
              </a:rPr>
              <a:t>试</a:t>
            </a:r>
            <a:endParaRPr sz="2000">
              <a:latin typeface="微软雅黑"/>
              <a:cs typeface="微软雅黑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微软雅黑"/>
                <a:cs typeface="微软雅黑"/>
              </a:rPr>
              <a:t>调测功能主要内容</a:t>
            </a:r>
            <a:endParaRPr sz="200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b="1" dirty="0">
                <a:latin typeface="微软雅黑"/>
                <a:cs typeface="微软雅黑"/>
              </a:rPr>
              <a:t>调试过程注入信息内容规划与方式</a:t>
            </a:r>
            <a:endParaRPr sz="1800">
              <a:latin typeface="微软雅黑"/>
              <a:cs typeface="微软雅黑"/>
            </a:endParaRPr>
          </a:p>
          <a:p>
            <a:pPr marL="1155065" lvl="2" indent="-22923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500" b="1" dirty="0">
                <a:latin typeface="微软雅黑"/>
                <a:cs typeface="微软雅黑"/>
              </a:rPr>
              <a:t>遥控器注入指令</a:t>
            </a:r>
            <a:endParaRPr sz="1500">
              <a:latin typeface="微软雅黑"/>
              <a:cs typeface="微软雅黑"/>
            </a:endParaRPr>
          </a:p>
          <a:p>
            <a:pPr marL="1155065" lvl="2" indent="-22923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500" b="1" dirty="0">
                <a:latin typeface="微软雅黑"/>
                <a:cs typeface="微软雅黑"/>
              </a:rPr>
              <a:t>上位机注入指令</a:t>
            </a:r>
            <a:endParaRPr sz="1500">
              <a:latin typeface="微软雅黑"/>
              <a:cs typeface="微软雅黑"/>
            </a:endParaRPr>
          </a:p>
          <a:p>
            <a:pPr marL="1155065" lvl="2" indent="-22923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500" b="1" dirty="0">
                <a:latin typeface="微软雅黑"/>
                <a:cs typeface="微软雅黑"/>
              </a:rPr>
              <a:t>自主生成指令</a:t>
            </a:r>
            <a:endParaRPr sz="1500">
              <a:latin typeface="微软雅黑"/>
              <a:cs typeface="微软雅黑"/>
            </a:endParaRPr>
          </a:p>
          <a:p>
            <a:pPr marL="1612265" lvl="3" indent="-229235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1612265" algn="l"/>
                <a:tab pos="1612900" algn="l"/>
              </a:tabLst>
            </a:pPr>
            <a:r>
              <a:rPr sz="1300" b="1" spc="-5" dirty="0">
                <a:latin typeface="微软雅黑"/>
                <a:cs typeface="微软雅黑"/>
              </a:rPr>
              <a:t>自主轨迹规划算法</a:t>
            </a:r>
            <a:endParaRPr sz="1300">
              <a:latin typeface="微软雅黑"/>
              <a:cs typeface="微软雅黑"/>
            </a:endParaRPr>
          </a:p>
          <a:p>
            <a:pPr marL="1612265" lvl="3" indent="-229235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1612265" algn="l"/>
                <a:tab pos="1612900" algn="l"/>
              </a:tabLst>
            </a:pPr>
            <a:r>
              <a:rPr sz="1300" b="1" spc="-5" dirty="0">
                <a:latin typeface="微软雅黑"/>
                <a:cs typeface="微软雅黑"/>
              </a:rPr>
              <a:t>自主任务规划算法</a:t>
            </a:r>
            <a:endParaRPr sz="1300">
              <a:latin typeface="微软雅黑"/>
              <a:cs typeface="微软雅黑"/>
            </a:endParaRPr>
          </a:p>
          <a:p>
            <a:pPr marL="1612265" lvl="3" indent="-229235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1612265" algn="l"/>
                <a:tab pos="1612900" algn="l"/>
              </a:tabLst>
            </a:pPr>
            <a:r>
              <a:rPr sz="1300" b="1" spc="-5" dirty="0">
                <a:latin typeface="微软雅黑"/>
                <a:cs typeface="微软雅黑"/>
              </a:rPr>
              <a:t>执行机构的指令自主生成算法</a:t>
            </a:r>
            <a:endParaRPr sz="130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b="1" dirty="0">
                <a:latin typeface="微软雅黑"/>
                <a:cs typeface="微软雅黑"/>
              </a:rPr>
              <a:t>控制器输出信息内容规划</a:t>
            </a:r>
            <a:endParaRPr sz="180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b="1" dirty="0">
                <a:latin typeface="微软雅黑"/>
                <a:cs typeface="微软雅黑"/>
              </a:rPr>
              <a:t>控制器中间状态内容规划</a:t>
            </a:r>
            <a:endParaRPr sz="1800">
              <a:latin typeface="微软雅黑"/>
              <a:cs typeface="微软雅黑"/>
            </a:endParaRPr>
          </a:p>
          <a:p>
            <a:pPr marL="756285" lvl="1" indent="-287655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b="1" dirty="0">
                <a:latin typeface="微软雅黑"/>
                <a:cs typeface="微软雅黑"/>
              </a:rPr>
              <a:t>上位机可视化的表现方式</a:t>
            </a:r>
            <a:endParaRPr sz="1800">
              <a:latin typeface="微软雅黑"/>
              <a:cs typeface="微软雅黑"/>
            </a:endParaRPr>
          </a:p>
          <a:p>
            <a:pPr marL="1155065" lvl="2" indent="-22923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500" b="1" dirty="0">
                <a:latin typeface="微软雅黑"/>
                <a:cs typeface="微软雅黑"/>
              </a:rPr>
              <a:t>图表示：曲线种类、动态曲线、轨迹地图</a:t>
            </a:r>
            <a:endParaRPr sz="1500">
              <a:latin typeface="微软雅黑"/>
              <a:cs typeface="微软雅黑"/>
            </a:endParaRPr>
          </a:p>
          <a:p>
            <a:pPr marL="1155065" lvl="2" indent="-22923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500" b="1" dirty="0">
                <a:latin typeface="微软雅黑"/>
                <a:cs typeface="微软雅黑"/>
              </a:rPr>
              <a:t>数据表格表示：数据内容、刷新率</a:t>
            </a:r>
            <a:endParaRPr sz="1500">
              <a:latin typeface="微软雅黑"/>
              <a:cs typeface="微软雅黑"/>
            </a:endParaRPr>
          </a:p>
          <a:p>
            <a:pPr marL="1155065" lvl="2" indent="-22923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500" b="1" dirty="0">
                <a:latin typeface="微软雅黑"/>
                <a:cs typeface="微软雅黑"/>
              </a:rPr>
              <a:t>图像表示：帧频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0632" y="802704"/>
            <a:ext cx="56857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微软雅黑"/>
                <a:cs typeface="微软雅黑"/>
              </a:rPr>
              <a:t>2</a:t>
            </a:r>
            <a:r>
              <a:rPr sz="3200" b="1" spc="-60" dirty="0">
                <a:latin typeface="微软雅黑"/>
                <a:cs typeface="微软雅黑"/>
              </a:rPr>
              <a:t> </a:t>
            </a:r>
            <a:r>
              <a:rPr sz="3200" b="1" dirty="0">
                <a:latin typeface="微软雅黑"/>
                <a:cs typeface="微软雅黑"/>
              </a:rPr>
              <a:t>课程任务分析：辅助调测功能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7844" y="678179"/>
            <a:ext cx="637031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924" y="1475994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924" y="1413510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0" y="0"/>
                </a:moveTo>
                <a:lnTo>
                  <a:pt x="8859012" y="0"/>
                </a:lnTo>
              </a:path>
            </a:pathLst>
          </a:custGeom>
          <a:ln w="41147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64893" y="6814791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1223</Words>
  <Application>Microsoft Office PowerPoint</Application>
  <PresentationFormat>自定义</PresentationFormat>
  <Paragraphs>332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΢</vt:lpstr>
      <vt:lpstr>Microsoft JhengHei</vt:lpstr>
      <vt:lpstr>宋体</vt:lpstr>
      <vt:lpstr>微软雅黑</vt:lpstr>
      <vt:lpstr>Arial</vt:lpstr>
      <vt:lpstr>Calibri</vt:lpstr>
      <vt:lpstr>Impact</vt:lpstr>
      <vt:lpstr>Office Theme</vt:lpstr>
      <vt:lpstr>机电系统设计实践</vt:lpstr>
      <vt:lpstr>任务需求分析与原理方案设计</vt:lpstr>
      <vt:lpstr>1 课程任务回顾</vt:lpstr>
      <vt:lpstr>1 课程任务回顾</vt:lpstr>
      <vt:lpstr>PowerPoint 演示文稿</vt:lpstr>
      <vt:lpstr>2 课程任务分析：主体任务功能概况</vt:lpstr>
      <vt:lpstr>2 课程任务分析：主体任务功能细化（1）</vt:lpstr>
      <vt:lpstr>2 课程任务分析：主体任务功能细化（2）</vt:lpstr>
      <vt:lpstr>2 课程任务分析：辅助调测功能</vt:lpstr>
      <vt:lpstr>2 课程任务分析：性能</vt:lpstr>
      <vt:lpstr>2 课程任务分析：概要设计内容</vt:lpstr>
      <vt:lpstr>3 简单智能车控制系统</vt:lpstr>
      <vt:lpstr>3.1 控制器：功能</vt:lpstr>
      <vt:lpstr>3.1 控制器：实现硬件</vt:lpstr>
      <vt:lpstr>3.1 控制器：常用部件</vt:lpstr>
      <vt:lpstr>3.1 控制器：选型依据</vt:lpstr>
      <vt:lpstr>3.2 传感器：功能</vt:lpstr>
      <vt:lpstr>3.2 传感器：种类与特点</vt:lpstr>
      <vt:lpstr>3.2：传感器：选型参考</vt:lpstr>
      <vt:lpstr>3.3 执行器：执行电机功能</vt:lpstr>
      <vt:lpstr>3.4 其他-通讯：功能与任务</vt:lpstr>
      <vt:lpstr>3.4 其他-通讯：有线</vt:lpstr>
      <vt:lpstr>3.4 其他-通讯：无线</vt:lpstr>
      <vt:lpstr>3.4 其他-通讯：选型依据</vt:lpstr>
      <vt:lpstr>3.5 其他-车体：功能与设计依据</vt:lpstr>
      <vt:lpstr>原理方案设计原则</vt:lpstr>
      <vt:lpstr>文献调研与原理方案设计汇报内容</vt:lpstr>
      <vt:lpstr>本部分内容结束，有问题？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â•œæœºçflµç³»ç»?è®¾è®¡å®žè·µâ•šç¬¬2æ¬¡è¯¾--ä»»å−¡éœ•æ±‡å‹ƒæž’ä¸”å”?ç’ƒæŒ¹æ¡‹è®¾è®¡180703.pptx</dc:title>
  <dc:creator>ksioffice</dc:creator>
  <cp:lastModifiedBy>Yin Wensheng</cp:lastModifiedBy>
  <cp:revision>8</cp:revision>
  <dcterms:created xsi:type="dcterms:W3CDTF">2021-08-10T07:22:18Z</dcterms:created>
  <dcterms:modified xsi:type="dcterms:W3CDTF">2022-06-27T14:39:34Z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2018-07-03T00:00:00Z</vt:filetime>
  </property>
  <property fmtid="{D5CDD505-2E9C-101B-9397-08002B2CF9AE}" pid="3" name="LastSaved">
    <vt:filetime>2021-08-10T00:00:00Z</vt:filetime>
  </property>
</Properties>
</file>