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852" r:id="rId2"/>
    <p:sldMasterId id="2147483855" r:id="rId3"/>
  </p:sldMasterIdLst>
  <p:notesMasterIdLst>
    <p:notesMasterId r:id="rId30"/>
  </p:notesMasterIdLst>
  <p:sldIdLst>
    <p:sldId id="256" r:id="rId4"/>
    <p:sldId id="259" r:id="rId5"/>
    <p:sldId id="289" r:id="rId6"/>
    <p:sldId id="260" r:id="rId7"/>
    <p:sldId id="274" r:id="rId8"/>
    <p:sldId id="287" r:id="rId9"/>
    <p:sldId id="264" r:id="rId10"/>
    <p:sldId id="277" r:id="rId11"/>
    <p:sldId id="278" r:id="rId12"/>
    <p:sldId id="279" r:id="rId13"/>
    <p:sldId id="280" r:id="rId14"/>
    <p:sldId id="281" r:id="rId15"/>
    <p:sldId id="286" r:id="rId16"/>
    <p:sldId id="282" r:id="rId17"/>
    <p:sldId id="271" r:id="rId18"/>
    <p:sldId id="283" r:id="rId19"/>
    <p:sldId id="284" r:id="rId20"/>
    <p:sldId id="285" r:id="rId21"/>
    <p:sldId id="267" r:id="rId22"/>
    <p:sldId id="268" r:id="rId23"/>
    <p:sldId id="269" r:id="rId24"/>
    <p:sldId id="270" r:id="rId25"/>
    <p:sldId id="272" r:id="rId26"/>
    <p:sldId id="288" r:id="rId27"/>
    <p:sldId id="275" r:id="rId28"/>
    <p:sldId id="27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59E8A5-CCC5-4917-BF83-45E0BB015228}" v="216" dt="2022-01-21T17:52:08.8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32"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283665-7819-4CAD-9D56-2A94554ED944}" type="datetimeFigureOut">
              <a:rPr lang="en-GB" smtClean="0"/>
              <a:t>02/02/2022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98A391-5E02-4C8E-A9BD-49F430E67BAF}" type="slidenum">
              <a:rPr lang="en-GB" smtClean="0"/>
              <a:t>‹#›</a:t>
            </a:fld>
            <a:endParaRPr lang="en-GB"/>
          </a:p>
        </p:txBody>
      </p:sp>
    </p:spTree>
    <p:extLst>
      <p:ext uri="{BB962C8B-B14F-4D97-AF65-F5344CB8AC3E}">
        <p14:creationId xmlns:p14="http://schemas.microsoft.com/office/powerpoint/2010/main" val="2726416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A98A391-5E02-4C8E-A9BD-49F430E67BAF}" type="slidenum">
              <a:rPr lang="en-GB" smtClean="0"/>
              <a:t>22</a:t>
            </a:fld>
            <a:endParaRPr lang="en-GB"/>
          </a:p>
        </p:txBody>
      </p:sp>
    </p:spTree>
    <p:extLst>
      <p:ext uri="{BB962C8B-B14F-4D97-AF65-F5344CB8AC3E}">
        <p14:creationId xmlns:p14="http://schemas.microsoft.com/office/powerpoint/2010/main" val="497701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E58C2-80EE-4055-870E-228D8612EB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4EBCA86-8F14-417B-B31D-7CA5C97071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9AE8D6-76CC-4FA5-8285-24F616292828}"/>
              </a:ext>
            </a:extLst>
          </p:cNvPr>
          <p:cNvSpPr>
            <a:spLocks noGrp="1"/>
          </p:cNvSpPr>
          <p:nvPr>
            <p:ph type="dt" sz="half" idx="10"/>
          </p:nvPr>
        </p:nvSpPr>
        <p:spPr/>
        <p:txBody>
          <a:bodyPr/>
          <a:lstStyle/>
          <a:p>
            <a:fld id="{D8881C7B-DB69-4A32-AFBF-10D1635B1DF4}" type="datetimeFigureOut">
              <a:rPr lang="en-GB" smtClean="0"/>
              <a:t>02/02/2022</a:t>
            </a:fld>
            <a:endParaRPr lang="en-GB"/>
          </a:p>
        </p:txBody>
      </p:sp>
      <p:sp>
        <p:nvSpPr>
          <p:cNvPr id="5" name="Footer Placeholder 4">
            <a:extLst>
              <a:ext uri="{FF2B5EF4-FFF2-40B4-BE49-F238E27FC236}">
                <a16:creationId xmlns:a16="http://schemas.microsoft.com/office/drawing/2014/main" id="{AD35A203-7DF7-49D5-B759-ED432710AA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C671E56-75AF-42D8-A048-89736FC574DF}"/>
              </a:ext>
            </a:extLst>
          </p:cNvPr>
          <p:cNvSpPr>
            <a:spLocks noGrp="1"/>
          </p:cNvSpPr>
          <p:nvPr>
            <p:ph type="sldNum" sz="quarter" idx="12"/>
          </p:nvPr>
        </p:nvSpPr>
        <p:spPr/>
        <p:txBody>
          <a:bodyPr/>
          <a:lstStyle/>
          <a:p>
            <a:fld id="{916F5E33-0472-4702-ADFA-9025162283F2}" type="slidenum">
              <a:rPr lang="en-GB" smtClean="0"/>
              <a:t>‹#›</a:t>
            </a:fld>
            <a:endParaRPr lang="en-GB"/>
          </a:p>
        </p:txBody>
      </p:sp>
    </p:spTree>
    <p:extLst>
      <p:ext uri="{BB962C8B-B14F-4D97-AF65-F5344CB8AC3E}">
        <p14:creationId xmlns:p14="http://schemas.microsoft.com/office/powerpoint/2010/main" val="2338771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B46CB-895B-440A-B33E-9E5E8710592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BA905E7-7D16-4725-9A9C-5B90952534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7D7D962-373F-417D-B93D-3325237A3770}"/>
              </a:ext>
            </a:extLst>
          </p:cNvPr>
          <p:cNvSpPr>
            <a:spLocks noGrp="1"/>
          </p:cNvSpPr>
          <p:nvPr>
            <p:ph type="dt" sz="half" idx="10"/>
          </p:nvPr>
        </p:nvSpPr>
        <p:spPr/>
        <p:txBody>
          <a:bodyPr/>
          <a:lstStyle/>
          <a:p>
            <a:fld id="{D8881C7B-DB69-4A32-AFBF-10D1635B1DF4}" type="datetimeFigureOut">
              <a:rPr lang="en-GB" smtClean="0"/>
              <a:t>02/02/2022</a:t>
            </a:fld>
            <a:endParaRPr lang="en-GB"/>
          </a:p>
        </p:txBody>
      </p:sp>
      <p:sp>
        <p:nvSpPr>
          <p:cNvPr id="5" name="Footer Placeholder 4">
            <a:extLst>
              <a:ext uri="{FF2B5EF4-FFF2-40B4-BE49-F238E27FC236}">
                <a16:creationId xmlns:a16="http://schemas.microsoft.com/office/drawing/2014/main" id="{5106F092-2D84-49C3-957E-CDEFE145830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379911E-19DD-4884-81A9-D1E2D3AF191F}"/>
              </a:ext>
            </a:extLst>
          </p:cNvPr>
          <p:cNvSpPr>
            <a:spLocks noGrp="1"/>
          </p:cNvSpPr>
          <p:nvPr>
            <p:ph type="sldNum" sz="quarter" idx="12"/>
          </p:nvPr>
        </p:nvSpPr>
        <p:spPr/>
        <p:txBody>
          <a:bodyPr/>
          <a:lstStyle/>
          <a:p>
            <a:fld id="{916F5E33-0472-4702-ADFA-9025162283F2}" type="slidenum">
              <a:rPr lang="en-GB" smtClean="0"/>
              <a:t>‹#›</a:t>
            </a:fld>
            <a:endParaRPr lang="en-GB"/>
          </a:p>
        </p:txBody>
      </p:sp>
    </p:spTree>
    <p:extLst>
      <p:ext uri="{BB962C8B-B14F-4D97-AF65-F5344CB8AC3E}">
        <p14:creationId xmlns:p14="http://schemas.microsoft.com/office/powerpoint/2010/main" val="1522330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A759B8-8235-4D15-A4DA-00AFF7EF19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EE4E61C-D8AD-434E-8CA8-65EFCB45F0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6F5EF1-A497-4A68-BAE4-6BA8FB738F31}"/>
              </a:ext>
            </a:extLst>
          </p:cNvPr>
          <p:cNvSpPr>
            <a:spLocks noGrp="1"/>
          </p:cNvSpPr>
          <p:nvPr>
            <p:ph type="dt" sz="half" idx="10"/>
          </p:nvPr>
        </p:nvSpPr>
        <p:spPr/>
        <p:txBody>
          <a:bodyPr/>
          <a:lstStyle/>
          <a:p>
            <a:fld id="{D8881C7B-DB69-4A32-AFBF-10D1635B1DF4}" type="datetimeFigureOut">
              <a:rPr lang="en-GB" smtClean="0"/>
              <a:t>02/02/2022</a:t>
            </a:fld>
            <a:endParaRPr lang="en-GB"/>
          </a:p>
        </p:txBody>
      </p:sp>
      <p:sp>
        <p:nvSpPr>
          <p:cNvPr id="5" name="Footer Placeholder 4">
            <a:extLst>
              <a:ext uri="{FF2B5EF4-FFF2-40B4-BE49-F238E27FC236}">
                <a16:creationId xmlns:a16="http://schemas.microsoft.com/office/drawing/2014/main" id="{9EB03B47-152C-4AED-AFBF-67494A12106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39224-B366-4AC9-BE8B-6A8103C5DE0B}"/>
              </a:ext>
            </a:extLst>
          </p:cNvPr>
          <p:cNvSpPr>
            <a:spLocks noGrp="1"/>
          </p:cNvSpPr>
          <p:nvPr>
            <p:ph type="sldNum" sz="quarter" idx="12"/>
          </p:nvPr>
        </p:nvSpPr>
        <p:spPr/>
        <p:txBody>
          <a:bodyPr/>
          <a:lstStyle/>
          <a:p>
            <a:fld id="{916F5E33-0472-4702-ADFA-9025162283F2}" type="slidenum">
              <a:rPr lang="en-GB" smtClean="0"/>
              <a:t>‹#›</a:t>
            </a:fld>
            <a:endParaRPr lang="en-GB"/>
          </a:p>
        </p:txBody>
      </p:sp>
    </p:spTree>
    <p:extLst>
      <p:ext uri="{BB962C8B-B14F-4D97-AF65-F5344CB8AC3E}">
        <p14:creationId xmlns:p14="http://schemas.microsoft.com/office/powerpoint/2010/main" val="2547152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117658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047861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117658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66BCD-0845-4866-B29C-6E217BD4BF7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7FF448D-6105-43C8-8CE5-53C8273DC0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7A907A4-EE83-4DCA-9858-F1BE3562AE11}"/>
              </a:ext>
            </a:extLst>
          </p:cNvPr>
          <p:cNvSpPr>
            <a:spLocks noGrp="1"/>
          </p:cNvSpPr>
          <p:nvPr>
            <p:ph type="dt" sz="half" idx="10"/>
          </p:nvPr>
        </p:nvSpPr>
        <p:spPr/>
        <p:txBody>
          <a:bodyPr/>
          <a:lstStyle/>
          <a:p>
            <a:fld id="{D8881C7B-DB69-4A32-AFBF-10D1635B1DF4}" type="datetimeFigureOut">
              <a:rPr lang="en-GB" smtClean="0"/>
              <a:t>02/02/2022</a:t>
            </a:fld>
            <a:endParaRPr lang="en-GB"/>
          </a:p>
        </p:txBody>
      </p:sp>
      <p:sp>
        <p:nvSpPr>
          <p:cNvPr id="5" name="Footer Placeholder 4">
            <a:extLst>
              <a:ext uri="{FF2B5EF4-FFF2-40B4-BE49-F238E27FC236}">
                <a16:creationId xmlns:a16="http://schemas.microsoft.com/office/drawing/2014/main" id="{33D03FFC-0F41-4847-9FF2-A9ED452618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7E4C19-5D5E-4FFF-AE8D-F9933BDEDB2C}"/>
              </a:ext>
            </a:extLst>
          </p:cNvPr>
          <p:cNvSpPr>
            <a:spLocks noGrp="1"/>
          </p:cNvSpPr>
          <p:nvPr>
            <p:ph type="sldNum" sz="quarter" idx="12"/>
          </p:nvPr>
        </p:nvSpPr>
        <p:spPr/>
        <p:txBody>
          <a:bodyPr/>
          <a:lstStyle/>
          <a:p>
            <a:fld id="{916F5E33-0472-4702-ADFA-9025162283F2}" type="slidenum">
              <a:rPr lang="en-GB" smtClean="0"/>
              <a:t>‹#›</a:t>
            </a:fld>
            <a:endParaRPr lang="en-GB"/>
          </a:p>
        </p:txBody>
      </p:sp>
    </p:spTree>
    <p:extLst>
      <p:ext uri="{BB962C8B-B14F-4D97-AF65-F5344CB8AC3E}">
        <p14:creationId xmlns:p14="http://schemas.microsoft.com/office/powerpoint/2010/main" val="3749009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75A87-090D-441C-BA08-2D7F631124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024F892-4CE6-4820-AC6D-726E07AD51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08798D-4E9C-4E5A-8BD3-1094E4F169BD}"/>
              </a:ext>
            </a:extLst>
          </p:cNvPr>
          <p:cNvSpPr>
            <a:spLocks noGrp="1"/>
          </p:cNvSpPr>
          <p:nvPr>
            <p:ph type="dt" sz="half" idx="10"/>
          </p:nvPr>
        </p:nvSpPr>
        <p:spPr/>
        <p:txBody>
          <a:bodyPr/>
          <a:lstStyle/>
          <a:p>
            <a:fld id="{D8881C7B-DB69-4A32-AFBF-10D1635B1DF4}" type="datetimeFigureOut">
              <a:rPr lang="en-GB" smtClean="0"/>
              <a:t>02/02/2022</a:t>
            </a:fld>
            <a:endParaRPr lang="en-GB"/>
          </a:p>
        </p:txBody>
      </p:sp>
      <p:sp>
        <p:nvSpPr>
          <p:cNvPr id="5" name="Footer Placeholder 4">
            <a:extLst>
              <a:ext uri="{FF2B5EF4-FFF2-40B4-BE49-F238E27FC236}">
                <a16:creationId xmlns:a16="http://schemas.microsoft.com/office/drawing/2014/main" id="{7F815134-B06A-466F-B173-21985B51E0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A38C51-FFD4-4727-8440-A353C0B82F47}"/>
              </a:ext>
            </a:extLst>
          </p:cNvPr>
          <p:cNvSpPr>
            <a:spLocks noGrp="1"/>
          </p:cNvSpPr>
          <p:nvPr>
            <p:ph type="sldNum" sz="quarter" idx="12"/>
          </p:nvPr>
        </p:nvSpPr>
        <p:spPr/>
        <p:txBody>
          <a:bodyPr/>
          <a:lstStyle/>
          <a:p>
            <a:fld id="{916F5E33-0472-4702-ADFA-9025162283F2}" type="slidenum">
              <a:rPr lang="en-GB" smtClean="0"/>
              <a:t>‹#›</a:t>
            </a:fld>
            <a:endParaRPr lang="en-GB"/>
          </a:p>
        </p:txBody>
      </p:sp>
    </p:spTree>
    <p:extLst>
      <p:ext uri="{BB962C8B-B14F-4D97-AF65-F5344CB8AC3E}">
        <p14:creationId xmlns:p14="http://schemas.microsoft.com/office/powerpoint/2010/main" val="2972844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D7C3C-3FE8-4C13-92F0-C3A052BA267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65A0636-8F06-4BF4-9A67-2BCDE94E60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13B2BBB-A9BF-430A-B198-1F066A22B3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4D8B0AA-BC97-427D-AA20-56189DF66AC9}"/>
              </a:ext>
            </a:extLst>
          </p:cNvPr>
          <p:cNvSpPr>
            <a:spLocks noGrp="1"/>
          </p:cNvSpPr>
          <p:nvPr>
            <p:ph type="dt" sz="half" idx="10"/>
          </p:nvPr>
        </p:nvSpPr>
        <p:spPr/>
        <p:txBody>
          <a:bodyPr/>
          <a:lstStyle/>
          <a:p>
            <a:fld id="{D8881C7B-DB69-4A32-AFBF-10D1635B1DF4}" type="datetimeFigureOut">
              <a:rPr lang="en-GB" smtClean="0"/>
              <a:t>02/02/2022</a:t>
            </a:fld>
            <a:endParaRPr lang="en-GB"/>
          </a:p>
        </p:txBody>
      </p:sp>
      <p:sp>
        <p:nvSpPr>
          <p:cNvPr id="6" name="Footer Placeholder 5">
            <a:extLst>
              <a:ext uri="{FF2B5EF4-FFF2-40B4-BE49-F238E27FC236}">
                <a16:creationId xmlns:a16="http://schemas.microsoft.com/office/drawing/2014/main" id="{ED93C716-E616-449F-B413-6B52EA84FFB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2646FDB-045E-4A46-8FD9-5AE39810A184}"/>
              </a:ext>
            </a:extLst>
          </p:cNvPr>
          <p:cNvSpPr>
            <a:spLocks noGrp="1"/>
          </p:cNvSpPr>
          <p:nvPr>
            <p:ph type="sldNum" sz="quarter" idx="12"/>
          </p:nvPr>
        </p:nvSpPr>
        <p:spPr/>
        <p:txBody>
          <a:bodyPr/>
          <a:lstStyle/>
          <a:p>
            <a:fld id="{916F5E33-0472-4702-ADFA-9025162283F2}" type="slidenum">
              <a:rPr lang="en-GB" smtClean="0"/>
              <a:t>‹#›</a:t>
            </a:fld>
            <a:endParaRPr lang="en-GB"/>
          </a:p>
        </p:txBody>
      </p:sp>
    </p:spTree>
    <p:extLst>
      <p:ext uri="{BB962C8B-B14F-4D97-AF65-F5344CB8AC3E}">
        <p14:creationId xmlns:p14="http://schemas.microsoft.com/office/powerpoint/2010/main" val="2067845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0958D-2871-4024-8CB4-FD7494222B4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9F04600-A0C9-4F95-980E-DC778D5F8A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7EA096-FC68-4169-A816-29C029C831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B2A240D-4EBA-4983-B27A-1D3DABC0B8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99AA63-102E-486A-9824-707BAB3961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92FAA87-ECB3-4D8E-8FA6-17301117F1B1}"/>
              </a:ext>
            </a:extLst>
          </p:cNvPr>
          <p:cNvSpPr>
            <a:spLocks noGrp="1"/>
          </p:cNvSpPr>
          <p:nvPr>
            <p:ph type="dt" sz="half" idx="10"/>
          </p:nvPr>
        </p:nvSpPr>
        <p:spPr/>
        <p:txBody>
          <a:bodyPr/>
          <a:lstStyle/>
          <a:p>
            <a:fld id="{D8881C7B-DB69-4A32-AFBF-10D1635B1DF4}" type="datetimeFigureOut">
              <a:rPr lang="en-GB" smtClean="0"/>
              <a:t>02/02/2022</a:t>
            </a:fld>
            <a:endParaRPr lang="en-GB"/>
          </a:p>
        </p:txBody>
      </p:sp>
      <p:sp>
        <p:nvSpPr>
          <p:cNvPr id="8" name="Footer Placeholder 7">
            <a:extLst>
              <a:ext uri="{FF2B5EF4-FFF2-40B4-BE49-F238E27FC236}">
                <a16:creationId xmlns:a16="http://schemas.microsoft.com/office/drawing/2014/main" id="{051D7D8C-C4C0-4E35-A292-7774EFF5BAD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A267AE9-5B6B-4F66-B9FC-1324A4719266}"/>
              </a:ext>
            </a:extLst>
          </p:cNvPr>
          <p:cNvSpPr>
            <a:spLocks noGrp="1"/>
          </p:cNvSpPr>
          <p:nvPr>
            <p:ph type="sldNum" sz="quarter" idx="12"/>
          </p:nvPr>
        </p:nvSpPr>
        <p:spPr/>
        <p:txBody>
          <a:bodyPr/>
          <a:lstStyle/>
          <a:p>
            <a:fld id="{916F5E33-0472-4702-ADFA-9025162283F2}" type="slidenum">
              <a:rPr lang="en-GB" smtClean="0"/>
              <a:t>‹#›</a:t>
            </a:fld>
            <a:endParaRPr lang="en-GB"/>
          </a:p>
        </p:txBody>
      </p:sp>
    </p:spTree>
    <p:extLst>
      <p:ext uri="{BB962C8B-B14F-4D97-AF65-F5344CB8AC3E}">
        <p14:creationId xmlns:p14="http://schemas.microsoft.com/office/powerpoint/2010/main" val="1978366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62E18-6153-4D54-AC3A-50FF6BFD924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33D0775-9BC0-4D10-996A-19437176D988}"/>
              </a:ext>
            </a:extLst>
          </p:cNvPr>
          <p:cNvSpPr>
            <a:spLocks noGrp="1"/>
          </p:cNvSpPr>
          <p:nvPr>
            <p:ph type="dt" sz="half" idx="10"/>
          </p:nvPr>
        </p:nvSpPr>
        <p:spPr/>
        <p:txBody>
          <a:bodyPr/>
          <a:lstStyle/>
          <a:p>
            <a:fld id="{D8881C7B-DB69-4A32-AFBF-10D1635B1DF4}" type="datetimeFigureOut">
              <a:rPr lang="en-GB" smtClean="0"/>
              <a:t>02/02/2022</a:t>
            </a:fld>
            <a:endParaRPr lang="en-GB"/>
          </a:p>
        </p:txBody>
      </p:sp>
      <p:sp>
        <p:nvSpPr>
          <p:cNvPr id="4" name="Footer Placeholder 3">
            <a:extLst>
              <a:ext uri="{FF2B5EF4-FFF2-40B4-BE49-F238E27FC236}">
                <a16:creationId xmlns:a16="http://schemas.microsoft.com/office/drawing/2014/main" id="{D13EFDDB-9D8A-4A0E-9D7C-F5E40454FF4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6BB5B67-7E06-47BF-B2D9-5076053FCF27}"/>
              </a:ext>
            </a:extLst>
          </p:cNvPr>
          <p:cNvSpPr>
            <a:spLocks noGrp="1"/>
          </p:cNvSpPr>
          <p:nvPr>
            <p:ph type="sldNum" sz="quarter" idx="12"/>
          </p:nvPr>
        </p:nvSpPr>
        <p:spPr/>
        <p:txBody>
          <a:bodyPr/>
          <a:lstStyle/>
          <a:p>
            <a:fld id="{916F5E33-0472-4702-ADFA-9025162283F2}" type="slidenum">
              <a:rPr lang="en-GB" smtClean="0"/>
              <a:t>‹#›</a:t>
            </a:fld>
            <a:endParaRPr lang="en-GB"/>
          </a:p>
        </p:txBody>
      </p:sp>
    </p:spTree>
    <p:extLst>
      <p:ext uri="{BB962C8B-B14F-4D97-AF65-F5344CB8AC3E}">
        <p14:creationId xmlns:p14="http://schemas.microsoft.com/office/powerpoint/2010/main" val="1081612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50306F-5CFF-4BFB-A154-823DD29D0D92}"/>
              </a:ext>
            </a:extLst>
          </p:cNvPr>
          <p:cNvSpPr>
            <a:spLocks noGrp="1"/>
          </p:cNvSpPr>
          <p:nvPr>
            <p:ph type="dt" sz="half" idx="10"/>
          </p:nvPr>
        </p:nvSpPr>
        <p:spPr/>
        <p:txBody>
          <a:bodyPr/>
          <a:lstStyle/>
          <a:p>
            <a:fld id="{D8881C7B-DB69-4A32-AFBF-10D1635B1DF4}" type="datetimeFigureOut">
              <a:rPr lang="en-GB" smtClean="0"/>
              <a:t>02/02/2022</a:t>
            </a:fld>
            <a:endParaRPr lang="en-GB"/>
          </a:p>
        </p:txBody>
      </p:sp>
      <p:sp>
        <p:nvSpPr>
          <p:cNvPr id="3" name="Footer Placeholder 2">
            <a:extLst>
              <a:ext uri="{FF2B5EF4-FFF2-40B4-BE49-F238E27FC236}">
                <a16:creationId xmlns:a16="http://schemas.microsoft.com/office/drawing/2014/main" id="{E7DEE1A5-C8C5-458A-90E1-F707D4788E5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6601F1E-8EA5-4093-B889-272934913C82}"/>
              </a:ext>
            </a:extLst>
          </p:cNvPr>
          <p:cNvSpPr>
            <a:spLocks noGrp="1"/>
          </p:cNvSpPr>
          <p:nvPr>
            <p:ph type="sldNum" sz="quarter" idx="12"/>
          </p:nvPr>
        </p:nvSpPr>
        <p:spPr/>
        <p:txBody>
          <a:bodyPr/>
          <a:lstStyle/>
          <a:p>
            <a:fld id="{916F5E33-0472-4702-ADFA-9025162283F2}" type="slidenum">
              <a:rPr lang="en-GB" smtClean="0"/>
              <a:t>‹#›</a:t>
            </a:fld>
            <a:endParaRPr lang="en-GB"/>
          </a:p>
        </p:txBody>
      </p:sp>
    </p:spTree>
    <p:extLst>
      <p:ext uri="{BB962C8B-B14F-4D97-AF65-F5344CB8AC3E}">
        <p14:creationId xmlns:p14="http://schemas.microsoft.com/office/powerpoint/2010/main" val="2637318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70AAA-0899-4585-9D06-D06E739635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E650040-E669-4B82-BCC8-55887D31C7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CDAF4A2-D1AB-49B4-9C73-37F248C0FA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968B98-3A5D-44AD-9614-78E51C20F37B}"/>
              </a:ext>
            </a:extLst>
          </p:cNvPr>
          <p:cNvSpPr>
            <a:spLocks noGrp="1"/>
          </p:cNvSpPr>
          <p:nvPr>
            <p:ph type="dt" sz="half" idx="10"/>
          </p:nvPr>
        </p:nvSpPr>
        <p:spPr/>
        <p:txBody>
          <a:bodyPr/>
          <a:lstStyle/>
          <a:p>
            <a:fld id="{D8881C7B-DB69-4A32-AFBF-10D1635B1DF4}" type="datetimeFigureOut">
              <a:rPr lang="en-GB" smtClean="0"/>
              <a:t>02/02/2022</a:t>
            </a:fld>
            <a:endParaRPr lang="en-GB"/>
          </a:p>
        </p:txBody>
      </p:sp>
      <p:sp>
        <p:nvSpPr>
          <p:cNvPr id="6" name="Footer Placeholder 5">
            <a:extLst>
              <a:ext uri="{FF2B5EF4-FFF2-40B4-BE49-F238E27FC236}">
                <a16:creationId xmlns:a16="http://schemas.microsoft.com/office/drawing/2014/main" id="{EE539BEE-DBC4-4465-A0EC-3849FA780D8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7A4DCA9-DB48-4485-897F-9B7EEA38A76C}"/>
              </a:ext>
            </a:extLst>
          </p:cNvPr>
          <p:cNvSpPr>
            <a:spLocks noGrp="1"/>
          </p:cNvSpPr>
          <p:nvPr>
            <p:ph type="sldNum" sz="quarter" idx="12"/>
          </p:nvPr>
        </p:nvSpPr>
        <p:spPr/>
        <p:txBody>
          <a:bodyPr/>
          <a:lstStyle/>
          <a:p>
            <a:fld id="{916F5E33-0472-4702-ADFA-9025162283F2}" type="slidenum">
              <a:rPr lang="en-GB" smtClean="0"/>
              <a:t>‹#›</a:t>
            </a:fld>
            <a:endParaRPr lang="en-GB"/>
          </a:p>
        </p:txBody>
      </p:sp>
    </p:spTree>
    <p:extLst>
      <p:ext uri="{BB962C8B-B14F-4D97-AF65-F5344CB8AC3E}">
        <p14:creationId xmlns:p14="http://schemas.microsoft.com/office/powerpoint/2010/main" val="1538119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19095-1799-41E4-9111-88A1C5EA48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1D6EEBC-0B7C-4DAE-896F-3F17B6A43E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FA03574-4E92-40BC-B9DA-0616E7BC61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85F8CA-B461-4FF4-B11A-95B8714DB930}"/>
              </a:ext>
            </a:extLst>
          </p:cNvPr>
          <p:cNvSpPr>
            <a:spLocks noGrp="1"/>
          </p:cNvSpPr>
          <p:nvPr>
            <p:ph type="dt" sz="half" idx="10"/>
          </p:nvPr>
        </p:nvSpPr>
        <p:spPr/>
        <p:txBody>
          <a:bodyPr/>
          <a:lstStyle/>
          <a:p>
            <a:fld id="{D8881C7B-DB69-4A32-AFBF-10D1635B1DF4}" type="datetimeFigureOut">
              <a:rPr lang="en-GB" smtClean="0"/>
              <a:t>02/02/2022</a:t>
            </a:fld>
            <a:endParaRPr lang="en-GB"/>
          </a:p>
        </p:txBody>
      </p:sp>
      <p:sp>
        <p:nvSpPr>
          <p:cNvPr id="6" name="Footer Placeholder 5">
            <a:extLst>
              <a:ext uri="{FF2B5EF4-FFF2-40B4-BE49-F238E27FC236}">
                <a16:creationId xmlns:a16="http://schemas.microsoft.com/office/drawing/2014/main" id="{2FABFC95-B6D1-446B-A3B4-4C785CA5C5C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83568E-D92C-45C6-BF60-A63967206F15}"/>
              </a:ext>
            </a:extLst>
          </p:cNvPr>
          <p:cNvSpPr>
            <a:spLocks noGrp="1"/>
          </p:cNvSpPr>
          <p:nvPr>
            <p:ph type="sldNum" sz="quarter" idx="12"/>
          </p:nvPr>
        </p:nvSpPr>
        <p:spPr/>
        <p:txBody>
          <a:bodyPr/>
          <a:lstStyle/>
          <a:p>
            <a:fld id="{916F5E33-0472-4702-ADFA-9025162283F2}" type="slidenum">
              <a:rPr lang="en-GB" smtClean="0"/>
              <a:t>‹#›</a:t>
            </a:fld>
            <a:endParaRPr lang="en-GB"/>
          </a:p>
        </p:txBody>
      </p:sp>
    </p:spTree>
    <p:extLst>
      <p:ext uri="{BB962C8B-B14F-4D97-AF65-F5344CB8AC3E}">
        <p14:creationId xmlns:p14="http://schemas.microsoft.com/office/powerpoint/2010/main" val="3519108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1E658F-FD15-424E-B08C-0AFD8AC762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FBC8A94-EE72-4F6B-A356-7D82E56E0D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0EB5E9-110A-4BA3-925C-330FA10804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881C7B-DB69-4A32-AFBF-10D1635B1DF4}" type="datetimeFigureOut">
              <a:rPr lang="en-GB" smtClean="0"/>
              <a:t>02/02/2022</a:t>
            </a:fld>
            <a:endParaRPr lang="en-GB"/>
          </a:p>
        </p:txBody>
      </p:sp>
      <p:sp>
        <p:nvSpPr>
          <p:cNvPr id="5" name="Footer Placeholder 4">
            <a:extLst>
              <a:ext uri="{FF2B5EF4-FFF2-40B4-BE49-F238E27FC236}">
                <a16:creationId xmlns:a16="http://schemas.microsoft.com/office/drawing/2014/main" id="{662BDCA0-9435-419B-927F-DA03F455FD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EC96A1C-5591-4D3A-AEF6-B016197870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6F5E33-0472-4702-ADFA-9025162283F2}" type="slidenum">
              <a:rPr lang="en-GB" smtClean="0"/>
              <a:t>‹#›</a:t>
            </a:fld>
            <a:endParaRPr lang="en-GB"/>
          </a:p>
        </p:txBody>
      </p:sp>
    </p:spTree>
    <p:extLst>
      <p:ext uri="{BB962C8B-B14F-4D97-AF65-F5344CB8AC3E}">
        <p14:creationId xmlns:p14="http://schemas.microsoft.com/office/powerpoint/2010/main" val="619829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846CE7D5-CF57-46EF-B807-FDD0502418D4}" type="datetimeFigureOut">
              <a:rPr lang="en-US" smtClean="0"/>
              <a:t>2/2/2022</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330EA680-D336-4FF7-8B7A-9848BB0A1C32}" type="slidenum">
              <a:rPr lang="en-US" smtClean="0"/>
              <a:t>‹#›</a:t>
            </a:fld>
            <a:endParaRPr lang="en-US" dirty="0"/>
          </a:p>
        </p:txBody>
      </p:sp>
    </p:spTree>
    <p:extLst>
      <p:ext uri="{BB962C8B-B14F-4D97-AF65-F5344CB8AC3E}">
        <p14:creationId xmlns:p14="http://schemas.microsoft.com/office/powerpoint/2010/main" val="3259244433"/>
      </p:ext>
    </p:extLst>
  </p:cSld>
  <p:clrMap bg1="dk1" tx1="lt1" bg2="dk2" tx2="lt2" accent1="accent1" accent2="accent2" accent3="accent3" accent4="accent4" accent5="accent5" accent6="accent6" hlink="hlink" folHlink="folHlink"/>
  <p:sldLayoutIdLst>
    <p:sldLayoutId id="2147483854" r:id="rId1"/>
    <p:sldLayoutId id="2147483853" r:id="rId2"/>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846CE7D5-CF57-46EF-B807-FDD0502418D4}" type="datetimeFigureOut">
              <a:rPr lang="en-US" smtClean="0"/>
              <a:t>2/2/2022</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330EA680-D336-4FF7-8B7A-9848BB0A1C32}" type="slidenum">
              <a:rPr lang="en-US" smtClean="0"/>
              <a:t>‹#›</a:t>
            </a:fld>
            <a:endParaRPr lang="en-US" dirty="0"/>
          </a:p>
        </p:txBody>
      </p:sp>
    </p:spTree>
    <p:extLst>
      <p:ext uri="{BB962C8B-B14F-4D97-AF65-F5344CB8AC3E}">
        <p14:creationId xmlns:p14="http://schemas.microsoft.com/office/powerpoint/2010/main" val="3259244433"/>
      </p:ext>
    </p:extLst>
  </p:cSld>
  <p:clrMap bg1="dk1" tx1="lt1" bg2="dk2" tx2="lt2" accent1="accent1" accent2="accent2" accent3="accent3" accent4="accent4" accent5="accent5" accent6="accent6" hlink="hlink" folHlink="folHlink"/>
  <p:sldLayoutIdLst>
    <p:sldLayoutId id="2147483856" r:id="rId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4.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gif"/></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28.png"/><Relationship Id="rId5" Type="http://schemas.openxmlformats.org/officeDocument/2006/relationships/image" Target="../media/image27.png"/><Relationship Id="rId4" Type="http://schemas.microsoft.com/office/2007/relationships/hdphoto" Target="../media/hdphoto2.wdp"/></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4.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4.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4.xml"/><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FelixMilan/Hangman" TargetMode="External"/><Relationship Id="rId1" Type="http://schemas.openxmlformats.org/officeDocument/2006/relationships/slideLayout" Target="../slideLayouts/slideLayout14.xml"/><Relationship Id="rId5" Type="http://schemas.openxmlformats.org/officeDocument/2006/relationships/image" Target="../media/image8.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MAKING A HANGMAN GAME IN PYTHON + TURTLE GRAPHICS</a:t>
            </a:r>
          </a:p>
        </p:txBody>
      </p:sp>
      <p:sp>
        <p:nvSpPr>
          <p:cNvPr id="3" name="Subtitle 2"/>
          <p:cNvSpPr>
            <a:spLocks noGrp="1"/>
          </p:cNvSpPr>
          <p:nvPr>
            <p:ph type="subTitle" idx="1"/>
          </p:nvPr>
        </p:nvSpPr>
        <p:spPr>
          <a:xfrm>
            <a:off x="-1436111" y="6371125"/>
            <a:ext cx="9144000" cy="1309255"/>
          </a:xfrm>
        </p:spPr>
        <p:txBody>
          <a:bodyPr/>
          <a:lstStyle/>
          <a:p>
            <a:r>
              <a:rPr lang="en-US" dirty="0"/>
              <a:t>Find the code at: https://github.com/FelixMilan/Hangman</a:t>
            </a:r>
          </a:p>
        </p:txBody>
      </p:sp>
      <p:pic>
        <p:nvPicPr>
          <p:cNvPr id="4" name="Picture 3" descr="Logo, company name&#10;&#10;Description automatically generated">
            <a:extLst>
              <a:ext uri="{FF2B5EF4-FFF2-40B4-BE49-F238E27FC236}">
                <a16:creationId xmlns:a16="http://schemas.microsoft.com/office/drawing/2014/main" id="{CF1C1198-42B9-4B81-A1EF-8FC94FEC1302}"/>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foregroundMark x1="31177" y1="41777" x2="31177" y2="41777"/>
                        <a14:foregroundMark x1="25097" y1="33593" x2="25097" y2="33593"/>
                        <a14:foregroundMark x1="21512" y1="41387" x2="21512" y2="41387"/>
                        <a14:foregroundMark x1="23227" y1="54014" x2="23227" y2="54014"/>
                        <a14:foregroundMark x1="22993" y1="72564" x2="22993" y2="72564"/>
                      </a14:backgroundRemoval>
                    </a14:imgEffect>
                  </a14:imgLayer>
                </a14:imgProps>
              </a:ext>
              <a:ext uri="{28A0092B-C50C-407E-A947-70E740481C1C}">
                <a14:useLocalDpi xmlns:a14="http://schemas.microsoft.com/office/drawing/2010/main" val="0"/>
              </a:ext>
            </a:extLst>
          </a:blip>
          <a:stretch>
            <a:fillRect/>
          </a:stretch>
        </p:blipFill>
        <p:spPr>
          <a:xfrm>
            <a:off x="9583776" y="4543776"/>
            <a:ext cx="2863850" cy="286385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7D33-308D-4191-82C1-12D85A5B94A4}"/>
              </a:ext>
            </a:extLst>
          </p:cNvPr>
          <p:cNvSpPr>
            <a:spLocks noGrp="1"/>
          </p:cNvSpPr>
          <p:nvPr>
            <p:ph type="title"/>
          </p:nvPr>
        </p:nvSpPr>
        <p:spPr/>
        <p:txBody>
          <a:bodyPr/>
          <a:lstStyle/>
          <a:p>
            <a:r>
              <a:rPr lang="en-GB" dirty="0"/>
              <a:t>Part 2: The main game logic</a:t>
            </a:r>
          </a:p>
        </p:txBody>
      </p:sp>
      <p:sp>
        <p:nvSpPr>
          <p:cNvPr id="3" name="Content Placeholder 2">
            <a:extLst>
              <a:ext uri="{FF2B5EF4-FFF2-40B4-BE49-F238E27FC236}">
                <a16:creationId xmlns:a16="http://schemas.microsoft.com/office/drawing/2014/main" id="{52F5524E-1254-46EC-BAB0-9D4FB8DBE2E9}"/>
              </a:ext>
            </a:extLst>
          </p:cNvPr>
          <p:cNvSpPr>
            <a:spLocks noGrp="1"/>
          </p:cNvSpPr>
          <p:nvPr>
            <p:ph idx="1"/>
          </p:nvPr>
        </p:nvSpPr>
        <p:spPr>
          <a:xfrm>
            <a:off x="1202919" y="2011680"/>
            <a:ext cx="9784080" cy="4562144"/>
          </a:xfrm>
        </p:spPr>
        <p:txBody>
          <a:bodyPr/>
          <a:lstStyle/>
          <a:p>
            <a:r>
              <a:rPr lang="en-GB" dirty="0"/>
              <a:t>The main game logic is where we create the actual game itself, we print our displays, input our guesses,  and actually create the game mechanic of winning and losing.</a:t>
            </a:r>
          </a:p>
          <a:p>
            <a:r>
              <a:rPr lang="en-GB" dirty="0"/>
              <a:t>We start with just printing what will be displayed during the game, the display of missing-and-correctly guessed letters, the lives left (we will add lives in a bit) and the list of used letters.</a:t>
            </a:r>
          </a:p>
          <a:p>
            <a:endParaRPr lang="en-GB" dirty="0"/>
          </a:p>
          <a:p>
            <a:endParaRPr lang="en-GB" dirty="0"/>
          </a:p>
          <a:p>
            <a:endParaRPr lang="en-GB" dirty="0"/>
          </a:p>
          <a:p>
            <a:r>
              <a:rPr lang="en-GB" dirty="0"/>
              <a:t>We put these at the top of our while loop which this whole section will be embedded in.</a:t>
            </a:r>
          </a:p>
          <a:p>
            <a:pPr marL="0" indent="0">
              <a:buNone/>
            </a:pPr>
            <a:endParaRPr lang="en-GB" dirty="0"/>
          </a:p>
        </p:txBody>
      </p:sp>
      <p:pic>
        <p:nvPicPr>
          <p:cNvPr id="4" name="Picture 3" descr="Logo, company name&#10;&#10;Description automatically generated">
            <a:extLst>
              <a:ext uri="{FF2B5EF4-FFF2-40B4-BE49-F238E27FC236}">
                <a16:creationId xmlns:a16="http://schemas.microsoft.com/office/drawing/2014/main" id="{40E08A79-80DD-4D7D-BF59-19E2C678273D}"/>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foregroundMark x1="31177" y1="41777" x2="31177" y2="41777"/>
                        <a14:foregroundMark x1="25097" y1="33593" x2="25097" y2="33593"/>
                        <a14:foregroundMark x1="21512" y1="41387" x2="21512" y2="41387"/>
                        <a14:foregroundMark x1="23227" y1="54014" x2="23227" y2="54014"/>
                        <a14:foregroundMark x1="22993" y1="72564" x2="22993" y2="72564"/>
                      </a14:backgroundRemoval>
                    </a14:imgEffect>
                  </a14:imgLayer>
                </a14:imgProps>
              </a:ext>
              <a:ext uri="{28A0092B-C50C-407E-A947-70E740481C1C}">
                <a14:useLocalDpi xmlns:a14="http://schemas.microsoft.com/office/drawing/2010/main" val="0"/>
              </a:ext>
            </a:extLst>
          </a:blip>
          <a:stretch>
            <a:fillRect/>
          </a:stretch>
        </p:blipFill>
        <p:spPr>
          <a:xfrm>
            <a:off x="10543148" y="5393494"/>
            <a:ext cx="1648852" cy="1648852"/>
          </a:xfrm>
          <a:prstGeom prst="rect">
            <a:avLst/>
          </a:prstGeom>
        </p:spPr>
      </p:pic>
      <p:pic>
        <p:nvPicPr>
          <p:cNvPr id="4104" name="Picture 8">
            <a:extLst>
              <a:ext uri="{FF2B5EF4-FFF2-40B4-BE49-F238E27FC236}">
                <a16:creationId xmlns:a16="http://schemas.microsoft.com/office/drawing/2014/main" id="{7BE149E1-E4AE-403D-9F7B-5F0FA48EBD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2" y="4244554"/>
            <a:ext cx="3190875"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9312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7D33-308D-4191-82C1-12D85A5B94A4}"/>
              </a:ext>
            </a:extLst>
          </p:cNvPr>
          <p:cNvSpPr>
            <a:spLocks noGrp="1"/>
          </p:cNvSpPr>
          <p:nvPr>
            <p:ph type="title"/>
          </p:nvPr>
        </p:nvSpPr>
        <p:spPr/>
        <p:txBody>
          <a:bodyPr/>
          <a:lstStyle/>
          <a:p>
            <a:r>
              <a:rPr lang="en-GB" dirty="0"/>
              <a:t>Adding guess input and used letters</a:t>
            </a:r>
          </a:p>
        </p:txBody>
      </p:sp>
      <p:sp>
        <p:nvSpPr>
          <p:cNvPr id="3" name="Content Placeholder 2">
            <a:extLst>
              <a:ext uri="{FF2B5EF4-FFF2-40B4-BE49-F238E27FC236}">
                <a16:creationId xmlns:a16="http://schemas.microsoft.com/office/drawing/2014/main" id="{52F5524E-1254-46EC-BAB0-9D4FB8DBE2E9}"/>
              </a:ext>
            </a:extLst>
          </p:cNvPr>
          <p:cNvSpPr>
            <a:spLocks noGrp="1"/>
          </p:cNvSpPr>
          <p:nvPr>
            <p:ph idx="1"/>
          </p:nvPr>
        </p:nvSpPr>
        <p:spPr>
          <a:xfrm>
            <a:off x="1202919" y="2011680"/>
            <a:ext cx="9784080" cy="4562144"/>
          </a:xfrm>
        </p:spPr>
        <p:txBody>
          <a:bodyPr/>
          <a:lstStyle/>
          <a:p>
            <a:r>
              <a:rPr lang="en-GB" dirty="0"/>
              <a:t>We next add our guess input. We then validate our guess straight away to make sure it’s valid.</a:t>
            </a:r>
          </a:p>
          <a:p>
            <a:r>
              <a:rPr lang="en-GB" dirty="0"/>
              <a:t>We extend our guess to our </a:t>
            </a:r>
            <a:r>
              <a:rPr lang="en-GB" dirty="0" err="1"/>
              <a:t>usedLetters</a:t>
            </a:r>
            <a:r>
              <a:rPr lang="en-GB" dirty="0"/>
              <a:t> list and sort it alphabetically.</a:t>
            </a:r>
          </a:p>
          <a:p>
            <a:endParaRPr lang="en-GB" dirty="0"/>
          </a:p>
          <a:p>
            <a:endParaRPr lang="en-GB" dirty="0"/>
          </a:p>
          <a:p>
            <a:endParaRPr lang="en-GB" dirty="0"/>
          </a:p>
          <a:p>
            <a:endParaRPr lang="en-GB" dirty="0"/>
          </a:p>
          <a:p>
            <a:r>
              <a:rPr lang="en-GB" dirty="0"/>
              <a:t>Sidenote: Here we use an extend method instead of append like we did with our </a:t>
            </a:r>
            <a:r>
              <a:rPr lang="en-GB" dirty="0" err="1"/>
              <a:t>selectedLetters</a:t>
            </a:r>
            <a:r>
              <a:rPr lang="en-GB" dirty="0"/>
              <a:t> list. This is because you can add multiple letters in your guess to guess a word and .extend() allows you to add all new guesses to your list instead of append that only adds one letter at a time to the end of your list!</a:t>
            </a:r>
          </a:p>
        </p:txBody>
      </p:sp>
      <p:pic>
        <p:nvPicPr>
          <p:cNvPr id="4" name="Picture 3" descr="Logo, company name&#10;&#10;Description automatically generated">
            <a:extLst>
              <a:ext uri="{FF2B5EF4-FFF2-40B4-BE49-F238E27FC236}">
                <a16:creationId xmlns:a16="http://schemas.microsoft.com/office/drawing/2014/main" id="{40E08A79-80DD-4D7D-BF59-19E2C678273D}"/>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foregroundMark x1="31177" y1="41777" x2="31177" y2="41777"/>
                        <a14:foregroundMark x1="25097" y1="33593" x2="25097" y2="33593"/>
                        <a14:foregroundMark x1="21512" y1="41387" x2="21512" y2="41387"/>
                        <a14:foregroundMark x1="23227" y1="54014" x2="23227" y2="54014"/>
                        <a14:foregroundMark x1="22993" y1="72564" x2="22993" y2="72564"/>
                      </a14:backgroundRemoval>
                    </a14:imgEffect>
                  </a14:imgLayer>
                </a14:imgProps>
              </a:ext>
              <a:ext uri="{28A0092B-C50C-407E-A947-70E740481C1C}">
                <a14:useLocalDpi xmlns:a14="http://schemas.microsoft.com/office/drawing/2010/main" val="0"/>
              </a:ext>
            </a:extLst>
          </a:blip>
          <a:stretch>
            <a:fillRect/>
          </a:stretch>
        </p:blipFill>
        <p:spPr>
          <a:xfrm>
            <a:off x="10543148" y="5393494"/>
            <a:ext cx="1648852" cy="1648852"/>
          </a:xfrm>
          <a:prstGeom prst="rect">
            <a:avLst/>
          </a:prstGeom>
        </p:spPr>
      </p:pic>
      <p:pic>
        <p:nvPicPr>
          <p:cNvPr id="2050" name="Picture 2">
            <a:extLst>
              <a:ext uri="{FF2B5EF4-FFF2-40B4-BE49-F238E27FC236}">
                <a16:creationId xmlns:a16="http://schemas.microsoft.com/office/drawing/2014/main" id="{83624EBC-5D9E-4178-AA27-7A12DBBE63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2796" y="3203559"/>
            <a:ext cx="4124325" cy="197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84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7D33-308D-4191-82C1-12D85A5B94A4}"/>
              </a:ext>
            </a:extLst>
          </p:cNvPr>
          <p:cNvSpPr>
            <a:spLocks noGrp="1"/>
          </p:cNvSpPr>
          <p:nvPr>
            <p:ph type="title"/>
          </p:nvPr>
        </p:nvSpPr>
        <p:spPr/>
        <p:txBody>
          <a:bodyPr/>
          <a:lstStyle/>
          <a:p>
            <a:r>
              <a:rPr lang="en-GB" dirty="0"/>
              <a:t>Player winning or losing</a:t>
            </a:r>
          </a:p>
        </p:txBody>
      </p:sp>
      <p:sp>
        <p:nvSpPr>
          <p:cNvPr id="3" name="Content Placeholder 2">
            <a:extLst>
              <a:ext uri="{FF2B5EF4-FFF2-40B4-BE49-F238E27FC236}">
                <a16:creationId xmlns:a16="http://schemas.microsoft.com/office/drawing/2014/main" id="{52F5524E-1254-46EC-BAB0-9D4FB8DBE2E9}"/>
              </a:ext>
            </a:extLst>
          </p:cNvPr>
          <p:cNvSpPr>
            <a:spLocks noGrp="1"/>
          </p:cNvSpPr>
          <p:nvPr>
            <p:ph idx="1"/>
          </p:nvPr>
        </p:nvSpPr>
        <p:spPr/>
        <p:txBody>
          <a:bodyPr/>
          <a:lstStyle/>
          <a:p>
            <a:r>
              <a:rPr lang="en-GB" dirty="0"/>
              <a:t>If the list of guessed letters matches the list of letters in the selected word, the player wins. It seems way too simple but that’s all it takes!</a:t>
            </a:r>
          </a:p>
          <a:p>
            <a:endParaRPr lang="en-GB" dirty="0"/>
          </a:p>
          <a:p>
            <a:endParaRPr lang="en-GB" dirty="0"/>
          </a:p>
          <a:p>
            <a:endParaRPr lang="en-GB" dirty="0"/>
          </a:p>
          <a:p>
            <a:endParaRPr lang="en-GB" dirty="0"/>
          </a:p>
          <a:p>
            <a:r>
              <a:rPr lang="en-GB" dirty="0"/>
              <a:t>Else if not all the letters have been guessed yet but a correct guess has been inputted then update the display to show this.</a:t>
            </a:r>
          </a:p>
          <a:p>
            <a:r>
              <a:rPr lang="en-GB" dirty="0"/>
              <a:t>Else (if a guess is incorrect) then make the player lose a life!</a:t>
            </a:r>
          </a:p>
        </p:txBody>
      </p:sp>
      <p:pic>
        <p:nvPicPr>
          <p:cNvPr id="4" name="Picture 3" descr="Logo, company name&#10;&#10;Description automatically generated">
            <a:extLst>
              <a:ext uri="{FF2B5EF4-FFF2-40B4-BE49-F238E27FC236}">
                <a16:creationId xmlns:a16="http://schemas.microsoft.com/office/drawing/2014/main" id="{40E08A79-80DD-4D7D-BF59-19E2C678273D}"/>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foregroundMark x1="31177" y1="41777" x2="31177" y2="41777"/>
                        <a14:foregroundMark x1="25097" y1="33593" x2="25097" y2="33593"/>
                        <a14:foregroundMark x1="21512" y1="41387" x2="21512" y2="41387"/>
                        <a14:foregroundMark x1="23227" y1="54014" x2="23227" y2="54014"/>
                        <a14:foregroundMark x1="22993" y1="72564" x2="22993" y2="72564"/>
                      </a14:backgroundRemoval>
                    </a14:imgEffect>
                  </a14:imgLayer>
                </a14:imgProps>
              </a:ext>
              <a:ext uri="{28A0092B-C50C-407E-A947-70E740481C1C}">
                <a14:useLocalDpi xmlns:a14="http://schemas.microsoft.com/office/drawing/2010/main" val="0"/>
              </a:ext>
            </a:extLst>
          </a:blip>
          <a:stretch>
            <a:fillRect/>
          </a:stretch>
        </p:blipFill>
        <p:spPr>
          <a:xfrm>
            <a:off x="10543148" y="5393494"/>
            <a:ext cx="1648852" cy="1648852"/>
          </a:xfrm>
          <a:prstGeom prst="rect">
            <a:avLst/>
          </a:prstGeom>
        </p:spPr>
      </p:pic>
      <p:pic>
        <p:nvPicPr>
          <p:cNvPr id="6146" name="Picture 2">
            <a:extLst>
              <a:ext uri="{FF2B5EF4-FFF2-40B4-BE49-F238E27FC236}">
                <a16:creationId xmlns:a16="http://schemas.microsoft.com/office/drawing/2014/main" id="{DAB878CC-77FB-4A11-A59D-B555B4D395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4109" y="2850502"/>
            <a:ext cx="5981700"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976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7D33-308D-4191-82C1-12D85A5B94A4}"/>
              </a:ext>
            </a:extLst>
          </p:cNvPr>
          <p:cNvSpPr>
            <a:spLocks noGrp="1"/>
          </p:cNvSpPr>
          <p:nvPr>
            <p:ph type="title"/>
          </p:nvPr>
        </p:nvSpPr>
        <p:spPr/>
        <p:txBody>
          <a:bodyPr/>
          <a:lstStyle/>
          <a:p>
            <a:r>
              <a:rPr lang="en-GB" dirty="0"/>
              <a:t>Player winning or losing continued</a:t>
            </a:r>
          </a:p>
        </p:txBody>
      </p:sp>
      <p:sp>
        <p:nvSpPr>
          <p:cNvPr id="3" name="Content Placeholder 2">
            <a:extLst>
              <a:ext uri="{FF2B5EF4-FFF2-40B4-BE49-F238E27FC236}">
                <a16:creationId xmlns:a16="http://schemas.microsoft.com/office/drawing/2014/main" id="{52F5524E-1254-46EC-BAB0-9D4FB8DBE2E9}"/>
              </a:ext>
            </a:extLst>
          </p:cNvPr>
          <p:cNvSpPr>
            <a:spLocks noGrp="1"/>
          </p:cNvSpPr>
          <p:nvPr>
            <p:ph idx="1"/>
          </p:nvPr>
        </p:nvSpPr>
        <p:spPr/>
        <p:txBody>
          <a:bodyPr/>
          <a:lstStyle/>
          <a:p>
            <a:r>
              <a:rPr lang="en-GB" dirty="0"/>
              <a:t>If </a:t>
            </a:r>
            <a:r>
              <a:rPr lang="en-GB" dirty="0" err="1"/>
              <a:t>playerWin</a:t>
            </a:r>
            <a:r>
              <a:rPr lang="en-GB" dirty="0"/>
              <a:t> is true, we need to display that, same goes if </a:t>
            </a:r>
            <a:r>
              <a:rPr lang="en-GB" dirty="0" err="1"/>
              <a:t>playerWin</a:t>
            </a:r>
            <a:r>
              <a:rPr lang="en-GB" dirty="0"/>
              <a:t> is false. At the bottom of our code we’re going to add this code to display this:</a:t>
            </a:r>
          </a:p>
          <a:p>
            <a:endParaRPr lang="en-GB" dirty="0"/>
          </a:p>
          <a:p>
            <a:endParaRPr lang="en-GB" dirty="0"/>
          </a:p>
          <a:p>
            <a:endParaRPr lang="en-GB" dirty="0"/>
          </a:p>
          <a:p>
            <a:endParaRPr lang="en-GB" dirty="0"/>
          </a:p>
          <a:p>
            <a:r>
              <a:rPr lang="en-GB" dirty="0"/>
              <a:t>These are called if the </a:t>
            </a:r>
            <a:r>
              <a:rPr lang="en-GB" dirty="0" err="1"/>
              <a:t>playerWin</a:t>
            </a:r>
            <a:r>
              <a:rPr lang="en-GB" dirty="0"/>
              <a:t> state is fulfilled and displays a message with the random word that the player was guessing.</a:t>
            </a:r>
          </a:p>
        </p:txBody>
      </p:sp>
      <p:pic>
        <p:nvPicPr>
          <p:cNvPr id="4" name="Picture 3" descr="Logo, company name&#10;&#10;Description automatically generated">
            <a:extLst>
              <a:ext uri="{FF2B5EF4-FFF2-40B4-BE49-F238E27FC236}">
                <a16:creationId xmlns:a16="http://schemas.microsoft.com/office/drawing/2014/main" id="{40E08A79-80DD-4D7D-BF59-19E2C678273D}"/>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foregroundMark x1="31177" y1="41777" x2="31177" y2="41777"/>
                        <a14:foregroundMark x1="25097" y1="33593" x2="25097" y2="33593"/>
                        <a14:foregroundMark x1="21512" y1="41387" x2="21512" y2="41387"/>
                        <a14:foregroundMark x1="23227" y1="54014" x2="23227" y2="54014"/>
                        <a14:foregroundMark x1="22993" y1="72564" x2="22993" y2="72564"/>
                      </a14:backgroundRemoval>
                    </a14:imgEffect>
                  </a14:imgLayer>
                </a14:imgProps>
              </a:ext>
              <a:ext uri="{28A0092B-C50C-407E-A947-70E740481C1C}">
                <a14:useLocalDpi xmlns:a14="http://schemas.microsoft.com/office/drawing/2010/main" val="0"/>
              </a:ext>
            </a:extLst>
          </a:blip>
          <a:stretch>
            <a:fillRect/>
          </a:stretch>
        </p:blipFill>
        <p:spPr>
          <a:xfrm>
            <a:off x="10543148" y="5393494"/>
            <a:ext cx="1648852" cy="1648852"/>
          </a:xfrm>
          <a:prstGeom prst="rect">
            <a:avLst/>
          </a:prstGeom>
        </p:spPr>
      </p:pic>
      <p:pic>
        <p:nvPicPr>
          <p:cNvPr id="14338" name="Picture 2">
            <a:extLst>
              <a:ext uri="{FF2B5EF4-FFF2-40B4-BE49-F238E27FC236}">
                <a16:creationId xmlns:a16="http://schemas.microsoft.com/office/drawing/2014/main" id="{06ADA648-20D6-45A3-8BDF-D2A132BB89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4701" y="2978215"/>
            <a:ext cx="6482597" cy="1509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547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7D33-308D-4191-82C1-12D85A5B94A4}"/>
              </a:ext>
            </a:extLst>
          </p:cNvPr>
          <p:cNvSpPr>
            <a:spLocks noGrp="1"/>
          </p:cNvSpPr>
          <p:nvPr>
            <p:ph type="title"/>
          </p:nvPr>
        </p:nvSpPr>
        <p:spPr/>
        <p:txBody>
          <a:bodyPr/>
          <a:lstStyle/>
          <a:p>
            <a:r>
              <a:rPr lang="en-GB" dirty="0"/>
              <a:t>Full logic</a:t>
            </a:r>
          </a:p>
        </p:txBody>
      </p:sp>
      <p:sp>
        <p:nvSpPr>
          <p:cNvPr id="3" name="Content Placeholder 2">
            <a:extLst>
              <a:ext uri="{FF2B5EF4-FFF2-40B4-BE49-F238E27FC236}">
                <a16:creationId xmlns:a16="http://schemas.microsoft.com/office/drawing/2014/main" id="{52F5524E-1254-46EC-BAB0-9D4FB8DBE2E9}"/>
              </a:ext>
            </a:extLst>
          </p:cNvPr>
          <p:cNvSpPr>
            <a:spLocks noGrp="1"/>
          </p:cNvSpPr>
          <p:nvPr>
            <p:ph idx="1"/>
          </p:nvPr>
        </p:nvSpPr>
        <p:spPr>
          <a:xfrm>
            <a:off x="1079389" y="1930504"/>
            <a:ext cx="10031138" cy="4206240"/>
          </a:xfrm>
        </p:spPr>
        <p:txBody>
          <a:bodyPr/>
          <a:lstStyle/>
          <a:p>
            <a:r>
              <a:rPr lang="en-GB" dirty="0"/>
              <a:t>That whole section should look like this, the code from the last slide sits underneath:</a:t>
            </a:r>
          </a:p>
        </p:txBody>
      </p:sp>
      <p:pic>
        <p:nvPicPr>
          <p:cNvPr id="4" name="Picture 3" descr="Logo, company name&#10;&#10;Description automatically generated">
            <a:extLst>
              <a:ext uri="{FF2B5EF4-FFF2-40B4-BE49-F238E27FC236}">
                <a16:creationId xmlns:a16="http://schemas.microsoft.com/office/drawing/2014/main" id="{40E08A79-80DD-4D7D-BF59-19E2C678273D}"/>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foregroundMark x1="31177" y1="41777" x2="31177" y2="41777"/>
                        <a14:foregroundMark x1="25097" y1="33593" x2="25097" y2="33593"/>
                        <a14:foregroundMark x1="21512" y1="41387" x2="21512" y2="41387"/>
                        <a14:foregroundMark x1="23227" y1="54014" x2="23227" y2="54014"/>
                        <a14:foregroundMark x1="22993" y1="72564" x2="22993" y2="72564"/>
                      </a14:backgroundRemoval>
                    </a14:imgEffect>
                  </a14:imgLayer>
                </a14:imgProps>
              </a:ext>
              <a:ext uri="{28A0092B-C50C-407E-A947-70E740481C1C}">
                <a14:useLocalDpi xmlns:a14="http://schemas.microsoft.com/office/drawing/2010/main" val="0"/>
              </a:ext>
            </a:extLst>
          </a:blip>
          <a:stretch>
            <a:fillRect/>
          </a:stretch>
        </p:blipFill>
        <p:spPr>
          <a:xfrm>
            <a:off x="10543148" y="5393494"/>
            <a:ext cx="1648852" cy="1648852"/>
          </a:xfrm>
          <a:prstGeom prst="rect">
            <a:avLst/>
          </a:prstGeom>
        </p:spPr>
      </p:pic>
      <p:pic>
        <p:nvPicPr>
          <p:cNvPr id="7170" name="Picture 2">
            <a:extLst>
              <a:ext uri="{FF2B5EF4-FFF2-40B4-BE49-F238E27FC236}">
                <a16:creationId xmlns:a16="http://schemas.microsoft.com/office/drawing/2014/main" id="{58C5C508-5DCD-4910-81B8-DA6459EBF5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6946" y="2333917"/>
            <a:ext cx="6296025" cy="444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698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95A26-23C4-488B-9DB9-60060D05D358}"/>
              </a:ext>
            </a:extLst>
          </p:cNvPr>
          <p:cNvSpPr>
            <a:spLocks noGrp="1"/>
          </p:cNvSpPr>
          <p:nvPr>
            <p:ph type="title"/>
          </p:nvPr>
        </p:nvSpPr>
        <p:spPr/>
        <p:txBody>
          <a:bodyPr/>
          <a:lstStyle/>
          <a:p>
            <a:r>
              <a:rPr lang="en-GB" dirty="0"/>
              <a:t>Part 3: Making the difficulty settings</a:t>
            </a:r>
          </a:p>
        </p:txBody>
      </p:sp>
      <p:sp>
        <p:nvSpPr>
          <p:cNvPr id="3" name="Content Placeholder 2">
            <a:extLst>
              <a:ext uri="{FF2B5EF4-FFF2-40B4-BE49-F238E27FC236}">
                <a16:creationId xmlns:a16="http://schemas.microsoft.com/office/drawing/2014/main" id="{18247DBE-C330-4D95-B81F-E2273C2F86D0}"/>
              </a:ext>
            </a:extLst>
          </p:cNvPr>
          <p:cNvSpPr>
            <a:spLocks noGrp="1"/>
          </p:cNvSpPr>
          <p:nvPr>
            <p:ph idx="1"/>
          </p:nvPr>
        </p:nvSpPr>
        <p:spPr>
          <a:xfrm>
            <a:off x="1202919" y="2011680"/>
            <a:ext cx="9784080" cy="4206240"/>
          </a:xfrm>
        </p:spPr>
        <p:txBody>
          <a:bodyPr/>
          <a:lstStyle/>
          <a:p>
            <a:r>
              <a:rPr lang="en-GB" dirty="0"/>
              <a:t>To add a little flair to our game, we’re going to add a nice little difficulty choice that changes the amount of lives you play with. You could also add different lists of words of different difficulties if you’d like but I chose not too. Start by creating an input with 3 difficulties and make that an integer. Add this above our </a:t>
            </a:r>
            <a:r>
              <a:rPr lang="en-GB" dirty="0" err="1"/>
              <a:t>updateGuessedLetters</a:t>
            </a:r>
            <a:r>
              <a:rPr lang="en-GB" dirty="0"/>
              <a:t> function.</a:t>
            </a:r>
          </a:p>
          <a:p>
            <a:endParaRPr lang="en-GB" dirty="0"/>
          </a:p>
          <a:p>
            <a:endParaRPr lang="en-GB" dirty="0"/>
          </a:p>
          <a:p>
            <a:r>
              <a:rPr lang="en-GB" dirty="0"/>
              <a:t>This input is where we’ll start the game and we just want to know how many lives to give the player.</a:t>
            </a:r>
          </a:p>
          <a:p>
            <a:r>
              <a:rPr lang="en-GB" dirty="0"/>
              <a:t>Make sure that the difficulty input is an integer as we only want 1, 2 or 3!</a:t>
            </a:r>
          </a:p>
          <a:p>
            <a:endParaRPr lang="en-GB" dirty="0"/>
          </a:p>
          <a:p>
            <a:endParaRPr lang="en-GB" dirty="0"/>
          </a:p>
        </p:txBody>
      </p:sp>
      <p:pic>
        <p:nvPicPr>
          <p:cNvPr id="4" name="Picture 3" descr="Logo, company name&#10;&#10;Description automatically generated">
            <a:extLst>
              <a:ext uri="{FF2B5EF4-FFF2-40B4-BE49-F238E27FC236}">
                <a16:creationId xmlns:a16="http://schemas.microsoft.com/office/drawing/2014/main" id="{A9923E02-3B56-44D0-96B4-EDF9256342FD}"/>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foregroundMark x1="31177" y1="41777" x2="31177" y2="41777"/>
                        <a14:foregroundMark x1="25097" y1="33593" x2="25097" y2="33593"/>
                        <a14:foregroundMark x1="21512" y1="41387" x2="21512" y2="41387"/>
                        <a14:foregroundMark x1="23227" y1="54014" x2="23227" y2="54014"/>
                        <a14:foregroundMark x1="22993" y1="72564" x2="22993" y2="72564"/>
                      </a14:backgroundRemoval>
                    </a14:imgEffect>
                  </a14:imgLayer>
                </a14:imgProps>
              </a:ext>
              <a:ext uri="{28A0092B-C50C-407E-A947-70E740481C1C}">
                <a14:useLocalDpi xmlns:a14="http://schemas.microsoft.com/office/drawing/2010/main" val="0"/>
              </a:ext>
            </a:extLst>
          </a:blip>
          <a:stretch>
            <a:fillRect/>
          </a:stretch>
        </p:blipFill>
        <p:spPr>
          <a:xfrm>
            <a:off x="10543148" y="5393494"/>
            <a:ext cx="1648852" cy="1648852"/>
          </a:xfrm>
          <a:prstGeom prst="rect">
            <a:avLst/>
          </a:prstGeom>
        </p:spPr>
      </p:pic>
      <p:pic>
        <p:nvPicPr>
          <p:cNvPr id="5" name="Picture 2">
            <a:extLst>
              <a:ext uri="{FF2B5EF4-FFF2-40B4-BE49-F238E27FC236}">
                <a16:creationId xmlns:a16="http://schemas.microsoft.com/office/drawing/2014/main" id="{42255956-FDE5-411D-89E8-37C66F6367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3872" y="3681182"/>
            <a:ext cx="7544255" cy="855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667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7D33-308D-4191-82C1-12D85A5B94A4}"/>
              </a:ext>
            </a:extLst>
          </p:cNvPr>
          <p:cNvSpPr>
            <a:spLocks noGrp="1"/>
          </p:cNvSpPr>
          <p:nvPr>
            <p:ph type="title"/>
          </p:nvPr>
        </p:nvSpPr>
        <p:spPr/>
        <p:txBody>
          <a:bodyPr/>
          <a:lstStyle/>
          <a:p>
            <a:r>
              <a:rPr lang="en-GB" dirty="0"/>
              <a:t>Making sure the input is valid</a:t>
            </a:r>
          </a:p>
        </p:txBody>
      </p:sp>
      <p:sp>
        <p:nvSpPr>
          <p:cNvPr id="3" name="Content Placeholder 2">
            <a:extLst>
              <a:ext uri="{FF2B5EF4-FFF2-40B4-BE49-F238E27FC236}">
                <a16:creationId xmlns:a16="http://schemas.microsoft.com/office/drawing/2014/main" id="{52F5524E-1254-46EC-BAB0-9D4FB8DBE2E9}"/>
              </a:ext>
            </a:extLst>
          </p:cNvPr>
          <p:cNvSpPr>
            <a:spLocks noGrp="1"/>
          </p:cNvSpPr>
          <p:nvPr>
            <p:ph idx="1"/>
          </p:nvPr>
        </p:nvSpPr>
        <p:spPr/>
        <p:txBody>
          <a:bodyPr/>
          <a:lstStyle/>
          <a:p>
            <a:r>
              <a:rPr lang="en-GB" dirty="0"/>
              <a:t>We check that the input is within the range we want, so 1, 2 or 3 then print the chosen difficulty if valid.</a:t>
            </a:r>
          </a:p>
          <a:p>
            <a:endParaRPr lang="en-GB" dirty="0"/>
          </a:p>
          <a:p>
            <a:endParaRPr lang="en-GB" dirty="0"/>
          </a:p>
          <a:p>
            <a:endParaRPr lang="en-GB" dirty="0"/>
          </a:p>
          <a:p>
            <a:r>
              <a:rPr lang="en-GB" dirty="0"/>
              <a:t>And as we’ve told the program to make sure the input is an integer, we can perform an exception for a </a:t>
            </a:r>
            <a:r>
              <a:rPr lang="en-GB" dirty="0" err="1"/>
              <a:t>ValueError</a:t>
            </a:r>
            <a:r>
              <a:rPr lang="en-GB" dirty="0"/>
              <a:t>. This will be triggered if the input type is wrong (such as the input not being an integer) and will re-prompt us for a correct input.</a:t>
            </a:r>
          </a:p>
        </p:txBody>
      </p:sp>
      <p:pic>
        <p:nvPicPr>
          <p:cNvPr id="4" name="Picture 3" descr="Logo, company name&#10;&#10;Description automatically generated">
            <a:extLst>
              <a:ext uri="{FF2B5EF4-FFF2-40B4-BE49-F238E27FC236}">
                <a16:creationId xmlns:a16="http://schemas.microsoft.com/office/drawing/2014/main" id="{40E08A79-80DD-4D7D-BF59-19E2C678273D}"/>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foregroundMark x1="31177" y1="41777" x2="31177" y2="41777"/>
                        <a14:foregroundMark x1="25097" y1="33593" x2="25097" y2="33593"/>
                        <a14:foregroundMark x1="21512" y1="41387" x2="21512" y2="41387"/>
                        <a14:foregroundMark x1="23227" y1="54014" x2="23227" y2="54014"/>
                        <a14:foregroundMark x1="22993" y1="72564" x2="22993" y2="72564"/>
                      </a14:backgroundRemoval>
                    </a14:imgEffect>
                  </a14:imgLayer>
                </a14:imgProps>
              </a:ext>
              <a:ext uri="{28A0092B-C50C-407E-A947-70E740481C1C}">
                <a14:useLocalDpi xmlns:a14="http://schemas.microsoft.com/office/drawing/2010/main" val="0"/>
              </a:ext>
            </a:extLst>
          </a:blip>
          <a:stretch>
            <a:fillRect/>
          </a:stretch>
        </p:blipFill>
        <p:spPr>
          <a:xfrm>
            <a:off x="10543148" y="5393494"/>
            <a:ext cx="1648852" cy="1648852"/>
          </a:xfrm>
          <a:prstGeom prst="rect">
            <a:avLst/>
          </a:prstGeom>
        </p:spPr>
      </p:pic>
      <p:pic>
        <p:nvPicPr>
          <p:cNvPr id="9218" name="Picture 2">
            <a:extLst>
              <a:ext uri="{FF2B5EF4-FFF2-40B4-BE49-F238E27FC236}">
                <a16:creationId xmlns:a16="http://schemas.microsoft.com/office/drawing/2014/main" id="{ABF8DC54-253B-4FD8-8041-BEACDC9DF5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5040" y="2917786"/>
            <a:ext cx="7039836" cy="1022427"/>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467AE6AD-BF9F-4352-A1D3-184437920E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2902" y="5514792"/>
            <a:ext cx="5904111" cy="63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943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7D33-308D-4191-82C1-12D85A5B94A4}"/>
              </a:ext>
            </a:extLst>
          </p:cNvPr>
          <p:cNvSpPr>
            <a:spLocks noGrp="1"/>
          </p:cNvSpPr>
          <p:nvPr>
            <p:ph type="title"/>
          </p:nvPr>
        </p:nvSpPr>
        <p:spPr/>
        <p:txBody>
          <a:bodyPr/>
          <a:lstStyle/>
          <a:p>
            <a:r>
              <a:rPr lang="en-GB" dirty="0"/>
              <a:t>Difficulty and lives</a:t>
            </a:r>
          </a:p>
        </p:txBody>
      </p:sp>
      <p:sp>
        <p:nvSpPr>
          <p:cNvPr id="3" name="Content Placeholder 2">
            <a:extLst>
              <a:ext uri="{FF2B5EF4-FFF2-40B4-BE49-F238E27FC236}">
                <a16:creationId xmlns:a16="http://schemas.microsoft.com/office/drawing/2014/main" id="{52F5524E-1254-46EC-BAB0-9D4FB8DBE2E9}"/>
              </a:ext>
            </a:extLst>
          </p:cNvPr>
          <p:cNvSpPr>
            <a:spLocks noGrp="1"/>
          </p:cNvSpPr>
          <p:nvPr>
            <p:ph idx="1"/>
          </p:nvPr>
        </p:nvSpPr>
        <p:spPr/>
        <p:txBody>
          <a:bodyPr/>
          <a:lstStyle/>
          <a:p>
            <a:r>
              <a:rPr lang="en-GB" dirty="0"/>
              <a:t>Finally we set the lives depending on the difficulty. These are the lives I’ve chosen but you can choose what yours will be, whether you want them harder or easier.</a:t>
            </a:r>
          </a:p>
          <a:p>
            <a:endParaRPr lang="en-GB" dirty="0"/>
          </a:p>
          <a:p>
            <a:endParaRPr lang="en-GB" dirty="0"/>
          </a:p>
          <a:p>
            <a:endParaRPr lang="en-GB" dirty="0"/>
          </a:p>
          <a:p>
            <a:endParaRPr lang="en-GB" dirty="0"/>
          </a:p>
          <a:p>
            <a:r>
              <a:rPr lang="en-GB" dirty="0"/>
              <a:t>We will be altering this soon to include some turtle commands that will change how far you start in the animation based on the amount of lives…</a:t>
            </a:r>
          </a:p>
        </p:txBody>
      </p:sp>
      <p:pic>
        <p:nvPicPr>
          <p:cNvPr id="4" name="Picture 3" descr="Logo, company name&#10;&#10;Description automatically generated">
            <a:extLst>
              <a:ext uri="{FF2B5EF4-FFF2-40B4-BE49-F238E27FC236}">
                <a16:creationId xmlns:a16="http://schemas.microsoft.com/office/drawing/2014/main" id="{40E08A79-80DD-4D7D-BF59-19E2C678273D}"/>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foregroundMark x1="31177" y1="41777" x2="31177" y2="41777"/>
                        <a14:foregroundMark x1="25097" y1="33593" x2="25097" y2="33593"/>
                        <a14:foregroundMark x1="21512" y1="41387" x2="21512" y2="41387"/>
                        <a14:foregroundMark x1="23227" y1="54014" x2="23227" y2="54014"/>
                        <a14:foregroundMark x1="22993" y1="72564" x2="22993" y2="72564"/>
                      </a14:backgroundRemoval>
                    </a14:imgEffect>
                  </a14:imgLayer>
                </a14:imgProps>
              </a:ext>
              <a:ext uri="{28A0092B-C50C-407E-A947-70E740481C1C}">
                <a14:useLocalDpi xmlns:a14="http://schemas.microsoft.com/office/drawing/2010/main" val="0"/>
              </a:ext>
            </a:extLst>
          </a:blip>
          <a:stretch>
            <a:fillRect/>
          </a:stretch>
        </p:blipFill>
        <p:spPr>
          <a:xfrm>
            <a:off x="10543148" y="5393494"/>
            <a:ext cx="1648852" cy="1648852"/>
          </a:xfrm>
          <a:prstGeom prst="rect">
            <a:avLst/>
          </a:prstGeom>
        </p:spPr>
      </p:pic>
      <p:pic>
        <p:nvPicPr>
          <p:cNvPr id="10242" name="Picture 2">
            <a:extLst>
              <a:ext uri="{FF2B5EF4-FFF2-40B4-BE49-F238E27FC236}">
                <a16:creationId xmlns:a16="http://schemas.microsoft.com/office/drawing/2014/main" id="{05899FC8-F1C7-4AE8-ABE9-26C941CDB1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6774" y="2815026"/>
            <a:ext cx="1978451" cy="1463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260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7D33-308D-4191-82C1-12D85A5B94A4}"/>
              </a:ext>
            </a:extLst>
          </p:cNvPr>
          <p:cNvSpPr>
            <a:spLocks noGrp="1"/>
          </p:cNvSpPr>
          <p:nvPr>
            <p:ph type="title"/>
          </p:nvPr>
        </p:nvSpPr>
        <p:spPr/>
        <p:txBody>
          <a:bodyPr/>
          <a:lstStyle/>
          <a:p>
            <a:r>
              <a:rPr lang="en-GB" dirty="0"/>
              <a:t>Full difficulty</a:t>
            </a:r>
          </a:p>
        </p:txBody>
      </p:sp>
      <p:sp>
        <p:nvSpPr>
          <p:cNvPr id="3" name="Content Placeholder 2">
            <a:extLst>
              <a:ext uri="{FF2B5EF4-FFF2-40B4-BE49-F238E27FC236}">
                <a16:creationId xmlns:a16="http://schemas.microsoft.com/office/drawing/2014/main" id="{52F5524E-1254-46EC-BAB0-9D4FB8DBE2E9}"/>
              </a:ext>
            </a:extLst>
          </p:cNvPr>
          <p:cNvSpPr>
            <a:spLocks noGrp="1"/>
          </p:cNvSpPr>
          <p:nvPr>
            <p:ph idx="1"/>
          </p:nvPr>
        </p:nvSpPr>
        <p:spPr/>
        <p:txBody>
          <a:bodyPr/>
          <a:lstStyle/>
          <a:p>
            <a:r>
              <a:rPr lang="en-GB" dirty="0"/>
              <a:t>This is how this section should look:</a:t>
            </a:r>
          </a:p>
        </p:txBody>
      </p:sp>
      <p:pic>
        <p:nvPicPr>
          <p:cNvPr id="4" name="Picture 3" descr="Logo, company name&#10;&#10;Description automatically generated">
            <a:extLst>
              <a:ext uri="{FF2B5EF4-FFF2-40B4-BE49-F238E27FC236}">
                <a16:creationId xmlns:a16="http://schemas.microsoft.com/office/drawing/2014/main" id="{40E08A79-80DD-4D7D-BF59-19E2C678273D}"/>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foregroundMark x1="31177" y1="41777" x2="31177" y2="41777"/>
                        <a14:foregroundMark x1="25097" y1="33593" x2="25097" y2="33593"/>
                        <a14:foregroundMark x1="21512" y1="41387" x2="21512" y2="41387"/>
                        <a14:foregroundMark x1="23227" y1="54014" x2="23227" y2="54014"/>
                        <a14:foregroundMark x1="22993" y1="72564" x2="22993" y2="72564"/>
                      </a14:backgroundRemoval>
                    </a14:imgEffect>
                  </a14:imgLayer>
                </a14:imgProps>
              </a:ext>
              <a:ext uri="{28A0092B-C50C-407E-A947-70E740481C1C}">
                <a14:useLocalDpi xmlns:a14="http://schemas.microsoft.com/office/drawing/2010/main" val="0"/>
              </a:ext>
            </a:extLst>
          </a:blip>
          <a:stretch>
            <a:fillRect/>
          </a:stretch>
        </p:blipFill>
        <p:spPr>
          <a:xfrm>
            <a:off x="10543148" y="5393494"/>
            <a:ext cx="1648852" cy="1648852"/>
          </a:xfrm>
          <a:prstGeom prst="rect">
            <a:avLst/>
          </a:prstGeom>
        </p:spPr>
      </p:pic>
      <p:pic>
        <p:nvPicPr>
          <p:cNvPr id="11266" name="Picture 2">
            <a:extLst>
              <a:ext uri="{FF2B5EF4-FFF2-40B4-BE49-F238E27FC236}">
                <a16:creationId xmlns:a16="http://schemas.microsoft.com/office/drawing/2014/main" id="{A04114C0-0FF0-4063-958D-C1CDAAAA66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8696" y="2722245"/>
            <a:ext cx="8772525"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578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3453-0D48-4F3D-9338-1A14E9522EF3}"/>
              </a:ext>
            </a:extLst>
          </p:cNvPr>
          <p:cNvSpPr>
            <a:spLocks noGrp="1"/>
          </p:cNvSpPr>
          <p:nvPr>
            <p:ph type="title"/>
          </p:nvPr>
        </p:nvSpPr>
        <p:spPr/>
        <p:txBody>
          <a:bodyPr/>
          <a:lstStyle/>
          <a:p>
            <a:r>
              <a:rPr lang="en-GB" dirty="0"/>
              <a:t>Part 4: Creating our turtle commands</a:t>
            </a:r>
          </a:p>
        </p:txBody>
      </p:sp>
      <p:sp>
        <p:nvSpPr>
          <p:cNvPr id="3" name="Content Placeholder 2">
            <a:extLst>
              <a:ext uri="{FF2B5EF4-FFF2-40B4-BE49-F238E27FC236}">
                <a16:creationId xmlns:a16="http://schemas.microsoft.com/office/drawing/2014/main" id="{A9CC59AE-D8F6-4DB9-9791-3980D156AEA7}"/>
              </a:ext>
            </a:extLst>
          </p:cNvPr>
          <p:cNvSpPr>
            <a:spLocks noGrp="1"/>
          </p:cNvSpPr>
          <p:nvPr>
            <p:ph idx="1"/>
          </p:nvPr>
        </p:nvSpPr>
        <p:spPr/>
        <p:txBody>
          <a:bodyPr/>
          <a:lstStyle/>
          <a:p>
            <a:r>
              <a:rPr lang="en-GB" dirty="0"/>
              <a:t>If you remember we imported turtle into our program when we began. Turtle is python’s inbuilt graphics tool so we’ll be using this to draw our hangman game as you would on pen and paper.</a:t>
            </a:r>
          </a:p>
          <a:p>
            <a:r>
              <a:rPr lang="en-GB" dirty="0"/>
              <a:t>Start by creating variables for our turtle and for our screen, you’ll thank yourself later when it saves you from typing turtle or screen a billion times!</a:t>
            </a:r>
          </a:p>
          <a:p>
            <a:endParaRPr lang="en-GB" dirty="0"/>
          </a:p>
          <a:p>
            <a:endParaRPr lang="en-GB" dirty="0"/>
          </a:p>
          <a:p>
            <a:r>
              <a:rPr lang="en-GB" dirty="0"/>
              <a:t>Tip: I coded all my turtle commands in a separate file and split it up into individual moves, this helps in terms of readability and you can then just copy them over once you’re satisfied with the result.</a:t>
            </a:r>
          </a:p>
        </p:txBody>
      </p:sp>
      <p:pic>
        <p:nvPicPr>
          <p:cNvPr id="4" name="Picture 3" descr="Logo, company name&#10;&#10;Description automatically generated">
            <a:extLst>
              <a:ext uri="{FF2B5EF4-FFF2-40B4-BE49-F238E27FC236}">
                <a16:creationId xmlns:a16="http://schemas.microsoft.com/office/drawing/2014/main" id="{7E0FB35E-AF73-411C-B041-AEF31D565251}"/>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foregroundMark x1="31177" y1="41777" x2="31177" y2="41777"/>
                        <a14:foregroundMark x1="25097" y1="33593" x2="25097" y2="33593"/>
                        <a14:foregroundMark x1="21512" y1="41387" x2="21512" y2="41387"/>
                        <a14:foregroundMark x1="23227" y1="54014" x2="23227" y2="54014"/>
                        <a14:foregroundMark x1="22993" y1="72564" x2="22993" y2="72564"/>
                      </a14:backgroundRemoval>
                    </a14:imgEffect>
                  </a14:imgLayer>
                </a14:imgProps>
              </a:ext>
              <a:ext uri="{28A0092B-C50C-407E-A947-70E740481C1C}">
                <a14:useLocalDpi xmlns:a14="http://schemas.microsoft.com/office/drawing/2010/main" val="0"/>
              </a:ext>
            </a:extLst>
          </a:blip>
          <a:stretch>
            <a:fillRect/>
          </a:stretch>
        </p:blipFill>
        <p:spPr>
          <a:xfrm>
            <a:off x="10543148" y="5393494"/>
            <a:ext cx="1648852" cy="1648852"/>
          </a:xfrm>
          <a:prstGeom prst="rect">
            <a:avLst/>
          </a:prstGeom>
        </p:spPr>
      </p:pic>
      <p:pic>
        <p:nvPicPr>
          <p:cNvPr id="12290" name="Picture 2">
            <a:extLst>
              <a:ext uri="{FF2B5EF4-FFF2-40B4-BE49-F238E27FC236}">
                <a16:creationId xmlns:a16="http://schemas.microsoft.com/office/drawing/2014/main" id="{399C466D-AB9B-46B9-B90F-DF6EAFA38E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7062" y="3943062"/>
            <a:ext cx="4535793" cy="747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614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DDA8-289D-416F-B957-0C6E5CDC3F31}"/>
              </a:ext>
            </a:extLst>
          </p:cNvPr>
          <p:cNvSpPr>
            <a:spLocks noGrp="1"/>
          </p:cNvSpPr>
          <p:nvPr>
            <p:ph type="title"/>
          </p:nvPr>
        </p:nvSpPr>
        <p:spPr/>
        <p:txBody>
          <a:bodyPr/>
          <a:lstStyle/>
          <a:p>
            <a:r>
              <a:rPr lang="en-US" dirty="0"/>
              <a:t>Using a good IDE</a:t>
            </a:r>
          </a:p>
        </p:txBody>
      </p:sp>
      <p:sp>
        <p:nvSpPr>
          <p:cNvPr id="3" name="Content Placeholder 2">
            <a:extLst>
              <a:ext uri="{FF2B5EF4-FFF2-40B4-BE49-F238E27FC236}">
                <a16:creationId xmlns:a16="http://schemas.microsoft.com/office/drawing/2014/main" id="{53CC6963-BB36-4E43-9F88-C2C539B911DA}"/>
              </a:ext>
            </a:extLst>
          </p:cNvPr>
          <p:cNvSpPr>
            <a:spLocks noGrp="1"/>
          </p:cNvSpPr>
          <p:nvPr>
            <p:ph idx="1"/>
          </p:nvPr>
        </p:nvSpPr>
        <p:spPr/>
        <p:txBody>
          <a:bodyPr vert="horz" lIns="91440" tIns="45720" rIns="91440" bIns="45720" rtlCol="0" anchor="t">
            <a:normAutofit/>
          </a:bodyPr>
          <a:lstStyle/>
          <a:p>
            <a:r>
              <a:rPr lang="en-US" dirty="0"/>
              <a:t>For this I will be using Visual Studio Code, a powerful IDE that allows me to write and test code at the same time. </a:t>
            </a:r>
          </a:p>
          <a:p>
            <a:r>
              <a:rPr lang="en-US" dirty="0"/>
              <a:t>It also has an inbuilt terminal so I can create all elements of this game from within one program.</a:t>
            </a:r>
          </a:p>
          <a:p>
            <a:r>
              <a:rPr lang="en-US" dirty="0"/>
              <a:t>The university computers already have Visual Studio Code installed but if you are using your own laptop you can install it here: </a:t>
            </a:r>
            <a:r>
              <a:rPr lang="en-US" dirty="0">
                <a:ea typeface="+mn-lt"/>
                <a:cs typeface="+mn-lt"/>
              </a:rPr>
              <a:t>https://code.visualstudio.com/</a:t>
            </a:r>
          </a:p>
        </p:txBody>
      </p:sp>
      <p:pic>
        <p:nvPicPr>
          <p:cNvPr id="5" name="Picture 5" descr="A screenshot of a computer&#10;&#10;Description automatically generated">
            <a:extLst>
              <a:ext uri="{FF2B5EF4-FFF2-40B4-BE49-F238E27FC236}">
                <a16:creationId xmlns:a16="http://schemas.microsoft.com/office/drawing/2014/main" id="{CE37FFA2-1DEE-48CD-894B-8EF03745831A}"/>
              </a:ext>
            </a:extLst>
          </p:cNvPr>
          <p:cNvPicPr>
            <a:picLocks noChangeAspect="1"/>
          </p:cNvPicPr>
          <p:nvPr/>
        </p:nvPicPr>
        <p:blipFill rotWithShape="1">
          <a:blip r:embed="rId2"/>
          <a:srcRect l="3656" t="24104" r="64351" b="10749"/>
          <a:stretch/>
        </p:blipFill>
        <p:spPr>
          <a:xfrm>
            <a:off x="5057775" y="4348163"/>
            <a:ext cx="2081310" cy="2385909"/>
          </a:xfrm>
          <a:prstGeom prst="rect">
            <a:avLst/>
          </a:prstGeom>
        </p:spPr>
      </p:pic>
      <p:pic>
        <p:nvPicPr>
          <p:cNvPr id="6" name="Picture 5" descr="Logo, company name&#10;&#10;Description automatically generated">
            <a:extLst>
              <a:ext uri="{FF2B5EF4-FFF2-40B4-BE49-F238E27FC236}">
                <a16:creationId xmlns:a16="http://schemas.microsoft.com/office/drawing/2014/main" id="{F0C6B8C9-3B71-4DFD-89FE-CB192FABD80B}"/>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foregroundMark x1="31177" y1="41777" x2="31177" y2="41777"/>
                        <a14:foregroundMark x1="25097" y1="33593" x2="25097" y2="33593"/>
                        <a14:foregroundMark x1="21512" y1="41387" x2="21512" y2="41387"/>
                        <a14:foregroundMark x1="23227" y1="54014" x2="23227" y2="54014"/>
                        <a14:foregroundMark x1="22993" y1="72564" x2="22993" y2="72564"/>
                      </a14:backgroundRemoval>
                    </a14:imgEffect>
                  </a14:imgLayer>
                </a14:imgProps>
              </a:ext>
              <a:ext uri="{28A0092B-C50C-407E-A947-70E740481C1C}">
                <a14:useLocalDpi xmlns:a14="http://schemas.microsoft.com/office/drawing/2010/main" val="0"/>
              </a:ext>
            </a:extLst>
          </a:blip>
          <a:stretch>
            <a:fillRect/>
          </a:stretch>
        </p:blipFill>
        <p:spPr>
          <a:xfrm>
            <a:off x="10543148" y="5393494"/>
            <a:ext cx="1648852" cy="1648852"/>
          </a:xfrm>
          <a:prstGeom prst="rect">
            <a:avLst/>
          </a:prstGeom>
        </p:spPr>
      </p:pic>
    </p:spTree>
    <p:extLst>
      <p:ext uri="{BB962C8B-B14F-4D97-AF65-F5344CB8AC3E}">
        <p14:creationId xmlns:p14="http://schemas.microsoft.com/office/powerpoint/2010/main" val="1610788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A8A7C-226D-4A4B-83C5-BAA2D3287440}"/>
              </a:ext>
            </a:extLst>
          </p:cNvPr>
          <p:cNvSpPr>
            <a:spLocks noGrp="1"/>
          </p:cNvSpPr>
          <p:nvPr>
            <p:ph type="title"/>
          </p:nvPr>
        </p:nvSpPr>
        <p:spPr/>
        <p:txBody>
          <a:bodyPr/>
          <a:lstStyle/>
          <a:p>
            <a:r>
              <a:rPr lang="en-GB" dirty="0"/>
              <a:t>The turtle commands</a:t>
            </a:r>
          </a:p>
        </p:txBody>
      </p:sp>
      <p:sp>
        <p:nvSpPr>
          <p:cNvPr id="3" name="Content Placeholder 2">
            <a:extLst>
              <a:ext uri="{FF2B5EF4-FFF2-40B4-BE49-F238E27FC236}">
                <a16:creationId xmlns:a16="http://schemas.microsoft.com/office/drawing/2014/main" id="{3F242EE3-7BEB-457B-98D3-934F46B15D7D}"/>
              </a:ext>
            </a:extLst>
          </p:cNvPr>
          <p:cNvSpPr>
            <a:spLocks noGrp="1"/>
          </p:cNvSpPr>
          <p:nvPr>
            <p:ph idx="1"/>
          </p:nvPr>
        </p:nvSpPr>
        <p:spPr/>
        <p:txBody>
          <a:bodyPr>
            <a:normAutofit lnSpcReduction="10000"/>
          </a:bodyPr>
          <a:lstStyle/>
          <a:p>
            <a:r>
              <a:rPr lang="en-GB" dirty="0"/>
              <a:t>The commands we’ll be using are mostly very self explanatory. </a:t>
            </a:r>
          </a:p>
          <a:p>
            <a:r>
              <a:rPr lang="en-GB" dirty="0"/>
              <a:t>forward(x) / back(x): Turtle goes forward or back x pixels.</a:t>
            </a:r>
          </a:p>
          <a:p>
            <a:r>
              <a:rPr lang="en-GB" dirty="0"/>
              <a:t>left(x) / right(x): Turtle turns left or right x degrees.</a:t>
            </a:r>
          </a:p>
          <a:p>
            <a:r>
              <a:rPr lang="en-GB" dirty="0"/>
              <a:t>circle(x): Turtle draws a circle of x radius.</a:t>
            </a:r>
          </a:p>
          <a:p>
            <a:r>
              <a:rPr lang="en-GB" dirty="0" err="1"/>
              <a:t>penup</a:t>
            </a:r>
            <a:r>
              <a:rPr lang="en-GB" dirty="0"/>
              <a:t>(): Turtle takes “pen” off the canvas and stops drawing.</a:t>
            </a:r>
          </a:p>
          <a:p>
            <a:r>
              <a:rPr lang="en-GB" dirty="0" err="1"/>
              <a:t>pendown</a:t>
            </a:r>
            <a:r>
              <a:rPr lang="en-GB" dirty="0"/>
              <a:t>(): Turtle puts “pen” back on the canvas and starts drawing.</a:t>
            </a:r>
          </a:p>
          <a:p>
            <a:r>
              <a:rPr lang="en-GB" dirty="0" err="1"/>
              <a:t>hideturtle</a:t>
            </a:r>
            <a:r>
              <a:rPr lang="en-GB" dirty="0"/>
              <a:t>(): Turtle arrow is no longer visible.</a:t>
            </a:r>
          </a:p>
          <a:p>
            <a:r>
              <a:rPr lang="en-GB" dirty="0" err="1"/>
              <a:t>setheading</a:t>
            </a:r>
            <a:r>
              <a:rPr lang="en-GB" dirty="0"/>
              <a:t>(x): Set the angle of the turtle to x (starts facing directly east).</a:t>
            </a:r>
          </a:p>
          <a:p>
            <a:r>
              <a:rPr lang="en-GB" dirty="0" err="1"/>
              <a:t>exitonclick</a:t>
            </a:r>
            <a:r>
              <a:rPr lang="en-GB" dirty="0"/>
              <a:t>(): Closes the window when clicked.</a:t>
            </a:r>
          </a:p>
          <a:p>
            <a:endParaRPr lang="en-GB" dirty="0"/>
          </a:p>
        </p:txBody>
      </p:sp>
      <p:pic>
        <p:nvPicPr>
          <p:cNvPr id="4" name="Picture 3" descr="Logo, company name&#10;&#10;Description automatically generated">
            <a:extLst>
              <a:ext uri="{FF2B5EF4-FFF2-40B4-BE49-F238E27FC236}">
                <a16:creationId xmlns:a16="http://schemas.microsoft.com/office/drawing/2014/main" id="{BFAE7B42-9D0F-4860-8E73-840ACF114F62}"/>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foregroundMark x1="31177" y1="41777" x2="31177" y2="41777"/>
                        <a14:foregroundMark x1="25097" y1="33593" x2="25097" y2="33593"/>
                        <a14:foregroundMark x1="21512" y1="41387" x2="21512" y2="41387"/>
                        <a14:foregroundMark x1="23227" y1="54014" x2="23227" y2="54014"/>
                        <a14:foregroundMark x1="22993" y1="72564" x2="22993" y2="72564"/>
                      </a14:backgroundRemoval>
                    </a14:imgEffect>
                  </a14:imgLayer>
                </a14:imgProps>
              </a:ext>
              <a:ext uri="{28A0092B-C50C-407E-A947-70E740481C1C}">
                <a14:useLocalDpi xmlns:a14="http://schemas.microsoft.com/office/drawing/2010/main" val="0"/>
              </a:ext>
            </a:extLst>
          </a:blip>
          <a:stretch>
            <a:fillRect/>
          </a:stretch>
        </p:blipFill>
        <p:spPr>
          <a:xfrm>
            <a:off x="10543148" y="5393494"/>
            <a:ext cx="1648852" cy="1648852"/>
          </a:xfrm>
          <a:prstGeom prst="rect">
            <a:avLst/>
          </a:prstGeom>
        </p:spPr>
      </p:pic>
    </p:spTree>
    <p:extLst>
      <p:ext uri="{BB962C8B-B14F-4D97-AF65-F5344CB8AC3E}">
        <p14:creationId xmlns:p14="http://schemas.microsoft.com/office/powerpoint/2010/main" val="2522713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FB26A-1076-4EF7-BB05-2DBAC174F780}"/>
              </a:ext>
            </a:extLst>
          </p:cNvPr>
          <p:cNvSpPr>
            <a:spLocks noGrp="1"/>
          </p:cNvSpPr>
          <p:nvPr>
            <p:ph type="title"/>
          </p:nvPr>
        </p:nvSpPr>
        <p:spPr/>
        <p:txBody>
          <a:bodyPr/>
          <a:lstStyle/>
          <a:p>
            <a:r>
              <a:rPr lang="en-GB" dirty="0"/>
              <a:t>Continuing the turtle commands</a:t>
            </a:r>
          </a:p>
        </p:txBody>
      </p:sp>
      <p:sp>
        <p:nvSpPr>
          <p:cNvPr id="3" name="Content Placeholder 2">
            <a:extLst>
              <a:ext uri="{FF2B5EF4-FFF2-40B4-BE49-F238E27FC236}">
                <a16:creationId xmlns:a16="http://schemas.microsoft.com/office/drawing/2014/main" id="{3AC0FE14-CB52-4F8F-A501-A3F662377215}"/>
              </a:ext>
            </a:extLst>
          </p:cNvPr>
          <p:cNvSpPr>
            <a:spLocks noGrp="1"/>
          </p:cNvSpPr>
          <p:nvPr>
            <p:ph idx="1"/>
          </p:nvPr>
        </p:nvSpPr>
        <p:spPr>
          <a:xfrm>
            <a:off x="1202919" y="2011680"/>
            <a:ext cx="4594199" cy="4206240"/>
          </a:xfrm>
        </p:spPr>
        <p:txBody>
          <a:bodyPr/>
          <a:lstStyle/>
          <a:p>
            <a:r>
              <a:rPr lang="en-GB" dirty="0"/>
              <a:t>The code I wrote for commanding the turtle is quite long and is included in the README in the GitHub repository. Feel free to copy it from there or write your own to draw an original animation!</a:t>
            </a:r>
          </a:p>
          <a:p>
            <a:r>
              <a:rPr lang="en-GB" dirty="0"/>
              <a:t>I created 10 different lines as the max lives I included in my game but if you make your own remember to take that into account to either increase the amount lives or adjust the amount of lines!</a:t>
            </a:r>
          </a:p>
        </p:txBody>
      </p:sp>
      <p:pic>
        <p:nvPicPr>
          <p:cNvPr id="4" name="Picture 3" descr="Logo, company name&#10;&#10;Description automatically generated">
            <a:extLst>
              <a:ext uri="{FF2B5EF4-FFF2-40B4-BE49-F238E27FC236}">
                <a16:creationId xmlns:a16="http://schemas.microsoft.com/office/drawing/2014/main" id="{275C7877-DFAD-426A-B8F7-A47C15315B10}"/>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foregroundMark x1="31177" y1="41777" x2="31177" y2="41777"/>
                        <a14:foregroundMark x1="25097" y1="33593" x2="25097" y2="33593"/>
                        <a14:foregroundMark x1="21512" y1="41387" x2="21512" y2="41387"/>
                        <a14:foregroundMark x1="23227" y1="54014" x2="23227" y2="54014"/>
                        <a14:foregroundMark x1="22993" y1="72564" x2="22993" y2="72564"/>
                      </a14:backgroundRemoval>
                    </a14:imgEffect>
                  </a14:imgLayer>
                </a14:imgProps>
              </a:ext>
              <a:ext uri="{28A0092B-C50C-407E-A947-70E740481C1C}">
                <a14:useLocalDpi xmlns:a14="http://schemas.microsoft.com/office/drawing/2010/main" val="0"/>
              </a:ext>
            </a:extLst>
          </a:blip>
          <a:stretch>
            <a:fillRect/>
          </a:stretch>
        </p:blipFill>
        <p:spPr>
          <a:xfrm>
            <a:off x="10543148" y="5393494"/>
            <a:ext cx="1648852" cy="1648852"/>
          </a:xfrm>
          <a:prstGeom prst="rect">
            <a:avLst/>
          </a:prstGeom>
        </p:spPr>
      </p:pic>
      <p:sp>
        <p:nvSpPr>
          <p:cNvPr id="5" name="TextBox 4">
            <a:extLst>
              <a:ext uri="{FF2B5EF4-FFF2-40B4-BE49-F238E27FC236}">
                <a16:creationId xmlns:a16="http://schemas.microsoft.com/office/drawing/2014/main" id="{37402CD4-38ED-493E-A84F-EF2882F0E722}"/>
              </a:ext>
            </a:extLst>
          </p:cNvPr>
          <p:cNvSpPr txBox="1"/>
          <p:nvPr/>
        </p:nvSpPr>
        <p:spPr>
          <a:xfrm>
            <a:off x="8735627" y="2011680"/>
            <a:ext cx="3231472" cy="769441"/>
          </a:xfrm>
          <a:prstGeom prst="rect">
            <a:avLst/>
          </a:prstGeom>
          <a:noFill/>
        </p:spPr>
        <p:txBody>
          <a:bodyPr wrap="square" rtlCol="0">
            <a:spAutoFit/>
          </a:bodyPr>
          <a:lstStyle/>
          <a:p>
            <a:r>
              <a:rPr lang="en-GB" sz="2200" dirty="0"/>
              <a:t>Here’s my animation in all it’s glory!</a:t>
            </a:r>
          </a:p>
        </p:txBody>
      </p:sp>
      <p:pic>
        <p:nvPicPr>
          <p:cNvPr id="8" name="Picture 7" descr="Background pattern&#10;&#10;Description automatically generated with medium confidence">
            <a:extLst>
              <a:ext uri="{FF2B5EF4-FFF2-40B4-BE49-F238E27FC236}">
                <a16:creationId xmlns:a16="http://schemas.microsoft.com/office/drawing/2014/main" id="{4D0D4BC5-EBFC-4A8F-AA5F-74DE4A54E6FD}"/>
              </a:ext>
            </a:extLst>
          </p:cNvPr>
          <p:cNvPicPr>
            <a:picLocks noChangeAspect="1"/>
          </p:cNvPicPr>
          <p:nvPr/>
        </p:nvPicPr>
        <p:blipFill rotWithShape="1">
          <a:blip r:embed="rId4">
            <a:extLst>
              <a:ext uri="{28A0092B-C50C-407E-A947-70E740481C1C}">
                <a14:useLocalDpi xmlns:a14="http://schemas.microsoft.com/office/drawing/2010/main" val="0"/>
              </a:ext>
            </a:extLst>
          </a:blip>
          <a:srcRect l="23785" r="23785"/>
          <a:stretch/>
        </p:blipFill>
        <p:spPr>
          <a:xfrm>
            <a:off x="9086911" y="2874405"/>
            <a:ext cx="2528903" cy="2713174"/>
          </a:xfrm>
          <a:prstGeom prst="rect">
            <a:avLst/>
          </a:prstGeom>
        </p:spPr>
      </p:pic>
      <p:pic>
        <p:nvPicPr>
          <p:cNvPr id="1026" name="Picture 2">
            <a:extLst>
              <a:ext uri="{FF2B5EF4-FFF2-40B4-BE49-F238E27FC236}">
                <a16:creationId xmlns:a16="http://schemas.microsoft.com/office/drawing/2014/main" id="{B7CBF32F-230F-4896-A627-1B66BF9436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7118" y="1981200"/>
            <a:ext cx="1187540" cy="48272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2F0C4B4-39D5-4D4D-99F8-9AC8817B6F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25688" y="1979295"/>
            <a:ext cx="1333500" cy="423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346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3879E-9339-472D-A8D2-A5C293E559E8}"/>
              </a:ext>
            </a:extLst>
          </p:cNvPr>
          <p:cNvSpPr>
            <a:spLocks noGrp="1"/>
          </p:cNvSpPr>
          <p:nvPr>
            <p:ph type="title"/>
          </p:nvPr>
        </p:nvSpPr>
        <p:spPr/>
        <p:txBody>
          <a:bodyPr/>
          <a:lstStyle/>
          <a:p>
            <a:r>
              <a:rPr lang="en-GB" dirty="0"/>
              <a:t>Inputting commands into our program</a:t>
            </a:r>
          </a:p>
        </p:txBody>
      </p:sp>
      <p:sp>
        <p:nvSpPr>
          <p:cNvPr id="3" name="Content Placeholder 2">
            <a:extLst>
              <a:ext uri="{FF2B5EF4-FFF2-40B4-BE49-F238E27FC236}">
                <a16:creationId xmlns:a16="http://schemas.microsoft.com/office/drawing/2014/main" id="{C00D2519-A52D-432B-B63D-011788EBAE35}"/>
              </a:ext>
            </a:extLst>
          </p:cNvPr>
          <p:cNvSpPr>
            <a:spLocks noGrp="1"/>
          </p:cNvSpPr>
          <p:nvPr>
            <p:ph idx="1"/>
          </p:nvPr>
        </p:nvSpPr>
        <p:spPr/>
        <p:txBody>
          <a:bodyPr/>
          <a:lstStyle/>
          <a:p>
            <a:r>
              <a:rPr lang="en-GB" dirty="0"/>
              <a:t>We’re going to include our turtle commands in our else statement in our game logic, relating each command to an amount of lives. Continue this until you get to   “lives == 0”. This is when you draw the last leg and your stickman dies!</a:t>
            </a:r>
          </a:p>
        </p:txBody>
      </p:sp>
      <p:pic>
        <p:nvPicPr>
          <p:cNvPr id="4" name="Picture 3" descr="Logo, company name&#10;&#10;Description automatically generated">
            <a:extLst>
              <a:ext uri="{FF2B5EF4-FFF2-40B4-BE49-F238E27FC236}">
                <a16:creationId xmlns:a16="http://schemas.microsoft.com/office/drawing/2014/main" id="{6452C655-0A87-44A9-A3C0-D26CC2B3685E}"/>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foregroundMark x1="31177" y1="41777" x2="31177" y2="41777"/>
                        <a14:foregroundMark x1="25097" y1="33593" x2="25097" y2="33593"/>
                        <a14:foregroundMark x1="21512" y1="41387" x2="21512" y2="41387"/>
                        <a14:foregroundMark x1="23227" y1="54014" x2="23227" y2="54014"/>
                        <a14:foregroundMark x1="22993" y1="72564" x2="22993" y2="72564"/>
                      </a14:backgroundRemoval>
                    </a14:imgEffect>
                  </a14:imgLayer>
                </a14:imgProps>
              </a:ext>
              <a:ext uri="{28A0092B-C50C-407E-A947-70E740481C1C}">
                <a14:useLocalDpi xmlns:a14="http://schemas.microsoft.com/office/drawing/2010/main" val="0"/>
              </a:ext>
            </a:extLst>
          </a:blip>
          <a:stretch>
            <a:fillRect/>
          </a:stretch>
        </p:blipFill>
        <p:spPr>
          <a:xfrm>
            <a:off x="10543148" y="5393494"/>
            <a:ext cx="1648852" cy="1648852"/>
          </a:xfrm>
          <a:prstGeom prst="rect">
            <a:avLst/>
          </a:prstGeom>
        </p:spPr>
      </p:pic>
      <p:pic>
        <p:nvPicPr>
          <p:cNvPr id="9222" name="Picture 6">
            <a:extLst>
              <a:ext uri="{FF2B5EF4-FFF2-40B4-BE49-F238E27FC236}">
                <a16:creationId xmlns:a16="http://schemas.microsoft.com/office/drawing/2014/main" id="{05667378-7857-4879-82EF-352888B22A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2915" y="3125774"/>
            <a:ext cx="1838011" cy="3438525"/>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E311181C-BB45-49F2-B407-D5066D9E3C6F}"/>
              </a:ext>
            </a:extLst>
          </p:cNvPr>
          <p:cNvSpPr/>
          <p:nvPr/>
        </p:nvSpPr>
        <p:spPr>
          <a:xfrm>
            <a:off x="6397171" y="4114800"/>
            <a:ext cx="1036051" cy="1078637"/>
          </a:xfrm>
          <a:prstGeom prst="rightArrow">
            <a:avLst/>
          </a:prstGeom>
          <a:solidFill>
            <a:schemeClr val="tx1"/>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290" name="Picture 2">
            <a:extLst>
              <a:ext uri="{FF2B5EF4-FFF2-40B4-BE49-F238E27FC236}">
                <a16:creationId xmlns:a16="http://schemas.microsoft.com/office/drawing/2014/main" id="{AAA813C0-6B9E-4786-9118-39A878C482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4461" y="3135299"/>
            <a:ext cx="3533775"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579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F3055-744A-4A7C-B3B7-BB22259A1CF7}"/>
              </a:ext>
            </a:extLst>
          </p:cNvPr>
          <p:cNvSpPr>
            <a:spLocks noGrp="1"/>
          </p:cNvSpPr>
          <p:nvPr>
            <p:ph type="title"/>
          </p:nvPr>
        </p:nvSpPr>
        <p:spPr/>
        <p:txBody>
          <a:bodyPr/>
          <a:lstStyle/>
          <a:p>
            <a:r>
              <a:rPr lang="en-GB" dirty="0"/>
              <a:t>Difficulty settings updated</a:t>
            </a:r>
          </a:p>
        </p:txBody>
      </p:sp>
      <p:sp>
        <p:nvSpPr>
          <p:cNvPr id="3" name="Content Placeholder 2">
            <a:extLst>
              <a:ext uri="{FF2B5EF4-FFF2-40B4-BE49-F238E27FC236}">
                <a16:creationId xmlns:a16="http://schemas.microsoft.com/office/drawing/2014/main" id="{8D75783A-2090-4399-A39C-3B51E0DD89E5}"/>
              </a:ext>
            </a:extLst>
          </p:cNvPr>
          <p:cNvSpPr>
            <a:spLocks noGrp="1"/>
          </p:cNvSpPr>
          <p:nvPr>
            <p:ph idx="1"/>
          </p:nvPr>
        </p:nvSpPr>
        <p:spPr>
          <a:xfrm>
            <a:off x="274863" y="2011680"/>
            <a:ext cx="11642274" cy="4562144"/>
          </a:xfrm>
        </p:spPr>
        <p:txBody>
          <a:bodyPr>
            <a:normAutofit/>
          </a:bodyPr>
          <a:lstStyle/>
          <a:p>
            <a:r>
              <a:rPr lang="en-GB" dirty="0"/>
              <a:t>The harder the difficulty, the less lives and therefore the more of the hangman already drawn. We need to go back and input some commands into our difficulty to make this happen.</a:t>
            </a:r>
          </a:p>
          <a:p>
            <a:endParaRPr lang="en-GB" dirty="0"/>
          </a:p>
          <a:p>
            <a:endParaRPr lang="en-GB" dirty="0"/>
          </a:p>
          <a:p>
            <a:endParaRPr lang="en-GB" dirty="0"/>
          </a:p>
          <a:p>
            <a:endParaRPr lang="en-GB" dirty="0"/>
          </a:p>
          <a:p>
            <a:endParaRPr lang="en-GB" dirty="0"/>
          </a:p>
          <a:p>
            <a:endParaRPr lang="en-GB" dirty="0"/>
          </a:p>
          <a:p>
            <a:pPr marL="0" indent="0">
              <a:buNone/>
            </a:pPr>
            <a:r>
              <a:rPr lang="en-GB" dirty="0"/>
              <a:t>	</a:t>
            </a:r>
          </a:p>
          <a:p>
            <a:pPr marL="0" indent="0">
              <a:buNone/>
            </a:pPr>
            <a:r>
              <a:rPr lang="en-GB" dirty="0"/>
              <a:t>	(Feel free to copy from repo)</a:t>
            </a:r>
          </a:p>
        </p:txBody>
      </p:sp>
      <p:pic>
        <p:nvPicPr>
          <p:cNvPr id="4" name="Picture 3" descr="Logo, company name&#10;&#10;Description automatically generated">
            <a:extLst>
              <a:ext uri="{FF2B5EF4-FFF2-40B4-BE49-F238E27FC236}">
                <a16:creationId xmlns:a16="http://schemas.microsoft.com/office/drawing/2014/main" id="{CE83E974-04BB-46D4-A5F4-38CAAF923CE3}"/>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foregroundMark x1="31177" y1="41777" x2="31177" y2="41777"/>
                        <a14:foregroundMark x1="25097" y1="33593" x2="25097" y2="33593"/>
                        <a14:foregroundMark x1="21512" y1="41387" x2="21512" y2="41387"/>
                        <a14:foregroundMark x1="23227" y1="54014" x2="23227" y2="54014"/>
                        <a14:foregroundMark x1="22993" y1="72564" x2="22993" y2="72564"/>
                      </a14:backgroundRemoval>
                    </a14:imgEffect>
                  </a14:imgLayer>
                </a14:imgProps>
              </a:ext>
              <a:ext uri="{28A0092B-C50C-407E-A947-70E740481C1C}">
                <a14:useLocalDpi xmlns:a14="http://schemas.microsoft.com/office/drawing/2010/main" val="0"/>
              </a:ext>
            </a:extLst>
          </a:blip>
          <a:stretch>
            <a:fillRect/>
          </a:stretch>
        </p:blipFill>
        <p:spPr>
          <a:xfrm>
            <a:off x="10543148" y="5393494"/>
            <a:ext cx="1648852" cy="1648852"/>
          </a:xfrm>
          <a:prstGeom prst="rect">
            <a:avLst/>
          </a:prstGeom>
        </p:spPr>
      </p:pic>
      <p:pic>
        <p:nvPicPr>
          <p:cNvPr id="7172" name="Picture 4">
            <a:extLst>
              <a:ext uri="{FF2B5EF4-FFF2-40B4-BE49-F238E27FC236}">
                <a16:creationId xmlns:a16="http://schemas.microsoft.com/office/drawing/2014/main" id="{2417BC4A-6985-41FC-AF0D-54EC52A269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1414" y="2756613"/>
            <a:ext cx="4999458" cy="3957061"/>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a:extLst>
              <a:ext uri="{FF2B5EF4-FFF2-40B4-BE49-F238E27FC236}">
                <a16:creationId xmlns:a16="http://schemas.microsoft.com/office/drawing/2014/main" id="{1EFFC331-C6AB-4883-9F2B-AF389C2664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863" y="2756613"/>
            <a:ext cx="5372100" cy="280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190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2B0F3-F368-42E4-924A-41A84FA17960}"/>
              </a:ext>
            </a:extLst>
          </p:cNvPr>
          <p:cNvSpPr>
            <a:spLocks noGrp="1"/>
          </p:cNvSpPr>
          <p:nvPr>
            <p:ph type="title"/>
          </p:nvPr>
        </p:nvSpPr>
        <p:spPr/>
        <p:txBody>
          <a:bodyPr/>
          <a:lstStyle/>
          <a:p>
            <a:r>
              <a:rPr lang="en-GB" dirty="0"/>
              <a:t>Exit on click</a:t>
            </a:r>
          </a:p>
        </p:txBody>
      </p:sp>
      <p:sp>
        <p:nvSpPr>
          <p:cNvPr id="3" name="Content Placeholder 2">
            <a:extLst>
              <a:ext uri="{FF2B5EF4-FFF2-40B4-BE49-F238E27FC236}">
                <a16:creationId xmlns:a16="http://schemas.microsoft.com/office/drawing/2014/main" id="{667967D3-4570-44D7-8A42-BD078B218B0A}"/>
              </a:ext>
            </a:extLst>
          </p:cNvPr>
          <p:cNvSpPr>
            <a:spLocks noGrp="1"/>
          </p:cNvSpPr>
          <p:nvPr>
            <p:ph idx="1"/>
          </p:nvPr>
        </p:nvSpPr>
        <p:spPr/>
        <p:txBody>
          <a:bodyPr/>
          <a:lstStyle/>
          <a:p>
            <a:r>
              <a:rPr lang="en-GB" dirty="0"/>
              <a:t>And finally all we need to do is add </a:t>
            </a:r>
            <a:r>
              <a:rPr lang="en-GB" dirty="0" err="1"/>
              <a:t>s.exitonclick</a:t>
            </a:r>
            <a:r>
              <a:rPr lang="en-GB" dirty="0"/>
              <a:t>() to the very end of our code so that our turtle screen doesn’t close as soon as the game is finished.</a:t>
            </a:r>
          </a:p>
          <a:p>
            <a:endParaRPr lang="en-GB" dirty="0"/>
          </a:p>
          <a:p>
            <a:endParaRPr lang="en-GB" dirty="0"/>
          </a:p>
          <a:p>
            <a:endParaRPr lang="en-GB" dirty="0"/>
          </a:p>
          <a:p>
            <a:endParaRPr lang="en-GB" dirty="0"/>
          </a:p>
          <a:p>
            <a:r>
              <a:rPr lang="en-GB" dirty="0"/>
              <a:t>This concludes the coding for our game!</a:t>
            </a:r>
          </a:p>
          <a:p>
            <a:endParaRPr lang="en-GB" dirty="0"/>
          </a:p>
          <a:p>
            <a:pPr marL="0" indent="0">
              <a:buNone/>
            </a:pPr>
            <a:endParaRPr lang="en-GB" dirty="0"/>
          </a:p>
          <a:p>
            <a:pPr marL="0" indent="0">
              <a:buNone/>
            </a:pPr>
            <a:endParaRPr lang="en-GB" dirty="0"/>
          </a:p>
        </p:txBody>
      </p:sp>
      <p:pic>
        <p:nvPicPr>
          <p:cNvPr id="4" name="Picture 3" descr="Logo, company name&#10;&#10;Description automatically generated">
            <a:extLst>
              <a:ext uri="{FF2B5EF4-FFF2-40B4-BE49-F238E27FC236}">
                <a16:creationId xmlns:a16="http://schemas.microsoft.com/office/drawing/2014/main" id="{0F33E49C-A391-4C88-8F42-A0FD51BC799F}"/>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foregroundMark x1="31177" y1="41777" x2="31177" y2="41777"/>
                        <a14:foregroundMark x1="25097" y1="33593" x2="25097" y2="33593"/>
                        <a14:foregroundMark x1="21512" y1="41387" x2="21512" y2="41387"/>
                        <a14:foregroundMark x1="23227" y1="54014" x2="23227" y2="54014"/>
                        <a14:foregroundMark x1="22993" y1="72564" x2="22993" y2="72564"/>
                      </a14:backgroundRemoval>
                    </a14:imgEffect>
                  </a14:imgLayer>
                </a14:imgProps>
              </a:ext>
              <a:ext uri="{28A0092B-C50C-407E-A947-70E740481C1C}">
                <a14:useLocalDpi xmlns:a14="http://schemas.microsoft.com/office/drawing/2010/main" val="0"/>
              </a:ext>
            </a:extLst>
          </a:blip>
          <a:stretch>
            <a:fillRect/>
          </a:stretch>
        </p:blipFill>
        <p:spPr>
          <a:xfrm>
            <a:off x="10543148" y="5393494"/>
            <a:ext cx="1648852" cy="1648852"/>
          </a:xfrm>
          <a:prstGeom prst="rect">
            <a:avLst/>
          </a:prstGeom>
        </p:spPr>
      </p:pic>
      <p:pic>
        <p:nvPicPr>
          <p:cNvPr id="1026" name="Picture 2">
            <a:extLst>
              <a:ext uri="{FF2B5EF4-FFF2-40B4-BE49-F238E27FC236}">
                <a16:creationId xmlns:a16="http://schemas.microsoft.com/office/drawing/2014/main" id="{9BD3EFB6-7E17-4E29-9E59-3C766753BA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8470" y="2971800"/>
            <a:ext cx="6655059" cy="1478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401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34BBA-AE59-4010-A6FD-6232DCC4E222}"/>
              </a:ext>
            </a:extLst>
          </p:cNvPr>
          <p:cNvSpPr>
            <a:spLocks noGrp="1"/>
          </p:cNvSpPr>
          <p:nvPr>
            <p:ph type="title"/>
          </p:nvPr>
        </p:nvSpPr>
        <p:spPr/>
        <p:txBody>
          <a:bodyPr/>
          <a:lstStyle/>
          <a:p>
            <a:r>
              <a:rPr lang="en-GB" dirty="0"/>
              <a:t>Part 5: Playing the game</a:t>
            </a:r>
          </a:p>
        </p:txBody>
      </p:sp>
      <p:sp>
        <p:nvSpPr>
          <p:cNvPr id="3" name="Content Placeholder 2">
            <a:extLst>
              <a:ext uri="{FF2B5EF4-FFF2-40B4-BE49-F238E27FC236}">
                <a16:creationId xmlns:a16="http://schemas.microsoft.com/office/drawing/2014/main" id="{670D2D25-5D0C-494B-9804-311957D8C6C3}"/>
              </a:ext>
            </a:extLst>
          </p:cNvPr>
          <p:cNvSpPr>
            <a:spLocks noGrp="1"/>
          </p:cNvSpPr>
          <p:nvPr>
            <p:ph idx="1"/>
          </p:nvPr>
        </p:nvSpPr>
        <p:spPr>
          <a:xfrm>
            <a:off x="1202919" y="2011679"/>
            <a:ext cx="9784080" cy="4706361"/>
          </a:xfrm>
        </p:spPr>
        <p:txBody>
          <a:bodyPr>
            <a:normAutofit/>
          </a:bodyPr>
          <a:lstStyle/>
          <a:p>
            <a:r>
              <a:rPr lang="en-GB" dirty="0"/>
              <a:t>You should begin by the turtle screen opening and being prompted in your terminal like this:</a:t>
            </a:r>
          </a:p>
          <a:p>
            <a:endParaRPr lang="en-GB" dirty="0"/>
          </a:p>
          <a:p>
            <a:r>
              <a:rPr lang="en-GB" dirty="0"/>
              <a:t>After you’ve chosen your difficulty, your turtle may begin drawing your gallows if you’ve stared on a harder difficulty and you’ll be asked to guess a letter after being shown your display, lives and used letters.</a:t>
            </a:r>
          </a:p>
          <a:p>
            <a:pPr marL="0" indent="0">
              <a:buNone/>
            </a:pPr>
            <a:r>
              <a:rPr lang="en-GB" dirty="0"/>
              <a:t>Start:				      After a couple guesses:</a:t>
            </a:r>
          </a:p>
          <a:p>
            <a:pPr marL="0" indent="0">
              <a:buNone/>
            </a:pPr>
            <a:endParaRPr lang="en-GB" dirty="0"/>
          </a:p>
          <a:p>
            <a:r>
              <a:rPr lang="en-GB" dirty="0"/>
              <a:t>After a couple of guesses, you’re display should be updating (if you’re getting any letters correct), your used letters should be updating and lives going down (if you’re getting any letters wrong)</a:t>
            </a:r>
          </a:p>
        </p:txBody>
      </p:sp>
      <p:pic>
        <p:nvPicPr>
          <p:cNvPr id="4" name="Picture 3" descr="Logo, company name&#10;&#10;Description automatically generated">
            <a:extLst>
              <a:ext uri="{FF2B5EF4-FFF2-40B4-BE49-F238E27FC236}">
                <a16:creationId xmlns:a16="http://schemas.microsoft.com/office/drawing/2014/main" id="{3C30E2F3-F95F-4856-AA48-692FF72A7EE4}"/>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foregroundMark x1="31177" y1="41777" x2="31177" y2="41777"/>
                        <a14:foregroundMark x1="25097" y1="33593" x2="25097" y2="33593"/>
                        <a14:foregroundMark x1="21512" y1="41387" x2="21512" y2="41387"/>
                        <a14:foregroundMark x1="23227" y1="54014" x2="23227" y2="54014"/>
                        <a14:foregroundMark x1="22993" y1="72564" x2="22993" y2="72564"/>
                      </a14:backgroundRemoval>
                    </a14:imgEffect>
                  </a14:imgLayer>
                </a14:imgProps>
              </a:ext>
              <a:ext uri="{28A0092B-C50C-407E-A947-70E740481C1C}">
                <a14:useLocalDpi xmlns:a14="http://schemas.microsoft.com/office/drawing/2010/main" val="0"/>
              </a:ext>
            </a:extLst>
          </a:blip>
          <a:stretch>
            <a:fillRect/>
          </a:stretch>
        </p:blipFill>
        <p:spPr>
          <a:xfrm>
            <a:off x="10543148" y="5393494"/>
            <a:ext cx="1648852" cy="1648852"/>
          </a:xfrm>
          <a:prstGeom prst="rect">
            <a:avLst/>
          </a:prstGeom>
        </p:spPr>
      </p:pic>
      <p:pic>
        <p:nvPicPr>
          <p:cNvPr id="18434" name="Picture 2">
            <a:extLst>
              <a:ext uri="{FF2B5EF4-FFF2-40B4-BE49-F238E27FC236}">
                <a16:creationId xmlns:a16="http://schemas.microsoft.com/office/drawing/2014/main" id="{2328673C-0FD9-4369-8435-546A2BC638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5535" y="2783048"/>
            <a:ext cx="7538847" cy="398689"/>
          </a:xfrm>
          <a:prstGeom prst="rect">
            <a:avLst/>
          </a:prstGeom>
          <a:noFill/>
          <a:extLst>
            <a:ext uri="{909E8E84-426E-40DD-AFC4-6F175D3DCCD1}">
              <a14:hiddenFill xmlns:a14="http://schemas.microsoft.com/office/drawing/2010/main">
                <a:solidFill>
                  <a:srgbClr val="FFFFFF"/>
                </a:solidFill>
              </a14:hiddenFill>
            </a:ext>
          </a:extLst>
        </p:spPr>
      </p:pic>
      <p:pic>
        <p:nvPicPr>
          <p:cNvPr id="18438" name="Picture 6">
            <a:extLst>
              <a:ext uri="{FF2B5EF4-FFF2-40B4-BE49-F238E27FC236}">
                <a16:creationId xmlns:a16="http://schemas.microsoft.com/office/drawing/2014/main" id="{00BEDD1D-4BFB-48FD-83FE-6584A21607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8323" y="4237647"/>
            <a:ext cx="2741835" cy="1075527"/>
          </a:xfrm>
          <a:prstGeom prst="rect">
            <a:avLst/>
          </a:prstGeom>
          <a:noFill/>
          <a:extLst>
            <a:ext uri="{909E8E84-426E-40DD-AFC4-6F175D3DCCD1}">
              <a14:hiddenFill xmlns:a14="http://schemas.microsoft.com/office/drawing/2010/main">
                <a:solidFill>
                  <a:srgbClr val="FFFFFF"/>
                </a:solidFill>
              </a14:hiddenFill>
            </a:ext>
          </a:extLst>
        </p:spPr>
      </p:pic>
      <p:pic>
        <p:nvPicPr>
          <p:cNvPr id="18440" name="Picture 8">
            <a:extLst>
              <a:ext uri="{FF2B5EF4-FFF2-40B4-BE49-F238E27FC236}">
                <a16:creationId xmlns:a16="http://schemas.microsoft.com/office/drawing/2014/main" id="{4F8B0F15-1764-4A32-B60B-106E3AFA84C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2787"/>
          <a:stretch/>
        </p:blipFill>
        <p:spPr bwMode="auto">
          <a:xfrm>
            <a:off x="8002395" y="4237647"/>
            <a:ext cx="3365179" cy="107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1699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F6F1F-2E2D-4853-B89D-18F2FF9EEDE2}"/>
              </a:ext>
            </a:extLst>
          </p:cNvPr>
          <p:cNvSpPr>
            <a:spLocks noGrp="1"/>
          </p:cNvSpPr>
          <p:nvPr>
            <p:ph type="title"/>
          </p:nvPr>
        </p:nvSpPr>
        <p:spPr/>
        <p:txBody>
          <a:bodyPr/>
          <a:lstStyle/>
          <a:p>
            <a:r>
              <a:rPr lang="en-GB" dirty="0"/>
              <a:t>Congratulations on making hangman!</a:t>
            </a:r>
          </a:p>
        </p:txBody>
      </p:sp>
      <p:sp>
        <p:nvSpPr>
          <p:cNvPr id="3" name="Content Placeholder 2">
            <a:extLst>
              <a:ext uri="{FF2B5EF4-FFF2-40B4-BE49-F238E27FC236}">
                <a16:creationId xmlns:a16="http://schemas.microsoft.com/office/drawing/2014/main" id="{B2801F38-B356-4478-B6A6-16268F36CD51}"/>
              </a:ext>
            </a:extLst>
          </p:cNvPr>
          <p:cNvSpPr>
            <a:spLocks noGrp="1"/>
          </p:cNvSpPr>
          <p:nvPr>
            <p:ph idx="1"/>
          </p:nvPr>
        </p:nvSpPr>
        <p:spPr>
          <a:xfrm>
            <a:off x="1202919" y="2011679"/>
            <a:ext cx="9784080" cy="4398451"/>
          </a:xfrm>
        </p:spPr>
        <p:txBody>
          <a:bodyPr>
            <a:normAutofit/>
          </a:bodyPr>
          <a:lstStyle/>
          <a:p>
            <a:r>
              <a:rPr lang="en-GB" dirty="0"/>
              <a:t>This is what it will look like upon successfully guessing the random word!</a:t>
            </a:r>
          </a:p>
          <a:p>
            <a:endParaRPr lang="en-GB" dirty="0"/>
          </a:p>
          <a:p>
            <a:endParaRPr lang="en-GB" dirty="0"/>
          </a:p>
          <a:p>
            <a:endParaRPr lang="en-GB" dirty="0"/>
          </a:p>
          <a:p>
            <a:endParaRPr lang="en-GB" dirty="0"/>
          </a:p>
          <a:p>
            <a:pPr marL="0" indent="0">
              <a:buNone/>
            </a:pPr>
            <a:endParaRPr lang="en-GB" dirty="0"/>
          </a:p>
          <a:p>
            <a:endParaRPr lang="en-GB" dirty="0"/>
          </a:p>
          <a:p>
            <a:r>
              <a:rPr lang="en-GB" dirty="0"/>
              <a:t>Thanks for taking part and I hope you enjoyed making hangman in python using turtle graphics!</a:t>
            </a:r>
          </a:p>
        </p:txBody>
      </p:sp>
      <p:pic>
        <p:nvPicPr>
          <p:cNvPr id="4" name="Picture 3" descr="Logo, company name&#10;&#10;Description automatically generated">
            <a:extLst>
              <a:ext uri="{FF2B5EF4-FFF2-40B4-BE49-F238E27FC236}">
                <a16:creationId xmlns:a16="http://schemas.microsoft.com/office/drawing/2014/main" id="{CED991B7-E8FD-433B-9349-A4D3C3A894A7}"/>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foregroundMark x1="31177" y1="41777" x2="31177" y2="41777"/>
                        <a14:foregroundMark x1="25097" y1="33593" x2="25097" y2="33593"/>
                        <a14:foregroundMark x1="21512" y1="41387" x2="21512" y2="41387"/>
                        <a14:foregroundMark x1="23227" y1="54014" x2="23227" y2="54014"/>
                        <a14:foregroundMark x1="22993" y1="72564" x2="22993" y2="72564"/>
                      </a14:backgroundRemoval>
                    </a14:imgEffect>
                  </a14:imgLayer>
                </a14:imgProps>
              </a:ext>
              <a:ext uri="{28A0092B-C50C-407E-A947-70E740481C1C}">
                <a14:useLocalDpi xmlns:a14="http://schemas.microsoft.com/office/drawing/2010/main" val="0"/>
              </a:ext>
            </a:extLst>
          </a:blip>
          <a:stretch>
            <a:fillRect/>
          </a:stretch>
        </p:blipFill>
        <p:spPr>
          <a:xfrm>
            <a:off x="10543148" y="5393494"/>
            <a:ext cx="1648852" cy="1648852"/>
          </a:xfrm>
          <a:prstGeom prst="rect">
            <a:avLst/>
          </a:prstGeom>
        </p:spPr>
      </p:pic>
      <p:pic>
        <p:nvPicPr>
          <p:cNvPr id="17410" name="Picture 2">
            <a:extLst>
              <a:ext uri="{FF2B5EF4-FFF2-40B4-BE49-F238E27FC236}">
                <a16:creationId xmlns:a16="http://schemas.microsoft.com/office/drawing/2014/main" id="{F0C48257-FAB0-497A-B042-3579B81024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3278" y="3429000"/>
            <a:ext cx="5012057" cy="865025"/>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a:extLst>
              <a:ext uri="{FF2B5EF4-FFF2-40B4-BE49-F238E27FC236}">
                <a16:creationId xmlns:a16="http://schemas.microsoft.com/office/drawing/2014/main" id="{89C04756-AAA7-44BE-8814-1E56E97395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99140" y="2670693"/>
            <a:ext cx="1600200"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7582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7283A-5D21-4EF8-B8B4-9E995F8D1F7A}"/>
              </a:ext>
            </a:extLst>
          </p:cNvPr>
          <p:cNvSpPr>
            <a:spLocks noGrp="1"/>
          </p:cNvSpPr>
          <p:nvPr>
            <p:ph type="title"/>
          </p:nvPr>
        </p:nvSpPr>
        <p:spPr/>
        <p:txBody>
          <a:bodyPr/>
          <a:lstStyle/>
          <a:p>
            <a:r>
              <a:rPr lang="en-GB" dirty="0"/>
              <a:t>Install python plugin</a:t>
            </a:r>
          </a:p>
        </p:txBody>
      </p:sp>
      <p:sp>
        <p:nvSpPr>
          <p:cNvPr id="3" name="Content Placeholder 2">
            <a:extLst>
              <a:ext uri="{FF2B5EF4-FFF2-40B4-BE49-F238E27FC236}">
                <a16:creationId xmlns:a16="http://schemas.microsoft.com/office/drawing/2014/main" id="{7D702C41-6026-434A-8C5D-849BD3183777}"/>
              </a:ext>
            </a:extLst>
          </p:cNvPr>
          <p:cNvSpPr>
            <a:spLocks noGrp="1"/>
          </p:cNvSpPr>
          <p:nvPr>
            <p:ph idx="1"/>
          </p:nvPr>
        </p:nvSpPr>
        <p:spPr/>
        <p:txBody>
          <a:bodyPr/>
          <a:lstStyle/>
          <a:p>
            <a:r>
              <a:rPr lang="en-GB" dirty="0"/>
              <a:t>You’ll need to install the python plug in to be able to debug and run our program.</a:t>
            </a:r>
          </a:p>
          <a:p>
            <a:r>
              <a:rPr lang="en-GB" dirty="0"/>
              <a:t>Go to the top left of your Visual Studio page and click the icon of 4 blocks, search python, then install the plugin called “Python” by Microsoft.</a:t>
            </a:r>
          </a:p>
        </p:txBody>
      </p:sp>
      <p:pic>
        <p:nvPicPr>
          <p:cNvPr id="4" name="Picture 3" descr="Logo, company name&#10;&#10;Description automatically generated">
            <a:extLst>
              <a:ext uri="{FF2B5EF4-FFF2-40B4-BE49-F238E27FC236}">
                <a16:creationId xmlns:a16="http://schemas.microsoft.com/office/drawing/2014/main" id="{53835402-CE79-4FBB-B123-AC1C13022AC3}"/>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foregroundMark x1="31177" y1="41777" x2="31177" y2="41777"/>
                        <a14:foregroundMark x1="25097" y1="33593" x2="25097" y2="33593"/>
                        <a14:foregroundMark x1="21512" y1="41387" x2="21512" y2="41387"/>
                        <a14:foregroundMark x1="23227" y1="54014" x2="23227" y2="54014"/>
                        <a14:foregroundMark x1="22993" y1="72564" x2="22993" y2="72564"/>
                      </a14:backgroundRemoval>
                    </a14:imgEffect>
                  </a14:imgLayer>
                </a14:imgProps>
              </a:ext>
              <a:ext uri="{28A0092B-C50C-407E-A947-70E740481C1C}">
                <a14:useLocalDpi xmlns:a14="http://schemas.microsoft.com/office/drawing/2010/main" val="0"/>
              </a:ext>
            </a:extLst>
          </a:blip>
          <a:stretch>
            <a:fillRect/>
          </a:stretch>
        </p:blipFill>
        <p:spPr>
          <a:xfrm>
            <a:off x="10543148" y="5393494"/>
            <a:ext cx="1648852" cy="1648852"/>
          </a:xfrm>
          <a:prstGeom prst="rect">
            <a:avLst/>
          </a:prstGeom>
        </p:spPr>
      </p:pic>
      <p:pic>
        <p:nvPicPr>
          <p:cNvPr id="1026" name="Picture 2">
            <a:extLst>
              <a:ext uri="{FF2B5EF4-FFF2-40B4-BE49-F238E27FC236}">
                <a16:creationId xmlns:a16="http://schemas.microsoft.com/office/drawing/2014/main" id="{D525F511-B8D5-473F-AD3B-A217301CA9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6671" y="3256447"/>
            <a:ext cx="3076575"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655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263D-AF54-4B93-A752-E8B8CCFDD232}"/>
              </a:ext>
            </a:extLst>
          </p:cNvPr>
          <p:cNvSpPr>
            <a:spLocks noGrp="1"/>
          </p:cNvSpPr>
          <p:nvPr>
            <p:ph type="title"/>
          </p:nvPr>
        </p:nvSpPr>
        <p:spPr/>
        <p:txBody>
          <a:bodyPr/>
          <a:lstStyle/>
          <a:p>
            <a:r>
              <a:rPr lang="en-GB" dirty="0">
                <a:cs typeface="Angsana New" panose="020B0502040204020203" pitchFamily="18" charset="-34"/>
              </a:rPr>
              <a:t>PART 1:  Creating our variables and functions</a:t>
            </a:r>
          </a:p>
        </p:txBody>
      </p:sp>
      <p:sp>
        <p:nvSpPr>
          <p:cNvPr id="3" name="Content Placeholder 2">
            <a:extLst>
              <a:ext uri="{FF2B5EF4-FFF2-40B4-BE49-F238E27FC236}">
                <a16:creationId xmlns:a16="http://schemas.microsoft.com/office/drawing/2014/main" id="{B1B355AB-54D3-4933-AA3E-6EFBA301C9CF}"/>
              </a:ext>
            </a:extLst>
          </p:cNvPr>
          <p:cNvSpPr>
            <a:spLocks noGrp="1"/>
          </p:cNvSpPr>
          <p:nvPr>
            <p:ph idx="1"/>
          </p:nvPr>
        </p:nvSpPr>
        <p:spPr>
          <a:xfrm>
            <a:off x="1202919" y="2011680"/>
            <a:ext cx="9784080" cy="2759496"/>
          </a:xfrm>
        </p:spPr>
        <p:txBody>
          <a:bodyPr>
            <a:normAutofit lnSpcReduction="10000"/>
          </a:bodyPr>
          <a:lstStyle/>
          <a:p>
            <a:r>
              <a:rPr lang="en-GB" dirty="0"/>
              <a:t>Start by importing random at the top of our project. This forms the basis of our game as we need to use the random module. While we’re at it we’ll import turtle for later too.</a:t>
            </a:r>
          </a:p>
          <a:p>
            <a:endParaRPr lang="en-GB" dirty="0"/>
          </a:p>
          <a:p>
            <a:pPr marL="0" indent="0">
              <a:buNone/>
            </a:pPr>
            <a:endParaRPr lang="en-GB" dirty="0"/>
          </a:p>
          <a:p>
            <a:r>
              <a:rPr lang="en-GB" dirty="0"/>
              <a:t>Next we are going to create all our variables at the top of our code. By doing this we can keep them all neatly and view them in one place.</a:t>
            </a:r>
          </a:p>
          <a:p>
            <a:endParaRPr lang="en-GB" dirty="0"/>
          </a:p>
          <a:p>
            <a:endParaRPr lang="en-GB" dirty="0"/>
          </a:p>
        </p:txBody>
      </p:sp>
      <p:pic>
        <p:nvPicPr>
          <p:cNvPr id="4" name="Picture 3" descr="Logo, company name&#10;&#10;Description automatically generated">
            <a:extLst>
              <a:ext uri="{FF2B5EF4-FFF2-40B4-BE49-F238E27FC236}">
                <a16:creationId xmlns:a16="http://schemas.microsoft.com/office/drawing/2014/main" id="{48E6C9C1-8E0C-4FCC-B428-DC1A29E48BA2}"/>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foregroundMark x1="31177" y1="41777" x2="31177" y2="41777"/>
                        <a14:foregroundMark x1="25097" y1="33593" x2="25097" y2="33593"/>
                        <a14:foregroundMark x1="21512" y1="41387" x2="21512" y2="41387"/>
                        <a14:foregroundMark x1="23227" y1="54014" x2="23227" y2="54014"/>
                        <a14:foregroundMark x1="22993" y1="72564" x2="22993" y2="72564"/>
                      </a14:backgroundRemoval>
                    </a14:imgEffect>
                  </a14:imgLayer>
                </a14:imgProps>
              </a:ext>
              <a:ext uri="{28A0092B-C50C-407E-A947-70E740481C1C}">
                <a14:useLocalDpi xmlns:a14="http://schemas.microsoft.com/office/drawing/2010/main" val="0"/>
              </a:ext>
            </a:extLst>
          </a:blip>
          <a:stretch>
            <a:fillRect/>
          </a:stretch>
        </p:blipFill>
        <p:spPr>
          <a:xfrm>
            <a:off x="10543148" y="5393494"/>
            <a:ext cx="1648852" cy="1648852"/>
          </a:xfrm>
          <a:prstGeom prst="rect">
            <a:avLst/>
          </a:prstGeom>
        </p:spPr>
      </p:pic>
      <p:pic>
        <p:nvPicPr>
          <p:cNvPr id="1030" name="Picture 6">
            <a:extLst>
              <a:ext uri="{FF2B5EF4-FFF2-40B4-BE49-F238E27FC236}">
                <a16:creationId xmlns:a16="http://schemas.microsoft.com/office/drawing/2014/main" id="{C39FE1FB-48BB-4E55-988D-F0FCB87685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8770" y="2918932"/>
            <a:ext cx="2652378" cy="7854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335A761F-FEF3-4F83-AB11-9E0A89E8B1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4918" y="4872386"/>
            <a:ext cx="3387470" cy="1564278"/>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CF57AED5-A672-4110-8142-630B6A249A34}"/>
              </a:ext>
            </a:extLst>
          </p:cNvPr>
          <p:cNvSpPr txBox="1">
            <a:spLocks/>
          </p:cNvSpPr>
          <p:nvPr/>
        </p:nvSpPr>
        <p:spPr>
          <a:xfrm>
            <a:off x="1166987" y="4754880"/>
            <a:ext cx="5423936" cy="188851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r>
              <a:rPr lang="en-GB" dirty="0"/>
              <a:t>These will all be used later, </a:t>
            </a:r>
            <a:r>
              <a:rPr lang="en-GB" dirty="0" err="1"/>
              <a:t>selectedWord</a:t>
            </a:r>
            <a:r>
              <a:rPr lang="en-GB" dirty="0"/>
              <a:t> picks a random word from the word bank and then we make sure it’s all lower case.</a:t>
            </a:r>
          </a:p>
          <a:p>
            <a:r>
              <a:rPr lang="en-GB" dirty="0" err="1"/>
              <a:t>selectedLetters</a:t>
            </a:r>
            <a:r>
              <a:rPr lang="en-GB" dirty="0"/>
              <a:t> is a list made from the letters in </a:t>
            </a:r>
            <a:r>
              <a:rPr lang="en-GB" dirty="0" err="1"/>
              <a:t>selectedWord</a:t>
            </a:r>
            <a:r>
              <a:rPr lang="en-GB" dirty="0"/>
              <a:t>.</a:t>
            </a:r>
          </a:p>
          <a:p>
            <a:endParaRPr lang="en-GB" dirty="0"/>
          </a:p>
        </p:txBody>
      </p:sp>
    </p:spTree>
    <p:extLst>
      <p:ext uri="{BB962C8B-B14F-4D97-AF65-F5344CB8AC3E}">
        <p14:creationId xmlns:p14="http://schemas.microsoft.com/office/powerpoint/2010/main" val="2578572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E378-3460-4D27-8EB1-DEF36585869E}"/>
              </a:ext>
            </a:extLst>
          </p:cNvPr>
          <p:cNvSpPr>
            <a:spLocks noGrp="1"/>
          </p:cNvSpPr>
          <p:nvPr>
            <p:ph type="title"/>
          </p:nvPr>
        </p:nvSpPr>
        <p:spPr/>
        <p:txBody>
          <a:bodyPr/>
          <a:lstStyle/>
          <a:p>
            <a:r>
              <a:rPr lang="en-GB" dirty="0"/>
              <a:t>Adding our Word bank</a:t>
            </a:r>
          </a:p>
        </p:txBody>
      </p:sp>
      <p:sp>
        <p:nvSpPr>
          <p:cNvPr id="3" name="Content Placeholder 2">
            <a:extLst>
              <a:ext uri="{FF2B5EF4-FFF2-40B4-BE49-F238E27FC236}">
                <a16:creationId xmlns:a16="http://schemas.microsoft.com/office/drawing/2014/main" id="{82EA400B-EDC1-46BB-89DF-9B82469F88A2}"/>
              </a:ext>
            </a:extLst>
          </p:cNvPr>
          <p:cNvSpPr>
            <a:spLocks noGrp="1"/>
          </p:cNvSpPr>
          <p:nvPr>
            <p:ph idx="1"/>
          </p:nvPr>
        </p:nvSpPr>
        <p:spPr/>
        <p:txBody>
          <a:bodyPr>
            <a:normAutofit lnSpcReduction="10000"/>
          </a:bodyPr>
          <a:lstStyle/>
          <a:p>
            <a:r>
              <a:rPr lang="en-GB" dirty="0"/>
              <a:t>I’ve made a bank of obscure words from the internet that you’re welcome to use. It’s in the README in the GitHub repo (</a:t>
            </a:r>
            <a:r>
              <a:rPr lang="en-US" dirty="0">
                <a:hlinkClick r:id="rId2"/>
              </a:rPr>
              <a:t>https://github.com/FelixMilan/Hangman</a:t>
            </a:r>
            <a:r>
              <a:rPr lang="en-US" dirty="0"/>
              <a:t>)</a:t>
            </a:r>
          </a:p>
          <a:p>
            <a:endParaRPr lang="en-US" dirty="0"/>
          </a:p>
          <a:p>
            <a:endParaRPr lang="en-US" dirty="0"/>
          </a:p>
          <a:p>
            <a:endParaRPr lang="en-US" dirty="0"/>
          </a:p>
          <a:p>
            <a:endParaRPr lang="en-US" dirty="0"/>
          </a:p>
          <a:p>
            <a:endParaRPr lang="en-US" dirty="0"/>
          </a:p>
          <a:p>
            <a:r>
              <a:rPr lang="en-US" dirty="0"/>
              <a:t>Put your word list above the rest of your variables!</a:t>
            </a:r>
          </a:p>
          <a:p>
            <a:r>
              <a:rPr lang="en-US" dirty="0"/>
              <a:t>You may also add your own word list if you feel like you have some fun words you’d like to have as part of your game!</a:t>
            </a:r>
            <a:endParaRPr lang="en-GB" dirty="0"/>
          </a:p>
        </p:txBody>
      </p:sp>
      <p:pic>
        <p:nvPicPr>
          <p:cNvPr id="4" name="Picture 3" descr="Logo, company name&#10;&#10;Description automatically generated">
            <a:extLst>
              <a:ext uri="{FF2B5EF4-FFF2-40B4-BE49-F238E27FC236}">
                <a16:creationId xmlns:a16="http://schemas.microsoft.com/office/drawing/2014/main" id="{C8CC6919-26B5-4D8F-8367-2F5B35190457}"/>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foregroundMark x1="31177" y1="41777" x2="31177" y2="41777"/>
                        <a14:foregroundMark x1="25097" y1="33593" x2="25097" y2="33593"/>
                        <a14:foregroundMark x1="21512" y1="41387" x2="21512" y2="41387"/>
                        <a14:foregroundMark x1="23227" y1="54014" x2="23227" y2="54014"/>
                        <a14:foregroundMark x1="22993" y1="72564" x2="22993" y2="72564"/>
                      </a14:backgroundRemoval>
                    </a14:imgEffect>
                  </a14:imgLayer>
                </a14:imgProps>
              </a:ext>
              <a:ext uri="{28A0092B-C50C-407E-A947-70E740481C1C}">
                <a14:useLocalDpi xmlns:a14="http://schemas.microsoft.com/office/drawing/2010/main" val="0"/>
              </a:ext>
            </a:extLst>
          </a:blip>
          <a:stretch>
            <a:fillRect/>
          </a:stretch>
        </p:blipFill>
        <p:spPr>
          <a:xfrm>
            <a:off x="10543148" y="5393494"/>
            <a:ext cx="1648852" cy="1648852"/>
          </a:xfrm>
          <a:prstGeom prst="rect">
            <a:avLst/>
          </a:prstGeom>
        </p:spPr>
      </p:pic>
      <p:pic>
        <p:nvPicPr>
          <p:cNvPr id="15362" name="Picture 2">
            <a:extLst>
              <a:ext uri="{FF2B5EF4-FFF2-40B4-BE49-F238E27FC236}">
                <a16:creationId xmlns:a16="http://schemas.microsoft.com/office/drawing/2014/main" id="{A537F485-5C67-4CBF-8353-3D634EB51F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418" y="3054492"/>
            <a:ext cx="10989081" cy="1654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682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D210B-844D-45E2-B8B9-F1D8337E3477}"/>
              </a:ext>
            </a:extLst>
          </p:cNvPr>
          <p:cNvSpPr>
            <a:spLocks noGrp="1"/>
          </p:cNvSpPr>
          <p:nvPr>
            <p:ph type="title"/>
          </p:nvPr>
        </p:nvSpPr>
        <p:spPr/>
        <p:txBody>
          <a:bodyPr/>
          <a:lstStyle/>
          <a:p>
            <a:r>
              <a:rPr lang="en-GB" dirty="0"/>
              <a:t>Creating a for loop</a:t>
            </a:r>
          </a:p>
        </p:txBody>
      </p:sp>
      <p:sp>
        <p:nvSpPr>
          <p:cNvPr id="3" name="Content Placeholder 2">
            <a:extLst>
              <a:ext uri="{FF2B5EF4-FFF2-40B4-BE49-F238E27FC236}">
                <a16:creationId xmlns:a16="http://schemas.microsoft.com/office/drawing/2014/main" id="{4CF91902-AD80-41BB-BC78-F94FCAFEA50B}"/>
              </a:ext>
            </a:extLst>
          </p:cNvPr>
          <p:cNvSpPr>
            <a:spLocks noGrp="1"/>
          </p:cNvSpPr>
          <p:nvPr>
            <p:ph idx="1"/>
          </p:nvPr>
        </p:nvSpPr>
        <p:spPr>
          <a:xfrm>
            <a:off x="1202919" y="2011680"/>
            <a:ext cx="9784080" cy="4562144"/>
          </a:xfrm>
        </p:spPr>
        <p:txBody>
          <a:bodyPr>
            <a:normAutofit/>
          </a:bodyPr>
          <a:lstStyle/>
          <a:p>
            <a:r>
              <a:rPr lang="en-GB" dirty="0"/>
              <a:t>We need a for loop to display the selected word as the dashes you see when you play hangman. (e.g. word: _ _ _ _ _ )</a:t>
            </a:r>
          </a:p>
          <a:p>
            <a:r>
              <a:rPr lang="en-GB" dirty="0"/>
              <a:t>We make </a:t>
            </a:r>
            <a:r>
              <a:rPr lang="en-GB" dirty="0" err="1"/>
              <a:t>selectedLetters</a:t>
            </a:r>
            <a:r>
              <a:rPr lang="en-GB" dirty="0"/>
              <a:t> add all the letters in </a:t>
            </a:r>
            <a:r>
              <a:rPr lang="en-GB" dirty="0" err="1"/>
              <a:t>selectedWord</a:t>
            </a:r>
            <a:r>
              <a:rPr lang="en-GB" dirty="0"/>
              <a:t> to a list.</a:t>
            </a:r>
          </a:p>
          <a:p>
            <a:endParaRPr lang="en-GB" dirty="0"/>
          </a:p>
          <a:p>
            <a:endParaRPr lang="en-GB" dirty="0"/>
          </a:p>
          <a:p>
            <a:r>
              <a:rPr lang="en-GB" dirty="0"/>
              <a:t>We then perform what is called an addition assignment to </a:t>
            </a:r>
            <a:r>
              <a:rPr lang="en-GB" dirty="0" err="1"/>
              <a:t>guessedLetters</a:t>
            </a:r>
            <a:r>
              <a:rPr lang="en-GB" dirty="0"/>
              <a:t> (+=). This works out as A+=B is equivalent to A = A+B but just in short hand. So therefore as you can see, we just make a list of all the letters in the word, then make our </a:t>
            </a:r>
            <a:r>
              <a:rPr lang="en-GB" dirty="0" err="1"/>
              <a:t>guessedLetters</a:t>
            </a:r>
            <a:r>
              <a:rPr lang="en-GB" dirty="0"/>
              <a:t> = </a:t>
            </a:r>
            <a:r>
              <a:rPr lang="en-GB" dirty="0" err="1"/>
              <a:t>guessedLetters</a:t>
            </a:r>
            <a:r>
              <a:rPr lang="en-GB" dirty="0"/>
              <a:t> + “_” for all the letters in </a:t>
            </a:r>
            <a:r>
              <a:rPr lang="en-GB" dirty="0" err="1"/>
              <a:t>selectedWord</a:t>
            </a:r>
            <a:r>
              <a:rPr lang="en-GB" dirty="0"/>
              <a:t>. When no letters have been guessed, this will just show up as dashes for the whole word and the more you guess correctly, they will be revealed.</a:t>
            </a:r>
          </a:p>
          <a:p>
            <a:endParaRPr lang="en-GB" dirty="0"/>
          </a:p>
        </p:txBody>
      </p:sp>
      <p:pic>
        <p:nvPicPr>
          <p:cNvPr id="4" name="Picture 3" descr="Logo, company name&#10;&#10;Description automatically generated">
            <a:extLst>
              <a:ext uri="{FF2B5EF4-FFF2-40B4-BE49-F238E27FC236}">
                <a16:creationId xmlns:a16="http://schemas.microsoft.com/office/drawing/2014/main" id="{10035F8F-94B4-4718-8A62-729442302C20}"/>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foregroundMark x1="31177" y1="41777" x2="31177" y2="41777"/>
                        <a14:foregroundMark x1="25097" y1="33593" x2="25097" y2="33593"/>
                        <a14:foregroundMark x1="21512" y1="41387" x2="21512" y2="41387"/>
                        <a14:foregroundMark x1="23227" y1="54014" x2="23227" y2="54014"/>
                        <a14:foregroundMark x1="22993" y1="72564" x2="22993" y2="72564"/>
                      </a14:backgroundRemoval>
                    </a14:imgEffect>
                  </a14:imgLayer>
                </a14:imgProps>
              </a:ext>
              <a:ext uri="{28A0092B-C50C-407E-A947-70E740481C1C}">
                <a14:useLocalDpi xmlns:a14="http://schemas.microsoft.com/office/drawing/2010/main" val="0"/>
              </a:ext>
            </a:extLst>
          </a:blip>
          <a:stretch>
            <a:fillRect/>
          </a:stretch>
        </p:blipFill>
        <p:spPr>
          <a:xfrm>
            <a:off x="10543148" y="5393494"/>
            <a:ext cx="1648852" cy="1648852"/>
          </a:xfrm>
          <a:prstGeom prst="rect">
            <a:avLst/>
          </a:prstGeom>
        </p:spPr>
      </p:pic>
      <p:pic>
        <p:nvPicPr>
          <p:cNvPr id="1026" name="Picture 2">
            <a:extLst>
              <a:ext uri="{FF2B5EF4-FFF2-40B4-BE49-F238E27FC236}">
                <a16:creationId xmlns:a16="http://schemas.microsoft.com/office/drawing/2014/main" id="{F2E8F438-0A80-4423-BBAB-36933BF67D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5328" y="3297545"/>
            <a:ext cx="8859262" cy="800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04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56BB1-A9EE-4527-8309-5129F23E99BC}"/>
              </a:ext>
            </a:extLst>
          </p:cNvPr>
          <p:cNvSpPr>
            <a:spLocks noGrp="1"/>
          </p:cNvSpPr>
          <p:nvPr>
            <p:ph type="title"/>
          </p:nvPr>
        </p:nvSpPr>
        <p:spPr/>
        <p:txBody>
          <a:bodyPr/>
          <a:lstStyle/>
          <a:p>
            <a:r>
              <a:rPr lang="en-GB" dirty="0"/>
              <a:t>Creating the 1</a:t>
            </a:r>
            <a:r>
              <a:rPr lang="en-GB" baseline="30000" dirty="0"/>
              <a:t>st</a:t>
            </a:r>
            <a:r>
              <a:rPr lang="en-GB" dirty="0"/>
              <a:t> of 3 functions</a:t>
            </a:r>
          </a:p>
        </p:txBody>
      </p:sp>
      <p:sp>
        <p:nvSpPr>
          <p:cNvPr id="3" name="Content Placeholder 2">
            <a:extLst>
              <a:ext uri="{FF2B5EF4-FFF2-40B4-BE49-F238E27FC236}">
                <a16:creationId xmlns:a16="http://schemas.microsoft.com/office/drawing/2014/main" id="{544A9EB5-CCA0-4928-B8CC-65D5EB598E7B}"/>
              </a:ext>
            </a:extLst>
          </p:cNvPr>
          <p:cNvSpPr>
            <a:spLocks noGrp="1"/>
          </p:cNvSpPr>
          <p:nvPr>
            <p:ph idx="1"/>
          </p:nvPr>
        </p:nvSpPr>
        <p:spPr>
          <a:xfrm>
            <a:off x="1202919" y="2011680"/>
            <a:ext cx="9784080" cy="4562144"/>
          </a:xfrm>
        </p:spPr>
        <p:txBody>
          <a:bodyPr/>
          <a:lstStyle/>
          <a:p>
            <a:r>
              <a:rPr lang="en-GB" dirty="0"/>
              <a:t>For our guess mechanic we are going to create 3 functions, one to show we have guessed letters correctly, one to look at whether we have already guessed a letter and one to make sure our guesses are valid.</a:t>
            </a:r>
          </a:p>
          <a:p>
            <a:r>
              <a:rPr lang="en-GB" dirty="0"/>
              <a:t>Firstly we check whether we have letters correctly in the word.</a:t>
            </a:r>
          </a:p>
          <a:p>
            <a:endParaRPr lang="en-GB" dirty="0"/>
          </a:p>
          <a:p>
            <a:endParaRPr lang="en-GB" dirty="0"/>
          </a:p>
          <a:p>
            <a:endParaRPr lang="en-GB" dirty="0"/>
          </a:p>
          <a:p>
            <a:r>
              <a:rPr lang="en-GB" dirty="0"/>
              <a:t>We create an indexer that checks the letters in the range of the length of the word from zero (where an array starts) to the length of the selected word.</a:t>
            </a:r>
          </a:p>
          <a:p>
            <a:r>
              <a:rPr lang="en-GB" dirty="0"/>
              <a:t>If the letter at the index matches our guess, we update our display to show the new </a:t>
            </a:r>
            <a:r>
              <a:rPr lang="en-GB" dirty="0" err="1"/>
              <a:t>guessedLetters</a:t>
            </a:r>
            <a:r>
              <a:rPr lang="en-GB" dirty="0"/>
              <a:t> with the guessed letter displayed!</a:t>
            </a:r>
          </a:p>
        </p:txBody>
      </p:sp>
      <p:pic>
        <p:nvPicPr>
          <p:cNvPr id="6" name="Picture 5" descr="Logo, company name&#10;&#10;Description automatically generated">
            <a:extLst>
              <a:ext uri="{FF2B5EF4-FFF2-40B4-BE49-F238E27FC236}">
                <a16:creationId xmlns:a16="http://schemas.microsoft.com/office/drawing/2014/main" id="{40E7A927-03F6-4EC4-9144-74DE49F128B5}"/>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foregroundMark x1="31177" y1="41777" x2="31177" y2="41777"/>
                        <a14:foregroundMark x1="25097" y1="33593" x2="25097" y2="33593"/>
                        <a14:foregroundMark x1="21512" y1="41387" x2="21512" y2="41387"/>
                        <a14:foregroundMark x1="23227" y1="54014" x2="23227" y2="54014"/>
                        <a14:foregroundMark x1="22993" y1="72564" x2="22993" y2="72564"/>
                      </a14:backgroundRemoval>
                    </a14:imgEffect>
                  </a14:imgLayer>
                </a14:imgProps>
              </a:ext>
              <a:ext uri="{28A0092B-C50C-407E-A947-70E740481C1C}">
                <a14:useLocalDpi xmlns:a14="http://schemas.microsoft.com/office/drawing/2010/main" val="0"/>
              </a:ext>
            </a:extLst>
          </a:blip>
          <a:stretch>
            <a:fillRect/>
          </a:stretch>
        </p:blipFill>
        <p:spPr>
          <a:xfrm>
            <a:off x="10543148" y="5393494"/>
            <a:ext cx="1648852" cy="1648852"/>
          </a:xfrm>
          <a:prstGeom prst="rect">
            <a:avLst/>
          </a:prstGeom>
        </p:spPr>
      </p:pic>
      <p:pic>
        <p:nvPicPr>
          <p:cNvPr id="1026" name="Picture 2">
            <a:extLst>
              <a:ext uri="{FF2B5EF4-FFF2-40B4-BE49-F238E27FC236}">
                <a16:creationId xmlns:a16="http://schemas.microsoft.com/office/drawing/2014/main" id="{BB3429C8-8A49-4E0A-B54E-306EABB9A3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1736" y="3543105"/>
            <a:ext cx="6866445" cy="1392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795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3BF19-F5CC-4BCE-8191-CA6947EE0732}"/>
              </a:ext>
            </a:extLst>
          </p:cNvPr>
          <p:cNvSpPr>
            <a:spLocks noGrp="1"/>
          </p:cNvSpPr>
          <p:nvPr>
            <p:ph type="title"/>
          </p:nvPr>
        </p:nvSpPr>
        <p:spPr/>
        <p:txBody>
          <a:bodyPr/>
          <a:lstStyle/>
          <a:p>
            <a:r>
              <a:rPr lang="en-GB" dirty="0"/>
              <a:t>Our 2</a:t>
            </a:r>
            <a:r>
              <a:rPr lang="en-GB" baseline="30000" dirty="0"/>
              <a:t>nd</a:t>
            </a:r>
            <a:r>
              <a:rPr lang="en-GB" dirty="0"/>
              <a:t> function</a:t>
            </a:r>
          </a:p>
        </p:txBody>
      </p:sp>
      <p:sp>
        <p:nvSpPr>
          <p:cNvPr id="3" name="Content Placeholder 2">
            <a:extLst>
              <a:ext uri="{FF2B5EF4-FFF2-40B4-BE49-F238E27FC236}">
                <a16:creationId xmlns:a16="http://schemas.microsoft.com/office/drawing/2014/main" id="{363932D8-EF61-4E23-B4F7-7BCFF37EEB97}"/>
              </a:ext>
            </a:extLst>
          </p:cNvPr>
          <p:cNvSpPr>
            <a:spLocks noGrp="1"/>
          </p:cNvSpPr>
          <p:nvPr>
            <p:ph idx="1"/>
          </p:nvPr>
        </p:nvSpPr>
        <p:spPr/>
        <p:txBody>
          <a:bodyPr/>
          <a:lstStyle/>
          <a:p>
            <a:r>
              <a:rPr lang="en-GB" dirty="0"/>
              <a:t>Next we need to create e a function that checks whether we have already guessed a letter. We aren’t going to make this function do anything more than that as we’ll use this function in our next function.</a:t>
            </a:r>
          </a:p>
          <a:p>
            <a:endParaRPr lang="en-GB" dirty="0"/>
          </a:p>
          <a:p>
            <a:endParaRPr lang="en-GB" dirty="0"/>
          </a:p>
          <a:p>
            <a:endParaRPr lang="en-GB" dirty="0"/>
          </a:p>
          <a:p>
            <a:endParaRPr lang="en-GB" dirty="0"/>
          </a:p>
          <a:p>
            <a:r>
              <a:rPr lang="en-GB" dirty="0"/>
              <a:t>So we check in </a:t>
            </a:r>
            <a:r>
              <a:rPr lang="en-GB" dirty="0" err="1"/>
              <a:t>usedLetters</a:t>
            </a:r>
            <a:r>
              <a:rPr lang="en-GB" dirty="0"/>
              <a:t> for letters. If our guess happens to be any of those letters then we just return true, if not then w return a false.</a:t>
            </a:r>
          </a:p>
        </p:txBody>
      </p:sp>
      <p:pic>
        <p:nvPicPr>
          <p:cNvPr id="4" name="Picture 3" descr="Logo, company name&#10;&#10;Description automatically generated">
            <a:extLst>
              <a:ext uri="{FF2B5EF4-FFF2-40B4-BE49-F238E27FC236}">
                <a16:creationId xmlns:a16="http://schemas.microsoft.com/office/drawing/2014/main" id="{455F5E86-96F6-40E0-B2D4-88FF6B4C522F}"/>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foregroundMark x1="31177" y1="41777" x2="31177" y2="41777"/>
                        <a14:foregroundMark x1="25097" y1="33593" x2="25097" y2="33593"/>
                        <a14:foregroundMark x1="21512" y1="41387" x2="21512" y2="41387"/>
                        <a14:foregroundMark x1="23227" y1="54014" x2="23227" y2="54014"/>
                        <a14:foregroundMark x1="22993" y1="72564" x2="22993" y2="72564"/>
                      </a14:backgroundRemoval>
                    </a14:imgEffect>
                  </a14:imgLayer>
                </a14:imgProps>
              </a:ext>
              <a:ext uri="{28A0092B-C50C-407E-A947-70E740481C1C}">
                <a14:useLocalDpi xmlns:a14="http://schemas.microsoft.com/office/drawing/2010/main" val="0"/>
              </a:ext>
            </a:extLst>
          </a:blip>
          <a:stretch>
            <a:fillRect/>
          </a:stretch>
        </p:blipFill>
        <p:spPr>
          <a:xfrm>
            <a:off x="10543148" y="5393494"/>
            <a:ext cx="1648852" cy="1648852"/>
          </a:xfrm>
          <a:prstGeom prst="rect">
            <a:avLst/>
          </a:prstGeom>
        </p:spPr>
      </p:pic>
      <p:pic>
        <p:nvPicPr>
          <p:cNvPr id="2050" name="Picture 2">
            <a:extLst>
              <a:ext uri="{FF2B5EF4-FFF2-40B4-BE49-F238E27FC236}">
                <a16:creationId xmlns:a16="http://schemas.microsoft.com/office/drawing/2014/main" id="{5C925B52-D151-4F41-BF93-977403B784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5415" y="3320629"/>
            <a:ext cx="3419087" cy="1375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6595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7D33-308D-4191-82C1-12D85A5B94A4}"/>
              </a:ext>
            </a:extLst>
          </p:cNvPr>
          <p:cNvSpPr>
            <a:spLocks noGrp="1"/>
          </p:cNvSpPr>
          <p:nvPr>
            <p:ph type="title"/>
          </p:nvPr>
        </p:nvSpPr>
        <p:spPr/>
        <p:txBody>
          <a:bodyPr/>
          <a:lstStyle/>
          <a:p>
            <a:r>
              <a:rPr lang="en-GB" dirty="0"/>
              <a:t>Our final function</a:t>
            </a:r>
          </a:p>
        </p:txBody>
      </p:sp>
      <p:sp>
        <p:nvSpPr>
          <p:cNvPr id="3" name="Content Placeholder 2">
            <a:extLst>
              <a:ext uri="{FF2B5EF4-FFF2-40B4-BE49-F238E27FC236}">
                <a16:creationId xmlns:a16="http://schemas.microsoft.com/office/drawing/2014/main" id="{52F5524E-1254-46EC-BAB0-9D4FB8DBE2E9}"/>
              </a:ext>
            </a:extLst>
          </p:cNvPr>
          <p:cNvSpPr>
            <a:spLocks noGrp="1"/>
          </p:cNvSpPr>
          <p:nvPr>
            <p:ph idx="1"/>
          </p:nvPr>
        </p:nvSpPr>
        <p:spPr/>
        <p:txBody>
          <a:bodyPr/>
          <a:lstStyle/>
          <a:p>
            <a:r>
              <a:rPr lang="en-GB" dirty="0"/>
              <a:t>Our final function takes </a:t>
            </a:r>
            <a:r>
              <a:rPr lang="en-GB" dirty="0" err="1"/>
              <a:t>alreadyGuessed</a:t>
            </a:r>
            <a:r>
              <a:rPr lang="en-GB" dirty="0"/>
              <a:t> and also checks that the guess has been filled in. If either case is not “valid” it prompts the user to enter a new guess.</a:t>
            </a:r>
          </a:p>
          <a:p>
            <a:endParaRPr lang="en-GB" dirty="0"/>
          </a:p>
          <a:p>
            <a:endParaRPr lang="en-GB" dirty="0"/>
          </a:p>
          <a:p>
            <a:endParaRPr lang="en-GB" dirty="0"/>
          </a:p>
          <a:p>
            <a:endParaRPr lang="en-GB" dirty="0"/>
          </a:p>
          <a:p>
            <a:r>
              <a:rPr lang="en-GB" dirty="0"/>
              <a:t>So while the guess is in our </a:t>
            </a:r>
            <a:r>
              <a:rPr lang="en-GB" dirty="0" err="1"/>
              <a:t>alreadyGuessed</a:t>
            </a:r>
            <a:r>
              <a:rPr lang="en-GB" dirty="0"/>
              <a:t> function and the length of the guess is zero, we then check first if it’s zero and prompt a new input accordingly. If not and it’s that the guess has already been guessed which is the issue, we then prompt for that.</a:t>
            </a:r>
          </a:p>
        </p:txBody>
      </p:sp>
      <p:pic>
        <p:nvPicPr>
          <p:cNvPr id="4" name="Picture 3" descr="Logo, company name&#10;&#10;Description automatically generated">
            <a:extLst>
              <a:ext uri="{FF2B5EF4-FFF2-40B4-BE49-F238E27FC236}">
                <a16:creationId xmlns:a16="http://schemas.microsoft.com/office/drawing/2014/main" id="{40E08A79-80DD-4D7D-BF59-19E2C678273D}"/>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foregroundMark x1="31177" y1="41777" x2="31177" y2="41777"/>
                        <a14:foregroundMark x1="25097" y1="33593" x2="25097" y2="33593"/>
                        <a14:foregroundMark x1="21512" y1="41387" x2="21512" y2="41387"/>
                        <a14:foregroundMark x1="23227" y1="54014" x2="23227" y2="54014"/>
                        <a14:foregroundMark x1="22993" y1="72564" x2="22993" y2="72564"/>
                      </a14:backgroundRemoval>
                    </a14:imgEffect>
                  </a14:imgLayer>
                </a14:imgProps>
              </a:ext>
              <a:ext uri="{28A0092B-C50C-407E-A947-70E740481C1C}">
                <a14:useLocalDpi xmlns:a14="http://schemas.microsoft.com/office/drawing/2010/main" val="0"/>
              </a:ext>
            </a:extLst>
          </a:blip>
          <a:stretch>
            <a:fillRect/>
          </a:stretch>
        </p:blipFill>
        <p:spPr>
          <a:xfrm>
            <a:off x="10543148" y="5393494"/>
            <a:ext cx="1648852" cy="1648852"/>
          </a:xfrm>
          <a:prstGeom prst="rect">
            <a:avLst/>
          </a:prstGeom>
        </p:spPr>
      </p:pic>
      <p:pic>
        <p:nvPicPr>
          <p:cNvPr id="3074" name="Picture 2">
            <a:extLst>
              <a:ext uri="{FF2B5EF4-FFF2-40B4-BE49-F238E27FC236}">
                <a16:creationId xmlns:a16="http://schemas.microsoft.com/office/drawing/2014/main" id="{AD06B49C-CCDD-4A87-8202-F26FA22032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7969" y="2845253"/>
            <a:ext cx="7116062" cy="1634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09637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anded">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3.xml><?xml version="1.0" encoding="utf-8"?>
<a:theme xmlns:a="http://schemas.openxmlformats.org/drawingml/2006/main" name="Banded">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TotalTime>
  <Words>2041</Words>
  <Application>Microsoft Office PowerPoint</Application>
  <PresentationFormat>Widescreen</PresentationFormat>
  <Paragraphs>163</Paragraphs>
  <Slides>26</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26</vt:i4>
      </vt:variant>
    </vt:vector>
  </HeadingPairs>
  <TitlesOfParts>
    <vt:vector size="34" baseType="lpstr">
      <vt:lpstr>Arial</vt:lpstr>
      <vt:lpstr>Calibri</vt:lpstr>
      <vt:lpstr>Calibri Light</vt:lpstr>
      <vt:lpstr>Corbel</vt:lpstr>
      <vt:lpstr>Wingdings</vt:lpstr>
      <vt:lpstr>Office Theme</vt:lpstr>
      <vt:lpstr>Banded</vt:lpstr>
      <vt:lpstr>Banded</vt:lpstr>
      <vt:lpstr>MAKING A HANGMAN GAME IN PYTHON + TURTLE GRAPHICS</vt:lpstr>
      <vt:lpstr>Using a good IDE</vt:lpstr>
      <vt:lpstr>Install python plugin</vt:lpstr>
      <vt:lpstr>PART 1:  Creating our variables and functions</vt:lpstr>
      <vt:lpstr>Adding our Word bank</vt:lpstr>
      <vt:lpstr>Creating a for loop</vt:lpstr>
      <vt:lpstr>Creating the 1st of 3 functions</vt:lpstr>
      <vt:lpstr>Our 2nd function</vt:lpstr>
      <vt:lpstr>Our final function</vt:lpstr>
      <vt:lpstr>Part 2: The main game logic</vt:lpstr>
      <vt:lpstr>Adding guess input and used letters</vt:lpstr>
      <vt:lpstr>Player winning or losing</vt:lpstr>
      <vt:lpstr>Player winning or losing continued</vt:lpstr>
      <vt:lpstr>Full logic</vt:lpstr>
      <vt:lpstr>Part 3: Making the difficulty settings</vt:lpstr>
      <vt:lpstr>Making sure the input is valid</vt:lpstr>
      <vt:lpstr>Difficulty and lives</vt:lpstr>
      <vt:lpstr>Full difficulty</vt:lpstr>
      <vt:lpstr>Part 4: Creating our turtle commands</vt:lpstr>
      <vt:lpstr>The turtle commands</vt:lpstr>
      <vt:lpstr>Continuing the turtle commands</vt:lpstr>
      <vt:lpstr>Inputting commands into our program</vt:lpstr>
      <vt:lpstr>Difficulty settings updated</vt:lpstr>
      <vt:lpstr>Exit on click</vt:lpstr>
      <vt:lpstr>Part 5: Playing the game</vt:lpstr>
      <vt:lpstr>Congratulations on making hangman!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A HANGMAN GAME IN PYTHON + TURTLE GRAPHICS</dc:title>
  <dc:creator>Felix Milan</dc:creator>
  <cp:lastModifiedBy>Felix</cp:lastModifiedBy>
  <cp:revision>32</cp:revision>
  <dcterms:created xsi:type="dcterms:W3CDTF">2022-01-21T13:52:31Z</dcterms:created>
  <dcterms:modified xsi:type="dcterms:W3CDTF">2022-02-02T14:58:29Z</dcterms:modified>
</cp:coreProperties>
</file>