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4" r:id="rId4"/>
    <p:sldId id="272" r:id="rId5"/>
    <p:sldId id="273" r:id="rId6"/>
    <p:sldId id="258" r:id="rId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0E17A19-5743-494F-8442-6C048FD4F29E}" type="datetimeFigureOut">
              <a:rPr lang="es-CO" smtClean="0"/>
              <a:t>24/05/2015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0E17A19-5743-494F-8442-6C048FD4F29E}" type="datetimeFigureOut">
              <a:rPr lang="es-CO" smtClean="0"/>
              <a:t>24/05/2015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0E17A19-5743-494F-8442-6C048FD4F29E}" type="datetimeFigureOut">
              <a:rPr lang="es-CO" smtClean="0"/>
              <a:t>24/05/2015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0E17A19-5743-494F-8442-6C048FD4F29E}" type="datetimeFigureOut">
              <a:rPr lang="es-CO" smtClean="0"/>
              <a:t>24/05/2015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E17A19-5743-494F-8442-6C048FD4F29E}" type="datetimeFigureOut">
              <a:rPr lang="es-CO" smtClean="0"/>
              <a:t>24/05/2015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0E17A19-5743-494F-8442-6C048FD4F29E}" type="datetimeFigureOut">
              <a:rPr lang="es-CO" smtClean="0"/>
              <a:t>24/05/2015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20E17A19-5743-494F-8442-6C048FD4F29E}" type="datetimeFigureOut">
              <a:rPr lang="es-CO" smtClean="0"/>
              <a:t>24/05/2015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20E17A19-5743-494F-8442-6C048FD4F29E}" type="datetimeFigureOut">
              <a:rPr lang="es-CO" smtClean="0"/>
              <a:t>24/05/2015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17A19-5743-494F-8442-6C048FD4F29E}" type="datetimeFigureOut">
              <a:rPr lang="es-CO" smtClean="0"/>
              <a:t>24/05/2015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0E17A19-5743-494F-8442-6C048FD4F29E}" type="datetimeFigureOut">
              <a:rPr lang="es-CO" smtClean="0"/>
              <a:t>24/05/2015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4D1CAB-3290-49E7-BB2C-0FD4854B56D4}" type="slidenum">
              <a:rPr lang="es-CO" smtClean="0"/>
              <a:t>‹Nº›</a:t>
            </a:fld>
            <a:endParaRPr lang="es-CO"/>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20E17A19-5743-494F-8442-6C048FD4F29E}" type="datetimeFigureOut">
              <a:rPr lang="es-CO" smtClean="0"/>
              <a:t>24/05/2015</a:t>
            </a:fld>
            <a:endParaRPr lang="es-CO"/>
          </a:p>
        </p:txBody>
      </p:sp>
      <p:sp>
        <p:nvSpPr>
          <p:cNvPr id="9" name="Slide Number Placeholder 8"/>
          <p:cNvSpPr>
            <a:spLocks noGrp="1"/>
          </p:cNvSpPr>
          <p:nvPr>
            <p:ph type="sldNum" sz="quarter" idx="11"/>
          </p:nvPr>
        </p:nvSpPr>
        <p:spPr/>
        <p:txBody>
          <a:bodyPr/>
          <a:lstStyle/>
          <a:p>
            <a:fld id="{C24D1CAB-3290-49E7-BB2C-0FD4854B56D4}" type="slidenum">
              <a:rPr lang="es-CO" smtClean="0"/>
              <a:t>‹Nº›</a:t>
            </a:fld>
            <a:endParaRPr lang="es-CO"/>
          </a:p>
        </p:txBody>
      </p:sp>
      <p:sp>
        <p:nvSpPr>
          <p:cNvPr id="10" name="Footer Placeholder 9"/>
          <p:cNvSpPr>
            <a:spLocks noGrp="1"/>
          </p:cNvSpPr>
          <p:nvPr>
            <p:ph type="ftr" sz="quarter" idx="12"/>
          </p:nvPr>
        </p:nvSpPr>
        <p:spPr/>
        <p:txBody>
          <a:bodyPr/>
          <a:lstStyle/>
          <a:p>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24D1CAB-3290-49E7-BB2C-0FD4854B56D4}" type="slidenum">
              <a:rPr lang="es-CO" smtClean="0"/>
              <a:t>‹Nº›</a:t>
            </a:fld>
            <a:endParaRPr lang="es-CO"/>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CO"/>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0E17A19-5743-494F-8442-6C048FD4F29E}" type="datetimeFigureOut">
              <a:rPr lang="es-CO" smtClean="0"/>
              <a:t>24/05/2015</a:t>
            </a:fld>
            <a:endParaRPr lang="es-CO"/>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smtClean="0">
                <a:solidFill>
                  <a:schemeClr val="tx1"/>
                </a:solidFill>
                <a:latin typeface="Verdana" pitchFamily="34" charset="0"/>
                <a:ea typeface="Verdana" pitchFamily="34" charset="0"/>
                <a:cs typeface="Verdana" pitchFamily="34" charset="0"/>
              </a:rPr>
              <a:t>Métodos </a:t>
            </a:r>
            <a:r>
              <a:rPr lang="es-CO" dirty="0" smtClean="0">
                <a:solidFill>
                  <a:schemeClr val="tx1"/>
                </a:solidFill>
                <a:latin typeface="Verdana" pitchFamily="34" charset="0"/>
                <a:ea typeface="Verdana" pitchFamily="34" charset="0"/>
                <a:cs typeface="Verdana" pitchFamily="34" charset="0"/>
              </a:rPr>
              <a:t>de</a:t>
            </a:r>
            <a:br>
              <a:rPr lang="es-CO" dirty="0" smtClean="0">
                <a:solidFill>
                  <a:schemeClr val="tx1"/>
                </a:solidFill>
                <a:latin typeface="Verdana" pitchFamily="34" charset="0"/>
                <a:ea typeface="Verdana" pitchFamily="34" charset="0"/>
                <a:cs typeface="Verdana" pitchFamily="34" charset="0"/>
              </a:rPr>
            </a:br>
            <a:r>
              <a:rPr lang="es-CO" dirty="0" smtClean="0">
                <a:solidFill>
                  <a:schemeClr val="tx1"/>
                </a:solidFill>
                <a:latin typeface="Verdana" pitchFamily="34" charset="0"/>
                <a:ea typeface="Verdana" pitchFamily="34" charset="0"/>
                <a:cs typeface="Verdana" pitchFamily="34" charset="0"/>
              </a:rPr>
              <a:t>Búsqueda</a:t>
            </a:r>
            <a:endParaRPr lang="es-CO" dirty="0">
              <a:solidFill>
                <a:schemeClr val="tx1"/>
              </a:solidFill>
              <a:latin typeface="Verdana" pitchFamily="34" charset="0"/>
              <a:ea typeface="Verdana" pitchFamily="34" charset="0"/>
              <a:cs typeface="Verdana" pitchFamily="34" charset="0"/>
            </a:endParaRPr>
          </a:p>
        </p:txBody>
      </p:sp>
      <p:sp>
        <p:nvSpPr>
          <p:cNvPr id="3" name="2 Subtítulo"/>
          <p:cNvSpPr>
            <a:spLocks noGrp="1"/>
          </p:cNvSpPr>
          <p:nvPr>
            <p:ph type="subTitle" idx="1"/>
          </p:nvPr>
        </p:nvSpPr>
        <p:spPr/>
        <p:txBody>
          <a:bodyPr/>
          <a:lstStyle/>
          <a:p>
            <a:r>
              <a:rPr lang="es-CO" dirty="0" smtClean="0">
                <a:solidFill>
                  <a:schemeClr val="tx1"/>
                </a:solidFill>
                <a:latin typeface="Verdana" pitchFamily="34" charset="0"/>
                <a:ea typeface="Verdana" pitchFamily="34" charset="0"/>
                <a:cs typeface="Verdana" pitchFamily="34" charset="0"/>
              </a:rPr>
              <a:t>Programación en Java Para </a:t>
            </a:r>
            <a:r>
              <a:rPr lang="es-CO" dirty="0" err="1" smtClean="0">
                <a:solidFill>
                  <a:schemeClr val="tx1"/>
                </a:solidFill>
                <a:latin typeface="Verdana" pitchFamily="34" charset="0"/>
                <a:ea typeface="Verdana" pitchFamily="34" charset="0"/>
                <a:cs typeface="Verdana" pitchFamily="34" charset="0"/>
              </a:rPr>
              <a:t>Dummies</a:t>
            </a:r>
            <a:endParaRPr lang="es-CO" dirty="0">
              <a:solidFill>
                <a:schemeClr val="tx1"/>
              </a:solidFill>
              <a:latin typeface="Verdana" pitchFamily="34" charset="0"/>
              <a:ea typeface="Verdana" pitchFamily="34" charset="0"/>
              <a:cs typeface="Verdana" pitchFamily="34" charset="0"/>
            </a:endParaRPr>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2132856"/>
            <a:ext cx="2492896" cy="2492896"/>
          </a:xfrm>
          <a:prstGeom prst="rect">
            <a:avLst/>
          </a:prstGeom>
        </p:spPr>
      </p:pic>
    </p:spTree>
    <p:extLst>
      <p:ext uri="{BB962C8B-B14F-4D97-AF65-F5344CB8AC3E}">
        <p14:creationId xmlns:p14="http://schemas.microsoft.com/office/powerpoint/2010/main" val="2651127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solidFill>
                  <a:schemeClr val="tx1"/>
                </a:solidFill>
                <a:latin typeface="Verdana" pitchFamily="34" charset="0"/>
                <a:ea typeface="Verdana" pitchFamily="34" charset="0"/>
                <a:cs typeface="Verdana" pitchFamily="34" charset="0"/>
              </a:rPr>
              <a:t>Tipos de Métodos</a:t>
            </a:r>
            <a:endParaRPr lang="es-CO" dirty="0">
              <a:solidFill>
                <a:schemeClr val="tx1"/>
              </a:solidFill>
              <a:latin typeface="Verdana" pitchFamily="34" charset="0"/>
              <a:ea typeface="Verdana" pitchFamily="34" charset="0"/>
              <a:cs typeface="Verdana" pitchFamily="34" charset="0"/>
            </a:endParaRPr>
          </a:p>
        </p:txBody>
      </p:sp>
      <p:sp>
        <p:nvSpPr>
          <p:cNvPr id="10" name="2 Marcador de contenido"/>
          <p:cNvSpPr>
            <a:spLocks noGrp="1"/>
          </p:cNvSpPr>
          <p:nvPr>
            <p:ph idx="1"/>
          </p:nvPr>
        </p:nvSpPr>
        <p:spPr>
          <a:xfrm>
            <a:off x="457200" y="1600200"/>
            <a:ext cx="7620000" cy="892696"/>
          </a:xfrm>
        </p:spPr>
        <p:txBody>
          <a:bodyPr>
            <a:noAutofit/>
          </a:bodyPr>
          <a:lstStyle/>
          <a:p>
            <a:pPr marL="114300" indent="0" algn="just">
              <a:buNone/>
            </a:pPr>
            <a:r>
              <a:rPr lang="es-CO" sz="2800" dirty="0"/>
              <a:t>La búsqueda es una operación que tiene por objeto la localización de un elemento dentro de la estructura de datos. A menudo un programador estará trabajando con grandes cantidades de datos almacenados en arreglos y pudiera resultar necesario determinar si un arreglo contiene un valor que coincide con algún valor clave o buscado.</a:t>
            </a:r>
            <a:endParaRPr lang="es-CO" sz="2800" dirty="0"/>
          </a:p>
        </p:txBody>
      </p:sp>
      <p:sp>
        <p:nvSpPr>
          <p:cNvPr id="25" name="24 Rectángulo redondeado"/>
          <p:cNvSpPr/>
          <p:nvPr/>
        </p:nvSpPr>
        <p:spPr>
          <a:xfrm>
            <a:off x="683568" y="5157192"/>
            <a:ext cx="280831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Búsqueda Secuencial</a:t>
            </a:r>
            <a:endParaRPr lang="es-CO" sz="2000" b="1" dirty="0">
              <a:latin typeface="Verdana" pitchFamily="34" charset="0"/>
              <a:ea typeface="Verdana" pitchFamily="34" charset="0"/>
              <a:cs typeface="Verdana" pitchFamily="34" charset="0"/>
            </a:endParaRPr>
          </a:p>
        </p:txBody>
      </p:sp>
      <p:sp>
        <p:nvSpPr>
          <p:cNvPr id="26" name="25 Rectángulo redondeado"/>
          <p:cNvSpPr/>
          <p:nvPr/>
        </p:nvSpPr>
        <p:spPr>
          <a:xfrm>
            <a:off x="5004048" y="5157192"/>
            <a:ext cx="280831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Búsqueda Binaria</a:t>
            </a:r>
            <a:endParaRPr lang="es-CO" sz="20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23885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solidFill>
                  <a:schemeClr val="tx1"/>
                </a:solidFill>
                <a:latin typeface="Verdana" pitchFamily="34" charset="0"/>
                <a:ea typeface="Verdana" pitchFamily="34" charset="0"/>
                <a:cs typeface="Verdana" pitchFamily="34" charset="0"/>
              </a:rPr>
              <a:t>Búsqueda Secuencial</a:t>
            </a:r>
            <a:endParaRPr lang="es-CO" dirty="0">
              <a:solidFill>
                <a:schemeClr val="tx1"/>
              </a:solidFill>
              <a:latin typeface="Verdana" pitchFamily="34" charset="0"/>
              <a:ea typeface="Verdana" pitchFamily="34" charset="0"/>
              <a:cs typeface="Verdana" pitchFamily="34" charset="0"/>
            </a:endParaRPr>
          </a:p>
        </p:txBody>
      </p:sp>
      <p:sp>
        <p:nvSpPr>
          <p:cNvPr id="10" name="2 Marcador de contenido"/>
          <p:cNvSpPr>
            <a:spLocks noGrp="1"/>
          </p:cNvSpPr>
          <p:nvPr>
            <p:ph idx="1"/>
          </p:nvPr>
        </p:nvSpPr>
        <p:spPr>
          <a:xfrm>
            <a:off x="457200" y="1600200"/>
            <a:ext cx="7620000" cy="892696"/>
          </a:xfrm>
        </p:spPr>
        <p:txBody>
          <a:bodyPr>
            <a:noAutofit/>
          </a:bodyPr>
          <a:lstStyle/>
          <a:p>
            <a:pPr marL="114300" indent="0" algn="just">
              <a:buNone/>
            </a:pPr>
            <a:r>
              <a:rPr lang="es-CO" sz="2800" dirty="0"/>
              <a:t>La búsqueda secuencial es la técnica más simple para buscar un elemento en un arreglo. Consiste en recorrer el arreglo elemento a elemento e ir comparando con el valor buscado (clave).</a:t>
            </a:r>
            <a:endParaRPr lang="es-CO" sz="2800" dirty="0"/>
          </a:p>
        </p:txBody>
      </p:sp>
      <p:sp>
        <p:nvSpPr>
          <p:cNvPr id="8" name="7 Rectángulo redondeado"/>
          <p:cNvSpPr/>
          <p:nvPr/>
        </p:nvSpPr>
        <p:spPr>
          <a:xfrm>
            <a:off x="539552" y="3573016"/>
            <a:ext cx="7589171" cy="10081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sz="2000" b="1" dirty="0">
                <a:latin typeface="Verdana" pitchFamily="34" charset="0"/>
                <a:ea typeface="Verdana" pitchFamily="34" charset="0"/>
                <a:cs typeface="Verdana" pitchFamily="34" charset="0"/>
              </a:rPr>
              <a:t>El método de búsqueda lineal funciona bien con arreglos pequeños o para arreglos no ordenados.</a:t>
            </a:r>
            <a:endParaRPr lang="es-CO" sz="2000" b="1" dirty="0">
              <a:latin typeface="Verdana" pitchFamily="34" charset="0"/>
              <a:ea typeface="Verdana" pitchFamily="34" charset="0"/>
              <a:cs typeface="Verdana" pitchFamily="34" charset="0"/>
            </a:endParaRPr>
          </a:p>
        </p:txBody>
      </p:sp>
      <p:sp>
        <p:nvSpPr>
          <p:cNvPr id="9" name="2 Marcador de contenido"/>
          <p:cNvSpPr txBox="1">
            <a:spLocks/>
          </p:cNvSpPr>
          <p:nvPr/>
        </p:nvSpPr>
        <p:spPr>
          <a:xfrm>
            <a:off x="508723" y="4790292"/>
            <a:ext cx="7620000" cy="180706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pt-BR" sz="1600" dirty="0" err="1"/>
              <a:t>public</a:t>
            </a:r>
            <a:r>
              <a:rPr lang="pt-BR" sz="1600" dirty="0"/>
              <a:t> </a:t>
            </a:r>
            <a:r>
              <a:rPr lang="pt-BR" sz="1600" dirty="0" err="1"/>
              <a:t>static</a:t>
            </a:r>
            <a:r>
              <a:rPr lang="pt-BR" sz="1600" dirty="0"/>
              <a:t>  </a:t>
            </a:r>
            <a:r>
              <a:rPr lang="pt-BR" sz="1600" dirty="0" err="1"/>
              <a:t>int</a:t>
            </a:r>
            <a:r>
              <a:rPr lang="pt-BR" sz="1600" dirty="0"/>
              <a:t> </a:t>
            </a:r>
            <a:r>
              <a:rPr lang="pt-BR" sz="1600" dirty="0" err="1"/>
              <a:t>BusquedaSecuencial</a:t>
            </a:r>
            <a:r>
              <a:rPr lang="pt-BR" sz="1600" dirty="0"/>
              <a:t>(</a:t>
            </a:r>
            <a:r>
              <a:rPr lang="pt-BR" sz="1600" dirty="0" err="1"/>
              <a:t>int</a:t>
            </a:r>
            <a:r>
              <a:rPr lang="pt-BR" sz="1600" dirty="0"/>
              <a:t> vector[], </a:t>
            </a:r>
            <a:r>
              <a:rPr lang="pt-BR" sz="1600" dirty="0" err="1"/>
              <a:t>int</a:t>
            </a:r>
            <a:r>
              <a:rPr lang="pt-BR" sz="1600" dirty="0"/>
              <a:t> </a:t>
            </a:r>
            <a:r>
              <a:rPr lang="pt-BR" sz="1600" dirty="0" err="1"/>
              <a:t>Elem</a:t>
            </a:r>
            <a:r>
              <a:rPr lang="pt-BR" sz="1600" dirty="0"/>
              <a:t>){</a:t>
            </a:r>
          </a:p>
          <a:p>
            <a:pPr marL="114300" indent="0">
              <a:buNone/>
            </a:pPr>
            <a:r>
              <a:rPr lang="pt-BR" sz="1600" dirty="0"/>
              <a:t>           for (</a:t>
            </a:r>
            <a:r>
              <a:rPr lang="pt-BR" sz="1600" dirty="0" err="1"/>
              <a:t>int</a:t>
            </a:r>
            <a:r>
              <a:rPr lang="pt-BR" sz="1600" dirty="0"/>
              <a:t> i = 0; i &lt; </a:t>
            </a:r>
            <a:r>
              <a:rPr lang="pt-BR" sz="1600" dirty="0" err="1"/>
              <a:t>vector.length</a:t>
            </a:r>
            <a:r>
              <a:rPr lang="pt-BR" sz="1600" dirty="0"/>
              <a:t>; ++i)</a:t>
            </a:r>
          </a:p>
          <a:p>
            <a:pPr marL="114300" indent="0">
              <a:buNone/>
            </a:pPr>
            <a:r>
              <a:rPr lang="pt-BR" sz="1600" dirty="0"/>
              <a:t>               </a:t>
            </a:r>
            <a:r>
              <a:rPr lang="pt-BR" sz="1600" dirty="0" err="1"/>
              <a:t>if</a:t>
            </a:r>
            <a:r>
              <a:rPr lang="pt-BR" sz="1600" dirty="0"/>
              <a:t> (vector[i] == </a:t>
            </a:r>
            <a:r>
              <a:rPr lang="pt-BR" sz="1600" dirty="0" err="1"/>
              <a:t>Elem</a:t>
            </a:r>
            <a:r>
              <a:rPr lang="pt-BR" sz="1600" dirty="0"/>
              <a:t>)</a:t>
            </a:r>
          </a:p>
          <a:p>
            <a:pPr marL="114300" indent="0">
              <a:buNone/>
            </a:pPr>
            <a:r>
              <a:rPr lang="pt-BR" sz="1600" dirty="0"/>
              <a:t>                   </a:t>
            </a:r>
            <a:r>
              <a:rPr lang="pt-BR" sz="1600" dirty="0" err="1"/>
              <a:t>return</a:t>
            </a:r>
            <a:r>
              <a:rPr lang="pt-BR" sz="1600" dirty="0"/>
              <a:t> i;</a:t>
            </a:r>
          </a:p>
          <a:p>
            <a:pPr marL="114300" indent="0">
              <a:buNone/>
            </a:pPr>
            <a:r>
              <a:rPr lang="pt-BR" sz="1600" dirty="0"/>
              <a:t>           </a:t>
            </a:r>
            <a:r>
              <a:rPr lang="pt-BR" sz="1600" dirty="0" err="1"/>
              <a:t>return</a:t>
            </a:r>
            <a:r>
              <a:rPr lang="pt-BR" sz="1600" dirty="0"/>
              <a:t> -1;</a:t>
            </a:r>
          </a:p>
          <a:p>
            <a:pPr marL="114300" indent="0">
              <a:buNone/>
            </a:pPr>
            <a:r>
              <a:rPr lang="pt-BR" sz="1600" dirty="0"/>
              <a:t>       }</a:t>
            </a:r>
            <a:endParaRPr lang="es-CO" sz="1600" dirty="0"/>
          </a:p>
        </p:txBody>
      </p:sp>
    </p:spTree>
    <p:extLst>
      <p:ext uri="{BB962C8B-B14F-4D97-AF65-F5344CB8AC3E}">
        <p14:creationId xmlns:p14="http://schemas.microsoft.com/office/powerpoint/2010/main" val="3400484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solidFill>
                  <a:schemeClr val="tx1"/>
                </a:solidFill>
                <a:latin typeface="Verdana" pitchFamily="34" charset="0"/>
                <a:ea typeface="Verdana" pitchFamily="34" charset="0"/>
                <a:cs typeface="Verdana" pitchFamily="34" charset="0"/>
              </a:rPr>
              <a:t>Búsqueda Binaria</a:t>
            </a:r>
            <a:endParaRPr lang="es-CO" dirty="0">
              <a:solidFill>
                <a:schemeClr val="tx1"/>
              </a:solidFill>
              <a:latin typeface="Verdana" pitchFamily="34" charset="0"/>
              <a:ea typeface="Verdana" pitchFamily="34" charset="0"/>
              <a:cs typeface="Verdana" pitchFamily="34" charset="0"/>
            </a:endParaRPr>
          </a:p>
        </p:txBody>
      </p:sp>
      <p:sp>
        <p:nvSpPr>
          <p:cNvPr id="10" name="2 Marcador de contenido"/>
          <p:cNvSpPr>
            <a:spLocks noGrp="1"/>
          </p:cNvSpPr>
          <p:nvPr>
            <p:ph idx="1"/>
          </p:nvPr>
        </p:nvSpPr>
        <p:spPr>
          <a:xfrm>
            <a:off x="457200" y="1600200"/>
            <a:ext cx="7620000" cy="892696"/>
          </a:xfrm>
        </p:spPr>
        <p:txBody>
          <a:bodyPr>
            <a:noAutofit/>
          </a:bodyPr>
          <a:lstStyle/>
          <a:p>
            <a:pPr marL="114300" indent="0" algn="just">
              <a:buNone/>
            </a:pPr>
            <a:r>
              <a:rPr lang="es-CO" sz="2000" dirty="0"/>
              <a:t>La búsqueda binaria es el método más eficiente para encontrar elementos en un arreglo ordenado. El proceso comienza comparando el elemento central del arreglo con el valor buscado. Si ambos coinciden finaliza la búsqueda. Si no ocurre así, el elemento buscado será mayor o menor en sentido estricto que el central del arreglo. Si el elemento buscado es mayor se procede a hacer búsqueda binaria en el </a:t>
            </a:r>
            <a:r>
              <a:rPr lang="es-CO" sz="2000" dirty="0" err="1"/>
              <a:t>subarray</a:t>
            </a:r>
            <a:r>
              <a:rPr lang="es-CO" sz="2000" dirty="0"/>
              <a:t> superior, si el elemento buscado es menor que el contenido de la casilla central, se debe cambiar el segmento a considerar al segmento que está a la izquierda de tal sitio central.</a:t>
            </a:r>
            <a:endParaRPr lang="es-CO" sz="2000" dirty="0"/>
          </a:p>
        </p:txBody>
      </p:sp>
      <p:sp>
        <p:nvSpPr>
          <p:cNvPr id="6" name="5 Rectángulo redondeado"/>
          <p:cNvSpPr/>
          <p:nvPr/>
        </p:nvSpPr>
        <p:spPr>
          <a:xfrm>
            <a:off x="539552" y="4797152"/>
            <a:ext cx="7589171" cy="10081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sz="2000" b="1" dirty="0">
                <a:latin typeface="Verdana" pitchFamily="34" charset="0"/>
                <a:ea typeface="Verdana" pitchFamily="34" charset="0"/>
                <a:cs typeface="Verdana" pitchFamily="34" charset="0"/>
              </a:rPr>
              <a:t>La búsqueda binaria utiliza un método de </a:t>
            </a:r>
            <a:r>
              <a:rPr lang="es-CO" sz="2000" b="1" dirty="0" smtClean="0">
                <a:latin typeface="Verdana" pitchFamily="34" charset="0"/>
                <a:ea typeface="Verdana" pitchFamily="34" charset="0"/>
                <a:cs typeface="Verdana" pitchFamily="34" charset="0"/>
              </a:rPr>
              <a:t>'divide </a:t>
            </a:r>
            <a:r>
              <a:rPr lang="es-CO" sz="2000" b="1" dirty="0">
                <a:latin typeface="Verdana" pitchFamily="34" charset="0"/>
                <a:ea typeface="Verdana" pitchFamily="34" charset="0"/>
                <a:cs typeface="Verdana" pitchFamily="34" charset="0"/>
              </a:rPr>
              <a:t>y vencerás</a:t>
            </a:r>
            <a:r>
              <a:rPr lang="es-CO" sz="2000" b="1" dirty="0" smtClean="0">
                <a:latin typeface="Verdana" pitchFamily="34" charset="0"/>
                <a:ea typeface="Verdana" pitchFamily="34" charset="0"/>
                <a:cs typeface="Verdana" pitchFamily="34" charset="0"/>
              </a:rPr>
              <a:t>' para </a:t>
            </a:r>
            <a:r>
              <a:rPr lang="es-CO" sz="2000" b="1" dirty="0">
                <a:latin typeface="Verdana" pitchFamily="34" charset="0"/>
                <a:ea typeface="Verdana" pitchFamily="34" charset="0"/>
                <a:cs typeface="Verdana" pitchFamily="34" charset="0"/>
              </a:rPr>
              <a:t>localizar el valor deseado.</a:t>
            </a:r>
            <a:endParaRPr lang="es-CO" sz="20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40645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395536" y="548680"/>
            <a:ext cx="7620000" cy="5832648"/>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pt-BR" sz="1800" dirty="0" err="1"/>
              <a:t>class</a:t>
            </a:r>
            <a:r>
              <a:rPr lang="pt-BR" sz="1800" dirty="0"/>
              <a:t> </a:t>
            </a:r>
            <a:r>
              <a:rPr lang="pt-BR" sz="1800" dirty="0" err="1"/>
              <a:t>BusquedaBinaria</a:t>
            </a:r>
            <a:r>
              <a:rPr lang="pt-BR" sz="1800" dirty="0"/>
              <a:t>{</a:t>
            </a:r>
          </a:p>
          <a:p>
            <a:pPr marL="114300" indent="0">
              <a:buNone/>
            </a:pPr>
            <a:r>
              <a:rPr lang="pt-BR" sz="1800" dirty="0" err="1" smtClean="0"/>
              <a:t>public</a:t>
            </a:r>
            <a:r>
              <a:rPr lang="pt-BR" sz="1800" dirty="0" smtClean="0"/>
              <a:t> </a:t>
            </a:r>
            <a:r>
              <a:rPr lang="pt-BR" sz="1800" dirty="0" err="1" smtClean="0"/>
              <a:t>static</a:t>
            </a:r>
            <a:r>
              <a:rPr lang="pt-BR" sz="1800" dirty="0" smtClean="0"/>
              <a:t> </a:t>
            </a:r>
            <a:r>
              <a:rPr lang="pt-BR" sz="1800" dirty="0" err="1" smtClean="0"/>
              <a:t>int</a:t>
            </a:r>
            <a:r>
              <a:rPr lang="pt-BR" sz="1800" dirty="0" smtClean="0"/>
              <a:t> </a:t>
            </a:r>
            <a:r>
              <a:rPr lang="pt-BR" sz="1800" dirty="0" err="1" smtClean="0"/>
              <a:t>busquedaBinaria</a:t>
            </a:r>
            <a:r>
              <a:rPr lang="pt-BR" sz="1800" dirty="0" smtClean="0"/>
              <a:t>(</a:t>
            </a:r>
            <a:r>
              <a:rPr lang="pt-BR" sz="1800" dirty="0" err="1" smtClean="0"/>
              <a:t>int</a:t>
            </a:r>
            <a:r>
              <a:rPr lang="pt-BR" sz="1800" dirty="0" smtClean="0"/>
              <a:t>  vector[], </a:t>
            </a:r>
            <a:r>
              <a:rPr lang="pt-BR" sz="1800" dirty="0" err="1" smtClean="0"/>
              <a:t>int</a:t>
            </a:r>
            <a:r>
              <a:rPr lang="pt-BR" sz="1800" dirty="0" smtClean="0"/>
              <a:t> dato){</a:t>
            </a:r>
          </a:p>
          <a:p>
            <a:pPr marL="114300" indent="0">
              <a:buNone/>
            </a:pPr>
            <a:r>
              <a:rPr lang="pt-BR" sz="1800" dirty="0" smtClean="0"/>
              <a:t>  </a:t>
            </a:r>
            <a:r>
              <a:rPr lang="pt-BR" sz="1800" dirty="0" err="1"/>
              <a:t>int</a:t>
            </a:r>
            <a:r>
              <a:rPr lang="pt-BR" sz="1800" dirty="0"/>
              <a:t> n = </a:t>
            </a:r>
            <a:r>
              <a:rPr lang="pt-BR" sz="1800" dirty="0" err="1"/>
              <a:t>vector.length</a:t>
            </a:r>
            <a:r>
              <a:rPr lang="pt-BR" sz="1800" dirty="0"/>
              <a:t>;</a:t>
            </a:r>
          </a:p>
          <a:p>
            <a:pPr marL="114300" indent="0">
              <a:buNone/>
            </a:pPr>
            <a:r>
              <a:rPr lang="pt-BR" sz="1800" dirty="0"/>
              <a:t>  </a:t>
            </a:r>
            <a:r>
              <a:rPr lang="pt-BR" sz="1800" dirty="0" err="1"/>
              <a:t>int</a:t>
            </a:r>
            <a:r>
              <a:rPr lang="pt-BR" sz="1800" dirty="0"/>
              <a:t> </a:t>
            </a:r>
            <a:r>
              <a:rPr lang="pt-BR" sz="1800" dirty="0" err="1"/>
              <a:t>centro,inf</a:t>
            </a:r>
            <a:r>
              <a:rPr lang="pt-BR" sz="1800" dirty="0"/>
              <a:t>=0,sup=n-1;</a:t>
            </a:r>
          </a:p>
          <a:p>
            <a:pPr marL="114300" indent="0">
              <a:buNone/>
            </a:pPr>
            <a:r>
              <a:rPr lang="pt-BR" sz="1800" dirty="0"/>
              <a:t>   </a:t>
            </a:r>
            <a:r>
              <a:rPr lang="pt-BR" sz="1800" dirty="0" err="1"/>
              <a:t>while</a:t>
            </a:r>
            <a:r>
              <a:rPr lang="pt-BR" sz="1800" dirty="0"/>
              <a:t>(</a:t>
            </a:r>
            <a:r>
              <a:rPr lang="pt-BR" sz="1800" dirty="0" err="1"/>
              <a:t>inf</a:t>
            </a:r>
            <a:r>
              <a:rPr lang="pt-BR" sz="1800" dirty="0"/>
              <a:t>&lt;=</a:t>
            </a:r>
            <a:r>
              <a:rPr lang="pt-BR" sz="1800" dirty="0" err="1"/>
              <a:t>sup</a:t>
            </a:r>
            <a:r>
              <a:rPr lang="pt-BR" sz="1800" dirty="0"/>
              <a:t>){</a:t>
            </a:r>
          </a:p>
          <a:p>
            <a:pPr marL="114300" indent="0">
              <a:buNone/>
            </a:pPr>
            <a:r>
              <a:rPr lang="pt-BR" sz="1800" dirty="0"/>
              <a:t>     centro=(</a:t>
            </a:r>
            <a:r>
              <a:rPr lang="pt-BR" sz="1800" dirty="0" err="1"/>
              <a:t>sup+inf</a:t>
            </a:r>
            <a:r>
              <a:rPr lang="pt-BR" sz="1800" dirty="0"/>
              <a:t>)/2;</a:t>
            </a:r>
          </a:p>
          <a:p>
            <a:pPr marL="114300" indent="0">
              <a:buNone/>
            </a:pPr>
            <a:r>
              <a:rPr lang="pt-BR" sz="1800" dirty="0"/>
              <a:t>     </a:t>
            </a:r>
            <a:r>
              <a:rPr lang="pt-BR" sz="1800" dirty="0" err="1"/>
              <a:t>if</a:t>
            </a:r>
            <a:r>
              <a:rPr lang="pt-BR" sz="1800" dirty="0"/>
              <a:t>(vector[centro]==dato) </a:t>
            </a:r>
            <a:r>
              <a:rPr lang="pt-BR" sz="1800" dirty="0" err="1"/>
              <a:t>return</a:t>
            </a:r>
            <a:r>
              <a:rPr lang="pt-BR" sz="1800" dirty="0"/>
              <a:t> centro;</a:t>
            </a:r>
          </a:p>
          <a:p>
            <a:pPr marL="114300" indent="0">
              <a:buNone/>
            </a:pPr>
            <a:r>
              <a:rPr lang="pt-BR" sz="1800" dirty="0"/>
              <a:t>     </a:t>
            </a:r>
            <a:r>
              <a:rPr lang="pt-BR" sz="1800" dirty="0" err="1"/>
              <a:t>else</a:t>
            </a:r>
            <a:r>
              <a:rPr lang="pt-BR" sz="1800" dirty="0"/>
              <a:t> </a:t>
            </a:r>
            <a:r>
              <a:rPr lang="pt-BR" sz="1800" dirty="0" err="1"/>
              <a:t>if</a:t>
            </a:r>
            <a:r>
              <a:rPr lang="pt-BR" sz="1800" dirty="0"/>
              <a:t>(dato &lt; vector [centro] ){</a:t>
            </a:r>
          </a:p>
          <a:p>
            <a:pPr marL="114300" indent="0">
              <a:buNone/>
            </a:pPr>
            <a:r>
              <a:rPr lang="pt-BR" sz="1800" dirty="0"/>
              <a:t>        </a:t>
            </a:r>
            <a:r>
              <a:rPr lang="pt-BR" sz="1800" dirty="0" err="1"/>
              <a:t>sup</a:t>
            </a:r>
            <a:r>
              <a:rPr lang="pt-BR" sz="1800" dirty="0"/>
              <a:t>=centro-1</a:t>
            </a:r>
            <a:r>
              <a:rPr lang="pt-BR" sz="1800" dirty="0" smtClean="0"/>
              <a:t>;</a:t>
            </a:r>
          </a:p>
          <a:p>
            <a:pPr marL="114300" indent="0">
              <a:buNone/>
            </a:pPr>
            <a:r>
              <a:rPr lang="pt-BR" sz="1800" dirty="0" smtClean="0"/>
              <a:t>     }</a:t>
            </a:r>
          </a:p>
          <a:p>
            <a:pPr marL="114300" indent="0">
              <a:buNone/>
            </a:pPr>
            <a:r>
              <a:rPr lang="pt-BR" sz="1800" dirty="0" smtClean="0"/>
              <a:t>     </a:t>
            </a:r>
            <a:r>
              <a:rPr lang="pt-BR" sz="1800" dirty="0" err="1"/>
              <a:t>else</a:t>
            </a:r>
            <a:r>
              <a:rPr lang="pt-BR" sz="1800" dirty="0"/>
              <a:t> </a:t>
            </a:r>
            <a:r>
              <a:rPr lang="pt-BR" sz="1800" dirty="0" smtClean="0"/>
              <a:t>{</a:t>
            </a:r>
          </a:p>
          <a:p>
            <a:pPr marL="114300" indent="0">
              <a:buNone/>
            </a:pPr>
            <a:r>
              <a:rPr lang="pt-BR" sz="1800" dirty="0" smtClean="0"/>
              <a:t>       </a:t>
            </a:r>
            <a:r>
              <a:rPr lang="pt-BR" sz="1800" dirty="0" err="1" smtClean="0"/>
              <a:t>inf</a:t>
            </a:r>
            <a:r>
              <a:rPr lang="pt-BR" sz="1800" dirty="0" smtClean="0"/>
              <a:t>=centro+1;</a:t>
            </a:r>
          </a:p>
          <a:p>
            <a:pPr marL="114300" indent="0">
              <a:buNone/>
            </a:pPr>
            <a:r>
              <a:rPr lang="pt-BR" sz="1800" dirty="0" smtClean="0"/>
              <a:t>     }</a:t>
            </a:r>
          </a:p>
          <a:p>
            <a:pPr marL="114300" indent="0">
              <a:buNone/>
            </a:pPr>
            <a:r>
              <a:rPr lang="pt-BR" sz="1800" dirty="0" smtClean="0"/>
              <a:t>   }</a:t>
            </a:r>
          </a:p>
          <a:p>
            <a:pPr marL="114300" indent="0">
              <a:buNone/>
            </a:pPr>
            <a:r>
              <a:rPr lang="pt-BR" sz="1800" dirty="0" smtClean="0"/>
              <a:t>   </a:t>
            </a:r>
            <a:r>
              <a:rPr lang="pt-BR" sz="1800" dirty="0" err="1" smtClean="0"/>
              <a:t>return</a:t>
            </a:r>
            <a:r>
              <a:rPr lang="pt-BR" sz="1800" dirty="0" smtClean="0"/>
              <a:t> -1;</a:t>
            </a:r>
          </a:p>
          <a:p>
            <a:pPr marL="114300" indent="0">
              <a:buNone/>
            </a:pPr>
            <a:r>
              <a:rPr lang="pt-BR" sz="1800" dirty="0" smtClean="0"/>
              <a:t> }</a:t>
            </a:r>
          </a:p>
          <a:p>
            <a:pPr marL="114300" indent="0">
              <a:buNone/>
            </a:pPr>
            <a:r>
              <a:rPr lang="pt-BR" sz="1800" dirty="0" smtClean="0"/>
              <a:t>}</a:t>
            </a:r>
            <a:endParaRPr lang="es-CO" sz="1800" dirty="0"/>
          </a:p>
        </p:txBody>
      </p:sp>
    </p:spTree>
    <p:extLst>
      <p:ext uri="{BB962C8B-B14F-4D97-AF65-F5344CB8AC3E}">
        <p14:creationId xmlns:p14="http://schemas.microsoft.com/office/powerpoint/2010/main" val="60315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solidFill>
                  <a:schemeClr val="tx1"/>
                </a:solidFill>
              </a:rPr>
              <a:t>Referencias</a:t>
            </a:r>
            <a:endParaRPr lang="es-CO" dirty="0">
              <a:solidFill>
                <a:schemeClr val="tx1"/>
              </a:solidFill>
            </a:endParaRPr>
          </a:p>
        </p:txBody>
      </p:sp>
      <p:sp>
        <p:nvSpPr>
          <p:cNvPr id="3" name="2 Marcador de contenido"/>
          <p:cNvSpPr>
            <a:spLocks noGrp="1"/>
          </p:cNvSpPr>
          <p:nvPr>
            <p:ph idx="1"/>
          </p:nvPr>
        </p:nvSpPr>
        <p:spPr/>
        <p:txBody>
          <a:bodyPr/>
          <a:lstStyle/>
          <a:p>
            <a:r>
              <a:rPr lang="es-CO" dirty="0" smtClean="0"/>
              <a:t>[</a:t>
            </a:r>
            <a:r>
              <a:rPr lang="es-CO" dirty="0" smtClean="0"/>
              <a:t>1</a:t>
            </a:r>
            <a:r>
              <a:rPr lang="es-CO" dirty="0" smtClean="0"/>
              <a:t>]</a:t>
            </a:r>
            <a:r>
              <a:rPr lang="es-CO" dirty="0" err="1" smtClean="0"/>
              <a:t>Leon</a:t>
            </a:r>
            <a:r>
              <a:rPr lang="es-CO" dirty="0" smtClean="0"/>
              <a:t>, Fernando. (2010). </a:t>
            </a:r>
            <a:r>
              <a:rPr lang="es-CO" i="1" dirty="0" err="1"/>
              <a:t>Metodos</a:t>
            </a:r>
            <a:r>
              <a:rPr lang="es-CO" i="1" dirty="0"/>
              <a:t> Ordenamiento y </a:t>
            </a:r>
            <a:r>
              <a:rPr lang="es-CO" i="1" dirty="0" err="1"/>
              <a:t>busqueda</a:t>
            </a:r>
            <a:r>
              <a:rPr lang="es-CO" dirty="0" smtClean="0"/>
              <a:t>. [</a:t>
            </a:r>
            <a:r>
              <a:rPr lang="es-CO" dirty="0" smtClean="0"/>
              <a:t>En línea]. Disponible en</a:t>
            </a:r>
            <a:r>
              <a:rPr lang="es-CO" dirty="0"/>
              <a:t>: </a:t>
            </a:r>
            <a:r>
              <a:rPr lang="es-CO" dirty="0"/>
              <a:t>http://</a:t>
            </a:r>
            <a:r>
              <a:rPr lang="es-CO" dirty="0" smtClean="0"/>
              <a:t>estructurasdatoscatolica.blogspot.com/2010/05/metodos-ordenamiento-y-busqueda.html</a:t>
            </a:r>
          </a:p>
          <a:p>
            <a:r>
              <a:rPr lang="es-CO" dirty="0"/>
              <a:t>[2] Búsqueda binaria en un arreglo usando </a:t>
            </a:r>
            <a:r>
              <a:rPr lang="es-CO" dirty="0" smtClean="0"/>
              <a:t>Java. [En línea]. Disponible en</a:t>
            </a:r>
            <a:r>
              <a:rPr lang="es-CO" dirty="0"/>
              <a:t>: http://usandojava.blogspot.com/2012/11/busqueda-binaria-en-un-arreglo-usando.html</a:t>
            </a:r>
            <a:endParaRPr lang="es-CO" dirty="0"/>
          </a:p>
        </p:txBody>
      </p:sp>
    </p:spTree>
    <p:extLst>
      <p:ext uri="{BB962C8B-B14F-4D97-AF65-F5344CB8AC3E}">
        <p14:creationId xmlns:p14="http://schemas.microsoft.com/office/powerpoint/2010/main" val="42618973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153</TotalTime>
  <Words>410</Words>
  <Application>Microsoft Office PowerPoint</Application>
  <PresentationFormat>Presentación en pantalla (4:3)</PresentationFormat>
  <Paragraphs>38</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Adyacencia</vt:lpstr>
      <vt:lpstr>Métodos de Búsqueda</vt:lpstr>
      <vt:lpstr>Tipos de Métodos</vt:lpstr>
      <vt:lpstr>Búsqueda Secuencial</vt:lpstr>
      <vt:lpstr>Búsqueda Binaria</vt:lpstr>
      <vt:lpstr>Presentación de PowerPoint</vt:lpstr>
      <vt:lpstr>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7</dc:creator>
  <cp:lastModifiedBy>WINDOWS 7</cp:lastModifiedBy>
  <cp:revision>61</cp:revision>
  <dcterms:created xsi:type="dcterms:W3CDTF">2015-04-12T21:04:04Z</dcterms:created>
  <dcterms:modified xsi:type="dcterms:W3CDTF">2015-05-24T21:48:30Z</dcterms:modified>
</cp:coreProperties>
</file>