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6" r:id="rId1"/>
  </p:sldMasterIdLst>
  <p:sldIdLst>
    <p:sldId id="256" r:id="rId2"/>
    <p:sldId id="257" r:id="rId3"/>
    <p:sldId id="264" r:id="rId4"/>
    <p:sldId id="278" r:id="rId5"/>
    <p:sldId id="283" r:id="rId6"/>
    <p:sldId id="281" r:id="rId7"/>
    <p:sldId id="279" r:id="rId8"/>
    <p:sldId id="282" r:id="rId9"/>
    <p:sldId id="258" r:id="rId10"/>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20E17A19-5743-494F-8442-6C048FD4F29E}" type="datetimeFigureOut">
              <a:rPr lang="es-CO" smtClean="0"/>
              <a:t>24/05/2015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24D1CAB-3290-49E7-BB2C-0FD4854B56D4}" type="slidenum">
              <a:rPr lang="es-CO" smtClean="0"/>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20E17A19-5743-494F-8442-6C048FD4F29E}" type="datetimeFigureOut">
              <a:rPr lang="es-CO" smtClean="0"/>
              <a:t>24/05/2015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24D1CAB-3290-49E7-BB2C-0FD4854B56D4}" type="slidenum">
              <a:rPr lang="es-CO" smtClean="0"/>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20E17A19-5743-494F-8442-6C048FD4F29E}" type="datetimeFigureOut">
              <a:rPr lang="es-CO" smtClean="0"/>
              <a:t>24/05/2015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24D1CAB-3290-49E7-BB2C-0FD4854B56D4}" type="slidenum">
              <a:rPr lang="es-CO" smtClean="0"/>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20E17A19-5743-494F-8442-6C048FD4F29E}" type="datetimeFigureOut">
              <a:rPr lang="es-CO" smtClean="0"/>
              <a:t>24/05/2015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24D1CAB-3290-49E7-BB2C-0FD4854B56D4}" type="slidenum">
              <a:rPr lang="es-CO" smtClean="0"/>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0E17A19-5743-494F-8442-6C048FD4F29E}" type="datetimeFigureOut">
              <a:rPr lang="es-CO" smtClean="0"/>
              <a:t>24/05/2015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24D1CAB-3290-49E7-BB2C-0FD4854B56D4}" type="slidenum">
              <a:rPr lang="es-CO" smtClean="0"/>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0E17A19-5743-494F-8442-6C048FD4F29E}" type="datetimeFigureOut">
              <a:rPr lang="es-CO" smtClean="0"/>
              <a:t>24/05/2015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24D1CAB-3290-49E7-BB2C-0FD4854B56D4}" type="slidenum">
              <a:rPr lang="es-CO" smtClean="0"/>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20E17A19-5743-494F-8442-6C048FD4F29E}" type="datetimeFigureOut">
              <a:rPr lang="es-CO" smtClean="0"/>
              <a:t>24/05/2015</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C24D1CAB-3290-49E7-BB2C-0FD4854B56D4}" type="slidenum">
              <a:rPr lang="es-CO" smtClean="0"/>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20E17A19-5743-494F-8442-6C048FD4F29E}" type="datetimeFigureOut">
              <a:rPr lang="es-CO" smtClean="0"/>
              <a:t>24/05/2015</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C24D1CAB-3290-49E7-BB2C-0FD4854B56D4}" type="slidenum">
              <a:rPr lang="es-CO" smtClean="0"/>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E17A19-5743-494F-8442-6C048FD4F29E}" type="datetimeFigureOut">
              <a:rPr lang="es-CO" smtClean="0"/>
              <a:t>24/05/2015</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C24D1CAB-3290-49E7-BB2C-0FD4854B56D4}" type="slidenum">
              <a:rPr lang="es-CO" smtClean="0"/>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0E17A19-5743-494F-8442-6C048FD4F29E}" type="datetimeFigureOut">
              <a:rPr lang="es-CO" smtClean="0"/>
              <a:t>24/05/2015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24D1CAB-3290-49E7-BB2C-0FD4854B56D4}" type="slidenum">
              <a:rPr lang="es-CO" smtClean="0"/>
              <a:t>‹Nº›</a:t>
            </a:fld>
            <a:endParaRPr lang="es-CO"/>
          </a:p>
        </p:txBody>
      </p:sp>
      <p:sp>
        <p:nvSpPr>
          <p:cNvPr id="9" name="Content Placeholder 8"/>
          <p:cNvSpPr>
            <a:spLocks noGrp="1"/>
          </p:cNvSpPr>
          <p:nvPr>
            <p:ph sz="quarter" idx="13"/>
          </p:nvPr>
        </p:nvSpPr>
        <p:spPr>
          <a:xfrm>
            <a:off x="304800" y="381000"/>
            <a:ext cx="7772400" cy="494284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20E17A19-5743-494F-8442-6C048FD4F29E}" type="datetimeFigureOut">
              <a:rPr lang="es-CO" smtClean="0"/>
              <a:t>24/05/2015</a:t>
            </a:fld>
            <a:endParaRPr lang="es-CO"/>
          </a:p>
        </p:txBody>
      </p:sp>
      <p:sp>
        <p:nvSpPr>
          <p:cNvPr id="9" name="Slide Number Placeholder 8"/>
          <p:cNvSpPr>
            <a:spLocks noGrp="1"/>
          </p:cNvSpPr>
          <p:nvPr>
            <p:ph type="sldNum" sz="quarter" idx="11"/>
          </p:nvPr>
        </p:nvSpPr>
        <p:spPr/>
        <p:txBody>
          <a:bodyPr/>
          <a:lstStyle/>
          <a:p>
            <a:fld id="{C24D1CAB-3290-49E7-BB2C-0FD4854B56D4}" type="slidenum">
              <a:rPr lang="es-CO" smtClean="0"/>
              <a:t>‹Nº›</a:t>
            </a:fld>
            <a:endParaRPr lang="es-CO"/>
          </a:p>
        </p:txBody>
      </p:sp>
      <p:sp>
        <p:nvSpPr>
          <p:cNvPr id="10" name="Footer Placeholder 9"/>
          <p:cNvSpPr>
            <a:spLocks noGrp="1"/>
          </p:cNvSpPr>
          <p:nvPr>
            <p:ph type="ftr" sz="quarter" idx="12"/>
          </p:nvPr>
        </p:nvSpPr>
        <p:spPr/>
        <p:txBody>
          <a:bodyPr/>
          <a:lstStyle/>
          <a:p>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24D1CAB-3290-49E7-BB2C-0FD4854B56D4}" type="slidenum">
              <a:rPr lang="es-CO" smtClean="0"/>
              <a:t>‹Nº›</a:t>
            </a:fld>
            <a:endParaRPr lang="es-CO"/>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s-CO"/>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0E17A19-5743-494F-8442-6C048FD4F29E}" type="datetimeFigureOut">
              <a:rPr lang="es-CO" smtClean="0"/>
              <a:t>24/05/2015</a:t>
            </a:fld>
            <a:endParaRPr lang="es-CO"/>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CO" dirty="0" smtClean="0">
                <a:solidFill>
                  <a:schemeClr val="tx1"/>
                </a:solidFill>
                <a:latin typeface="Verdana" pitchFamily="34" charset="0"/>
                <a:ea typeface="Verdana" pitchFamily="34" charset="0"/>
                <a:cs typeface="Verdana" pitchFamily="34" charset="0"/>
              </a:rPr>
              <a:t>Listas</a:t>
            </a:r>
            <a:endParaRPr lang="es-CO" dirty="0">
              <a:solidFill>
                <a:schemeClr val="tx1"/>
              </a:solidFill>
              <a:latin typeface="Verdana" pitchFamily="34" charset="0"/>
              <a:ea typeface="Verdana" pitchFamily="34" charset="0"/>
              <a:cs typeface="Verdana" pitchFamily="34" charset="0"/>
            </a:endParaRPr>
          </a:p>
        </p:txBody>
      </p:sp>
      <p:sp>
        <p:nvSpPr>
          <p:cNvPr id="3" name="2 Subtítulo"/>
          <p:cNvSpPr>
            <a:spLocks noGrp="1"/>
          </p:cNvSpPr>
          <p:nvPr>
            <p:ph type="subTitle" idx="1"/>
          </p:nvPr>
        </p:nvSpPr>
        <p:spPr/>
        <p:txBody>
          <a:bodyPr/>
          <a:lstStyle/>
          <a:p>
            <a:r>
              <a:rPr lang="es-CO" dirty="0" smtClean="0">
                <a:solidFill>
                  <a:schemeClr val="tx1"/>
                </a:solidFill>
                <a:latin typeface="Verdana" pitchFamily="34" charset="0"/>
                <a:ea typeface="Verdana" pitchFamily="34" charset="0"/>
                <a:cs typeface="Verdana" pitchFamily="34" charset="0"/>
              </a:rPr>
              <a:t>Programación en Java Para </a:t>
            </a:r>
            <a:r>
              <a:rPr lang="es-CO" dirty="0" err="1" smtClean="0">
                <a:solidFill>
                  <a:schemeClr val="tx1"/>
                </a:solidFill>
                <a:latin typeface="Verdana" pitchFamily="34" charset="0"/>
                <a:ea typeface="Verdana" pitchFamily="34" charset="0"/>
                <a:cs typeface="Verdana" pitchFamily="34" charset="0"/>
              </a:rPr>
              <a:t>Dummies</a:t>
            </a:r>
            <a:endParaRPr lang="es-CO" dirty="0">
              <a:solidFill>
                <a:schemeClr val="tx1"/>
              </a:solidFill>
              <a:latin typeface="Verdana" pitchFamily="34" charset="0"/>
              <a:ea typeface="Verdana" pitchFamily="34" charset="0"/>
              <a:cs typeface="Verdana" pitchFamily="34" charset="0"/>
            </a:endParaRPr>
          </a:p>
        </p:txBody>
      </p:sp>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2120" y="2132856"/>
            <a:ext cx="2492896" cy="2492896"/>
          </a:xfrm>
          <a:prstGeom prst="rect">
            <a:avLst/>
          </a:prstGeom>
        </p:spPr>
      </p:pic>
    </p:spTree>
    <p:extLst>
      <p:ext uri="{BB962C8B-B14F-4D97-AF65-F5344CB8AC3E}">
        <p14:creationId xmlns:p14="http://schemas.microsoft.com/office/powerpoint/2010/main" val="2651127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smtClean="0">
                <a:solidFill>
                  <a:schemeClr val="tx1"/>
                </a:solidFill>
                <a:latin typeface="Verdana" pitchFamily="34" charset="0"/>
                <a:ea typeface="Verdana" pitchFamily="34" charset="0"/>
                <a:cs typeface="Verdana" pitchFamily="34" charset="0"/>
              </a:rPr>
              <a:t>¿Qué es una Lista?</a:t>
            </a:r>
            <a:endParaRPr lang="es-CO" dirty="0">
              <a:solidFill>
                <a:schemeClr val="tx1"/>
              </a:solidFill>
              <a:latin typeface="Verdana" pitchFamily="34" charset="0"/>
              <a:ea typeface="Verdana" pitchFamily="34" charset="0"/>
              <a:cs typeface="Verdana" pitchFamily="34" charset="0"/>
            </a:endParaRPr>
          </a:p>
        </p:txBody>
      </p:sp>
      <p:sp>
        <p:nvSpPr>
          <p:cNvPr id="10" name="2 Marcador de contenido"/>
          <p:cNvSpPr>
            <a:spLocks noGrp="1"/>
          </p:cNvSpPr>
          <p:nvPr>
            <p:ph idx="1"/>
          </p:nvPr>
        </p:nvSpPr>
        <p:spPr>
          <a:xfrm>
            <a:off x="457200" y="1600200"/>
            <a:ext cx="7620000" cy="892696"/>
          </a:xfrm>
        </p:spPr>
        <p:txBody>
          <a:bodyPr>
            <a:noAutofit/>
          </a:bodyPr>
          <a:lstStyle/>
          <a:p>
            <a:pPr marL="114300" indent="0" algn="just">
              <a:buNone/>
            </a:pPr>
            <a:r>
              <a:rPr lang="es-CO" sz="2800" dirty="0" smtClean="0"/>
              <a:t>Es una interface  encargada </a:t>
            </a:r>
            <a:r>
              <a:rPr lang="es-CO" sz="2800" dirty="0"/>
              <a:t>de agrupar una colección de elementos en forma de lista, es decir, uno detrás de otro. En una lista los elementos pueden ser accedidos por un índice que indica la posición del elemento en la colección.</a:t>
            </a:r>
            <a:endParaRPr lang="es-CO" sz="2800" dirty="0"/>
          </a:p>
        </p:txBody>
      </p:sp>
      <p:sp>
        <p:nvSpPr>
          <p:cNvPr id="11" name="10 Rectángulo redondeado"/>
          <p:cNvSpPr/>
          <p:nvPr/>
        </p:nvSpPr>
        <p:spPr>
          <a:xfrm>
            <a:off x="1103666" y="4302388"/>
            <a:ext cx="1164078"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000" b="1" dirty="0" smtClean="0">
                <a:latin typeface="Verdana" pitchFamily="34" charset="0"/>
                <a:ea typeface="Verdana" pitchFamily="34" charset="0"/>
                <a:cs typeface="Verdana" pitchFamily="34" charset="0"/>
              </a:rPr>
              <a:t>1</a:t>
            </a:r>
            <a:endParaRPr lang="es-CO" sz="2000" b="1" dirty="0">
              <a:latin typeface="Verdana" pitchFamily="34" charset="0"/>
              <a:ea typeface="Verdana" pitchFamily="34" charset="0"/>
              <a:cs typeface="Verdana" pitchFamily="34" charset="0"/>
            </a:endParaRPr>
          </a:p>
        </p:txBody>
      </p:sp>
      <p:sp>
        <p:nvSpPr>
          <p:cNvPr id="12" name="11 Rectángulo redondeado"/>
          <p:cNvSpPr/>
          <p:nvPr/>
        </p:nvSpPr>
        <p:spPr>
          <a:xfrm>
            <a:off x="2399810" y="4302388"/>
            <a:ext cx="1164078" cy="11521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O" sz="2000" b="1" dirty="0" smtClean="0">
                <a:latin typeface="Verdana" pitchFamily="34" charset="0"/>
                <a:ea typeface="Verdana" pitchFamily="34" charset="0"/>
                <a:cs typeface="Verdana" pitchFamily="34" charset="0"/>
              </a:rPr>
              <a:t>2</a:t>
            </a:r>
            <a:endParaRPr lang="es-CO" sz="2000" b="1" dirty="0">
              <a:latin typeface="Verdana" pitchFamily="34" charset="0"/>
              <a:ea typeface="Verdana" pitchFamily="34" charset="0"/>
              <a:cs typeface="Verdana" pitchFamily="34" charset="0"/>
            </a:endParaRPr>
          </a:p>
        </p:txBody>
      </p:sp>
      <p:sp>
        <p:nvSpPr>
          <p:cNvPr id="13" name="12 Rectángulo redondeado"/>
          <p:cNvSpPr/>
          <p:nvPr/>
        </p:nvSpPr>
        <p:spPr>
          <a:xfrm>
            <a:off x="3707904" y="4302388"/>
            <a:ext cx="1164078" cy="115212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CO" sz="2000" b="1" dirty="0" smtClean="0">
                <a:latin typeface="Verdana" pitchFamily="34" charset="0"/>
                <a:ea typeface="Verdana" pitchFamily="34" charset="0"/>
                <a:cs typeface="Verdana" pitchFamily="34" charset="0"/>
              </a:rPr>
              <a:t>3</a:t>
            </a:r>
            <a:endParaRPr lang="es-CO" sz="2000" b="1" dirty="0">
              <a:latin typeface="Verdana" pitchFamily="34" charset="0"/>
              <a:ea typeface="Verdana" pitchFamily="34" charset="0"/>
              <a:cs typeface="Verdana" pitchFamily="34" charset="0"/>
            </a:endParaRPr>
          </a:p>
        </p:txBody>
      </p:sp>
      <p:sp>
        <p:nvSpPr>
          <p:cNvPr id="14" name="13 Rectángulo redondeado"/>
          <p:cNvSpPr/>
          <p:nvPr/>
        </p:nvSpPr>
        <p:spPr>
          <a:xfrm>
            <a:off x="5004048" y="4302388"/>
            <a:ext cx="1164078" cy="115212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CO" sz="2000" b="1" dirty="0" smtClean="0">
                <a:latin typeface="Verdana" pitchFamily="34" charset="0"/>
                <a:ea typeface="Verdana" pitchFamily="34" charset="0"/>
                <a:cs typeface="Verdana" pitchFamily="34" charset="0"/>
              </a:rPr>
              <a:t>4</a:t>
            </a:r>
            <a:endParaRPr lang="es-CO" sz="2000" b="1" dirty="0">
              <a:latin typeface="Verdana" pitchFamily="34" charset="0"/>
              <a:ea typeface="Verdana" pitchFamily="34" charset="0"/>
              <a:cs typeface="Verdana" pitchFamily="34" charset="0"/>
            </a:endParaRPr>
          </a:p>
        </p:txBody>
      </p:sp>
      <p:sp>
        <p:nvSpPr>
          <p:cNvPr id="15" name="14 Rectángulo redondeado"/>
          <p:cNvSpPr/>
          <p:nvPr/>
        </p:nvSpPr>
        <p:spPr>
          <a:xfrm>
            <a:off x="6300192" y="4302388"/>
            <a:ext cx="1164078" cy="11521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CO" sz="2000" b="1" dirty="0" smtClean="0">
                <a:latin typeface="Verdana" pitchFamily="34" charset="0"/>
                <a:ea typeface="Verdana" pitchFamily="34" charset="0"/>
                <a:cs typeface="Verdana" pitchFamily="34" charset="0"/>
              </a:rPr>
              <a:t>5</a:t>
            </a:r>
            <a:endParaRPr lang="es-CO" sz="2000" b="1" dirty="0">
              <a:latin typeface="Verdana" pitchFamily="34" charset="0"/>
              <a:ea typeface="Verdana" pitchFamily="34" charset="0"/>
              <a:cs typeface="Verdana" pitchFamily="34" charset="0"/>
            </a:endParaRPr>
          </a:p>
        </p:txBody>
      </p:sp>
      <p:sp>
        <p:nvSpPr>
          <p:cNvPr id="16" name="15 CuadroTexto"/>
          <p:cNvSpPr txBox="1"/>
          <p:nvPr/>
        </p:nvSpPr>
        <p:spPr>
          <a:xfrm>
            <a:off x="1289661" y="5478103"/>
            <a:ext cx="792088" cy="369332"/>
          </a:xfrm>
          <a:prstGeom prst="rect">
            <a:avLst/>
          </a:prstGeom>
          <a:noFill/>
        </p:spPr>
        <p:txBody>
          <a:bodyPr wrap="square" rtlCol="0">
            <a:spAutoFit/>
          </a:bodyPr>
          <a:lstStyle/>
          <a:p>
            <a:pPr algn="ctr"/>
            <a:r>
              <a:rPr lang="es-CO" dirty="0" smtClean="0"/>
              <a:t>0</a:t>
            </a:r>
            <a:endParaRPr lang="es-CO" dirty="0"/>
          </a:p>
        </p:txBody>
      </p:sp>
      <p:sp>
        <p:nvSpPr>
          <p:cNvPr id="17" name="16 CuadroTexto"/>
          <p:cNvSpPr txBox="1"/>
          <p:nvPr/>
        </p:nvSpPr>
        <p:spPr>
          <a:xfrm>
            <a:off x="2585805" y="5483454"/>
            <a:ext cx="792088" cy="369332"/>
          </a:xfrm>
          <a:prstGeom prst="rect">
            <a:avLst/>
          </a:prstGeom>
          <a:noFill/>
        </p:spPr>
        <p:txBody>
          <a:bodyPr wrap="square" rtlCol="0">
            <a:spAutoFit/>
          </a:bodyPr>
          <a:lstStyle/>
          <a:p>
            <a:pPr algn="ctr"/>
            <a:r>
              <a:rPr lang="es-CO" dirty="0" smtClean="0"/>
              <a:t>1</a:t>
            </a:r>
            <a:endParaRPr lang="es-CO" dirty="0"/>
          </a:p>
        </p:txBody>
      </p:sp>
      <p:sp>
        <p:nvSpPr>
          <p:cNvPr id="18" name="17 CuadroTexto"/>
          <p:cNvSpPr txBox="1"/>
          <p:nvPr/>
        </p:nvSpPr>
        <p:spPr>
          <a:xfrm>
            <a:off x="3893899" y="5483454"/>
            <a:ext cx="792088" cy="369332"/>
          </a:xfrm>
          <a:prstGeom prst="rect">
            <a:avLst/>
          </a:prstGeom>
          <a:noFill/>
        </p:spPr>
        <p:txBody>
          <a:bodyPr wrap="square" rtlCol="0">
            <a:spAutoFit/>
          </a:bodyPr>
          <a:lstStyle/>
          <a:p>
            <a:pPr algn="ctr"/>
            <a:r>
              <a:rPr lang="es-CO" dirty="0" smtClean="0"/>
              <a:t>2</a:t>
            </a:r>
            <a:endParaRPr lang="es-CO" dirty="0"/>
          </a:p>
        </p:txBody>
      </p:sp>
      <p:sp>
        <p:nvSpPr>
          <p:cNvPr id="19" name="18 CuadroTexto"/>
          <p:cNvSpPr txBox="1"/>
          <p:nvPr/>
        </p:nvSpPr>
        <p:spPr>
          <a:xfrm>
            <a:off x="5190043" y="5454516"/>
            <a:ext cx="792088" cy="369332"/>
          </a:xfrm>
          <a:prstGeom prst="rect">
            <a:avLst/>
          </a:prstGeom>
          <a:noFill/>
        </p:spPr>
        <p:txBody>
          <a:bodyPr wrap="square" rtlCol="0">
            <a:spAutoFit/>
          </a:bodyPr>
          <a:lstStyle/>
          <a:p>
            <a:pPr algn="ctr"/>
            <a:r>
              <a:rPr lang="es-CO" dirty="0" smtClean="0"/>
              <a:t>3</a:t>
            </a:r>
            <a:endParaRPr lang="es-CO" dirty="0"/>
          </a:p>
        </p:txBody>
      </p:sp>
      <p:sp>
        <p:nvSpPr>
          <p:cNvPr id="20" name="19 CuadroTexto"/>
          <p:cNvSpPr txBox="1"/>
          <p:nvPr/>
        </p:nvSpPr>
        <p:spPr>
          <a:xfrm>
            <a:off x="6486187" y="5467240"/>
            <a:ext cx="792088" cy="369332"/>
          </a:xfrm>
          <a:prstGeom prst="rect">
            <a:avLst/>
          </a:prstGeom>
          <a:noFill/>
        </p:spPr>
        <p:txBody>
          <a:bodyPr wrap="square" rtlCol="0">
            <a:spAutoFit/>
          </a:bodyPr>
          <a:lstStyle/>
          <a:p>
            <a:pPr algn="ctr"/>
            <a:r>
              <a:rPr lang="es-CO" dirty="0" smtClean="0"/>
              <a:t>4</a:t>
            </a:r>
            <a:endParaRPr lang="es-CO" dirty="0"/>
          </a:p>
        </p:txBody>
      </p:sp>
      <p:sp>
        <p:nvSpPr>
          <p:cNvPr id="3" name="2 CuadroTexto"/>
          <p:cNvSpPr txBox="1"/>
          <p:nvPr/>
        </p:nvSpPr>
        <p:spPr>
          <a:xfrm>
            <a:off x="5982131" y="6093296"/>
            <a:ext cx="18002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s-CO" dirty="0" smtClean="0"/>
              <a:t>¿Similar a algo?</a:t>
            </a:r>
            <a:endParaRPr lang="es-CO" dirty="0"/>
          </a:p>
        </p:txBody>
      </p:sp>
    </p:spTree>
    <p:extLst>
      <p:ext uri="{BB962C8B-B14F-4D97-AF65-F5344CB8AC3E}">
        <p14:creationId xmlns:p14="http://schemas.microsoft.com/office/powerpoint/2010/main" val="3223885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smtClean="0">
                <a:solidFill>
                  <a:schemeClr val="tx1"/>
                </a:solidFill>
                <a:latin typeface="Verdana" pitchFamily="34" charset="0"/>
                <a:ea typeface="Verdana" pitchFamily="34" charset="0"/>
                <a:cs typeface="Verdana" pitchFamily="34" charset="0"/>
              </a:rPr>
              <a:t>Tipos de Lista</a:t>
            </a:r>
            <a:endParaRPr lang="es-CO" dirty="0">
              <a:solidFill>
                <a:schemeClr val="tx1"/>
              </a:solidFill>
              <a:latin typeface="Verdana" pitchFamily="34" charset="0"/>
              <a:ea typeface="Verdana" pitchFamily="34" charset="0"/>
              <a:cs typeface="Verdana" pitchFamily="34" charset="0"/>
            </a:endParaRPr>
          </a:p>
        </p:txBody>
      </p:sp>
      <p:sp>
        <p:nvSpPr>
          <p:cNvPr id="10" name="2 Marcador de contenido"/>
          <p:cNvSpPr>
            <a:spLocks noGrp="1"/>
          </p:cNvSpPr>
          <p:nvPr>
            <p:ph idx="1"/>
          </p:nvPr>
        </p:nvSpPr>
        <p:spPr>
          <a:xfrm>
            <a:off x="457200" y="1600200"/>
            <a:ext cx="7620000" cy="892696"/>
          </a:xfrm>
        </p:spPr>
        <p:txBody>
          <a:bodyPr>
            <a:noAutofit/>
          </a:bodyPr>
          <a:lstStyle/>
          <a:p>
            <a:pPr marL="114300" indent="0" algn="just">
              <a:buNone/>
            </a:pPr>
            <a:r>
              <a:rPr lang="es-CO" sz="2800" dirty="0"/>
              <a:t>Es un conjunto de código reutilizable del cual se puede hacer un uso continuo que se encuentra disponible en cualquier momento deseado dentro de la aplicación.</a:t>
            </a:r>
          </a:p>
        </p:txBody>
      </p:sp>
      <p:sp>
        <p:nvSpPr>
          <p:cNvPr id="18" name="17 Rectángulo redondeado"/>
          <p:cNvSpPr/>
          <p:nvPr/>
        </p:nvSpPr>
        <p:spPr>
          <a:xfrm>
            <a:off x="674143" y="3717032"/>
            <a:ext cx="3393802"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err="1" smtClean="0">
                <a:latin typeface="Verdana" pitchFamily="34" charset="0"/>
                <a:ea typeface="Verdana" pitchFamily="34" charset="0"/>
                <a:cs typeface="Verdana" pitchFamily="34" charset="0"/>
              </a:rPr>
              <a:t>ArrayList</a:t>
            </a:r>
            <a:endParaRPr lang="es-CO" sz="1600" b="1" dirty="0">
              <a:latin typeface="Verdana" pitchFamily="34" charset="0"/>
              <a:ea typeface="Verdana" pitchFamily="34" charset="0"/>
              <a:cs typeface="Verdana" pitchFamily="34" charset="0"/>
            </a:endParaRPr>
          </a:p>
        </p:txBody>
      </p:sp>
      <p:sp>
        <p:nvSpPr>
          <p:cNvPr id="20" name="19 Rectángulo redondeado"/>
          <p:cNvSpPr/>
          <p:nvPr/>
        </p:nvSpPr>
        <p:spPr>
          <a:xfrm>
            <a:off x="4644008" y="3717032"/>
            <a:ext cx="3393802"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err="1" smtClean="0">
                <a:latin typeface="Verdana" pitchFamily="34" charset="0"/>
                <a:ea typeface="Verdana" pitchFamily="34" charset="0"/>
                <a:cs typeface="Verdana" pitchFamily="34" charset="0"/>
              </a:rPr>
              <a:t>LinkedList</a:t>
            </a:r>
            <a:endParaRPr lang="es-CO" sz="1600" b="1" dirty="0">
              <a:latin typeface="Verdana" pitchFamily="34" charset="0"/>
              <a:ea typeface="Verdana" pitchFamily="34" charset="0"/>
              <a:cs typeface="Verdana" pitchFamily="34" charset="0"/>
            </a:endParaRPr>
          </a:p>
        </p:txBody>
      </p:sp>
      <p:sp>
        <p:nvSpPr>
          <p:cNvPr id="21" name="2 Marcador de contenido"/>
          <p:cNvSpPr txBox="1">
            <a:spLocks/>
          </p:cNvSpPr>
          <p:nvPr/>
        </p:nvSpPr>
        <p:spPr>
          <a:xfrm>
            <a:off x="674143" y="5157192"/>
            <a:ext cx="3393802" cy="892696"/>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s-CO" sz="2400" dirty="0" smtClean="0"/>
              <a:t>Lista </a:t>
            </a:r>
            <a:r>
              <a:rPr lang="es-CO" sz="2400" dirty="0"/>
              <a:t>implementada con un </a:t>
            </a:r>
            <a:r>
              <a:rPr lang="es-CO" sz="2400" dirty="0" err="1"/>
              <a:t>array</a:t>
            </a:r>
            <a:endParaRPr lang="es-CO" sz="2400" dirty="0"/>
          </a:p>
        </p:txBody>
      </p:sp>
      <p:sp>
        <p:nvSpPr>
          <p:cNvPr id="22" name="2 Marcador de contenido"/>
          <p:cNvSpPr txBox="1">
            <a:spLocks/>
          </p:cNvSpPr>
          <p:nvPr/>
        </p:nvSpPr>
        <p:spPr>
          <a:xfrm>
            <a:off x="4644008" y="5157192"/>
            <a:ext cx="3393802" cy="892696"/>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s-CO" sz="2400" dirty="0"/>
              <a:t>lista doblemente enlazada</a:t>
            </a:r>
          </a:p>
        </p:txBody>
      </p:sp>
    </p:spTree>
    <p:extLst>
      <p:ext uri="{BB962C8B-B14F-4D97-AF65-F5344CB8AC3E}">
        <p14:creationId xmlns:p14="http://schemas.microsoft.com/office/powerpoint/2010/main" val="3400484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err="1" smtClean="0">
                <a:solidFill>
                  <a:schemeClr val="tx1"/>
                </a:solidFill>
                <a:latin typeface="Verdana" pitchFamily="34" charset="0"/>
                <a:ea typeface="Verdana" pitchFamily="34" charset="0"/>
                <a:cs typeface="Verdana" pitchFamily="34" charset="0"/>
              </a:rPr>
              <a:t>ArrayList</a:t>
            </a:r>
            <a:endParaRPr lang="es-CO" dirty="0">
              <a:solidFill>
                <a:schemeClr val="tx1"/>
              </a:solidFill>
              <a:latin typeface="Verdana" pitchFamily="34" charset="0"/>
              <a:ea typeface="Verdana" pitchFamily="34" charset="0"/>
              <a:cs typeface="Verdana" pitchFamily="34" charset="0"/>
            </a:endParaRPr>
          </a:p>
        </p:txBody>
      </p:sp>
      <p:sp>
        <p:nvSpPr>
          <p:cNvPr id="8" name="7 Rectángulo redondeado"/>
          <p:cNvSpPr/>
          <p:nvPr/>
        </p:nvSpPr>
        <p:spPr>
          <a:xfrm>
            <a:off x="1610246" y="1700808"/>
            <a:ext cx="3393802"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a:latin typeface="Verdana" pitchFamily="34" charset="0"/>
                <a:ea typeface="Verdana" pitchFamily="34" charset="0"/>
                <a:cs typeface="Verdana" pitchFamily="34" charset="0"/>
              </a:rPr>
              <a:t>Acceso posicional eficiente</a:t>
            </a:r>
          </a:p>
        </p:txBody>
      </p:sp>
      <p:sp>
        <p:nvSpPr>
          <p:cNvPr id="9" name="8 Rectángulo redondeado"/>
          <p:cNvSpPr/>
          <p:nvPr/>
        </p:nvSpPr>
        <p:spPr>
          <a:xfrm>
            <a:off x="4644008" y="3069090"/>
            <a:ext cx="367240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a:latin typeface="Verdana" pitchFamily="34" charset="0"/>
                <a:ea typeface="Verdana" pitchFamily="34" charset="0"/>
                <a:cs typeface="Verdana" pitchFamily="34" charset="0"/>
              </a:rPr>
              <a:t> Inserción y extracción costosas menos en la última posición que es instantánea</a:t>
            </a:r>
          </a:p>
        </p:txBody>
      </p:sp>
      <p:sp>
        <p:nvSpPr>
          <p:cNvPr id="11" name="10 Rectángulo redondeado"/>
          <p:cNvSpPr/>
          <p:nvPr/>
        </p:nvSpPr>
        <p:spPr>
          <a:xfrm>
            <a:off x="827584" y="4869160"/>
            <a:ext cx="4176464" cy="1508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a:latin typeface="Verdana" pitchFamily="34" charset="0"/>
                <a:ea typeface="Verdana" pitchFamily="34" charset="0"/>
                <a:cs typeface="Verdana" pitchFamily="34" charset="0"/>
              </a:rPr>
              <a:t>Cuando se supera el tamaño del </a:t>
            </a:r>
            <a:r>
              <a:rPr lang="es-CO" sz="1600" b="1" dirty="0" err="1">
                <a:latin typeface="Verdana" pitchFamily="34" charset="0"/>
                <a:ea typeface="Verdana" pitchFamily="34" charset="0"/>
                <a:cs typeface="Verdana" pitchFamily="34" charset="0"/>
              </a:rPr>
              <a:t>array</a:t>
            </a:r>
            <a:r>
              <a:rPr lang="es-CO" sz="1600" b="1" dirty="0">
                <a:latin typeface="Verdana" pitchFamily="34" charset="0"/>
                <a:ea typeface="Verdana" pitchFamily="34" charset="0"/>
                <a:cs typeface="Verdana" pitchFamily="34" charset="0"/>
              </a:rPr>
              <a:t>, se crea uno nuevo más grande y se copian en él los elementos del antiguo</a:t>
            </a:r>
          </a:p>
        </p:txBody>
      </p:sp>
      <p:cxnSp>
        <p:nvCxnSpPr>
          <p:cNvPr id="4" name="3 Conector curvado"/>
          <p:cNvCxnSpPr>
            <a:stCxn id="8" idx="3"/>
            <a:endCxn id="9" idx="0"/>
          </p:cNvCxnSpPr>
          <p:nvPr/>
        </p:nvCxnSpPr>
        <p:spPr>
          <a:xfrm>
            <a:off x="5004048" y="2204864"/>
            <a:ext cx="1476164" cy="864226"/>
          </a:xfrm>
          <a:prstGeom prst="curvedConnector2">
            <a:avLst/>
          </a:prstGeom>
          <a:ln>
            <a:tailEnd type="arrow"/>
          </a:ln>
        </p:spPr>
        <p:style>
          <a:lnRef idx="2">
            <a:schemeClr val="dk1"/>
          </a:lnRef>
          <a:fillRef idx="0">
            <a:schemeClr val="dk1"/>
          </a:fillRef>
          <a:effectRef idx="1">
            <a:schemeClr val="dk1"/>
          </a:effectRef>
          <a:fontRef idx="minor">
            <a:schemeClr val="tx1"/>
          </a:fontRef>
        </p:style>
      </p:cxnSp>
      <p:cxnSp>
        <p:nvCxnSpPr>
          <p:cNvPr id="6" name="5 Conector curvado"/>
          <p:cNvCxnSpPr>
            <a:stCxn id="9" idx="2"/>
            <a:endCxn id="11" idx="3"/>
          </p:cNvCxnSpPr>
          <p:nvPr/>
        </p:nvCxnSpPr>
        <p:spPr>
          <a:xfrm rot="5400000">
            <a:off x="5076916" y="4220358"/>
            <a:ext cx="1330429" cy="1476164"/>
          </a:xfrm>
          <a:prstGeom prst="curvedConnector2">
            <a:avLst/>
          </a:prstGeom>
          <a:ln>
            <a:tailEnd type="arrow"/>
          </a:ln>
        </p:spPr>
        <p:style>
          <a:lnRef idx="2">
            <a:schemeClr val="dk1"/>
          </a:lnRef>
          <a:fillRef idx="0">
            <a:schemeClr val="dk1"/>
          </a:fillRef>
          <a:effectRef idx="1">
            <a:schemeClr val="dk1"/>
          </a:effectRef>
          <a:fontRef idx="minor">
            <a:schemeClr val="tx1"/>
          </a:fontRef>
        </p:style>
      </p:cxnSp>
      <p:cxnSp>
        <p:nvCxnSpPr>
          <p:cNvPr id="13" name="12 Conector curvado"/>
          <p:cNvCxnSpPr>
            <a:stCxn id="11" idx="1"/>
            <a:endCxn id="8" idx="1"/>
          </p:cNvCxnSpPr>
          <p:nvPr/>
        </p:nvCxnSpPr>
        <p:spPr>
          <a:xfrm rot="10800000" flipH="1">
            <a:off x="827584" y="2204865"/>
            <a:ext cx="782662" cy="3418791"/>
          </a:xfrm>
          <a:prstGeom prst="curvedConnector3">
            <a:avLst>
              <a:gd name="adj1" fmla="val -29208"/>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62275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err="1" smtClean="0">
                <a:solidFill>
                  <a:schemeClr val="tx1"/>
                </a:solidFill>
                <a:latin typeface="Verdana" pitchFamily="34" charset="0"/>
                <a:ea typeface="Verdana" pitchFamily="34" charset="0"/>
                <a:cs typeface="Verdana" pitchFamily="34" charset="0"/>
              </a:rPr>
              <a:t>LinkedList</a:t>
            </a:r>
            <a:endParaRPr lang="es-CO" dirty="0">
              <a:solidFill>
                <a:schemeClr val="tx1"/>
              </a:solidFill>
              <a:latin typeface="Verdana" pitchFamily="34" charset="0"/>
              <a:ea typeface="Verdana" pitchFamily="34" charset="0"/>
              <a:cs typeface="Verdana" pitchFamily="34" charset="0"/>
            </a:endParaRPr>
          </a:p>
        </p:txBody>
      </p:sp>
      <p:sp>
        <p:nvSpPr>
          <p:cNvPr id="8" name="7 Rectángulo redondeado"/>
          <p:cNvSpPr/>
          <p:nvPr/>
        </p:nvSpPr>
        <p:spPr>
          <a:xfrm>
            <a:off x="2493642" y="1700808"/>
            <a:ext cx="3393802"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a:latin typeface="Verdana" pitchFamily="34" charset="0"/>
                <a:ea typeface="Verdana" pitchFamily="34" charset="0"/>
                <a:cs typeface="Verdana" pitchFamily="34" charset="0"/>
              </a:rPr>
              <a:t>Acceso posicional costoso</a:t>
            </a:r>
          </a:p>
        </p:txBody>
      </p:sp>
      <p:sp>
        <p:nvSpPr>
          <p:cNvPr id="9" name="8 Rectángulo redondeado"/>
          <p:cNvSpPr/>
          <p:nvPr/>
        </p:nvSpPr>
        <p:spPr>
          <a:xfrm>
            <a:off x="4716016" y="3383638"/>
            <a:ext cx="2952328" cy="9359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a:latin typeface="Verdana" pitchFamily="34" charset="0"/>
                <a:ea typeface="Verdana" pitchFamily="34" charset="0"/>
                <a:cs typeface="Verdana" pitchFamily="34" charset="0"/>
              </a:rPr>
              <a:t> Inserción y extracción costosas</a:t>
            </a:r>
          </a:p>
        </p:txBody>
      </p:sp>
      <p:sp>
        <p:nvSpPr>
          <p:cNvPr id="11" name="10 Rectángulo redondeado"/>
          <p:cNvSpPr/>
          <p:nvPr/>
        </p:nvSpPr>
        <p:spPr>
          <a:xfrm>
            <a:off x="2102311" y="5085184"/>
            <a:ext cx="4176464"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a:latin typeface="Verdana" pitchFamily="34" charset="0"/>
                <a:ea typeface="Verdana" pitchFamily="34" charset="0"/>
                <a:cs typeface="Verdana" pitchFamily="34" charset="0"/>
              </a:rPr>
              <a:t>Menos en la primera y última posición que es inmediato</a:t>
            </a:r>
          </a:p>
        </p:txBody>
      </p:sp>
      <p:sp>
        <p:nvSpPr>
          <p:cNvPr id="10" name="9 Rectángulo redondeado"/>
          <p:cNvSpPr/>
          <p:nvPr/>
        </p:nvSpPr>
        <p:spPr>
          <a:xfrm>
            <a:off x="611559" y="3394588"/>
            <a:ext cx="2952329" cy="932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a:latin typeface="Verdana" pitchFamily="34" charset="0"/>
                <a:ea typeface="Verdana" pitchFamily="34" charset="0"/>
                <a:cs typeface="Verdana" pitchFamily="34" charset="0"/>
              </a:rPr>
              <a:t>Tamaño ilimitado</a:t>
            </a:r>
          </a:p>
        </p:txBody>
      </p:sp>
      <p:cxnSp>
        <p:nvCxnSpPr>
          <p:cNvPr id="23" name="22 Conector curvado"/>
          <p:cNvCxnSpPr>
            <a:stCxn id="8" idx="3"/>
          </p:cNvCxnSpPr>
          <p:nvPr/>
        </p:nvCxnSpPr>
        <p:spPr>
          <a:xfrm>
            <a:off x="5887444" y="2204864"/>
            <a:ext cx="500159" cy="1178774"/>
          </a:xfrm>
          <a:prstGeom prst="curvedConnector2">
            <a:avLst/>
          </a:prstGeom>
          <a:ln>
            <a:tailEnd type="arrow"/>
          </a:ln>
        </p:spPr>
        <p:style>
          <a:lnRef idx="2">
            <a:schemeClr val="dk1"/>
          </a:lnRef>
          <a:fillRef idx="0">
            <a:schemeClr val="dk1"/>
          </a:fillRef>
          <a:effectRef idx="1">
            <a:schemeClr val="dk1"/>
          </a:effectRef>
          <a:fontRef idx="minor">
            <a:schemeClr val="tx1"/>
          </a:fontRef>
        </p:style>
      </p:cxnSp>
      <p:cxnSp>
        <p:nvCxnSpPr>
          <p:cNvPr id="25" name="24 Conector curvado"/>
          <p:cNvCxnSpPr>
            <a:stCxn id="8" idx="1"/>
            <a:endCxn id="10" idx="0"/>
          </p:cNvCxnSpPr>
          <p:nvPr/>
        </p:nvCxnSpPr>
        <p:spPr>
          <a:xfrm rot="10800000" flipV="1">
            <a:off x="2087724" y="2204864"/>
            <a:ext cx="405918" cy="1189724"/>
          </a:xfrm>
          <a:prstGeom prst="curvedConnector2">
            <a:avLst/>
          </a:prstGeom>
          <a:ln>
            <a:tailEnd type="arrow"/>
          </a:ln>
        </p:spPr>
        <p:style>
          <a:lnRef idx="2">
            <a:schemeClr val="dk1"/>
          </a:lnRef>
          <a:fillRef idx="0">
            <a:schemeClr val="dk1"/>
          </a:fillRef>
          <a:effectRef idx="1">
            <a:schemeClr val="dk1"/>
          </a:effectRef>
          <a:fontRef idx="minor">
            <a:schemeClr val="tx1"/>
          </a:fontRef>
        </p:style>
      </p:cxnSp>
      <p:cxnSp>
        <p:nvCxnSpPr>
          <p:cNvPr id="33" name="32 Conector curvado"/>
          <p:cNvCxnSpPr>
            <a:stCxn id="10" idx="1"/>
            <a:endCxn id="11" idx="1"/>
          </p:cNvCxnSpPr>
          <p:nvPr/>
        </p:nvCxnSpPr>
        <p:spPr>
          <a:xfrm rot="10800000" flipH="1" flipV="1">
            <a:off x="611559" y="3861048"/>
            <a:ext cx="1490752" cy="1728192"/>
          </a:xfrm>
          <a:prstGeom prst="curvedConnector3">
            <a:avLst>
              <a:gd name="adj1" fmla="val -15335"/>
            </a:avLst>
          </a:prstGeom>
          <a:ln>
            <a:tailEnd type="arrow"/>
          </a:ln>
        </p:spPr>
        <p:style>
          <a:lnRef idx="2">
            <a:schemeClr val="dk1"/>
          </a:lnRef>
          <a:fillRef idx="0">
            <a:schemeClr val="dk1"/>
          </a:fillRef>
          <a:effectRef idx="1">
            <a:schemeClr val="dk1"/>
          </a:effectRef>
          <a:fontRef idx="minor">
            <a:schemeClr val="tx1"/>
          </a:fontRef>
        </p:style>
      </p:cxnSp>
      <p:cxnSp>
        <p:nvCxnSpPr>
          <p:cNvPr id="35" name="34 Conector curvado"/>
          <p:cNvCxnSpPr>
            <a:stCxn id="9" idx="3"/>
            <a:endCxn id="11" idx="3"/>
          </p:cNvCxnSpPr>
          <p:nvPr/>
        </p:nvCxnSpPr>
        <p:spPr>
          <a:xfrm flipH="1">
            <a:off x="6278775" y="3851625"/>
            <a:ext cx="1389569" cy="1737615"/>
          </a:xfrm>
          <a:prstGeom prst="curvedConnector3">
            <a:avLst>
              <a:gd name="adj1" fmla="val -1645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28872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669069" y="692696"/>
            <a:ext cx="404694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err="1" smtClean="0">
                <a:latin typeface="Verdana" pitchFamily="34" charset="0"/>
                <a:ea typeface="Verdana" pitchFamily="34" charset="0"/>
                <a:cs typeface="Verdana" pitchFamily="34" charset="0"/>
              </a:rPr>
              <a:t>ArrayList</a:t>
            </a:r>
            <a:endParaRPr lang="es-CO" sz="1600" b="1" dirty="0">
              <a:latin typeface="Verdana" pitchFamily="34" charset="0"/>
              <a:ea typeface="Verdana" pitchFamily="34" charset="0"/>
              <a:cs typeface="Verdana" pitchFamily="34" charset="0"/>
            </a:endParaRPr>
          </a:p>
        </p:txBody>
      </p:sp>
      <p:sp>
        <p:nvSpPr>
          <p:cNvPr id="7" name="6 Rectángulo redondeado"/>
          <p:cNvSpPr/>
          <p:nvPr/>
        </p:nvSpPr>
        <p:spPr>
          <a:xfrm>
            <a:off x="674142" y="3717032"/>
            <a:ext cx="4011845"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err="1" smtClean="0">
                <a:latin typeface="Verdana" pitchFamily="34" charset="0"/>
                <a:ea typeface="Verdana" pitchFamily="34" charset="0"/>
                <a:cs typeface="Verdana" pitchFamily="34" charset="0"/>
              </a:rPr>
              <a:t>LinkedList</a:t>
            </a:r>
            <a:endParaRPr lang="es-CO" sz="1600" b="1" dirty="0">
              <a:latin typeface="Verdana" pitchFamily="34" charset="0"/>
              <a:ea typeface="Verdana" pitchFamily="34" charset="0"/>
              <a:cs typeface="Verdana" pitchFamily="34" charset="0"/>
            </a:endParaRPr>
          </a:p>
        </p:txBody>
      </p:sp>
      <p:sp>
        <p:nvSpPr>
          <p:cNvPr id="9" name="8 Rectángulo redondeado"/>
          <p:cNvSpPr/>
          <p:nvPr/>
        </p:nvSpPr>
        <p:spPr>
          <a:xfrm>
            <a:off x="1103666" y="1988840"/>
            <a:ext cx="1164078"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000" b="1" dirty="0" smtClean="0">
                <a:latin typeface="Verdana" pitchFamily="34" charset="0"/>
                <a:ea typeface="Verdana" pitchFamily="34" charset="0"/>
                <a:cs typeface="Verdana" pitchFamily="34" charset="0"/>
              </a:rPr>
              <a:t>1</a:t>
            </a:r>
            <a:endParaRPr lang="es-CO" sz="2000" b="1" dirty="0">
              <a:latin typeface="Verdana" pitchFamily="34" charset="0"/>
              <a:ea typeface="Verdana" pitchFamily="34" charset="0"/>
              <a:cs typeface="Verdana" pitchFamily="34" charset="0"/>
            </a:endParaRPr>
          </a:p>
        </p:txBody>
      </p:sp>
      <p:sp>
        <p:nvSpPr>
          <p:cNvPr id="10" name="9 Rectángulo redondeado"/>
          <p:cNvSpPr/>
          <p:nvPr/>
        </p:nvSpPr>
        <p:spPr>
          <a:xfrm>
            <a:off x="2399810" y="1988840"/>
            <a:ext cx="1164078" cy="11521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O" sz="2000" b="1" dirty="0" smtClean="0">
                <a:latin typeface="Verdana" pitchFamily="34" charset="0"/>
                <a:ea typeface="Verdana" pitchFamily="34" charset="0"/>
                <a:cs typeface="Verdana" pitchFamily="34" charset="0"/>
              </a:rPr>
              <a:t>2</a:t>
            </a:r>
            <a:endParaRPr lang="es-CO" sz="2000" b="1" dirty="0">
              <a:latin typeface="Verdana" pitchFamily="34" charset="0"/>
              <a:ea typeface="Verdana" pitchFamily="34" charset="0"/>
              <a:cs typeface="Verdana" pitchFamily="34" charset="0"/>
            </a:endParaRPr>
          </a:p>
        </p:txBody>
      </p:sp>
      <p:sp>
        <p:nvSpPr>
          <p:cNvPr id="11" name="10 Rectángulo redondeado"/>
          <p:cNvSpPr/>
          <p:nvPr/>
        </p:nvSpPr>
        <p:spPr>
          <a:xfrm>
            <a:off x="3707904" y="1988840"/>
            <a:ext cx="1164078" cy="115212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CO" sz="2000" b="1" dirty="0" smtClean="0">
                <a:latin typeface="Verdana" pitchFamily="34" charset="0"/>
                <a:ea typeface="Verdana" pitchFamily="34" charset="0"/>
                <a:cs typeface="Verdana" pitchFamily="34" charset="0"/>
              </a:rPr>
              <a:t>3</a:t>
            </a:r>
            <a:endParaRPr lang="es-CO" sz="2000" b="1" dirty="0">
              <a:latin typeface="Verdana" pitchFamily="34" charset="0"/>
              <a:ea typeface="Verdana" pitchFamily="34" charset="0"/>
              <a:cs typeface="Verdana" pitchFamily="34" charset="0"/>
            </a:endParaRPr>
          </a:p>
        </p:txBody>
      </p:sp>
      <p:sp>
        <p:nvSpPr>
          <p:cNvPr id="12" name="11 Rectángulo redondeado"/>
          <p:cNvSpPr/>
          <p:nvPr/>
        </p:nvSpPr>
        <p:spPr>
          <a:xfrm>
            <a:off x="5004048" y="1988840"/>
            <a:ext cx="1164078" cy="115212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CO" sz="2000" b="1" dirty="0" smtClean="0">
                <a:latin typeface="Verdana" pitchFamily="34" charset="0"/>
                <a:ea typeface="Verdana" pitchFamily="34" charset="0"/>
                <a:cs typeface="Verdana" pitchFamily="34" charset="0"/>
              </a:rPr>
              <a:t>4</a:t>
            </a:r>
            <a:endParaRPr lang="es-CO" sz="2000" b="1" dirty="0">
              <a:latin typeface="Verdana" pitchFamily="34" charset="0"/>
              <a:ea typeface="Verdana" pitchFamily="34" charset="0"/>
              <a:cs typeface="Verdana" pitchFamily="34" charset="0"/>
            </a:endParaRPr>
          </a:p>
        </p:txBody>
      </p:sp>
      <p:sp>
        <p:nvSpPr>
          <p:cNvPr id="13" name="12 Rectángulo redondeado"/>
          <p:cNvSpPr/>
          <p:nvPr/>
        </p:nvSpPr>
        <p:spPr>
          <a:xfrm>
            <a:off x="6300192" y="1988840"/>
            <a:ext cx="1164078" cy="11521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CO" sz="2000" b="1" dirty="0" smtClean="0">
                <a:latin typeface="Verdana" pitchFamily="34" charset="0"/>
                <a:ea typeface="Verdana" pitchFamily="34" charset="0"/>
                <a:cs typeface="Verdana" pitchFamily="34" charset="0"/>
              </a:rPr>
              <a:t>5</a:t>
            </a:r>
            <a:endParaRPr lang="es-CO" sz="2000" b="1" dirty="0">
              <a:latin typeface="Verdana" pitchFamily="34" charset="0"/>
              <a:ea typeface="Verdana" pitchFamily="34" charset="0"/>
              <a:cs typeface="Verdana" pitchFamily="34" charset="0"/>
            </a:endParaRPr>
          </a:p>
        </p:txBody>
      </p:sp>
      <p:sp>
        <p:nvSpPr>
          <p:cNvPr id="14" name="13 CuadroTexto"/>
          <p:cNvSpPr txBox="1"/>
          <p:nvPr/>
        </p:nvSpPr>
        <p:spPr>
          <a:xfrm>
            <a:off x="1289661" y="3164555"/>
            <a:ext cx="792088" cy="369332"/>
          </a:xfrm>
          <a:prstGeom prst="rect">
            <a:avLst/>
          </a:prstGeom>
          <a:noFill/>
        </p:spPr>
        <p:txBody>
          <a:bodyPr wrap="square" rtlCol="0">
            <a:spAutoFit/>
          </a:bodyPr>
          <a:lstStyle/>
          <a:p>
            <a:pPr algn="ctr"/>
            <a:r>
              <a:rPr lang="es-CO" dirty="0" smtClean="0"/>
              <a:t>0</a:t>
            </a:r>
            <a:endParaRPr lang="es-CO" dirty="0"/>
          </a:p>
        </p:txBody>
      </p:sp>
      <p:sp>
        <p:nvSpPr>
          <p:cNvPr id="15" name="14 CuadroTexto"/>
          <p:cNvSpPr txBox="1"/>
          <p:nvPr/>
        </p:nvSpPr>
        <p:spPr>
          <a:xfrm>
            <a:off x="2585805" y="3169906"/>
            <a:ext cx="792088" cy="369332"/>
          </a:xfrm>
          <a:prstGeom prst="rect">
            <a:avLst/>
          </a:prstGeom>
          <a:noFill/>
        </p:spPr>
        <p:txBody>
          <a:bodyPr wrap="square" rtlCol="0">
            <a:spAutoFit/>
          </a:bodyPr>
          <a:lstStyle/>
          <a:p>
            <a:pPr algn="ctr"/>
            <a:r>
              <a:rPr lang="es-CO" dirty="0" smtClean="0"/>
              <a:t>1</a:t>
            </a:r>
            <a:endParaRPr lang="es-CO" dirty="0"/>
          </a:p>
        </p:txBody>
      </p:sp>
      <p:sp>
        <p:nvSpPr>
          <p:cNvPr id="16" name="15 CuadroTexto"/>
          <p:cNvSpPr txBox="1"/>
          <p:nvPr/>
        </p:nvSpPr>
        <p:spPr>
          <a:xfrm>
            <a:off x="3893899" y="3169906"/>
            <a:ext cx="792088" cy="369332"/>
          </a:xfrm>
          <a:prstGeom prst="rect">
            <a:avLst/>
          </a:prstGeom>
          <a:noFill/>
        </p:spPr>
        <p:txBody>
          <a:bodyPr wrap="square" rtlCol="0">
            <a:spAutoFit/>
          </a:bodyPr>
          <a:lstStyle/>
          <a:p>
            <a:pPr algn="ctr"/>
            <a:r>
              <a:rPr lang="es-CO" dirty="0" smtClean="0"/>
              <a:t>2</a:t>
            </a:r>
            <a:endParaRPr lang="es-CO" dirty="0"/>
          </a:p>
        </p:txBody>
      </p:sp>
      <p:sp>
        <p:nvSpPr>
          <p:cNvPr id="17" name="16 CuadroTexto"/>
          <p:cNvSpPr txBox="1"/>
          <p:nvPr/>
        </p:nvSpPr>
        <p:spPr>
          <a:xfrm>
            <a:off x="5190043" y="3140968"/>
            <a:ext cx="792088" cy="369332"/>
          </a:xfrm>
          <a:prstGeom prst="rect">
            <a:avLst/>
          </a:prstGeom>
          <a:noFill/>
        </p:spPr>
        <p:txBody>
          <a:bodyPr wrap="square" rtlCol="0">
            <a:spAutoFit/>
          </a:bodyPr>
          <a:lstStyle/>
          <a:p>
            <a:pPr algn="ctr"/>
            <a:r>
              <a:rPr lang="es-CO" dirty="0" smtClean="0"/>
              <a:t>3</a:t>
            </a:r>
            <a:endParaRPr lang="es-CO" dirty="0"/>
          </a:p>
        </p:txBody>
      </p:sp>
      <p:sp>
        <p:nvSpPr>
          <p:cNvPr id="18" name="17 CuadroTexto"/>
          <p:cNvSpPr txBox="1"/>
          <p:nvPr/>
        </p:nvSpPr>
        <p:spPr>
          <a:xfrm>
            <a:off x="6486187" y="3153692"/>
            <a:ext cx="792088" cy="369332"/>
          </a:xfrm>
          <a:prstGeom prst="rect">
            <a:avLst/>
          </a:prstGeom>
          <a:noFill/>
        </p:spPr>
        <p:txBody>
          <a:bodyPr wrap="square" rtlCol="0">
            <a:spAutoFit/>
          </a:bodyPr>
          <a:lstStyle/>
          <a:p>
            <a:pPr algn="ctr"/>
            <a:r>
              <a:rPr lang="es-CO" dirty="0" smtClean="0"/>
              <a:t>4</a:t>
            </a:r>
            <a:endParaRPr lang="es-CO" dirty="0"/>
          </a:p>
        </p:txBody>
      </p:sp>
      <p:sp>
        <p:nvSpPr>
          <p:cNvPr id="19" name="18 Rectángulo redondeado"/>
          <p:cNvSpPr/>
          <p:nvPr/>
        </p:nvSpPr>
        <p:spPr>
          <a:xfrm>
            <a:off x="778863" y="4917967"/>
            <a:ext cx="1164078"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000" b="1" dirty="0" smtClean="0">
                <a:latin typeface="Verdana" pitchFamily="34" charset="0"/>
                <a:ea typeface="Verdana" pitchFamily="34" charset="0"/>
                <a:cs typeface="Verdana" pitchFamily="34" charset="0"/>
              </a:rPr>
              <a:t>1</a:t>
            </a:r>
            <a:endParaRPr lang="es-CO" sz="2000" b="1" dirty="0">
              <a:latin typeface="Verdana" pitchFamily="34" charset="0"/>
              <a:ea typeface="Verdana" pitchFamily="34" charset="0"/>
              <a:cs typeface="Verdana" pitchFamily="34" charset="0"/>
            </a:endParaRPr>
          </a:p>
        </p:txBody>
      </p:sp>
      <p:sp>
        <p:nvSpPr>
          <p:cNvPr id="20" name="19 Rectángulo redondeado"/>
          <p:cNvSpPr/>
          <p:nvPr/>
        </p:nvSpPr>
        <p:spPr>
          <a:xfrm>
            <a:off x="2399810" y="4917967"/>
            <a:ext cx="1164078" cy="11521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O" sz="2000" b="1" dirty="0" smtClean="0">
                <a:latin typeface="Verdana" pitchFamily="34" charset="0"/>
                <a:ea typeface="Verdana" pitchFamily="34" charset="0"/>
                <a:cs typeface="Verdana" pitchFamily="34" charset="0"/>
              </a:rPr>
              <a:t>2</a:t>
            </a:r>
            <a:endParaRPr lang="es-CO" sz="2000" b="1" dirty="0">
              <a:latin typeface="Verdana" pitchFamily="34" charset="0"/>
              <a:ea typeface="Verdana" pitchFamily="34" charset="0"/>
              <a:cs typeface="Verdana" pitchFamily="34" charset="0"/>
            </a:endParaRPr>
          </a:p>
        </p:txBody>
      </p:sp>
      <p:sp>
        <p:nvSpPr>
          <p:cNvPr id="21" name="20 Rectángulo redondeado"/>
          <p:cNvSpPr/>
          <p:nvPr/>
        </p:nvSpPr>
        <p:spPr>
          <a:xfrm>
            <a:off x="3994372" y="4917967"/>
            <a:ext cx="1164078" cy="115212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CO" sz="2000" b="1" dirty="0" smtClean="0">
                <a:latin typeface="Verdana" pitchFamily="34" charset="0"/>
                <a:ea typeface="Verdana" pitchFamily="34" charset="0"/>
                <a:cs typeface="Verdana" pitchFamily="34" charset="0"/>
              </a:rPr>
              <a:t>3</a:t>
            </a:r>
            <a:endParaRPr lang="es-CO" sz="2000" b="1" dirty="0">
              <a:latin typeface="Verdana" pitchFamily="34" charset="0"/>
              <a:ea typeface="Verdana" pitchFamily="34" charset="0"/>
              <a:cs typeface="Verdana" pitchFamily="34" charset="0"/>
            </a:endParaRPr>
          </a:p>
        </p:txBody>
      </p:sp>
      <p:sp>
        <p:nvSpPr>
          <p:cNvPr id="22" name="21 Rectángulo redondeado"/>
          <p:cNvSpPr/>
          <p:nvPr/>
        </p:nvSpPr>
        <p:spPr>
          <a:xfrm>
            <a:off x="5586087" y="4917967"/>
            <a:ext cx="1164078" cy="115212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CO" sz="2000" b="1" dirty="0" smtClean="0">
                <a:latin typeface="Verdana" pitchFamily="34" charset="0"/>
                <a:ea typeface="Verdana" pitchFamily="34" charset="0"/>
                <a:cs typeface="Verdana" pitchFamily="34" charset="0"/>
              </a:rPr>
              <a:t>4</a:t>
            </a:r>
            <a:endParaRPr lang="es-CO" sz="2000" b="1" dirty="0">
              <a:latin typeface="Verdana" pitchFamily="34" charset="0"/>
              <a:ea typeface="Verdana" pitchFamily="34" charset="0"/>
              <a:cs typeface="Verdana" pitchFamily="34" charset="0"/>
            </a:endParaRPr>
          </a:p>
        </p:txBody>
      </p:sp>
      <p:sp>
        <p:nvSpPr>
          <p:cNvPr id="23" name="22 Rectángulo redondeado"/>
          <p:cNvSpPr/>
          <p:nvPr/>
        </p:nvSpPr>
        <p:spPr>
          <a:xfrm>
            <a:off x="7109160" y="4917967"/>
            <a:ext cx="1164078" cy="11521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CO" sz="2000" b="1" dirty="0" smtClean="0">
                <a:latin typeface="Verdana" pitchFamily="34" charset="0"/>
                <a:ea typeface="Verdana" pitchFamily="34" charset="0"/>
                <a:cs typeface="Verdana" pitchFamily="34" charset="0"/>
              </a:rPr>
              <a:t>5</a:t>
            </a:r>
            <a:endParaRPr lang="es-CO" sz="2000" b="1" dirty="0">
              <a:latin typeface="Verdana" pitchFamily="34" charset="0"/>
              <a:ea typeface="Verdana" pitchFamily="34" charset="0"/>
              <a:cs typeface="Verdana" pitchFamily="34" charset="0"/>
            </a:endParaRPr>
          </a:p>
        </p:txBody>
      </p:sp>
      <p:sp>
        <p:nvSpPr>
          <p:cNvPr id="24" name="23 CuadroTexto"/>
          <p:cNvSpPr txBox="1"/>
          <p:nvPr/>
        </p:nvSpPr>
        <p:spPr>
          <a:xfrm>
            <a:off x="964858" y="6143035"/>
            <a:ext cx="792088" cy="369332"/>
          </a:xfrm>
          <a:prstGeom prst="rect">
            <a:avLst/>
          </a:prstGeom>
          <a:noFill/>
        </p:spPr>
        <p:txBody>
          <a:bodyPr wrap="square" rtlCol="0">
            <a:spAutoFit/>
          </a:bodyPr>
          <a:lstStyle/>
          <a:p>
            <a:pPr algn="ctr"/>
            <a:r>
              <a:rPr lang="es-CO" dirty="0" smtClean="0"/>
              <a:t>0</a:t>
            </a:r>
            <a:endParaRPr lang="es-CO" dirty="0"/>
          </a:p>
        </p:txBody>
      </p:sp>
      <p:sp>
        <p:nvSpPr>
          <p:cNvPr id="25" name="24 CuadroTexto"/>
          <p:cNvSpPr txBox="1"/>
          <p:nvPr/>
        </p:nvSpPr>
        <p:spPr>
          <a:xfrm>
            <a:off x="2612314" y="6148386"/>
            <a:ext cx="792088" cy="369332"/>
          </a:xfrm>
          <a:prstGeom prst="rect">
            <a:avLst/>
          </a:prstGeom>
          <a:noFill/>
        </p:spPr>
        <p:txBody>
          <a:bodyPr wrap="square" rtlCol="0">
            <a:spAutoFit/>
          </a:bodyPr>
          <a:lstStyle/>
          <a:p>
            <a:pPr algn="ctr"/>
            <a:r>
              <a:rPr lang="es-CO" dirty="0" smtClean="0"/>
              <a:t>1</a:t>
            </a:r>
            <a:endParaRPr lang="es-CO" dirty="0"/>
          </a:p>
        </p:txBody>
      </p:sp>
      <p:sp>
        <p:nvSpPr>
          <p:cNvPr id="26" name="25 CuadroTexto"/>
          <p:cNvSpPr txBox="1"/>
          <p:nvPr/>
        </p:nvSpPr>
        <p:spPr>
          <a:xfrm>
            <a:off x="4180367" y="6148386"/>
            <a:ext cx="792088" cy="369332"/>
          </a:xfrm>
          <a:prstGeom prst="rect">
            <a:avLst/>
          </a:prstGeom>
          <a:noFill/>
        </p:spPr>
        <p:txBody>
          <a:bodyPr wrap="square" rtlCol="0">
            <a:spAutoFit/>
          </a:bodyPr>
          <a:lstStyle/>
          <a:p>
            <a:pPr algn="ctr"/>
            <a:r>
              <a:rPr lang="es-CO" dirty="0" smtClean="0"/>
              <a:t>2</a:t>
            </a:r>
            <a:endParaRPr lang="es-CO" dirty="0"/>
          </a:p>
        </p:txBody>
      </p:sp>
      <p:sp>
        <p:nvSpPr>
          <p:cNvPr id="27" name="26 CuadroTexto"/>
          <p:cNvSpPr txBox="1"/>
          <p:nvPr/>
        </p:nvSpPr>
        <p:spPr>
          <a:xfrm>
            <a:off x="5772082" y="6119448"/>
            <a:ext cx="792088" cy="369332"/>
          </a:xfrm>
          <a:prstGeom prst="rect">
            <a:avLst/>
          </a:prstGeom>
          <a:noFill/>
        </p:spPr>
        <p:txBody>
          <a:bodyPr wrap="square" rtlCol="0">
            <a:spAutoFit/>
          </a:bodyPr>
          <a:lstStyle/>
          <a:p>
            <a:pPr algn="ctr"/>
            <a:r>
              <a:rPr lang="es-CO" dirty="0" smtClean="0"/>
              <a:t>3</a:t>
            </a:r>
            <a:endParaRPr lang="es-CO" dirty="0"/>
          </a:p>
        </p:txBody>
      </p:sp>
      <p:sp>
        <p:nvSpPr>
          <p:cNvPr id="28" name="27 CuadroTexto"/>
          <p:cNvSpPr txBox="1"/>
          <p:nvPr/>
        </p:nvSpPr>
        <p:spPr>
          <a:xfrm>
            <a:off x="7295155" y="6132172"/>
            <a:ext cx="792088" cy="369332"/>
          </a:xfrm>
          <a:prstGeom prst="rect">
            <a:avLst/>
          </a:prstGeom>
          <a:noFill/>
        </p:spPr>
        <p:txBody>
          <a:bodyPr wrap="square" rtlCol="0">
            <a:spAutoFit/>
          </a:bodyPr>
          <a:lstStyle/>
          <a:p>
            <a:pPr algn="ctr"/>
            <a:r>
              <a:rPr lang="es-CO" dirty="0" smtClean="0"/>
              <a:t>4</a:t>
            </a:r>
            <a:endParaRPr lang="es-CO" dirty="0"/>
          </a:p>
        </p:txBody>
      </p:sp>
      <p:cxnSp>
        <p:nvCxnSpPr>
          <p:cNvPr id="29" name="28 Conector recto de flecha"/>
          <p:cNvCxnSpPr>
            <a:stCxn id="19" idx="3"/>
            <a:endCxn id="20" idx="1"/>
          </p:cNvCxnSpPr>
          <p:nvPr/>
        </p:nvCxnSpPr>
        <p:spPr>
          <a:xfrm>
            <a:off x="1942941" y="5494031"/>
            <a:ext cx="456869"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5120" name="5119 Conector recto de flecha"/>
          <p:cNvCxnSpPr>
            <a:stCxn id="20" idx="3"/>
            <a:endCxn id="21" idx="1"/>
          </p:cNvCxnSpPr>
          <p:nvPr/>
        </p:nvCxnSpPr>
        <p:spPr>
          <a:xfrm>
            <a:off x="3563888" y="5494031"/>
            <a:ext cx="430484"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5125" name="5124 Conector recto de flecha"/>
          <p:cNvCxnSpPr>
            <a:stCxn id="21" idx="3"/>
            <a:endCxn id="22" idx="1"/>
          </p:cNvCxnSpPr>
          <p:nvPr/>
        </p:nvCxnSpPr>
        <p:spPr>
          <a:xfrm>
            <a:off x="5158450" y="5494031"/>
            <a:ext cx="427637"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5131" name="5130 Conector recto de flecha"/>
          <p:cNvCxnSpPr>
            <a:stCxn id="23" idx="1"/>
            <a:endCxn id="22" idx="3"/>
          </p:cNvCxnSpPr>
          <p:nvPr/>
        </p:nvCxnSpPr>
        <p:spPr>
          <a:xfrm flipH="1">
            <a:off x="6750165" y="5494031"/>
            <a:ext cx="358995"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674316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04664"/>
            <a:ext cx="7620000" cy="1143000"/>
          </a:xfrm>
        </p:spPr>
        <p:txBody>
          <a:bodyPr/>
          <a:lstStyle/>
          <a:p>
            <a:pPr algn="ctr"/>
            <a:r>
              <a:rPr lang="es-CO" sz="4000" dirty="0" smtClean="0">
                <a:solidFill>
                  <a:schemeClr val="tx1"/>
                </a:solidFill>
                <a:latin typeface="Verdana" pitchFamily="34" charset="0"/>
                <a:ea typeface="Verdana" pitchFamily="34" charset="0"/>
                <a:cs typeface="Verdana" pitchFamily="34" charset="0"/>
              </a:rPr>
              <a:t>Métodos de las Listas</a:t>
            </a:r>
            <a:endParaRPr lang="es-CO" sz="4000" dirty="0">
              <a:solidFill>
                <a:schemeClr val="tx1"/>
              </a:solidFill>
              <a:latin typeface="Verdana" pitchFamily="34" charset="0"/>
              <a:ea typeface="Verdana" pitchFamily="34" charset="0"/>
              <a:cs typeface="Verdana" pitchFamily="34" charset="0"/>
            </a:endParaRPr>
          </a:p>
        </p:txBody>
      </p:sp>
      <p:sp>
        <p:nvSpPr>
          <p:cNvPr id="10" name="2 Marcador de contenido"/>
          <p:cNvSpPr>
            <a:spLocks noGrp="1"/>
          </p:cNvSpPr>
          <p:nvPr>
            <p:ph idx="1"/>
          </p:nvPr>
        </p:nvSpPr>
        <p:spPr>
          <a:xfrm>
            <a:off x="467544" y="1700808"/>
            <a:ext cx="7620000" cy="892696"/>
          </a:xfrm>
        </p:spPr>
        <p:txBody>
          <a:bodyPr>
            <a:noAutofit/>
          </a:bodyPr>
          <a:lstStyle/>
          <a:p>
            <a:pPr marL="114300" indent="0" algn="just">
              <a:buNone/>
            </a:pPr>
            <a:r>
              <a:rPr lang="es-CO" sz="2800" dirty="0" smtClean="0"/>
              <a:t>Las listas tienen distintos métodos para poder trabajar sobre ellas, estos son los más comunes.</a:t>
            </a:r>
            <a:endParaRPr lang="es-CO" sz="2800" dirty="0"/>
          </a:p>
        </p:txBody>
      </p:sp>
      <p:graphicFrame>
        <p:nvGraphicFramePr>
          <p:cNvPr id="6" name="5 Tabla"/>
          <p:cNvGraphicFramePr>
            <a:graphicFrameLocks noGrp="1"/>
          </p:cNvGraphicFramePr>
          <p:nvPr>
            <p:extLst>
              <p:ext uri="{D42A27DB-BD31-4B8C-83A1-F6EECF244321}">
                <p14:modId xmlns:p14="http://schemas.microsoft.com/office/powerpoint/2010/main" val="4194420587"/>
              </p:ext>
            </p:extLst>
          </p:nvPr>
        </p:nvGraphicFramePr>
        <p:xfrm>
          <a:off x="467544" y="2780928"/>
          <a:ext cx="3816424" cy="3774440"/>
        </p:xfrm>
        <a:graphic>
          <a:graphicData uri="http://schemas.openxmlformats.org/drawingml/2006/table">
            <a:tbl>
              <a:tblPr firstRow="1" bandRow="1">
                <a:tableStyleId>{5C22544A-7EE6-4342-B048-85BDC9FD1C3A}</a:tableStyleId>
              </a:tblPr>
              <a:tblGrid>
                <a:gridCol w="1908212"/>
                <a:gridCol w="1908212"/>
              </a:tblGrid>
              <a:tr h="370840">
                <a:tc>
                  <a:txBody>
                    <a:bodyPr/>
                    <a:lstStyle/>
                    <a:p>
                      <a:pPr algn="ctr"/>
                      <a:r>
                        <a:rPr lang="es-CO" dirty="0" smtClean="0"/>
                        <a:t>Método</a:t>
                      </a:r>
                      <a:endParaRPr lang="es-CO" dirty="0"/>
                    </a:p>
                  </a:txBody>
                  <a:tcPr/>
                </a:tc>
                <a:tc>
                  <a:txBody>
                    <a:bodyPr/>
                    <a:lstStyle/>
                    <a:p>
                      <a:pPr algn="ctr"/>
                      <a:r>
                        <a:rPr lang="es-CO" dirty="0" smtClean="0"/>
                        <a:t>Descripción</a:t>
                      </a:r>
                      <a:endParaRPr lang="es-CO" dirty="0"/>
                    </a:p>
                  </a:txBody>
                  <a:tcPr/>
                </a:tc>
              </a:tr>
              <a:tr h="370840">
                <a:tc>
                  <a:txBody>
                    <a:bodyPr/>
                    <a:lstStyle/>
                    <a:p>
                      <a:pPr algn="ctr"/>
                      <a:r>
                        <a:rPr lang="es-CO" sz="1200" dirty="0" err="1" smtClean="0"/>
                        <a:t>Size</a:t>
                      </a:r>
                      <a:r>
                        <a:rPr lang="es-CO" sz="1200" dirty="0" smtClean="0"/>
                        <a:t>()</a:t>
                      </a:r>
                    </a:p>
                  </a:txBody>
                  <a:tcPr/>
                </a:tc>
                <a:tc>
                  <a:txBody>
                    <a:bodyPr/>
                    <a:lstStyle/>
                    <a:p>
                      <a:pPr algn="ctr"/>
                      <a:r>
                        <a:rPr lang="es-CO" sz="1200" dirty="0" smtClean="0"/>
                        <a:t>Devuelve el número de elementos (</a:t>
                      </a:r>
                      <a:r>
                        <a:rPr lang="es-CO" sz="1200" dirty="0" err="1" smtClean="0"/>
                        <a:t>int</a:t>
                      </a:r>
                      <a:r>
                        <a:rPr lang="es-CO" sz="1200" dirty="0" smtClean="0"/>
                        <a:t>)</a:t>
                      </a:r>
                      <a:endParaRPr lang="es-CO" sz="1200" dirty="0"/>
                    </a:p>
                  </a:txBody>
                  <a:tcPr/>
                </a:tc>
              </a:tr>
              <a:tr h="370840">
                <a:tc>
                  <a:txBody>
                    <a:bodyPr/>
                    <a:lstStyle/>
                    <a:p>
                      <a:pPr algn="ctr">
                        <a:spcBef>
                          <a:spcPts val="600"/>
                        </a:spcBef>
                        <a:spcAft>
                          <a:spcPts val="600"/>
                        </a:spcAft>
                      </a:pPr>
                      <a:r>
                        <a:rPr lang="es-CO" sz="1200" dirty="0" err="1">
                          <a:effectLst/>
                          <a:latin typeface="+mn-lt"/>
                        </a:rPr>
                        <a:t>add</a:t>
                      </a:r>
                      <a:r>
                        <a:rPr lang="es-CO" sz="1200" dirty="0">
                          <a:effectLst/>
                          <a:latin typeface="+mn-lt"/>
                        </a:rPr>
                        <a:t>(X)</a:t>
                      </a:r>
                    </a:p>
                  </a:txBody>
                  <a:tcPr marL="68580" marR="68580" marT="0" marB="0"/>
                </a:tc>
                <a:tc>
                  <a:txBody>
                    <a:bodyPr/>
                    <a:lstStyle/>
                    <a:p>
                      <a:pPr algn="ctr">
                        <a:spcBef>
                          <a:spcPts val="600"/>
                        </a:spcBef>
                        <a:spcAft>
                          <a:spcPts val="600"/>
                        </a:spcAft>
                      </a:pPr>
                      <a:r>
                        <a:rPr lang="es-CO" sz="1200" dirty="0">
                          <a:effectLst/>
                          <a:latin typeface="+mn-lt"/>
                        </a:rPr>
                        <a:t>Añade el objeto X al final. Devuelve true.</a:t>
                      </a:r>
                    </a:p>
                  </a:txBody>
                  <a:tcPr marL="68580" marR="68580" marT="0" marB="0"/>
                </a:tc>
              </a:tr>
              <a:tr h="370840">
                <a:tc>
                  <a:txBody>
                    <a:bodyPr/>
                    <a:lstStyle/>
                    <a:p>
                      <a:pPr algn="ctr">
                        <a:spcBef>
                          <a:spcPts val="600"/>
                        </a:spcBef>
                        <a:spcAft>
                          <a:spcPts val="600"/>
                        </a:spcAft>
                      </a:pPr>
                      <a:r>
                        <a:rPr lang="es-CO" sz="1200">
                          <a:effectLst/>
                          <a:latin typeface="+mn-lt"/>
                        </a:rPr>
                        <a:t>add(posición, X)</a:t>
                      </a:r>
                    </a:p>
                  </a:txBody>
                  <a:tcPr marL="68580" marR="68580" marT="0" marB="0"/>
                </a:tc>
                <a:tc>
                  <a:txBody>
                    <a:bodyPr/>
                    <a:lstStyle/>
                    <a:p>
                      <a:pPr algn="ctr">
                        <a:spcBef>
                          <a:spcPts val="600"/>
                        </a:spcBef>
                        <a:spcAft>
                          <a:spcPts val="600"/>
                        </a:spcAft>
                      </a:pPr>
                      <a:r>
                        <a:rPr lang="es-CO" sz="1200" dirty="0">
                          <a:effectLst/>
                          <a:latin typeface="+mn-lt"/>
                        </a:rPr>
                        <a:t>Inserta el objeto X en la posición indicada.</a:t>
                      </a:r>
                    </a:p>
                  </a:txBody>
                  <a:tcPr marL="68580" marR="68580" marT="0" marB="0"/>
                </a:tc>
              </a:tr>
              <a:tr h="370840">
                <a:tc>
                  <a:txBody>
                    <a:bodyPr/>
                    <a:lstStyle/>
                    <a:p>
                      <a:pPr algn="ctr">
                        <a:spcBef>
                          <a:spcPts val="600"/>
                        </a:spcBef>
                        <a:spcAft>
                          <a:spcPts val="600"/>
                        </a:spcAft>
                      </a:pPr>
                      <a:r>
                        <a:rPr lang="es-CO" sz="1200">
                          <a:effectLst/>
                          <a:latin typeface="+mn-lt"/>
                        </a:rPr>
                        <a:t>get(posicion)</a:t>
                      </a:r>
                    </a:p>
                  </a:txBody>
                  <a:tcPr marL="68580" marR="68580" marT="0" marB="0"/>
                </a:tc>
                <a:tc>
                  <a:txBody>
                    <a:bodyPr/>
                    <a:lstStyle/>
                    <a:p>
                      <a:pPr algn="ctr">
                        <a:spcBef>
                          <a:spcPts val="600"/>
                        </a:spcBef>
                        <a:spcAft>
                          <a:spcPts val="600"/>
                        </a:spcAft>
                      </a:pPr>
                      <a:r>
                        <a:rPr lang="es-CO" sz="1200" dirty="0">
                          <a:effectLst/>
                          <a:latin typeface="+mn-lt"/>
                        </a:rPr>
                        <a:t>Devuelve el elemento que está en la posición indicada.</a:t>
                      </a:r>
                    </a:p>
                  </a:txBody>
                  <a:tcPr marL="68580" marR="68580" marT="0" marB="0"/>
                </a:tc>
              </a:tr>
              <a:tr h="370840">
                <a:tc>
                  <a:txBody>
                    <a:bodyPr/>
                    <a:lstStyle/>
                    <a:p>
                      <a:pPr algn="ctr">
                        <a:spcBef>
                          <a:spcPts val="600"/>
                        </a:spcBef>
                        <a:spcAft>
                          <a:spcPts val="600"/>
                        </a:spcAft>
                      </a:pPr>
                      <a:r>
                        <a:rPr lang="es-CO" sz="1200">
                          <a:effectLst/>
                          <a:latin typeface="+mn-lt"/>
                        </a:rPr>
                        <a:t>remove(posicion)</a:t>
                      </a:r>
                    </a:p>
                  </a:txBody>
                  <a:tcPr marL="68580" marR="68580" marT="0" marB="0"/>
                </a:tc>
                <a:tc>
                  <a:txBody>
                    <a:bodyPr/>
                    <a:lstStyle/>
                    <a:p>
                      <a:pPr algn="ctr">
                        <a:spcBef>
                          <a:spcPts val="600"/>
                        </a:spcBef>
                        <a:spcAft>
                          <a:spcPts val="600"/>
                        </a:spcAft>
                      </a:pPr>
                      <a:r>
                        <a:rPr lang="es-CO" sz="1200" dirty="0">
                          <a:effectLst/>
                          <a:latin typeface="+mn-lt"/>
                        </a:rPr>
                        <a:t>Elimina el elemento que se encuentra en la posición indicada. Devuelve el elemento eliminado.</a:t>
                      </a:r>
                    </a:p>
                  </a:txBody>
                  <a:tcPr marL="68580" marR="68580" marT="0" marB="0"/>
                </a:tc>
              </a:tr>
              <a:tr h="370840">
                <a:tc>
                  <a:txBody>
                    <a:bodyPr/>
                    <a:lstStyle/>
                    <a:p>
                      <a:pPr algn="ctr">
                        <a:spcBef>
                          <a:spcPts val="600"/>
                        </a:spcBef>
                        <a:spcAft>
                          <a:spcPts val="600"/>
                        </a:spcAft>
                      </a:pPr>
                      <a:r>
                        <a:rPr lang="es-CO" sz="1200">
                          <a:effectLst/>
                          <a:latin typeface="+mn-lt"/>
                        </a:rPr>
                        <a:t>remove(X)</a:t>
                      </a:r>
                    </a:p>
                  </a:txBody>
                  <a:tcPr marL="68580" marR="68580" marT="0" marB="0"/>
                </a:tc>
                <a:tc>
                  <a:txBody>
                    <a:bodyPr/>
                    <a:lstStyle/>
                    <a:p>
                      <a:pPr algn="ctr">
                        <a:spcBef>
                          <a:spcPts val="600"/>
                        </a:spcBef>
                        <a:spcAft>
                          <a:spcPts val="600"/>
                        </a:spcAft>
                      </a:pPr>
                      <a:r>
                        <a:rPr lang="es-CO" sz="1200" dirty="0">
                          <a:effectLst/>
                          <a:latin typeface="+mn-lt"/>
                        </a:rPr>
                        <a:t>Elimina la primera ocurrencia del objeto X. Devuelve true si el elemento está en la lista.</a:t>
                      </a:r>
                    </a:p>
                  </a:txBody>
                  <a:tcPr marL="68580" marR="68580" marT="0" marB="0"/>
                </a:tc>
              </a:tr>
              <a:tr h="370840">
                <a:tc>
                  <a:txBody>
                    <a:bodyPr/>
                    <a:lstStyle/>
                    <a:p>
                      <a:pPr algn="ctr">
                        <a:spcBef>
                          <a:spcPts val="600"/>
                        </a:spcBef>
                        <a:spcAft>
                          <a:spcPts val="600"/>
                        </a:spcAft>
                      </a:pPr>
                      <a:r>
                        <a:rPr lang="es-CO" sz="1200">
                          <a:effectLst/>
                          <a:latin typeface="+mn-lt"/>
                        </a:rPr>
                        <a:t>clear()</a:t>
                      </a:r>
                    </a:p>
                  </a:txBody>
                  <a:tcPr marL="68580" marR="68580" marT="0" marB="0"/>
                </a:tc>
                <a:tc>
                  <a:txBody>
                    <a:bodyPr/>
                    <a:lstStyle/>
                    <a:p>
                      <a:pPr algn="ctr">
                        <a:spcBef>
                          <a:spcPts val="600"/>
                        </a:spcBef>
                        <a:spcAft>
                          <a:spcPts val="600"/>
                        </a:spcAft>
                      </a:pPr>
                      <a:r>
                        <a:rPr lang="es-CO" sz="1200" dirty="0">
                          <a:effectLst/>
                          <a:latin typeface="+mn-lt"/>
                        </a:rPr>
                        <a:t>Elimina todos los elementos.</a:t>
                      </a:r>
                    </a:p>
                  </a:txBody>
                  <a:tcPr marL="68580" marR="68580" marT="0" marB="0"/>
                </a:tc>
              </a:tr>
            </a:tbl>
          </a:graphicData>
        </a:graphic>
      </p:graphicFrame>
      <p:graphicFrame>
        <p:nvGraphicFramePr>
          <p:cNvPr id="15" name="14 Tabla"/>
          <p:cNvGraphicFramePr>
            <a:graphicFrameLocks noGrp="1"/>
          </p:cNvGraphicFramePr>
          <p:nvPr>
            <p:extLst>
              <p:ext uri="{D42A27DB-BD31-4B8C-83A1-F6EECF244321}">
                <p14:modId xmlns:p14="http://schemas.microsoft.com/office/powerpoint/2010/main" val="1944430650"/>
              </p:ext>
            </p:extLst>
          </p:nvPr>
        </p:nvGraphicFramePr>
        <p:xfrm>
          <a:off x="4427984" y="2780928"/>
          <a:ext cx="3816424" cy="2082800"/>
        </p:xfrm>
        <a:graphic>
          <a:graphicData uri="http://schemas.openxmlformats.org/drawingml/2006/table">
            <a:tbl>
              <a:tblPr firstRow="1" bandRow="1">
                <a:tableStyleId>{5C22544A-7EE6-4342-B048-85BDC9FD1C3A}</a:tableStyleId>
              </a:tblPr>
              <a:tblGrid>
                <a:gridCol w="1908212"/>
                <a:gridCol w="1908212"/>
              </a:tblGrid>
              <a:tr h="370840">
                <a:tc>
                  <a:txBody>
                    <a:bodyPr/>
                    <a:lstStyle/>
                    <a:p>
                      <a:pPr algn="ctr"/>
                      <a:r>
                        <a:rPr lang="es-CO" dirty="0" smtClean="0"/>
                        <a:t>Método</a:t>
                      </a:r>
                      <a:endParaRPr lang="es-CO" dirty="0"/>
                    </a:p>
                  </a:txBody>
                  <a:tcPr/>
                </a:tc>
                <a:tc>
                  <a:txBody>
                    <a:bodyPr/>
                    <a:lstStyle/>
                    <a:p>
                      <a:pPr algn="ctr"/>
                      <a:r>
                        <a:rPr lang="es-CO" dirty="0" smtClean="0"/>
                        <a:t>Descripción</a:t>
                      </a:r>
                      <a:endParaRPr lang="es-CO" dirty="0"/>
                    </a:p>
                  </a:txBody>
                  <a:tcPr/>
                </a:tc>
              </a:tr>
              <a:tr h="370840">
                <a:tc>
                  <a:txBody>
                    <a:bodyPr/>
                    <a:lstStyle/>
                    <a:p>
                      <a:pPr>
                        <a:spcBef>
                          <a:spcPts val="600"/>
                        </a:spcBef>
                        <a:spcAft>
                          <a:spcPts val="600"/>
                        </a:spcAft>
                      </a:pPr>
                      <a:r>
                        <a:rPr lang="es-CO" sz="1100">
                          <a:effectLst/>
                          <a:latin typeface="+mn-lt"/>
                        </a:rPr>
                        <a:t>set(posición, X)</a:t>
                      </a:r>
                    </a:p>
                  </a:txBody>
                  <a:tcPr marL="68580" marR="68580" marT="0" marB="0"/>
                </a:tc>
                <a:tc>
                  <a:txBody>
                    <a:bodyPr/>
                    <a:lstStyle/>
                    <a:p>
                      <a:pPr algn="just">
                        <a:spcBef>
                          <a:spcPts val="600"/>
                        </a:spcBef>
                        <a:spcAft>
                          <a:spcPts val="600"/>
                        </a:spcAft>
                      </a:pPr>
                      <a:r>
                        <a:rPr lang="es-CO" sz="1100">
                          <a:effectLst/>
                          <a:latin typeface="+mn-lt"/>
                        </a:rPr>
                        <a:t>Sustituye el elemento que se encuentra en la posición indicada por el objeto X. Devuelve el elemento sustituido.</a:t>
                      </a:r>
                    </a:p>
                  </a:txBody>
                  <a:tcPr marL="68580" marR="68580" marT="0" marB="0"/>
                </a:tc>
              </a:tr>
              <a:tr h="370840">
                <a:tc>
                  <a:txBody>
                    <a:bodyPr/>
                    <a:lstStyle/>
                    <a:p>
                      <a:pPr>
                        <a:spcBef>
                          <a:spcPts val="600"/>
                        </a:spcBef>
                        <a:spcAft>
                          <a:spcPts val="600"/>
                        </a:spcAft>
                      </a:pPr>
                      <a:r>
                        <a:rPr lang="es-CO" sz="1100">
                          <a:effectLst/>
                          <a:latin typeface="+mn-lt"/>
                        </a:rPr>
                        <a:t>contains(X)</a:t>
                      </a:r>
                    </a:p>
                  </a:txBody>
                  <a:tcPr marL="68580" marR="68580" marT="0" marB="0"/>
                </a:tc>
                <a:tc>
                  <a:txBody>
                    <a:bodyPr/>
                    <a:lstStyle/>
                    <a:p>
                      <a:pPr algn="just">
                        <a:spcBef>
                          <a:spcPts val="600"/>
                        </a:spcBef>
                        <a:spcAft>
                          <a:spcPts val="600"/>
                        </a:spcAft>
                      </a:pPr>
                      <a:r>
                        <a:rPr lang="es-CO" sz="1100">
                          <a:effectLst/>
                          <a:latin typeface="+mn-lt"/>
                        </a:rPr>
                        <a:t>Comprueba si la colección contiene al objeto X. Devuelve true o false.</a:t>
                      </a:r>
                    </a:p>
                  </a:txBody>
                  <a:tcPr marL="68580" marR="68580" marT="0" marB="0"/>
                </a:tc>
              </a:tr>
              <a:tr h="370840">
                <a:tc>
                  <a:txBody>
                    <a:bodyPr/>
                    <a:lstStyle/>
                    <a:p>
                      <a:pPr>
                        <a:spcBef>
                          <a:spcPts val="600"/>
                        </a:spcBef>
                        <a:spcAft>
                          <a:spcPts val="600"/>
                        </a:spcAft>
                      </a:pPr>
                      <a:r>
                        <a:rPr lang="es-CO" sz="1100">
                          <a:effectLst/>
                          <a:latin typeface="+mn-lt"/>
                        </a:rPr>
                        <a:t>indexOf(X)</a:t>
                      </a:r>
                    </a:p>
                  </a:txBody>
                  <a:tcPr marL="68580" marR="68580" marT="0" marB="0"/>
                </a:tc>
                <a:tc>
                  <a:txBody>
                    <a:bodyPr/>
                    <a:lstStyle/>
                    <a:p>
                      <a:pPr algn="just">
                        <a:spcBef>
                          <a:spcPts val="600"/>
                        </a:spcBef>
                        <a:spcAft>
                          <a:spcPts val="600"/>
                        </a:spcAft>
                      </a:pPr>
                      <a:r>
                        <a:rPr lang="es-CO" sz="1100" dirty="0">
                          <a:effectLst/>
                          <a:latin typeface="+mn-lt"/>
                        </a:rPr>
                        <a:t>Devuelve la posición del objeto X. Si no existe devuelve -1</a:t>
                      </a:r>
                    </a:p>
                  </a:txBody>
                  <a:tcPr marL="68580" marR="68580" marT="0" marB="0"/>
                </a:tc>
              </a:tr>
            </a:tbl>
          </a:graphicData>
        </a:graphic>
      </p:graphicFrame>
    </p:spTree>
    <p:extLst>
      <p:ext uri="{BB962C8B-B14F-4D97-AF65-F5344CB8AC3E}">
        <p14:creationId xmlns:p14="http://schemas.microsoft.com/office/powerpoint/2010/main" val="21942689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04664"/>
            <a:ext cx="7620000" cy="1143000"/>
          </a:xfrm>
        </p:spPr>
        <p:txBody>
          <a:bodyPr/>
          <a:lstStyle/>
          <a:p>
            <a:pPr algn="ctr"/>
            <a:r>
              <a:rPr lang="es-CO" sz="4000" dirty="0" smtClean="0">
                <a:solidFill>
                  <a:schemeClr val="tx1"/>
                </a:solidFill>
                <a:latin typeface="Verdana" pitchFamily="34" charset="0"/>
                <a:ea typeface="Verdana" pitchFamily="34" charset="0"/>
                <a:cs typeface="Verdana" pitchFamily="34" charset="0"/>
              </a:rPr>
              <a:t>Crear Listas</a:t>
            </a:r>
            <a:endParaRPr lang="es-CO" sz="4000" dirty="0">
              <a:solidFill>
                <a:schemeClr val="tx1"/>
              </a:solidFill>
              <a:latin typeface="Verdana" pitchFamily="34" charset="0"/>
              <a:ea typeface="Verdana" pitchFamily="34" charset="0"/>
              <a:cs typeface="Verdana" pitchFamily="34" charset="0"/>
            </a:endParaRPr>
          </a:p>
        </p:txBody>
      </p:sp>
      <p:sp>
        <p:nvSpPr>
          <p:cNvPr id="10" name="2 Marcador de contenido"/>
          <p:cNvSpPr>
            <a:spLocks noGrp="1"/>
          </p:cNvSpPr>
          <p:nvPr>
            <p:ph idx="1"/>
          </p:nvPr>
        </p:nvSpPr>
        <p:spPr>
          <a:xfrm>
            <a:off x="467544" y="1700808"/>
            <a:ext cx="7620000" cy="892696"/>
          </a:xfrm>
        </p:spPr>
        <p:txBody>
          <a:bodyPr>
            <a:noAutofit/>
          </a:bodyPr>
          <a:lstStyle/>
          <a:p>
            <a:pPr marL="114300" indent="0" algn="just">
              <a:buNone/>
            </a:pPr>
            <a:r>
              <a:rPr lang="es-CO" sz="2800" dirty="0" smtClean="0"/>
              <a:t>Para crear una Lista se sigue la siguiente estructura.</a:t>
            </a:r>
            <a:endParaRPr lang="es-CO" sz="2800" dirty="0"/>
          </a:p>
        </p:txBody>
      </p:sp>
      <p:sp>
        <p:nvSpPr>
          <p:cNvPr id="16" name="15 Rectángulo redondeado"/>
          <p:cNvSpPr/>
          <p:nvPr/>
        </p:nvSpPr>
        <p:spPr>
          <a:xfrm>
            <a:off x="682591" y="2924944"/>
            <a:ext cx="7273785"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err="1" smtClean="0">
                <a:solidFill>
                  <a:schemeClr val="accent4">
                    <a:lumMod val="75000"/>
                  </a:schemeClr>
                </a:solidFill>
                <a:latin typeface="Verdana" pitchFamily="34" charset="0"/>
                <a:ea typeface="Verdana" pitchFamily="34" charset="0"/>
                <a:cs typeface="Verdana" pitchFamily="34" charset="0"/>
              </a:rPr>
              <a:t>ArrayList</a:t>
            </a:r>
            <a:r>
              <a:rPr lang="es-CO" sz="1600" b="1" dirty="0" smtClean="0">
                <a:latin typeface="Verdana" pitchFamily="34" charset="0"/>
                <a:ea typeface="Verdana" pitchFamily="34" charset="0"/>
                <a:cs typeface="Verdana" pitchFamily="34" charset="0"/>
              </a:rPr>
              <a:t> </a:t>
            </a:r>
            <a:r>
              <a:rPr lang="es-CO" sz="1600" b="1" dirty="0" smtClean="0">
                <a:solidFill>
                  <a:schemeClr val="accent3">
                    <a:lumMod val="60000"/>
                    <a:lumOff val="40000"/>
                  </a:schemeClr>
                </a:solidFill>
                <a:latin typeface="Verdana" pitchFamily="34" charset="0"/>
                <a:ea typeface="Verdana" pitchFamily="34" charset="0"/>
                <a:cs typeface="Verdana" pitchFamily="34" charset="0"/>
              </a:rPr>
              <a:t>lista</a:t>
            </a:r>
            <a:r>
              <a:rPr lang="es-CO" sz="1600" b="1" dirty="0" smtClean="0">
                <a:latin typeface="Verdana" pitchFamily="34" charset="0"/>
                <a:ea typeface="Verdana" pitchFamily="34" charset="0"/>
                <a:cs typeface="Verdana" pitchFamily="34" charset="0"/>
              </a:rPr>
              <a:t>= </a:t>
            </a:r>
            <a:r>
              <a:rPr lang="es-CO" sz="1600" b="1" dirty="0" smtClean="0">
                <a:solidFill>
                  <a:srgbClr val="FF0000"/>
                </a:solidFill>
                <a:latin typeface="Verdana" pitchFamily="34" charset="0"/>
                <a:ea typeface="Verdana" pitchFamily="34" charset="0"/>
                <a:cs typeface="Verdana" pitchFamily="34" charset="0"/>
              </a:rPr>
              <a:t>new</a:t>
            </a:r>
            <a:r>
              <a:rPr lang="es-CO" sz="1600" b="1" dirty="0" smtClean="0">
                <a:latin typeface="Verdana" pitchFamily="34" charset="0"/>
                <a:ea typeface="Verdana" pitchFamily="34" charset="0"/>
                <a:cs typeface="Verdana" pitchFamily="34" charset="0"/>
              </a:rPr>
              <a:t> </a:t>
            </a:r>
            <a:r>
              <a:rPr lang="es-CO" sz="1600" b="1" dirty="0" err="1" smtClean="0">
                <a:solidFill>
                  <a:schemeClr val="accent4">
                    <a:lumMod val="75000"/>
                  </a:schemeClr>
                </a:solidFill>
                <a:latin typeface="Verdana" pitchFamily="34" charset="0"/>
                <a:ea typeface="Verdana" pitchFamily="34" charset="0"/>
                <a:cs typeface="Verdana" pitchFamily="34" charset="0"/>
              </a:rPr>
              <a:t>ArrayList</a:t>
            </a:r>
            <a:r>
              <a:rPr lang="es-CO" sz="1600" b="1" dirty="0" smtClean="0">
                <a:latin typeface="Verdana" pitchFamily="34" charset="0"/>
                <a:ea typeface="Verdana" pitchFamily="34" charset="0"/>
                <a:cs typeface="Verdana" pitchFamily="34" charset="0"/>
              </a:rPr>
              <a:t>();</a:t>
            </a:r>
            <a:endParaRPr lang="es-CO" sz="1600" b="1" dirty="0">
              <a:latin typeface="Verdana" pitchFamily="34" charset="0"/>
              <a:ea typeface="Verdana" pitchFamily="34" charset="0"/>
              <a:cs typeface="Verdana" pitchFamily="34" charset="0"/>
            </a:endParaRPr>
          </a:p>
        </p:txBody>
      </p:sp>
      <p:sp>
        <p:nvSpPr>
          <p:cNvPr id="3" name="2 Elipse"/>
          <p:cNvSpPr/>
          <p:nvPr/>
        </p:nvSpPr>
        <p:spPr>
          <a:xfrm>
            <a:off x="682591" y="4365104"/>
            <a:ext cx="505033" cy="504056"/>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16 Elipse"/>
          <p:cNvSpPr/>
          <p:nvPr/>
        </p:nvSpPr>
        <p:spPr>
          <a:xfrm>
            <a:off x="682591" y="5021560"/>
            <a:ext cx="505033" cy="504056"/>
          </a:xfrm>
          <a:prstGeom prst="ellipse">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17 Elipse"/>
          <p:cNvSpPr/>
          <p:nvPr/>
        </p:nvSpPr>
        <p:spPr>
          <a:xfrm>
            <a:off x="682591" y="5661248"/>
            <a:ext cx="505033" cy="504056"/>
          </a:xfrm>
          <a:prstGeom prst="ellipse">
            <a:avLst/>
          </a:prstGeom>
          <a:solidFill>
            <a:srgbClr val="FF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2 Marcador de contenido"/>
          <p:cNvSpPr txBox="1">
            <a:spLocks/>
          </p:cNvSpPr>
          <p:nvPr/>
        </p:nvSpPr>
        <p:spPr>
          <a:xfrm>
            <a:off x="1331640" y="4461576"/>
            <a:ext cx="6624736" cy="446348"/>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buFont typeface="Arial" pitchFamily="34" charset="0"/>
              <a:buNone/>
            </a:pPr>
            <a:r>
              <a:rPr lang="es-CO" sz="2000" dirty="0" smtClean="0"/>
              <a:t>Clase </a:t>
            </a:r>
            <a:r>
              <a:rPr lang="es-CO" sz="2000" dirty="0" err="1" smtClean="0"/>
              <a:t>ArrayList</a:t>
            </a:r>
            <a:r>
              <a:rPr lang="es-CO" sz="2000" dirty="0" smtClean="0"/>
              <a:t> de la cual instanciamos un Objeto.</a:t>
            </a:r>
            <a:endParaRPr lang="es-CO" sz="2000" dirty="0"/>
          </a:p>
        </p:txBody>
      </p:sp>
      <p:sp>
        <p:nvSpPr>
          <p:cNvPr id="20" name="2 Marcador de contenido"/>
          <p:cNvSpPr txBox="1">
            <a:spLocks/>
          </p:cNvSpPr>
          <p:nvPr/>
        </p:nvSpPr>
        <p:spPr>
          <a:xfrm>
            <a:off x="1331640" y="5092100"/>
            <a:ext cx="6624736" cy="446348"/>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buFont typeface="Arial" pitchFamily="34" charset="0"/>
              <a:buNone/>
            </a:pPr>
            <a:r>
              <a:rPr lang="es-CO" sz="2000" dirty="0" smtClean="0"/>
              <a:t>Nombre de la Lista.</a:t>
            </a:r>
            <a:endParaRPr lang="es-CO" sz="2000" dirty="0"/>
          </a:p>
        </p:txBody>
      </p:sp>
      <p:sp>
        <p:nvSpPr>
          <p:cNvPr id="21" name="2 Marcador de contenido"/>
          <p:cNvSpPr txBox="1">
            <a:spLocks/>
          </p:cNvSpPr>
          <p:nvPr/>
        </p:nvSpPr>
        <p:spPr>
          <a:xfrm>
            <a:off x="1331640" y="5661248"/>
            <a:ext cx="6624736" cy="446348"/>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buFont typeface="Arial" pitchFamily="34" charset="0"/>
              <a:buNone/>
            </a:pPr>
            <a:r>
              <a:rPr lang="es-CO" sz="2000" dirty="0" smtClean="0"/>
              <a:t>Instancia de la Lista.</a:t>
            </a:r>
            <a:endParaRPr lang="es-CO" sz="2000" dirty="0"/>
          </a:p>
        </p:txBody>
      </p:sp>
    </p:spTree>
    <p:extLst>
      <p:ext uri="{BB962C8B-B14F-4D97-AF65-F5344CB8AC3E}">
        <p14:creationId xmlns:p14="http://schemas.microsoft.com/office/powerpoint/2010/main" val="2008981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smtClean="0">
                <a:solidFill>
                  <a:schemeClr val="tx1"/>
                </a:solidFill>
              </a:rPr>
              <a:t>Referencias</a:t>
            </a:r>
            <a:endParaRPr lang="es-CO" dirty="0">
              <a:solidFill>
                <a:schemeClr val="tx1"/>
              </a:solidFill>
            </a:endParaRPr>
          </a:p>
        </p:txBody>
      </p:sp>
      <p:sp>
        <p:nvSpPr>
          <p:cNvPr id="3" name="2 Marcador de contenido"/>
          <p:cNvSpPr>
            <a:spLocks noGrp="1"/>
          </p:cNvSpPr>
          <p:nvPr>
            <p:ph idx="1"/>
          </p:nvPr>
        </p:nvSpPr>
        <p:spPr/>
        <p:txBody>
          <a:bodyPr>
            <a:normAutofit/>
          </a:bodyPr>
          <a:lstStyle/>
          <a:p>
            <a:r>
              <a:rPr lang="es-CO" dirty="0" smtClean="0"/>
              <a:t>[</a:t>
            </a:r>
            <a:r>
              <a:rPr lang="es-CO" dirty="0" smtClean="0"/>
              <a:t>1</a:t>
            </a:r>
            <a:r>
              <a:rPr lang="es-CO" dirty="0" smtClean="0"/>
              <a:t>]Crespo, Adrián. </a:t>
            </a:r>
            <a:r>
              <a:rPr lang="es-CO" dirty="0" smtClean="0"/>
              <a:t>(2012, Marzo 5). </a:t>
            </a:r>
            <a:r>
              <a:rPr lang="es-CO" i="1" dirty="0"/>
              <a:t>Curso de Java. Estructuras de datos: </a:t>
            </a:r>
            <a:r>
              <a:rPr lang="es-CO" i="1" dirty="0" err="1"/>
              <a:t>ArrayList</a:t>
            </a:r>
            <a:r>
              <a:rPr lang="es-CO" i="1" dirty="0"/>
              <a:t> y </a:t>
            </a:r>
            <a:r>
              <a:rPr lang="es-CO" i="1" dirty="0" err="1"/>
              <a:t>LinkedList</a:t>
            </a:r>
            <a:r>
              <a:rPr lang="es-CO" i="1" dirty="0"/>
              <a:t>.</a:t>
            </a:r>
            <a:r>
              <a:rPr lang="es-CO" dirty="0" smtClean="0"/>
              <a:t> </a:t>
            </a:r>
            <a:r>
              <a:rPr lang="es-CO" dirty="0" smtClean="0"/>
              <a:t>[</a:t>
            </a:r>
            <a:r>
              <a:rPr lang="es-CO" dirty="0" smtClean="0"/>
              <a:t>En línea]. Disponible en</a:t>
            </a:r>
            <a:r>
              <a:rPr lang="es-CO" dirty="0"/>
              <a:t>: </a:t>
            </a:r>
            <a:r>
              <a:rPr lang="es-CO" dirty="0"/>
              <a:t>http://www.redeszone.net/2012/03/05/curso-de-java-estructuras-de-datos-arraylist-y-linkedlist/</a:t>
            </a:r>
            <a:endParaRPr lang="es-CO" dirty="0" smtClean="0"/>
          </a:p>
        </p:txBody>
      </p:sp>
    </p:spTree>
    <p:extLst>
      <p:ext uri="{BB962C8B-B14F-4D97-AF65-F5344CB8AC3E}">
        <p14:creationId xmlns:p14="http://schemas.microsoft.com/office/powerpoint/2010/main" val="42618973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yac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yace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329</TotalTime>
  <Words>438</Words>
  <Application>Microsoft Office PowerPoint</Application>
  <PresentationFormat>Presentación en pantalla (4:3)</PresentationFormat>
  <Paragraphs>86</Paragraphs>
  <Slides>9</Slides>
  <Notes>0</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Adyacencia</vt:lpstr>
      <vt:lpstr>Listas</vt:lpstr>
      <vt:lpstr>¿Qué es una Lista?</vt:lpstr>
      <vt:lpstr>Tipos de Lista</vt:lpstr>
      <vt:lpstr>ArrayList</vt:lpstr>
      <vt:lpstr>LinkedList</vt:lpstr>
      <vt:lpstr>Presentación de PowerPoint</vt:lpstr>
      <vt:lpstr>Métodos de las Listas</vt:lpstr>
      <vt:lpstr>Crear Listas</vt:lpstr>
      <vt:lpstr>Referencias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WINDOWS 7</dc:creator>
  <cp:lastModifiedBy>WINDOWS 7</cp:lastModifiedBy>
  <cp:revision>130</cp:revision>
  <dcterms:created xsi:type="dcterms:W3CDTF">2015-04-12T21:04:04Z</dcterms:created>
  <dcterms:modified xsi:type="dcterms:W3CDTF">2015-05-25T00:44:08Z</dcterms:modified>
</cp:coreProperties>
</file>