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sldIdLst>
    <p:sldId id="256" r:id="rId2"/>
    <p:sldId id="257" r:id="rId3"/>
    <p:sldId id="264" r:id="rId4"/>
    <p:sldId id="285" r:id="rId5"/>
    <p:sldId id="284" r:id="rId6"/>
    <p:sldId id="286" r:id="rId7"/>
    <p:sldId id="287" r:id="rId8"/>
    <p:sldId id="288" r:id="rId9"/>
    <p:sldId id="289" r:id="rId10"/>
    <p:sldId id="258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6" autoAdjust="0"/>
  </p:normalViewPr>
  <p:slideViewPr>
    <p:cSldViewPr>
      <p:cViewPr>
        <p:scale>
          <a:sx n="70" d="100"/>
          <a:sy n="70" d="100"/>
        </p:scale>
        <p:origin x="-72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E17A19-5743-494F-8442-6C048FD4F29E}" type="datetimeFigureOut">
              <a:rPr lang="es-CO" smtClean="0"/>
              <a:t>25/05/2015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Pilas y Colas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Programación en Java Para Dummies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099094"/>
            <a:ext cx="2492896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Referencias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[</a:t>
            </a:r>
            <a:r>
              <a:rPr lang="es-CO" dirty="0" smtClean="0"/>
              <a:t>1]Astudillo, Juan. </a:t>
            </a:r>
            <a:r>
              <a:rPr lang="es-CO" dirty="0" smtClean="0"/>
              <a:t>(</a:t>
            </a:r>
            <a:r>
              <a:rPr lang="es-CO" dirty="0" smtClean="0"/>
              <a:t>2013, Agosto </a:t>
            </a:r>
            <a:r>
              <a:rPr lang="es-CO" dirty="0" smtClean="0"/>
              <a:t>26</a:t>
            </a:r>
            <a:r>
              <a:rPr lang="es-CO" dirty="0" smtClean="0"/>
              <a:t>). </a:t>
            </a:r>
            <a:r>
              <a:rPr lang="es-CO" i="1" dirty="0" smtClean="0"/>
              <a:t>Aprendiendo Java Pilas y Colas. </a:t>
            </a:r>
            <a:r>
              <a:rPr lang="es-CO" dirty="0" smtClean="0"/>
              <a:t>[</a:t>
            </a:r>
            <a:r>
              <a:rPr lang="es-CO" dirty="0" smtClean="0"/>
              <a:t>En línea]. Disponible en</a:t>
            </a:r>
            <a:r>
              <a:rPr lang="es-CO" dirty="0"/>
              <a:t>: http</a:t>
            </a:r>
            <a:r>
              <a:rPr lang="es-CO"/>
              <a:t>://</a:t>
            </a:r>
            <a:r>
              <a:rPr lang="es-CO" smtClean="0"/>
              <a:t>es.slideshare.net/RoverOportunity2012/java-pilas-ycolas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2618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¿Qué es una Pila?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Una pila es una estructura de datos en la que el modo de acceso a sus elementos se da por medio de la implementación de LIFO (</a:t>
            </a:r>
            <a:r>
              <a:rPr lang="es-CO" sz="2800" dirty="0" err="1" smtClean="0"/>
              <a:t>Last</a:t>
            </a:r>
            <a:r>
              <a:rPr lang="es-CO" sz="2800" dirty="0" smtClean="0"/>
              <a:t> in </a:t>
            </a:r>
            <a:r>
              <a:rPr lang="es-CO" sz="2800" dirty="0" err="1" smtClean="0"/>
              <a:t>First</a:t>
            </a:r>
            <a:r>
              <a:rPr lang="es-CO" sz="2800" dirty="0" smtClean="0"/>
              <a:t> </a:t>
            </a:r>
            <a:r>
              <a:rPr lang="es-CO" sz="2800" dirty="0" err="1" smtClean="0"/>
              <a:t>Out</a:t>
            </a:r>
            <a:r>
              <a:rPr lang="es-CO" sz="2800" dirty="0" smtClean="0"/>
              <a:t>).</a:t>
            </a:r>
            <a:endParaRPr lang="es-CO" sz="2800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4315819" y="3442240"/>
            <a:ext cx="76803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4317382" y="4305851"/>
            <a:ext cx="766471" cy="72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4331154" y="5191884"/>
            <a:ext cx="775314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525294" y="362248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539066" y="448122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539066" y="535796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38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Operaciones con Pilas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Las pilas tienen dos operaciones básicas que demuestran su funcionamiento.</a:t>
            </a:r>
            <a:endParaRPr lang="es-CO" sz="2800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674143" y="2852936"/>
            <a:ext cx="339380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s-CO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pilar</a:t>
            </a:r>
            <a:endParaRPr lang="es-CO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4613979" y="2852936"/>
            <a:ext cx="339380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Desempilar</a:t>
            </a:r>
            <a:endParaRPr lang="es-CO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7 Rectángulo redondeado"/>
          <p:cNvSpPr/>
          <p:nvPr/>
        </p:nvSpPr>
        <p:spPr>
          <a:xfrm rot="1236249">
            <a:off x="2945944" y="4120947"/>
            <a:ext cx="76803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965824" y="4910858"/>
            <a:ext cx="766471" cy="72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1979596" y="5796891"/>
            <a:ext cx="775314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173736" y="422748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187508" y="50862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187508" y="596297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1" name="30 Rectángulo redondeado"/>
          <p:cNvSpPr/>
          <p:nvPr/>
        </p:nvSpPr>
        <p:spPr>
          <a:xfrm rot="1236249">
            <a:off x="6978394" y="4120948"/>
            <a:ext cx="76803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5998274" y="4910859"/>
            <a:ext cx="766471" cy="72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32 Rectángulo redondeado"/>
          <p:cNvSpPr/>
          <p:nvPr/>
        </p:nvSpPr>
        <p:spPr>
          <a:xfrm>
            <a:off x="6012046" y="5796892"/>
            <a:ext cx="775314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5206186" y="422749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5219958" y="508623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219958" y="596297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4" name="3 Conector curvado"/>
          <p:cNvCxnSpPr>
            <a:stCxn id="8" idx="1"/>
            <a:endCxn id="9" idx="0"/>
          </p:cNvCxnSpPr>
          <p:nvPr/>
        </p:nvCxnSpPr>
        <p:spPr>
          <a:xfrm rot="10800000" flipV="1">
            <a:off x="2349060" y="4345848"/>
            <a:ext cx="621448" cy="56501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5 Conector curvado"/>
          <p:cNvCxnSpPr>
            <a:stCxn id="32" idx="0"/>
            <a:endCxn id="31" idx="1"/>
          </p:cNvCxnSpPr>
          <p:nvPr/>
        </p:nvCxnSpPr>
        <p:spPr>
          <a:xfrm rot="5400000" flipH="1" flipV="1">
            <a:off x="6409729" y="4317630"/>
            <a:ext cx="565010" cy="6214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7620000" cy="1143000"/>
          </a:xfrm>
        </p:spPr>
        <p:txBody>
          <a:bodyPr/>
          <a:lstStyle/>
          <a:p>
            <a:pPr algn="ctr"/>
            <a:r>
              <a:rPr lang="es-CO" sz="4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Crear </a:t>
            </a:r>
            <a:r>
              <a:rPr lang="es-CO" sz="4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Pilas</a:t>
            </a:r>
            <a:endParaRPr lang="es-CO" sz="40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Para crear una </a:t>
            </a:r>
            <a:r>
              <a:rPr lang="es-CO" sz="2800" dirty="0" smtClean="0"/>
              <a:t>Pila </a:t>
            </a:r>
            <a:r>
              <a:rPr lang="es-CO" sz="2800" dirty="0" smtClean="0"/>
              <a:t>se sigue la siguiente estructura.</a:t>
            </a:r>
            <a:endParaRPr lang="es-CO" sz="2800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682591" y="2924944"/>
            <a:ext cx="7273785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err="1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Stack</a:t>
            </a:r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Pila</a:t>
            </a:r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s-CO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600" b="1" dirty="0" err="1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Stack</a:t>
            </a:r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Elipse"/>
          <p:cNvSpPr/>
          <p:nvPr/>
        </p:nvSpPr>
        <p:spPr>
          <a:xfrm>
            <a:off x="682591" y="4365104"/>
            <a:ext cx="505033" cy="50405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Elipse"/>
          <p:cNvSpPr/>
          <p:nvPr/>
        </p:nvSpPr>
        <p:spPr>
          <a:xfrm>
            <a:off x="682591" y="5021560"/>
            <a:ext cx="505033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Elipse"/>
          <p:cNvSpPr/>
          <p:nvPr/>
        </p:nvSpPr>
        <p:spPr>
          <a:xfrm>
            <a:off x="682591" y="5661248"/>
            <a:ext cx="505033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>
          <a:xfrm>
            <a:off x="1331640" y="4461576"/>
            <a:ext cx="6624736" cy="446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itchFamily="34" charset="0"/>
              <a:buNone/>
            </a:pPr>
            <a:r>
              <a:rPr lang="es-CO" sz="2000" dirty="0" smtClean="0"/>
              <a:t>Clase </a:t>
            </a:r>
            <a:r>
              <a:rPr lang="es-CO" sz="2000" dirty="0" err="1" smtClean="0"/>
              <a:t>Stack</a:t>
            </a:r>
            <a:r>
              <a:rPr lang="es-CO" sz="2000" dirty="0" smtClean="0"/>
              <a:t> de </a:t>
            </a:r>
            <a:r>
              <a:rPr lang="es-CO" sz="2000" dirty="0" smtClean="0"/>
              <a:t>la cual instanciamos un Objeto.</a:t>
            </a:r>
            <a:endParaRPr lang="es-CO" sz="2000" dirty="0"/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1331640" y="5092100"/>
            <a:ext cx="6624736" cy="446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itchFamily="34" charset="0"/>
              <a:buNone/>
            </a:pPr>
            <a:r>
              <a:rPr lang="es-CO" sz="2000" dirty="0" smtClean="0"/>
              <a:t>Nombre de la </a:t>
            </a:r>
            <a:r>
              <a:rPr lang="es-CO" sz="2000" dirty="0" smtClean="0"/>
              <a:t>Pila.</a:t>
            </a:r>
            <a:endParaRPr lang="es-CO" sz="2000" dirty="0"/>
          </a:p>
        </p:txBody>
      </p:sp>
      <p:sp>
        <p:nvSpPr>
          <p:cNvPr id="21" name="2 Marcador de contenido"/>
          <p:cNvSpPr txBox="1">
            <a:spLocks/>
          </p:cNvSpPr>
          <p:nvPr/>
        </p:nvSpPr>
        <p:spPr>
          <a:xfrm>
            <a:off x="1331640" y="5661248"/>
            <a:ext cx="6624736" cy="446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itchFamily="34" charset="0"/>
              <a:buNone/>
            </a:pPr>
            <a:r>
              <a:rPr lang="es-CO" sz="2000" dirty="0" smtClean="0"/>
              <a:t>Instancia de la </a:t>
            </a:r>
            <a:r>
              <a:rPr lang="es-CO" sz="2000" dirty="0" smtClean="0"/>
              <a:t>Pila.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3553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7620000" cy="1143000"/>
          </a:xfrm>
        </p:spPr>
        <p:txBody>
          <a:bodyPr/>
          <a:lstStyle/>
          <a:p>
            <a:pPr algn="ctr"/>
            <a:r>
              <a:rPr lang="es-CO" sz="4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Métodos de las </a:t>
            </a:r>
            <a:r>
              <a:rPr lang="es-CO" sz="4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Pilas</a:t>
            </a:r>
            <a:endParaRPr lang="es-CO" sz="40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Las </a:t>
            </a:r>
            <a:r>
              <a:rPr lang="es-CO" sz="2800" dirty="0" smtClean="0"/>
              <a:t>pilas</a:t>
            </a:r>
            <a:r>
              <a:rPr lang="es-CO" sz="2800" dirty="0" smtClean="0"/>
              <a:t> </a:t>
            </a:r>
            <a:r>
              <a:rPr lang="es-CO" sz="2800" dirty="0" smtClean="0"/>
              <a:t>tienen distintos métodos para poder trabajar sobre ellas, estos son los más comunes.</a:t>
            </a:r>
            <a:endParaRPr lang="es-CO" sz="2800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17981"/>
              </p:ext>
            </p:extLst>
          </p:nvPr>
        </p:nvGraphicFramePr>
        <p:xfrm>
          <a:off x="2339752" y="2780928"/>
          <a:ext cx="4320480" cy="367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160240"/>
              </a:tblGrid>
              <a:tr h="463015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Método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Descripción</a:t>
                      </a:r>
                      <a:endParaRPr lang="es-CO" dirty="0"/>
                    </a:p>
                  </a:txBody>
                  <a:tcPr/>
                </a:tc>
              </a:tr>
              <a:tr h="463015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Empty</a:t>
                      </a:r>
                      <a:r>
                        <a:rPr lang="es-CO" sz="1400" dirty="0" smtClean="0"/>
                        <a:t>()</a:t>
                      </a:r>
                      <a:endParaRPr lang="es-CO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Mira si la pila</a:t>
                      </a:r>
                      <a:r>
                        <a:rPr lang="es-CO" sz="1400" baseline="0" dirty="0" smtClean="0"/>
                        <a:t> esta vacía.</a:t>
                      </a:r>
                      <a:endParaRPr lang="es-CO" sz="1400" dirty="0"/>
                    </a:p>
                  </a:txBody>
                  <a:tcPr/>
                </a:tc>
              </a:tr>
              <a:tr h="46301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400" dirty="0" err="1" smtClean="0">
                          <a:effectLst/>
                          <a:latin typeface="+mn-lt"/>
                        </a:rPr>
                        <a:t>push</a:t>
                      </a:r>
                      <a:r>
                        <a:rPr lang="es-CO" sz="1400" dirty="0" smtClean="0">
                          <a:effectLst/>
                          <a:latin typeface="+mn-lt"/>
                        </a:rPr>
                        <a:t>(X</a:t>
                      </a:r>
                      <a:r>
                        <a:rPr lang="es-CO" sz="140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400" dirty="0" smtClean="0">
                          <a:effectLst/>
                          <a:latin typeface="+mn-lt"/>
                        </a:rPr>
                        <a:t>Coloca</a:t>
                      </a:r>
                      <a:r>
                        <a:rPr lang="es-CO" sz="1400" baseline="0" dirty="0" smtClean="0">
                          <a:effectLst/>
                          <a:latin typeface="+mn-lt"/>
                        </a:rPr>
                        <a:t> un objeto en el tope de la pila</a:t>
                      </a:r>
                      <a:endParaRPr lang="es-CO" sz="14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  <a:tr h="68500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400" dirty="0" err="1" smtClean="0">
                          <a:effectLst/>
                          <a:latin typeface="+mn-lt"/>
                        </a:rPr>
                        <a:t>Peek</a:t>
                      </a:r>
                      <a:r>
                        <a:rPr lang="es-CO" sz="1400" dirty="0" smtClean="0">
                          <a:effectLst/>
                          <a:latin typeface="+mn-lt"/>
                        </a:rPr>
                        <a:t>()</a:t>
                      </a:r>
                      <a:endParaRPr lang="es-CO" sz="14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400" dirty="0" smtClean="0">
                          <a:effectLst/>
                          <a:latin typeface="+mn-lt"/>
                        </a:rPr>
                        <a:t>Mira el objeto que</a:t>
                      </a:r>
                      <a:r>
                        <a:rPr lang="es-CO" sz="1400" baseline="0" dirty="0" smtClean="0">
                          <a:effectLst/>
                          <a:latin typeface="+mn-lt"/>
                        </a:rPr>
                        <a:t> esta en el tope de la pila, sin removerlo de esta</a:t>
                      </a:r>
                      <a:endParaRPr lang="es-CO" sz="14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  <a:tr h="68500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400" dirty="0" smtClean="0">
                          <a:effectLst/>
                          <a:latin typeface="+mn-lt"/>
                        </a:rPr>
                        <a:t>Pop()</a:t>
                      </a:r>
                      <a:endParaRPr lang="es-CO" sz="14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400" dirty="0" smtClean="0">
                          <a:effectLst/>
                          <a:latin typeface="+mn-lt"/>
                        </a:rPr>
                        <a:t>Remueve</a:t>
                      </a:r>
                      <a:r>
                        <a:rPr lang="es-CO" sz="1400" baseline="0" dirty="0" smtClean="0">
                          <a:effectLst/>
                          <a:latin typeface="+mn-lt"/>
                        </a:rPr>
                        <a:t> el objeto que esta en el tope de la Pila y devuelve su valor</a:t>
                      </a:r>
                      <a:endParaRPr lang="es-CO" sz="14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  <a:tr h="91334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400" dirty="0" err="1" smtClean="0">
                          <a:effectLst/>
                          <a:latin typeface="+mn-lt"/>
                        </a:rPr>
                        <a:t>Search</a:t>
                      </a:r>
                      <a:r>
                        <a:rPr lang="es-CO" sz="1400" dirty="0" smtClean="0">
                          <a:effectLst/>
                          <a:latin typeface="+mn-lt"/>
                        </a:rPr>
                        <a:t>(x)</a:t>
                      </a:r>
                      <a:endParaRPr lang="es-CO" sz="14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400" dirty="0" smtClean="0">
                          <a:effectLst/>
                          <a:latin typeface="+mn-lt"/>
                        </a:rPr>
                        <a:t>Retorna la</a:t>
                      </a:r>
                      <a:r>
                        <a:rPr lang="es-CO" sz="1400" baseline="0" dirty="0" smtClean="0">
                          <a:effectLst/>
                          <a:latin typeface="+mn-lt"/>
                        </a:rPr>
                        <a:t> posición base donde el objeto se encuentra colocado en la pila.</a:t>
                      </a:r>
                      <a:endParaRPr lang="es-CO" sz="14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¿Qué es una </a:t>
            </a:r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Cola?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Es otra estructura de datos comúnmente</a:t>
            </a:r>
            <a:r>
              <a:rPr lang="es-CO" sz="2800" dirty="0" smtClean="0"/>
              <a:t> utilizada en la que su medio de acceso a los elementos se da por la implementación FIFO (</a:t>
            </a:r>
            <a:r>
              <a:rPr lang="es-CO" sz="2800" dirty="0" err="1" smtClean="0"/>
              <a:t>First</a:t>
            </a:r>
            <a:r>
              <a:rPr lang="es-CO" sz="2800" dirty="0" smtClean="0"/>
              <a:t> In </a:t>
            </a:r>
            <a:r>
              <a:rPr lang="es-CO" sz="2800" dirty="0" err="1" smtClean="0"/>
              <a:t>First</a:t>
            </a:r>
            <a:r>
              <a:rPr lang="es-CO" sz="2800" dirty="0" smtClean="0"/>
              <a:t> </a:t>
            </a:r>
            <a:r>
              <a:rPr lang="es-CO" sz="2800" dirty="0" err="1" smtClean="0"/>
              <a:t>Out</a:t>
            </a:r>
            <a:r>
              <a:rPr lang="es-CO" sz="2800" dirty="0" smtClean="0"/>
              <a:t>).</a:t>
            </a:r>
            <a:endParaRPr lang="es-CO" sz="2800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2595684" y="3633552"/>
            <a:ext cx="116407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3891828" y="3633552"/>
            <a:ext cx="1164078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5199922" y="3633552"/>
            <a:ext cx="1164078" cy="1152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2781679" y="480926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077823" y="481461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385917" y="481461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9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Operaciones con Colas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Las pilas tienen dos operaciones básicas que demuestran su funcionamiento.</a:t>
            </a:r>
            <a:endParaRPr lang="es-CO" sz="2800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674143" y="2852936"/>
            <a:ext cx="339380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Encolar</a:t>
            </a:r>
            <a:endParaRPr lang="es-CO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4613979" y="2852936"/>
            <a:ext cx="339380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Desencolar</a:t>
            </a:r>
            <a:endParaRPr lang="es-CO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1000657" y="4980081"/>
            <a:ext cx="76803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27 Rectángulo redondeado"/>
          <p:cNvSpPr/>
          <p:nvPr/>
        </p:nvSpPr>
        <p:spPr>
          <a:xfrm>
            <a:off x="1940664" y="4980081"/>
            <a:ext cx="766471" cy="72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28 Rectángulo redondeado"/>
          <p:cNvSpPr/>
          <p:nvPr/>
        </p:nvSpPr>
        <p:spPr>
          <a:xfrm rot="19572276">
            <a:off x="3262747" y="4303637"/>
            <a:ext cx="775314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1000657" y="570016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915047" y="570016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827035" y="570016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51" name="50 Rectángulo redondeado"/>
          <p:cNvSpPr/>
          <p:nvPr/>
        </p:nvSpPr>
        <p:spPr>
          <a:xfrm rot="19879072">
            <a:off x="4747055" y="4288978"/>
            <a:ext cx="76803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2" name="51 Rectángulo redondeado"/>
          <p:cNvSpPr/>
          <p:nvPr/>
        </p:nvSpPr>
        <p:spPr>
          <a:xfrm>
            <a:off x="5953338" y="4980082"/>
            <a:ext cx="766471" cy="72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3" name="52 Rectángulo redondeado"/>
          <p:cNvSpPr/>
          <p:nvPr/>
        </p:nvSpPr>
        <p:spPr>
          <a:xfrm>
            <a:off x="6919157" y="4980081"/>
            <a:ext cx="775314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5013331" y="570016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55" name="54 CuadroTexto"/>
          <p:cNvSpPr txBox="1"/>
          <p:nvPr/>
        </p:nvSpPr>
        <p:spPr>
          <a:xfrm>
            <a:off x="5927721" y="570016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56" name="55 CuadroTexto"/>
          <p:cNvSpPr txBox="1"/>
          <p:nvPr/>
        </p:nvSpPr>
        <p:spPr>
          <a:xfrm>
            <a:off x="6839709" y="570016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17" name="16 Conector curvado"/>
          <p:cNvCxnSpPr>
            <a:stCxn id="52" idx="1"/>
            <a:endCxn id="51" idx="2"/>
          </p:cNvCxnSpPr>
          <p:nvPr/>
        </p:nvCxnSpPr>
        <p:spPr>
          <a:xfrm rot="10800000">
            <a:off x="5303874" y="4964880"/>
            <a:ext cx="649465" cy="37524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57 Conector curvado"/>
          <p:cNvCxnSpPr>
            <a:stCxn id="29" idx="1"/>
            <a:endCxn id="28" idx="3"/>
          </p:cNvCxnSpPr>
          <p:nvPr/>
        </p:nvCxnSpPr>
        <p:spPr>
          <a:xfrm rot="10800000" flipV="1">
            <a:off x="2707136" y="4879303"/>
            <a:ext cx="621115" cy="46081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66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7620000" cy="1143000"/>
          </a:xfrm>
        </p:spPr>
        <p:txBody>
          <a:bodyPr/>
          <a:lstStyle/>
          <a:p>
            <a:pPr algn="ctr"/>
            <a:r>
              <a:rPr lang="es-CO" sz="4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Crear </a:t>
            </a:r>
            <a:r>
              <a:rPr lang="es-CO" sz="4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Colas</a:t>
            </a:r>
            <a:endParaRPr lang="es-CO" sz="40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Para crear una </a:t>
            </a:r>
            <a:r>
              <a:rPr lang="es-CO" sz="2800" dirty="0" smtClean="0"/>
              <a:t>Cola</a:t>
            </a:r>
            <a:r>
              <a:rPr lang="es-CO" sz="2800" dirty="0" smtClean="0"/>
              <a:t> </a:t>
            </a:r>
            <a:r>
              <a:rPr lang="es-CO" sz="2800" dirty="0" smtClean="0"/>
              <a:t>se sigue la siguiente estructura.</a:t>
            </a:r>
            <a:endParaRPr lang="es-CO" sz="2800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682591" y="2924944"/>
            <a:ext cx="7273785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err="1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Queue</a:t>
            </a:r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Cola</a:t>
            </a:r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s-CO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1600" b="1" dirty="0" err="1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Queue</a:t>
            </a:r>
            <a:r>
              <a:rPr lang="es-CO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  <a:endParaRPr lang="es-CO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Elipse"/>
          <p:cNvSpPr/>
          <p:nvPr/>
        </p:nvSpPr>
        <p:spPr>
          <a:xfrm>
            <a:off x="682591" y="4365104"/>
            <a:ext cx="505033" cy="50405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Elipse"/>
          <p:cNvSpPr/>
          <p:nvPr/>
        </p:nvSpPr>
        <p:spPr>
          <a:xfrm>
            <a:off x="682591" y="5021560"/>
            <a:ext cx="505033" cy="5040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Elipse"/>
          <p:cNvSpPr/>
          <p:nvPr/>
        </p:nvSpPr>
        <p:spPr>
          <a:xfrm>
            <a:off x="682591" y="5661248"/>
            <a:ext cx="505033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>
          <a:xfrm>
            <a:off x="1331640" y="4461576"/>
            <a:ext cx="6624736" cy="446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itchFamily="34" charset="0"/>
              <a:buNone/>
            </a:pPr>
            <a:r>
              <a:rPr lang="es-CO" sz="2000" dirty="0" smtClean="0"/>
              <a:t>Clase </a:t>
            </a:r>
            <a:r>
              <a:rPr lang="es-CO" sz="2000" dirty="0" err="1" smtClean="0"/>
              <a:t>Queue</a:t>
            </a:r>
            <a:r>
              <a:rPr lang="es-CO" sz="2000" dirty="0" smtClean="0"/>
              <a:t> de </a:t>
            </a:r>
            <a:r>
              <a:rPr lang="es-CO" sz="2000" dirty="0" smtClean="0"/>
              <a:t>la cual instanciamos un Objeto.</a:t>
            </a:r>
            <a:endParaRPr lang="es-CO" sz="2000" dirty="0"/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1331640" y="5092100"/>
            <a:ext cx="6624736" cy="446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itchFamily="34" charset="0"/>
              <a:buNone/>
            </a:pPr>
            <a:r>
              <a:rPr lang="es-CO" sz="2000" dirty="0" smtClean="0"/>
              <a:t>Nombre de la </a:t>
            </a:r>
            <a:r>
              <a:rPr lang="es-CO" sz="2000" dirty="0" smtClean="0"/>
              <a:t>Cola.</a:t>
            </a:r>
            <a:endParaRPr lang="es-CO" sz="2000" dirty="0"/>
          </a:p>
        </p:txBody>
      </p:sp>
      <p:sp>
        <p:nvSpPr>
          <p:cNvPr id="21" name="2 Marcador de contenido"/>
          <p:cNvSpPr txBox="1">
            <a:spLocks/>
          </p:cNvSpPr>
          <p:nvPr/>
        </p:nvSpPr>
        <p:spPr>
          <a:xfrm>
            <a:off x="1331640" y="5661248"/>
            <a:ext cx="6624736" cy="446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itchFamily="34" charset="0"/>
              <a:buNone/>
            </a:pPr>
            <a:r>
              <a:rPr lang="es-CO" sz="2000" dirty="0" smtClean="0"/>
              <a:t>Instancia de la </a:t>
            </a:r>
            <a:r>
              <a:rPr lang="es-CO" sz="2000" dirty="0" smtClean="0"/>
              <a:t>Cola.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21800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7620000" cy="1143000"/>
          </a:xfrm>
        </p:spPr>
        <p:txBody>
          <a:bodyPr/>
          <a:lstStyle/>
          <a:p>
            <a:pPr algn="ctr"/>
            <a:r>
              <a:rPr lang="es-CO" sz="4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Métodos de las </a:t>
            </a:r>
            <a:r>
              <a:rPr lang="es-CO" sz="4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Colas</a:t>
            </a:r>
            <a:endParaRPr lang="es-CO" sz="40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Las </a:t>
            </a:r>
            <a:r>
              <a:rPr lang="es-CO" sz="2800" dirty="0" smtClean="0"/>
              <a:t>colas</a:t>
            </a:r>
            <a:r>
              <a:rPr lang="es-CO" sz="2800" dirty="0" smtClean="0"/>
              <a:t> </a:t>
            </a:r>
            <a:r>
              <a:rPr lang="es-CO" sz="2800" dirty="0" smtClean="0"/>
              <a:t>tienen distintos métodos para poder trabajar sobre ellas, estos son los más comunes.</a:t>
            </a:r>
            <a:endParaRPr lang="es-CO" sz="2800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909005"/>
              </p:ext>
            </p:extLst>
          </p:nvPr>
        </p:nvGraphicFramePr>
        <p:xfrm>
          <a:off x="2339752" y="2780928"/>
          <a:ext cx="4320480" cy="3904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160240"/>
              </a:tblGrid>
              <a:tr h="463015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Método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Descripción</a:t>
                      </a:r>
                      <a:endParaRPr lang="es-CO" dirty="0"/>
                    </a:p>
                  </a:txBody>
                  <a:tcPr/>
                </a:tc>
              </a:tr>
              <a:tr h="463015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Add</a:t>
                      </a:r>
                      <a:r>
                        <a:rPr lang="es-CO" sz="1400" dirty="0" smtClean="0"/>
                        <a:t>(x)</a:t>
                      </a:r>
                      <a:endParaRPr lang="es-CO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aseline="0" dirty="0" smtClean="0"/>
                        <a:t>Ingresa un elemento x en la cola.</a:t>
                      </a:r>
                      <a:endParaRPr lang="es-CO" sz="1400" dirty="0"/>
                    </a:p>
                  </a:txBody>
                  <a:tcPr/>
                </a:tc>
              </a:tr>
              <a:tr h="46301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400" dirty="0" err="1" smtClean="0">
                          <a:effectLst/>
                          <a:latin typeface="+mn-lt"/>
                        </a:rPr>
                        <a:t>Element</a:t>
                      </a:r>
                      <a:r>
                        <a:rPr lang="es-CO" sz="1400" dirty="0" smtClean="0">
                          <a:effectLst/>
                          <a:latin typeface="+mn-lt"/>
                        </a:rPr>
                        <a:t>()</a:t>
                      </a:r>
                      <a:endParaRPr lang="es-CO" sz="14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400" dirty="0" smtClean="0">
                          <a:effectLst/>
                          <a:latin typeface="+mn-lt"/>
                        </a:rPr>
                        <a:t>Recupera,</a:t>
                      </a:r>
                      <a:r>
                        <a:rPr lang="es-CO" sz="1400" baseline="0" dirty="0" smtClean="0">
                          <a:effectLst/>
                          <a:latin typeface="+mn-lt"/>
                        </a:rPr>
                        <a:t> pero no remueve, el elemento de la cabeza de la cola</a:t>
                      </a:r>
                      <a:endParaRPr lang="es-CO" sz="14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  <a:tr h="68500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400" dirty="0" err="1" smtClean="0">
                          <a:effectLst/>
                          <a:latin typeface="+mn-lt"/>
                        </a:rPr>
                        <a:t>Peek</a:t>
                      </a:r>
                      <a:r>
                        <a:rPr lang="es-CO" sz="1400" dirty="0" smtClean="0">
                          <a:effectLst/>
                          <a:latin typeface="+mn-lt"/>
                        </a:rPr>
                        <a:t>()</a:t>
                      </a:r>
                      <a:endParaRPr lang="es-CO" sz="14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400" dirty="0" smtClean="0">
                          <a:effectLst/>
                          <a:latin typeface="+mn-lt"/>
                        </a:rPr>
                        <a:t>Recupera el objeto que</a:t>
                      </a:r>
                      <a:r>
                        <a:rPr lang="es-CO" sz="1400" baseline="0" dirty="0" smtClean="0">
                          <a:effectLst/>
                          <a:latin typeface="+mn-lt"/>
                        </a:rPr>
                        <a:t> esta en el la cabeza de la cola, sin eliminarlo.</a:t>
                      </a:r>
                      <a:endParaRPr lang="es-CO" sz="14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  <a:tr h="68500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400" dirty="0" err="1" smtClean="0">
                          <a:effectLst/>
                          <a:latin typeface="+mn-lt"/>
                        </a:rPr>
                        <a:t>Poll</a:t>
                      </a:r>
                      <a:r>
                        <a:rPr lang="es-CO" sz="1400" dirty="0" smtClean="0">
                          <a:effectLst/>
                          <a:latin typeface="+mn-lt"/>
                        </a:rPr>
                        <a:t>()</a:t>
                      </a:r>
                      <a:endParaRPr lang="es-CO" sz="14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400" dirty="0" smtClean="0">
                          <a:effectLst/>
                          <a:latin typeface="+mn-lt"/>
                        </a:rPr>
                        <a:t>Remueve</a:t>
                      </a:r>
                      <a:r>
                        <a:rPr lang="es-CO" sz="1400" baseline="0" dirty="0" smtClean="0">
                          <a:effectLst/>
                          <a:latin typeface="+mn-lt"/>
                        </a:rPr>
                        <a:t> el objeto que esta en la cabeza de la pila y devuelve su valor</a:t>
                      </a:r>
                      <a:endParaRPr lang="es-CO" sz="14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  <a:tr h="91334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400" dirty="0" err="1" smtClean="0">
                          <a:effectLst/>
                          <a:latin typeface="+mn-lt"/>
                        </a:rPr>
                        <a:t>remove</a:t>
                      </a:r>
                      <a:r>
                        <a:rPr lang="es-CO" sz="1400" dirty="0" smtClean="0">
                          <a:effectLst/>
                          <a:latin typeface="+mn-lt"/>
                        </a:rPr>
                        <a:t>()</a:t>
                      </a:r>
                      <a:endParaRPr lang="es-CO" sz="14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CO" sz="1400" dirty="0" smtClean="0">
                          <a:effectLst/>
                          <a:latin typeface="+mn-lt"/>
                        </a:rPr>
                        <a:t>Retorna y Remueve el elemento de a</a:t>
                      </a:r>
                      <a:r>
                        <a:rPr lang="es-CO" sz="1400" baseline="0" dirty="0" smtClean="0">
                          <a:effectLst/>
                          <a:latin typeface="+mn-lt"/>
                        </a:rPr>
                        <a:t> cabeza de la cola.</a:t>
                      </a:r>
                      <a:endParaRPr lang="es-CO" sz="14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8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394</TotalTime>
  <Words>443</Words>
  <Application>Microsoft Office PowerPoint</Application>
  <PresentationFormat>Presentación en pantalla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Adyacencia</vt:lpstr>
      <vt:lpstr>Pilas y Colas</vt:lpstr>
      <vt:lpstr>¿Qué es una Pila?</vt:lpstr>
      <vt:lpstr>Operaciones con Pilas</vt:lpstr>
      <vt:lpstr>Crear Pilas</vt:lpstr>
      <vt:lpstr>Métodos de las Pilas</vt:lpstr>
      <vt:lpstr>¿Qué es una Cola?</vt:lpstr>
      <vt:lpstr>Operaciones con Colas</vt:lpstr>
      <vt:lpstr>Crear Colas</vt:lpstr>
      <vt:lpstr>Métodos de las Colas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7</dc:creator>
  <cp:lastModifiedBy>B106 PC-11</cp:lastModifiedBy>
  <cp:revision>156</cp:revision>
  <dcterms:created xsi:type="dcterms:W3CDTF">2015-04-12T21:04:04Z</dcterms:created>
  <dcterms:modified xsi:type="dcterms:W3CDTF">2015-05-25T14:55:50Z</dcterms:modified>
</cp:coreProperties>
</file>