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64" r:id="rId4"/>
    <p:sldId id="283" r:id="rId5"/>
    <p:sldId id="284" r:id="rId6"/>
    <p:sldId id="285" r:id="rId7"/>
    <p:sldId id="282" r:id="rId8"/>
    <p:sldId id="279" r:id="rId9"/>
    <p:sldId id="258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02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Arboles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un Árbol?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I</a:t>
            </a:r>
            <a:r>
              <a:rPr lang="es-CO" sz="2800" dirty="0" smtClean="0"/>
              <a:t>gual </a:t>
            </a:r>
            <a:r>
              <a:rPr lang="es-CO" sz="2800" dirty="0"/>
              <a:t>que la lista, el árbol es una estructura de datos. Son muy eficientes para la búsqueda de información. Los árboles soportan estructuras no lineales.</a:t>
            </a:r>
          </a:p>
        </p:txBody>
      </p:sp>
      <p:sp>
        <p:nvSpPr>
          <p:cNvPr id="4" name="3 Elipse"/>
          <p:cNvSpPr/>
          <p:nvPr/>
        </p:nvSpPr>
        <p:spPr>
          <a:xfrm>
            <a:off x="3851920" y="32564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2552400" y="4013119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294462" y="4013119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3</a:t>
            </a:r>
            <a:endParaRPr lang="es-CO" b="1" dirty="0"/>
          </a:p>
        </p:txBody>
      </p:sp>
      <p:sp>
        <p:nvSpPr>
          <p:cNvPr id="23" name="22 Elipse"/>
          <p:cNvSpPr/>
          <p:nvPr/>
        </p:nvSpPr>
        <p:spPr>
          <a:xfrm>
            <a:off x="1876311" y="5013176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147255" y="5013176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4618373" y="5106586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018584" y="5106586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4</a:t>
            </a:r>
            <a:endParaRPr lang="es-CO" b="1" dirty="0"/>
          </a:p>
        </p:txBody>
      </p:sp>
      <p:cxnSp>
        <p:nvCxnSpPr>
          <p:cNvPr id="6" name="5 Conector recto"/>
          <p:cNvCxnSpPr>
            <a:stCxn id="4" idx="6"/>
            <a:endCxn id="22" idx="1"/>
          </p:cNvCxnSpPr>
          <p:nvPr/>
        </p:nvCxnSpPr>
        <p:spPr>
          <a:xfrm>
            <a:off x="4644008" y="3652464"/>
            <a:ext cx="766453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4" idx="2"/>
            <a:endCxn id="21" idx="7"/>
          </p:cNvCxnSpPr>
          <p:nvPr/>
        </p:nvCxnSpPr>
        <p:spPr>
          <a:xfrm flipH="1">
            <a:off x="3228489" y="3652464"/>
            <a:ext cx="623431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1" idx="5"/>
            <a:endCxn id="24" idx="0"/>
          </p:cNvCxnSpPr>
          <p:nvPr/>
        </p:nvCxnSpPr>
        <p:spPr>
          <a:xfrm>
            <a:off x="3228489" y="4689208"/>
            <a:ext cx="314810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6" idx="0"/>
            <a:endCxn id="22" idx="5"/>
          </p:cNvCxnSpPr>
          <p:nvPr/>
        </p:nvCxnSpPr>
        <p:spPr>
          <a:xfrm flipH="1" flipV="1">
            <a:off x="5970551" y="4689208"/>
            <a:ext cx="444077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25" idx="0"/>
            <a:endCxn id="22" idx="3"/>
          </p:cNvCxnSpPr>
          <p:nvPr/>
        </p:nvCxnSpPr>
        <p:spPr>
          <a:xfrm flipV="1">
            <a:off x="5014417" y="4689208"/>
            <a:ext cx="396044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23" idx="0"/>
            <a:endCxn id="21" idx="3"/>
          </p:cNvCxnSpPr>
          <p:nvPr/>
        </p:nvCxnSpPr>
        <p:spPr>
          <a:xfrm flipV="1">
            <a:off x="2272355" y="4689208"/>
            <a:ext cx="396044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7692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Términos relacionados con los arboles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17810" y="1772816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Hay unos cuantos términos relacionados con el concepto de arboles para poder entenderlos en su totalidad.</a:t>
            </a:r>
            <a:endParaRPr lang="es-CO" sz="28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669856" y="3212976"/>
            <a:ext cx="23179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Raíz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684808" y="5517232"/>
            <a:ext cx="23179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Hijo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69856" y="4355386"/>
            <a:ext cx="23179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Padre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131840" y="3306849"/>
            <a:ext cx="4896544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Es el primer nodo del árbol, se podría decir que es el nodo padre de todos.</a:t>
            </a:r>
            <a:endParaRPr lang="es-CO" sz="200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154455" y="4413094"/>
            <a:ext cx="4896544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Es un Nodo que contiene hijos en sus ramas, este bien puede venir de otro padre y ser nodo hijo a la vez, o ser nodo raíz.</a:t>
            </a:r>
            <a:endParaRPr lang="es-CO" sz="20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168621" y="5574940"/>
            <a:ext cx="4896544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Es un nodo que desciende de un Nodo superior.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707904" y="8367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2408384" y="1593411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0446" y="1593411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3</a:t>
            </a:r>
            <a:endParaRPr lang="es-CO" b="1" dirty="0"/>
          </a:p>
        </p:txBody>
      </p:sp>
      <p:sp>
        <p:nvSpPr>
          <p:cNvPr id="23" name="22 Elipse"/>
          <p:cNvSpPr/>
          <p:nvPr/>
        </p:nvSpPr>
        <p:spPr>
          <a:xfrm>
            <a:off x="1732295" y="2593468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003239" y="2593468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4474357" y="2686878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5874568" y="2686878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4</a:t>
            </a:r>
            <a:endParaRPr lang="es-CO" b="1" dirty="0"/>
          </a:p>
        </p:txBody>
      </p:sp>
      <p:cxnSp>
        <p:nvCxnSpPr>
          <p:cNvPr id="6" name="5 Conector recto"/>
          <p:cNvCxnSpPr>
            <a:stCxn id="4" idx="6"/>
            <a:endCxn id="22" idx="1"/>
          </p:cNvCxnSpPr>
          <p:nvPr/>
        </p:nvCxnSpPr>
        <p:spPr>
          <a:xfrm>
            <a:off x="4499992" y="1232756"/>
            <a:ext cx="766453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4" idx="2"/>
            <a:endCxn id="21" idx="7"/>
          </p:cNvCxnSpPr>
          <p:nvPr/>
        </p:nvCxnSpPr>
        <p:spPr>
          <a:xfrm flipH="1">
            <a:off x="3084473" y="1232756"/>
            <a:ext cx="623431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1" idx="5"/>
            <a:endCxn id="24" idx="0"/>
          </p:cNvCxnSpPr>
          <p:nvPr/>
        </p:nvCxnSpPr>
        <p:spPr>
          <a:xfrm>
            <a:off x="3084473" y="2269500"/>
            <a:ext cx="314810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6" idx="0"/>
            <a:endCxn id="22" idx="5"/>
          </p:cNvCxnSpPr>
          <p:nvPr/>
        </p:nvCxnSpPr>
        <p:spPr>
          <a:xfrm flipH="1" flipV="1">
            <a:off x="5826535" y="2269500"/>
            <a:ext cx="444077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25" idx="0"/>
            <a:endCxn id="22" idx="3"/>
          </p:cNvCxnSpPr>
          <p:nvPr/>
        </p:nvCxnSpPr>
        <p:spPr>
          <a:xfrm flipV="1">
            <a:off x="4870401" y="2269500"/>
            <a:ext cx="396044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23" idx="0"/>
            <a:endCxn id="21" idx="3"/>
          </p:cNvCxnSpPr>
          <p:nvPr/>
        </p:nvCxnSpPr>
        <p:spPr>
          <a:xfrm flipV="1">
            <a:off x="2128339" y="2269500"/>
            <a:ext cx="396044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408382" y="351413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Raíz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965842" y="1254857"/>
            <a:ext cx="1442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Padre/Hijo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950072" y="1316387"/>
            <a:ext cx="1442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Nodo Padre/Hijo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21421" y="2895367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804248" y="2913645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661406" y="3573016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161947" y="3573016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Hijo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533592" y="4427317"/>
            <a:ext cx="2317968" cy="48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Nivel de un Árbol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533592" y="5637323"/>
            <a:ext cx="2317968" cy="48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Grado de un Árbol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518640" y="5051465"/>
            <a:ext cx="2317968" cy="48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Grado de un Nodo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2 Marcador de contenido"/>
          <p:cNvSpPr txBox="1">
            <a:spLocks/>
          </p:cNvSpPr>
          <p:nvPr/>
        </p:nvSpPr>
        <p:spPr>
          <a:xfrm>
            <a:off x="3008955" y="4488254"/>
            <a:ext cx="4896544" cy="426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1400" dirty="0" smtClean="0"/>
              <a:t>El Nivel de un Árbol esta dado por el nodo de máximo nivel.</a:t>
            </a:r>
            <a:endParaRPr lang="es-CO" sz="1400" dirty="0"/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3003239" y="5108453"/>
            <a:ext cx="4896544" cy="426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1400" dirty="0" smtClean="0"/>
              <a:t>Es el numero de nodos hijos que tiene dicho nodo.</a:t>
            </a:r>
            <a:endParaRPr lang="es-CO" sz="1400" dirty="0"/>
          </a:p>
        </p:txBody>
      </p:sp>
      <p:sp>
        <p:nvSpPr>
          <p:cNvPr id="37" name="2 Marcador de contenido"/>
          <p:cNvSpPr txBox="1">
            <a:spLocks/>
          </p:cNvSpPr>
          <p:nvPr/>
        </p:nvSpPr>
        <p:spPr>
          <a:xfrm>
            <a:off x="3003239" y="5692517"/>
            <a:ext cx="4896544" cy="426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1400" dirty="0" smtClean="0"/>
              <a:t>Es el máximo de los grados de todos los nodos de un Árbol.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946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Agregación en Arboles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En general, existe una regla para agregar elementos en un árbol y es esto lo que hace que su búsqueda sea optimizada.</a:t>
            </a:r>
            <a:endParaRPr lang="es-CO" sz="2800" dirty="0"/>
          </a:p>
        </p:txBody>
      </p:sp>
      <p:sp>
        <p:nvSpPr>
          <p:cNvPr id="4" name="3 Elipse"/>
          <p:cNvSpPr/>
          <p:nvPr/>
        </p:nvSpPr>
        <p:spPr>
          <a:xfrm>
            <a:off x="3885325" y="361707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2585805" y="4373774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327867" y="4373774"/>
            <a:ext cx="792088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3</a:t>
            </a:r>
            <a:endParaRPr lang="es-CO" b="1" dirty="0"/>
          </a:p>
        </p:txBody>
      </p:sp>
      <p:sp>
        <p:nvSpPr>
          <p:cNvPr id="23" name="22 Elipse"/>
          <p:cNvSpPr/>
          <p:nvPr/>
        </p:nvSpPr>
        <p:spPr>
          <a:xfrm>
            <a:off x="1909716" y="5373831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180660" y="5373831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4651778" y="5467241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051989" y="5467241"/>
            <a:ext cx="792088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4</a:t>
            </a:r>
            <a:endParaRPr lang="es-CO" b="1" dirty="0"/>
          </a:p>
        </p:txBody>
      </p:sp>
      <p:cxnSp>
        <p:nvCxnSpPr>
          <p:cNvPr id="6" name="5 Conector recto"/>
          <p:cNvCxnSpPr>
            <a:stCxn id="4" idx="6"/>
            <a:endCxn id="22" idx="1"/>
          </p:cNvCxnSpPr>
          <p:nvPr/>
        </p:nvCxnSpPr>
        <p:spPr>
          <a:xfrm>
            <a:off x="4677413" y="4013119"/>
            <a:ext cx="766453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4" idx="2"/>
            <a:endCxn id="21" idx="7"/>
          </p:cNvCxnSpPr>
          <p:nvPr/>
        </p:nvCxnSpPr>
        <p:spPr>
          <a:xfrm flipH="1">
            <a:off x="3261894" y="4013119"/>
            <a:ext cx="623431" cy="47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1" idx="5"/>
            <a:endCxn id="24" idx="0"/>
          </p:cNvCxnSpPr>
          <p:nvPr/>
        </p:nvCxnSpPr>
        <p:spPr>
          <a:xfrm>
            <a:off x="3261894" y="5049863"/>
            <a:ext cx="314810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6" idx="0"/>
            <a:endCxn id="22" idx="5"/>
          </p:cNvCxnSpPr>
          <p:nvPr/>
        </p:nvCxnSpPr>
        <p:spPr>
          <a:xfrm flipH="1" flipV="1">
            <a:off x="6003956" y="5049863"/>
            <a:ext cx="444077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25" idx="0"/>
            <a:endCxn id="22" idx="3"/>
          </p:cNvCxnSpPr>
          <p:nvPr/>
        </p:nvCxnSpPr>
        <p:spPr>
          <a:xfrm flipV="1">
            <a:off x="5047822" y="5049863"/>
            <a:ext cx="396044" cy="417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23" idx="0"/>
            <a:endCxn id="21" idx="3"/>
          </p:cNvCxnSpPr>
          <p:nvPr/>
        </p:nvCxnSpPr>
        <p:spPr>
          <a:xfrm flipV="1">
            <a:off x="2305760" y="5049863"/>
            <a:ext cx="396044" cy="32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4788024" y="3356992"/>
            <a:ext cx="1080120" cy="656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684791" y="3356992"/>
            <a:ext cx="1023113" cy="802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 rot="1850641">
            <a:off x="4765329" y="3312085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Mayores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 rot="19255052">
            <a:off x="2319583" y="3398698"/>
            <a:ext cx="14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Menores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Arboles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Existen varios tipos de Arboles que se pueden implementar en Java. </a:t>
            </a:r>
            <a:endParaRPr lang="es-CO" sz="28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1043608" y="2990485"/>
            <a:ext cx="23179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Arboles Binarios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148064" y="2990485"/>
            <a:ext cx="23179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Arboles Rojo y Negro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043608" y="4077072"/>
            <a:ext cx="231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Solo tienen dos nodos hijos por nodo padre</a:t>
            </a:r>
            <a:endParaRPr lang="es-C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101700"/>
            <a:ext cx="231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Solo tienen dos nodos hijos por nodo padre pero se mantiene equilibrado con una lógica propia.</a:t>
            </a:r>
            <a:endParaRPr lang="es-CO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1801155" y="493269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897679" y="572478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2804645" y="572478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3</a:t>
            </a:r>
            <a:endParaRPr lang="es-CO" b="1" dirty="0"/>
          </a:p>
        </p:txBody>
      </p:sp>
      <p:cxnSp>
        <p:nvCxnSpPr>
          <p:cNvPr id="34" name="33 Conector recto"/>
          <p:cNvCxnSpPr>
            <a:stCxn id="27" idx="5"/>
            <a:endCxn id="29" idx="1"/>
          </p:cNvCxnSpPr>
          <p:nvPr/>
        </p:nvCxnSpPr>
        <p:spPr>
          <a:xfrm>
            <a:off x="2477244" y="5608786"/>
            <a:ext cx="443400" cy="231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7" idx="3"/>
            <a:endCxn id="28" idx="7"/>
          </p:cNvCxnSpPr>
          <p:nvPr/>
        </p:nvCxnSpPr>
        <p:spPr>
          <a:xfrm flipH="1">
            <a:off x="1573768" y="5608786"/>
            <a:ext cx="343386" cy="231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5919876" y="4908069"/>
            <a:ext cx="792088" cy="7920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43 Elipse"/>
          <p:cNvSpPr/>
          <p:nvPr/>
        </p:nvSpPr>
        <p:spPr>
          <a:xfrm>
            <a:off x="5016400" y="5700157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6923366" y="5700157"/>
            <a:ext cx="792088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3</a:t>
            </a:r>
            <a:endParaRPr lang="es-CO" b="1" dirty="0"/>
          </a:p>
        </p:txBody>
      </p:sp>
      <p:cxnSp>
        <p:nvCxnSpPr>
          <p:cNvPr id="47" name="46 Conector recto"/>
          <p:cNvCxnSpPr>
            <a:stCxn id="42" idx="5"/>
            <a:endCxn id="45" idx="1"/>
          </p:cNvCxnSpPr>
          <p:nvPr/>
        </p:nvCxnSpPr>
        <p:spPr>
          <a:xfrm>
            <a:off x="6595965" y="5584158"/>
            <a:ext cx="443400" cy="231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2" idx="3"/>
            <a:endCxn id="44" idx="7"/>
          </p:cNvCxnSpPr>
          <p:nvPr/>
        </p:nvCxnSpPr>
        <p:spPr>
          <a:xfrm flipH="1">
            <a:off x="5692489" y="5584158"/>
            <a:ext cx="343386" cy="231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Crear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Arboles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Para crear </a:t>
            </a:r>
            <a:r>
              <a:rPr lang="es-CO" sz="2800" dirty="0" smtClean="0"/>
              <a:t>un Árbol Binario normal en Java se </a:t>
            </a:r>
            <a:r>
              <a:rPr lang="es-CO" sz="2800" dirty="0" smtClean="0"/>
              <a:t>sigue la siguiente estructura.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2591" y="2924944"/>
            <a:ext cx="727378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Arbol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s-CO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682591" y="4365104"/>
            <a:ext cx="505033" cy="5040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82591" y="5021560"/>
            <a:ext cx="505033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682591" y="5661248"/>
            <a:ext cx="505033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1331640" y="4461576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Clase </a:t>
            </a:r>
            <a:r>
              <a:rPr lang="es-CO" sz="2000" dirty="0" err="1" smtClean="0"/>
              <a:t>TreeSet</a:t>
            </a:r>
            <a:r>
              <a:rPr lang="es-CO" sz="2000" dirty="0" smtClean="0"/>
              <a:t> </a:t>
            </a:r>
            <a:r>
              <a:rPr lang="es-CO" sz="2000" dirty="0" smtClean="0"/>
              <a:t>de la cual instanciamos un Objeto.</a:t>
            </a:r>
            <a:endParaRPr lang="es-CO" sz="200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1331640" y="5092100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Nombre </a:t>
            </a:r>
            <a:r>
              <a:rPr lang="es-CO" sz="2000" dirty="0" smtClean="0"/>
              <a:t>del Árbol.</a:t>
            </a:r>
            <a:endParaRPr lang="es-CO" sz="2000" dirty="0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1331640" y="5661248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Instancia </a:t>
            </a:r>
            <a:r>
              <a:rPr lang="es-CO" sz="2000" dirty="0" smtClean="0"/>
              <a:t>del Árbol.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08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de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los Arboles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listas tienen distintos métodos para poder trabajar sobre ellas, estos son los más comunes.</a:t>
            </a:r>
            <a:endParaRPr lang="es-CO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07149"/>
              </p:ext>
            </p:extLst>
          </p:nvPr>
        </p:nvGraphicFramePr>
        <p:xfrm>
          <a:off x="2339752" y="2852936"/>
          <a:ext cx="3816424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Método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err="1" smtClean="0">
                          <a:effectLst/>
                          <a:latin typeface="+mn-lt"/>
                        </a:rPr>
                        <a:t>add</a:t>
                      </a:r>
                      <a:r>
                        <a:rPr lang="es-CO" sz="1600" dirty="0" smtClean="0">
                          <a:effectLst/>
                          <a:latin typeface="+mn-lt"/>
                        </a:rPr>
                        <a:t>(X)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Agrega un elemento especifico al árbol si este no esta ya presente.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Clear()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Elimina todos los elementos del Árbol.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err="1" smtClean="0">
                          <a:effectLst/>
                          <a:latin typeface="+mn-lt"/>
                        </a:rPr>
                        <a:t>isEmpty</a:t>
                      </a:r>
                      <a:r>
                        <a:rPr lang="es-CO" sz="1600" dirty="0" smtClean="0">
                          <a:effectLst/>
                          <a:latin typeface="+mn-lt"/>
                        </a:rPr>
                        <a:t>()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Retorna true</a:t>
                      </a:r>
                      <a:r>
                        <a:rPr lang="es-CO" sz="1600" baseline="0" dirty="0" smtClean="0">
                          <a:effectLst/>
                          <a:latin typeface="+mn-lt"/>
                        </a:rPr>
                        <a:t> si el Árbol no tiene ningún elemento.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err="1" smtClean="0">
                          <a:effectLst/>
                          <a:latin typeface="+mn-lt"/>
                        </a:rPr>
                        <a:t>Size</a:t>
                      </a:r>
                      <a:r>
                        <a:rPr lang="es-CO" sz="1600" dirty="0" smtClean="0">
                          <a:effectLst/>
                          <a:latin typeface="+mn-lt"/>
                        </a:rPr>
                        <a:t>()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Retorna el numero de elementos del Árbol.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Clone()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600" dirty="0" smtClean="0">
                          <a:effectLst/>
                          <a:latin typeface="+mn-lt"/>
                        </a:rPr>
                        <a:t>Retorna una copia del Árbol.</a:t>
                      </a:r>
                      <a:endParaRPr lang="es-CO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 smtClean="0"/>
              <a:t>1]</a:t>
            </a:r>
            <a:r>
              <a:rPr lang="es-CO" dirty="0" err="1" smtClean="0"/>
              <a:t>Absolutes</a:t>
            </a:r>
            <a:r>
              <a:rPr lang="es-CO" dirty="0" smtClean="0"/>
              <a:t> </a:t>
            </a:r>
            <a:r>
              <a:rPr lang="es-CO" dirty="0" err="1" smtClean="0"/>
              <a:t>Classes</a:t>
            </a:r>
            <a:r>
              <a:rPr lang="es-CO" dirty="0" smtClean="0"/>
              <a:t>. </a:t>
            </a:r>
            <a:r>
              <a:rPr lang="es-CO" i="1" dirty="0" smtClean="0"/>
              <a:t>Java – </a:t>
            </a:r>
            <a:r>
              <a:rPr lang="es-CO" i="1" dirty="0" err="1" smtClean="0"/>
              <a:t>The</a:t>
            </a:r>
            <a:r>
              <a:rPr lang="es-CO" i="1" dirty="0" smtClean="0"/>
              <a:t> </a:t>
            </a:r>
            <a:r>
              <a:rPr lang="es-CO" i="1" dirty="0" err="1" smtClean="0"/>
              <a:t>TreeSet</a:t>
            </a:r>
            <a:r>
              <a:rPr lang="es-CO" i="1" dirty="0" smtClean="0"/>
              <a:t> </a:t>
            </a:r>
            <a:r>
              <a:rPr lang="es-CO" i="1" dirty="0" err="1" smtClean="0"/>
              <a:t>Class</a:t>
            </a:r>
            <a:r>
              <a:rPr lang="es-CO" i="1" dirty="0" smtClean="0"/>
              <a:t>.</a:t>
            </a:r>
            <a:r>
              <a:rPr lang="es-CO" dirty="0" smtClean="0"/>
              <a:t> </a:t>
            </a:r>
            <a:r>
              <a:rPr lang="es-CO" dirty="0" smtClean="0"/>
              <a:t>[En línea]. Disponible en</a:t>
            </a:r>
            <a:r>
              <a:rPr lang="es-CO" dirty="0"/>
              <a:t>: http://</a:t>
            </a:r>
            <a:r>
              <a:rPr lang="es-CO" dirty="0" smtClean="0"/>
              <a:t>www.tutorialspoint.com/java/java_treeset_class.html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377</TotalTime>
  <Words>431</Words>
  <Application>Microsoft Office PowerPoint</Application>
  <PresentationFormat>Presentación en pantalla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Adyacencia</vt:lpstr>
      <vt:lpstr>Arboles</vt:lpstr>
      <vt:lpstr>¿Qué es un Árbol?</vt:lpstr>
      <vt:lpstr>Términos relacionados con los arboles</vt:lpstr>
      <vt:lpstr>Presentación de PowerPoint</vt:lpstr>
      <vt:lpstr>Agregación en Arboles</vt:lpstr>
      <vt:lpstr>Tipos de Arboles</vt:lpstr>
      <vt:lpstr>Crear Arboles</vt:lpstr>
      <vt:lpstr>Métodos de los Arboles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labing</cp:lastModifiedBy>
  <cp:revision>164</cp:revision>
  <dcterms:created xsi:type="dcterms:W3CDTF">2015-04-12T21:04:04Z</dcterms:created>
  <dcterms:modified xsi:type="dcterms:W3CDTF">2015-05-25T16:23:47Z</dcterms:modified>
</cp:coreProperties>
</file>