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0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0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C844105-13C2-4B21-BB2B-B3F5CCF5BCB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Correct operations</a:t>
            </a:r>
            <a:endParaRPr/>
          </a:p>
          <a:p>
            <a:r>
              <a:rPr lang="en-US" sz="2000">
                <a:latin typeface="Arial"/>
              </a:rPr>
              <a:t>TypeInformation is important</a:t>
            </a:r>
            <a:endParaRPr/>
          </a:p>
        </p:txBody>
      </p:sp>
      <p:sp>
        <p:nvSpPr>
          <p:cNvPr id="36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6C18792-8D6A-4CF4-ADBC-5CE17652CB3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474200"/>
            <a:ext cx="8229240" cy="465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74320" cy="416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56720" y="1473840"/>
            <a:ext cx="5829840" cy="465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4651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90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474200"/>
            <a:ext cx="401580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04200"/>
            <a:ext cx="8229240" cy="2218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venir Next Demi Bold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venir Next Regula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venir Next Regula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venir Next Regula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Click to edit the title text formatClick to edit Master title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venir Next Regular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venir Next Regular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Avenir Next Regular"/>
              </a:rPr>
              <a:t>Fifth level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C976F5-C64E-4084-BDE2-D6A0FC8FE81A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pic>
        <p:nvPicPr>
          <p:cNvPr id="4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22960" y="382320"/>
            <a:ext cx="663480" cy="660240"/>
          </a:xfrm>
          <a:prstGeom prst="rect">
            <a:avLst/>
          </a:prstGeom>
          <a:ln>
            <a:noFill/>
          </a:ln>
        </p:spPr>
      </p:pic>
      <p:sp>
        <p:nvSpPr>
          <p:cNvPr id="42" name="Line 6"/>
          <p:cNvSpPr/>
          <p:nvPr/>
        </p:nvSpPr>
        <p:spPr>
          <a:xfrm>
            <a:off x="457200" y="1172880"/>
            <a:ext cx="8229600" cy="0"/>
          </a:xfrm>
          <a:prstGeom prst="line">
            <a:avLst/>
          </a:prstGeom>
          <a:ln w="25560">
            <a:solidFill>
              <a:srgbClr val="34ad91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ad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Avenir Next Demi Bold"/>
              </a:rPr>
              <a:t>Click to edit the title text formatClick to edit Master title style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venir Next Regular"/>
              </a:rPr>
              <a:t>Seventh Outline LevelClick to edit Master text styles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E6BDC27-6B91-47AE-82C1-D83259532C97}" type="slidenum">
              <a:rPr lang="en-US" sz="1200">
                <a:solidFill>
                  <a:srgbClr val="ffffff"/>
                </a:solidFill>
                <a:latin typeface="Avenir Next Regula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Click to edit the title text formatClick to edit Master title style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venir Next Regular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venir Next Regular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Fifth level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>
                <a:solidFill>
                  <a:srgbClr val="8b8b8b"/>
                </a:solidFill>
                <a:latin typeface="Avenir Next Regular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venir Next Regular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venir Next Regular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Fifth level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35C1C7-6516-4342-B37A-82C1EF148A6B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pic>
        <p:nvPicPr>
          <p:cNvPr id="121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22960" y="382320"/>
            <a:ext cx="663480" cy="660240"/>
          </a:xfrm>
          <a:prstGeom prst="rect">
            <a:avLst/>
          </a:prstGeom>
          <a:ln>
            <a:noFill/>
          </a:ln>
        </p:spPr>
      </p:pic>
      <p:sp>
        <p:nvSpPr>
          <p:cNvPr id="122" name="Line 7"/>
          <p:cNvSpPr/>
          <p:nvPr/>
        </p:nvSpPr>
        <p:spPr>
          <a:xfrm>
            <a:off x="457200" y="1172880"/>
            <a:ext cx="8229600" cy="0"/>
          </a:xfrm>
          <a:prstGeom prst="line">
            <a:avLst/>
          </a:prstGeom>
          <a:ln w="25560">
            <a:solidFill>
              <a:srgbClr val="34ad91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Click to edit the title text formatClick to edit Master title style</a:t>
            </a:r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26DDB0-38F5-4261-A44E-94A9648CDF94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pic>
        <p:nvPicPr>
          <p:cNvPr id="161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22960" y="382320"/>
            <a:ext cx="663480" cy="660240"/>
          </a:xfrm>
          <a:prstGeom prst="rect">
            <a:avLst/>
          </a:prstGeom>
          <a:ln>
            <a:noFill/>
          </a:ln>
        </p:spPr>
      </p:pic>
      <p:sp>
        <p:nvSpPr>
          <p:cNvPr id="162" name="Line 5"/>
          <p:cNvSpPr/>
          <p:nvPr/>
        </p:nvSpPr>
        <p:spPr>
          <a:xfrm>
            <a:off x="457200" y="1172880"/>
            <a:ext cx="8229600" cy="0"/>
          </a:xfrm>
          <a:prstGeom prst="line">
            <a:avLst/>
          </a:prstGeom>
          <a:ln w="25560">
            <a:solidFill>
              <a:srgbClr val="34ad91"/>
            </a:solidFill>
            <a:round/>
          </a:ln>
        </p:spPr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venir Next Regula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venir Next Regula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venir Next Regula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venir Next Regular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693600" y="4263480"/>
            <a:ext cx="5149080" cy="22395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Avenir Next Regular"/>
              </a:rPr>
              <a:t>Slides by Aljoscha Krettek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722520" y="440712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Avenir Next Demi Bold"/>
              </a:rPr>
              <a:t>Table API</a:t>
            </a:r>
            <a:endParaRPr/>
          </a:p>
        </p:txBody>
      </p:sp>
      <p:pic>
        <p:nvPicPr>
          <p:cNvPr id="205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09960" y="640080"/>
            <a:ext cx="2468880" cy="2468880"/>
          </a:xfrm>
          <a:prstGeom prst="rect">
            <a:avLst/>
          </a:prstGeom>
          <a:ln>
            <a:noFill/>
          </a:ln>
        </p:spPr>
      </p:pic>
      <p:sp>
        <p:nvSpPr>
          <p:cNvPr id="206" name="TextShape 3"/>
          <p:cNvSpPr txBox="1"/>
          <p:nvPr/>
        </p:nvSpPr>
        <p:spPr>
          <a:xfrm>
            <a:off x="858960" y="5245920"/>
            <a:ext cx="4777200" cy="4154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Avenir Next Regular"/>
              </a:rPr>
              <a:t>Felix Neutatz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Avenir Next Regular"/>
              </a:rPr>
              <a:t>neutatz@gmail.com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Future Work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Relational Optimization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Filter/Projection push down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Join order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Operator Fusion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Extend expressions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venir Next Regular"/>
              </a:rPr>
              <a:t>string operations, casting, explode/gather, date/time, ...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Windowing operations (streaming)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Columnar execution?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SQL</a:t>
            </a:r>
            <a:endParaRPr/>
          </a:p>
        </p:txBody>
      </p:sp>
      <p:sp>
        <p:nvSpPr>
          <p:cNvPr id="3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84695A8-423C-4E90-90B4-0589AD1D82B3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Hands-on</a:t>
            </a:r>
            <a:endParaRPr/>
          </a:p>
        </p:txBody>
      </p:sp>
      <p:sp>
        <p:nvSpPr>
          <p:cNvPr id="358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400">
                <a:solidFill>
                  <a:srgbClr val="000000"/>
                </a:solidFill>
                <a:latin typeface="Avenir Next Regular"/>
              </a:rPr>
              <a:t>Task: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A German bus company asks for your help.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They provide 20 movies in their bus entertainment center. They want to have a nice chart about the average rating for all movies which have been rated by more than 1000 passengers.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Download the git repository: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ff"/>
                </a:solidFill>
                <a:latin typeface="Avenir Next Regular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Avenir Next Regular"/>
              </a:rPr>
              <a:t>git clone https://github.com/FelixNeutatz/flink-hands-on-TableAPI.git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Start IntelliJ → File → Open → ../flink-hands-on-TableAPI/pom.xml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Avenir Next Regular"/>
              </a:rPr>
              <a:t>Complete de.tuberlin.dima.flinkhandson.tables.TablesSolution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u="sng">
                <a:solidFill>
                  <a:srgbClr val="000000"/>
                </a:solidFill>
                <a:latin typeface="Avenir Next Regular"/>
              </a:rPr>
              <a:t>Bonus Task:</a:t>
            </a:r>
            <a:r>
              <a:rPr lang="en-US">
                <a:solidFill>
                  <a:srgbClr val="000000"/>
                </a:solidFill>
                <a:latin typeface="Avenir Next Regular"/>
              </a:rPr>
              <a:t> Generate a similar chart for a single genre :)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</p:txBody>
      </p:sp>
      <p:sp>
        <p:nvSpPr>
          <p:cNvPr id="35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D108676-4ED5-4976-B3D8-C9AEB93F0A5B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SQL rocks!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0AC0F0-D3F0-44D6-B870-6255154CCEED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209" name="TextShape 3"/>
          <p:cNvSpPr txBox="1"/>
          <p:nvPr/>
        </p:nvSpPr>
        <p:spPr>
          <a:xfrm>
            <a:off x="457560" y="1474560"/>
            <a:ext cx="8229240" cy="4651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“</a:t>
            </a:r>
            <a:r>
              <a:rPr lang="en-US" sz="3200">
                <a:solidFill>
                  <a:srgbClr val="000000"/>
                </a:solidFill>
                <a:latin typeface="Avenir Next Regular"/>
              </a:rPr>
              <a:t>Everybody” knows SQL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All major data management and database systems support SQL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Regular"/>
              </a:rPr>
              <a:t>  → </a:t>
            </a:r>
            <a:r>
              <a:rPr lang="en-US" sz="4400">
                <a:solidFill>
                  <a:srgbClr val="000000"/>
                </a:solidFill>
                <a:latin typeface="Avenir Next Regular"/>
              </a:rPr>
              <a:t>TableAPI</a:t>
            </a:r>
            <a:r>
              <a:rPr lang="en-US" sz="3200">
                <a:solidFill>
                  <a:srgbClr val="000000"/>
                </a:solidFill>
                <a:latin typeface="Avenir Next Regular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First Things First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5D69166-1479-4BFE-8298-1806201F6EE1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404640" y="1829520"/>
            <a:ext cx="8412480" cy="341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Table clicksTable = tableEnv.</a:t>
            </a:r>
            <a:r>
              <a:rPr b="1" lang="en-US">
                <a:solidFill>
                  <a:srgbClr val="4f81bd"/>
                </a:solidFill>
                <a:latin typeface="Courier New"/>
              </a:rPr>
              <a:t>toTable</a:t>
            </a:r>
            <a:r>
              <a:rPr lang="en-US">
                <a:solidFill>
                  <a:srgbClr val="000000"/>
                </a:solidFill>
                <a:latin typeface="Courier New"/>
              </a:rPr>
              <a:t>(clicks, </a:t>
            </a:r>
            <a:r>
              <a:rPr lang="en-US">
                <a:solidFill>
                  <a:srgbClr val="8064a2"/>
                </a:solidFill>
                <a:latin typeface="Courier New"/>
              </a:rPr>
              <a:t>"url, userId"</a:t>
            </a:r>
            <a:r>
              <a:rPr lang="en-US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Table clickCounts= clicks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.groupBy("user")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.select("userId, url.count as count")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.filter("count &gt; 4");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Table activeUsers = users.join(clickCounts)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.where("id = userId &amp;&amp; count &gt; 10")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.select("username, count");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Under the Hood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1D1B3E8-EED7-4887-803A-11B4297223F3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1281240" y="375876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</a:t>
            </a:r>
            <a:endParaRPr/>
          </a:p>
        </p:txBody>
      </p:sp>
      <p:sp>
        <p:nvSpPr>
          <p:cNvPr id="216" name="CustomShape 4"/>
          <p:cNvSpPr/>
          <p:nvPr/>
        </p:nvSpPr>
        <p:spPr>
          <a:xfrm>
            <a:off x="651960" y="435168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17" name="CustomShape 5"/>
          <p:cNvSpPr/>
          <p:nvPr/>
        </p:nvSpPr>
        <p:spPr>
          <a:xfrm>
            <a:off x="1945080" y="436320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18" name="CustomShape 6"/>
          <p:cNvSpPr/>
          <p:nvPr/>
        </p:nvSpPr>
        <p:spPr>
          <a:xfrm flipV="1">
            <a:off x="1091520" y="4196880"/>
            <a:ext cx="264960" cy="228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19" name="CustomShape 7"/>
          <p:cNvSpPr/>
          <p:nvPr/>
        </p:nvSpPr>
        <p:spPr>
          <a:xfrm flipH="1" flipV="1">
            <a:off x="1719360" y="4198320"/>
            <a:ext cx="299160" cy="239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0" name="CustomShape 8"/>
          <p:cNvSpPr/>
          <p:nvPr/>
        </p:nvSpPr>
        <p:spPr>
          <a:xfrm>
            <a:off x="1281240" y="298440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221" name="CustomShape 9"/>
          <p:cNvSpPr/>
          <p:nvPr/>
        </p:nvSpPr>
        <p:spPr>
          <a:xfrm flipV="1">
            <a:off x="1538640" y="3499200"/>
            <a:ext cx="360" cy="259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2" name="CustomShape 10"/>
          <p:cNvSpPr/>
          <p:nvPr/>
        </p:nvSpPr>
        <p:spPr>
          <a:xfrm>
            <a:off x="1281240" y="224424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223" name="CustomShape 11"/>
          <p:cNvSpPr/>
          <p:nvPr/>
        </p:nvSpPr>
        <p:spPr>
          <a:xfrm flipV="1">
            <a:off x="1538640" y="2757600"/>
            <a:ext cx="360" cy="225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4" name="CustomShape 12"/>
          <p:cNvSpPr/>
          <p:nvPr/>
        </p:nvSpPr>
        <p:spPr>
          <a:xfrm>
            <a:off x="3237480" y="223740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=</a:t>
            </a:r>
            <a:endParaRPr/>
          </a:p>
        </p:txBody>
      </p:sp>
      <p:sp>
        <p:nvSpPr>
          <p:cNvPr id="225" name="CustomShape 13"/>
          <p:cNvSpPr/>
          <p:nvPr/>
        </p:nvSpPr>
        <p:spPr>
          <a:xfrm>
            <a:off x="2711160" y="277308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26" name="CustomShape 14"/>
          <p:cNvSpPr/>
          <p:nvPr/>
        </p:nvSpPr>
        <p:spPr>
          <a:xfrm>
            <a:off x="3752280" y="277308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227" name="CustomShape 15"/>
          <p:cNvSpPr/>
          <p:nvPr/>
        </p:nvSpPr>
        <p:spPr>
          <a:xfrm flipV="1">
            <a:off x="3150720" y="2676960"/>
            <a:ext cx="16200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8" name="CustomShape 16"/>
          <p:cNvSpPr/>
          <p:nvPr/>
        </p:nvSpPr>
        <p:spPr>
          <a:xfrm flipH="1" flipV="1">
            <a:off x="3677040" y="2676960"/>
            <a:ext cx="15048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29" name="CustomShape 17"/>
          <p:cNvSpPr/>
          <p:nvPr/>
        </p:nvSpPr>
        <p:spPr>
          <a:xfrm flipV="1">
            <a:off x="3677040" y="1963080"/>
            <a:ext cx="506880" cy="3481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0" name="CustomShape 18"/>
          <p:cNvSpPr/>
          <p:nvPr/>
        </p:nvSpPr>
        <p:spPr>
          <a:xfrm flipV="1">
            <a:off x="1796400" y="3308760"/>
            <a:ext cx="914400" cy="558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custDash>
              <a:ds d="213000" sp="71000"/>
            </a:custDash>
            <a:round/>
            <a:tailEnd len="med" type="arrow" w="med"/>
          </a:ln>
        </p:spPr>
      </p:sp>
      <p:sp>
        <p:nvSpPr>
          <p:cNvPr id="231" name="CustomShape 19"/>
          <p:cNvSpPr/>
          <p:nvPr/>
        </p:nvSpPr>
        <p:spPr>
          <a:xfrm>
            <a:off x="4972680" y="225828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&gt;</a:t>
            </a:r>
            <a:endParaRPr/>
          </a:p>
        </p:txBody>
      </p:sp>
      <p:sp>
        <p:nvSpPr>
          <p:cNvPr id="232" name="CustomShape 20"/>
          <p:cNvSpPr/>
          <p:nvPr/>
        </p:nvSpPr>
        <p:spPr>
          <a:xfrm>
            <a:off x="4446360" y="279396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233" name="CustomShape 21"/>
          <p:cNvSpPr/>
          <p:nvPr/>
        </p:nvSpPr>
        <p:spPr>
          <a:xfrm>
            <a:off x="5487480" y="279396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34" name="CustomShape 22"/>
          <p:cNvSpPr/>
          <p:nvPr/>
        </p:nvSpPr>
        <p:spPr>
          <a:xfrm flipV="1">
            <a:off x="4885560" y="2697840"/>
            <a:ext cx="16200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5" name="CustomShape 23"/>
          <p:cNvSpPr/>
          <p:nvPr/>
        </p:nvSpPr>
        <p:spPr>
          <a:xfrm flipH="1" flipV="1">
            <a:off x="5411880" y="2697840"/>
            <a:ext cx="15048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6" name="CustomShape 24"/>
          <p:cNvSpPr/>
          <p:nvPr/>
        </p:nvSpPr>
        <p:spPr>
          <a:xfrm flipH="1" flipV="1">
            <a:off x="4546800" y="1963080"/>
            <a:ext cx="499320" cy="369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7" name="CustomShape 25"/>
          <p:cNvSpPr/>
          <p:nvPr/>
        </p:nvSpPr>
        <p:spPr>
          <a:xfrm>
            <a:off x="4108680" y="152496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&amp;</a:t>
            </a:r>
            <a:endParaRPr/>
          </a:p>
        </p:txBody>
      </p:sp>
      <p:sp>
        <p:nvSpPr>
          <p:cNvPr id="238" name="CustomShape 26"/>
          <p:cNvSpPr/>
          <p:nvPr/>
        </p:nvSpPr>
        <p:spPr>
          <a:xfrm>
            <a:off x="5600520" y="5016240"/>
            <a:ext cx="312120" cy="32760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9bbb59"/>
            </a:solidFill>
            <a:round/>
          </a:ln>
        </p:spPr>
      </p:sp>
      <p:sp>
        <p:nvSpPr>
          <p:cNvPr id="239" name="CustomShape 27"/>
          <p:cNvSpPr/>
          <p:nvPr/>
        </p:nvSpPr>
        <p:spPr>
          <a:xfrm>
            <a:off x="5600520" y="5800320"/>
            <a:ext cx="312120" cy="32760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9bbb59"/>
            </a:solidFill>
            <a:round/>
          </a:ln>
        </p:spPr>
      </p:sp>
      <p:sp>
        <p:nvSpPr>
          <p:cNvPr id="240" name="CustomShape 28"/>
          <p:cNvSpPr/>
          <p:nvPr/>
        </p:nvSpPr>
        <p:spPr>
          <a:xfrm>
            <a:off x="6520680" y="5800320"/>
            <a:ext cx="312120" cy="32760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9bbb59"/>
            </a:solidFill>
            <a:round/>
          </a:ln>
        </p:spPr>
      </p:sp>
      <p:sp>
        <p:nvSpPr>
          <p:cNvPr id="241" name="CustomShape 29"/>
          <p:cNvSpPr/>
          <p:nvPr/>
        </p:nvSpPr>
        <p:spPr>
          <a:xfrm>
            <a:off x="7331760" y="5452200"/>
            <a:ext cx="312120" cy="32760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9bbb59"/>
            </a:solidFill>
            <a:round/>
          </a:ln>
        </p:spPr>
      </p:sp>
      <p:sp>
        <p:nvSpPr>
          <p:cNvPr id="242" name="CustomShape 30"/>
          <p:cNvSpPr/>
          <p:nvPr/>
        </p:nvSpPr>
        <p:spPr>
          <a:xfrm>
            <a:off x="6832800" y="4693320"/>
            <a:ext cx="312120" cy="32760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9bbb59"/>
            </a:solidFill>
            <a:round/>
          </a:ln>
        </p:spPr>
      </p:sp>
      <p:sp>
        <p:nvSpPr>
          <p:cNvPr id="243" name="CustomShape 31"/>
          <p:cNvSpPr/>
          <p:nvPr/>
        </p:nvSpPr>
        <p:spPr>
          <a:xfrm>
            <a:off x="8190360" y="5094360"/>
            <a:ext cx="312120" cy="32760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9bbb59"/>
            </a:solidFill>
            <a:round/>
          </a:ln>
        </p:spPr>
      </p:sp>
      <p:sp>
        <p:nvSpPr>
          <p:cNvPr id="244" name="CustomShape 32"/>
          <p:cNvSpPr/>
          <p:nvPr/>
        </p:nvSpPr>
        <p:spPr>
          <a:xfrm rot="5400000">
            <a:off x="5893920" y="5876640"/>
            <a:ext cx="507600" cy="17496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245" name="CustomShape 33"/>
          <p:cNvSpPr/>
          <p:nvPr/>
        </p:nvSpPr>
        <p:spPr>
          <a:xfrm rot="5400000">
            <a:off x="6777360" y="5876640"/>
            <a:ext cx="507600" cy="17496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246" name="CustomShape 34"/>
          <p:cNvSpPr/>
          <p:nvPr/>
        </p:nvSpPr>
        <p:spPr>
          <a:xfrm rot="5400000">
            <a:off x="5893920" y="5092560"/>
            <a:ext cx="507600" cy="17496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247" name="CustomShape 35"/>
          <p:cNvSpPr/>
          <p:nvPr/>
        </p:nvSpPr>
        <p:spPr>
          <a:xfrm>
            <a:off x="5913000" y="5180400"/>
            <a:ext cx="14652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8" name="CustomShape 36"/>
          <p:cNvSpPr/>
          <p:nvPr/>
        </p:nvSpPr>
        <p:spPr>
          <a:xfrm>
            <a:off x="7644240" y="5616360"/>
            <a:ext cx="10980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9" name="CustomShape 37"/>
          <p:cNvSpPr/>
          <p:nvPr/>
        </p:nvSpPr>
        <p:spPr>
          <a:xfrm>
            <a:off x="6235200" y="5180400"/>
            <a:ext cx="1096200" cy="4356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0" name="CustomShape 38"/>
          <p:cNvSpPr/>
          <p:nvPr/>
        </p:nvSpPr>
        <p:spPr>
          <a:xfrm>
            <a:off x="5913000" y="5964120"/>
            <a:ext cx="14652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1" name="CustomShape 39"/>
          <p:cNvSpPr/>
          <p:nvPr/>
        </p:nvSpPr>
        <p:spPr>
          <a:xfrm flipV="1">
            <a:off x="6235200" y="5962680"/>
            <a:ext cx="28512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2" name="CustomShape 40"/>
          <p:cNvSpPr/>
          <p:nvPr/>
        </p:nvSpPr>
        <p:spPr>
          <a:xfrm>
            <a:off x="6833160" y="5964120"/>
            <a:ext cx="10980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3" name="CustomShape 41"/>
          <p:cNvSpPr/>
          <p:nvPr/>
        </p:nvSpPr>
        <p:spPr>
          <a:xfrm flipV="1">
            <a:off x="7118640" y="5730840"/>
            <a:ext cx="258480" cy="2314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4" name="CustomShape 42"/>
          <p:cNvSpPr/>
          <p:nvPr/>
        </p:nvSpPr>
        <p:spPr>
          <a:xfrm rot="5400000">
            <a:off x="7588440" y="5528520"/>
            <a:ext cx="507600" cy="17496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255" name="CustomShape 43"/>
          <p:cNvSpPr/>
          <p:nvPr/>
        </p:nvSpPr>
        <p:spPr>
          <a:xfrm rot="5400000">
            <a:off x="7074360" y="4769640"/>
            <a:ext cx="507600" cy="17496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round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256" name="CustomShape 44"/>
          <p:cNvSpPr/>
          <p:nvPr/>
        </p:nvSpPr>
        <p:spPr>
          <a:xfrm>
            <a:off x="7145280" y="4857480"/>
            <a:ext cx="9432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7" name="CustomShape 45"/>
          <p:cNvSpPr/>
          <p:nvPr/>
        </p:nvSpPr>
        <p:spPr>
          <a:xfrm>
            <a:off x="7415640" y="4857480"/>
            <a:ext cx="774360" cy="4006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8" name="CustomShape 46"/>
          <p:cNvSpPr/>
          <p:nvPr/>
        </p:nvSpPr>
        <p:spPr>
          <a:xfrm flipV="1">
            <a:off x="7929720" y="5372640"/>
            <a:ext cx="306000" cy="2415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9" name="CustomShape 47"/>
          <p:cNvSpPr/>
          <p:nvPr/>
        </p:nvSpPr>
        <p:spPr>
          <a:xfrm flipV="1">
            <a:off x="6235200" y="4857480"/>
            <a:ext cx="597240" cy="3225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0" name="CustomShape 48"/>
          <p:cNvSpPr/>
          <p:nvPr/>
        </p:nvSpPr>
        <p:spPr>
          <a:xfrm>
            <a:off x="4267080" y="4603320"/>
            <a:ext cx="780480" cy="412560"/>
          </a:xfrm>
          <a:prstGeom prst="straightConnector1">
            <a:avLst/>
          </a:prstGeom>
          <a:noFill/>
          <a:ln w="7632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61" name="CustomShape 49"/>
          <p:cNvSpPr/>
          <p:nvPr/>
        </p:nvSpPr>
        <p:spPr>
          <a:xfrm>
            <a:off x="522720" y="1524960"/>
            <a:ext cx="1540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Logical Plan</a:t>
            </a:r>
            <a:endParaRPr/>
          </a:p>
        </p:txBody>
      </p:sp>
      <p:sp>
        <p:nvSpPr>
          <p:cNvPr id="262" name="CustomShape 50"/>
          <p:cNvSpPr/>
          <p:nvPr/>
        </p:nvSpPr>
        <p:spPr>
          <a:xfrm>
            <a:off x="7064280" y="3915720"/>
            <a:ext cx="1860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Execution Plan</a:t>
            </a:r>
            <a:endParaRPr/>
          </a:p>
        </p:txBody>
      </p:sp>
      <p:sp>
        <p:nvSpPr>
          <p:cNvPr id="263" name="CustomShape 51"/>
          <p:cNvSpPr/>
          <p:nvPr/>
        </p:nvSpPr>
        <p:spPr>
          <a:xfrm>
            <a:off x="5411880" y="1431720"/>
            <a:ext cx="30906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a = b &amp;&amp; c &gt; 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Plan Translation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3D7170-948F-48FB-B6C7-3F9C5B7359B0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909360" y="412488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</a:t>
            </a:r>
            <a:endParaRPr/>
          </a:p>
        </p:txBody>
      </p:sp>
      <p:sp>
        <p:nvSpPr>
          <p:cNvPr id="267" name="CustomShape 4"/>
          <p:cNvSpPr/>
          <p:nvPr/>
        </p:nvSpPr>
        <p:spPr>
          <a:xfrm>
            <a:off x="280080" y="471780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68" name="CustomShape 5"/>
          <p:cNvSpPr/>
          <p:nvPr/>
        </p:nvSpPr>
        <p:spPr>
          <a:xfrm>
            <a:off x="1573200" y="472932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69" name="CustomShape 6"/>
          <p:cNvSpPr/>
          <p:nvPr/>
        </p:nvSpPr>
        <p:spPr>
          <a:xfrm flipV="1">
            <a:off x="719640" y="4563000"/>
            <a:ext cx="264960" cy="228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0" name="CustomShape 7"/>
          <p:cNvSpPr/>
          <p:nvPr/>
        </p:nvSpPr>
        <p:spPr>
          <a:xfrm flipH="1" flipV="1">
            <a:off x="1347480" y="4564440"/>
            <a:ext cx="299160" cy="239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1" name="CustomShape 8"/>
          <p:cNvSpPr/>
          <p:nvPr/>
        </p:nvSpPr>
        <p:spPr>
          <a:xfrm>
            <a:off x="909360" y="335052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272" name="CustomShape 9"/>
          <p:cNvSpPr/>
          <p:nvPr/>
        </p:nvSpPr>
        <p:spPr>
          <a:xfrm flipV="1">
            <a:off x="1167120" y="3865320"/>
            <a:ext cx="360" cy="259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3" name="CustomShape 10"/>
          <p:cNvSpPr/>
          <p:nvPr/>
        </p:nvSpPr>
        <p:spPr>
          <a:xfrm>
            <a:off x="909360" y="261036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274" name="CustomShape 11"/>
          <p:cNvSpPr/>
          <p:nvPr/>
        </p:nvSpPr>
        <p:spPr>
          <a:xfrm flipV="1">
            <a:off x="1167120" y="3123720"/>
            <a:ext cx="360" cy="225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5" name="CustomShape 12"/>
          <p:cNvSpPr/>
          <p:nvPr/>
        </p:nvSpPr>
        <p:spPr>
          <a:xfrm>
            <a:off x="6828840" y="284940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</a:t>
            </a:r>
            <a:endParaRPr/>
          </a:p>
        </p:txBody>
      </p:sp>
      <p:sp>
        <p:nvSpPr>
          <p:cNvPr id="276" name="CustomShape 13"/>
          <p:cNvSpPr/>
          <p:nvPr/>
        </p:nvSpPr>
        <p:spPr>
          <a:xfrm>
            <a:off x="6199560" y="344232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77" name="CustomShape 14"/>
          <p:cNvSpPr/>
          <p:nvPr/>
        </p:nvSpPr>
        <p:spPr>
          <a:xfrm>
            <a:off x="7492320" y="345384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78" name="CustomShape 15"/>
          <p:cNvSpPr/>
          <p:nvPr/>
        </p:nvSpPr>
        <p:spPr>
          <a:xfrm flipV="1">
            <a:off x="6639120" y="3287520"/>
            <a:ext cx="264960" cy="228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9" name="CustomShape 16"/>
          <p:cNvSpPr/>
          <p:nvPr/>
        </p:nvSpPr>
        <p:spPr>
          <a:xfrm flipH="1" flipV="1">
            <a:off x="7266960" y="3288960"/>
            <a:ext cx="299160" cy="239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0" name="CustomShape 17"/>
          <p:cNvSpPr/>
          <p:nvPr/>
        </p:nvSpPr>
        <p:spPr>
          <a:xfrm flipV="1">
            <a:off x="5297040" y="3125160"/>
            <a:ext cx="594720" cy="108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1" name="CustomShape 18"/>
          <p:cNvSpPr/>
          <p:nvPr/>
        </p:nvSpPr>
        <p:spPr>
          <a:xfrm>
            <a:off x="5236920" y="5228640"/>
            <a:ext cx="594720" cy="2858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2" name="CustomShape 19"/>
          <p:cNvSpPr/>
          <p:nvPr/>
        </p:nvSpPr>
        <p:spPr>
          <a:xfrm>
            <a:off x="7343280" y="1633680"/>
            <a:ext cx="187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Batch Program</a:t>
            </a:r>
            <a:endParaRPr/>
          </a:p>
        </p:txBody>
      </p:sp>
      <p:sp>
        <p:nvSpPr>
          <p:cNvPr id="283" name="CustomShape 20"/>
          <p:cNvSpPr/>
          <p:nvPr/>
        </p:nvSpPr>
        <p:spPr>
          <a:xfrm>
            <a:off x="7593840" y="4956840"/>
            <a:ext cx="13593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Streaming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Program</a:t>
            </a:r>
            <a:endParaRPr/>
          </a:p>
        </p:txBody>
      </p:sp>
      <p:sp>
        <p:nvSpPr>
          <p:cNvPr id="284" name="CustomShape 21"/>
          <p:cNvSpPr/>
          <p:nvPr/>
        </p:nvSpPr>
        <p:spPr>
          <a:xfrm>
            <a:off x="3692160" y="427716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</a:t>
            </a:r>
            <a:endParaRPr/>
          </a:p>
        </p:txBody>
      </p:sp>
      <p:sp>
        <p:nvSpPr>
          <p:cNvPr id="285" name="CustomShape 22"/>
          <p:cNvSpPr/>
          <p:nvPr/>
        </p:nvSpPr>
        <p:spPr>
          <a:xfrm>
            <a:off x="3062880" y="487008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86" name="CustomShape 23"/>
          <p:cNvSpPr/>
          <p:nvPr/>
        </p:nvSpPr>
        <p:spPr>
          <a:xfrm>
            <a:off x="4356000" y="488160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287" name="CustomShape 24"/>
          <p:cNvSpPr/>
          <p:nvPr/>
        </p:nvSpPr>
        <p:spPr>
          <a:xfrm flipV="1">
            <a:off x="3502440" y="4715280"/>
            <a:ext cx="264960" cy="228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8" name="CustomShape 25"/>
          <p:cNvSpPr/>
          <p:nvPr/>
        </p:nvSpPr>
        <p:spPr>
          <a:xfrm flipH="1" flipV="1">
            <a:off x="4130280" y="4716720"/>
            <a:ext cx="299160" cy="239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89" name="CustomShape 26"/>
          <p:cNvSpPr/>
          <p:nvPr/>
        </p:nvSpPr>
        <p:spPr>
          <a:xfrm>
            <a:off x="3692160" y="350280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290" name="CustomShape 27"/>
          <p:cNvSpPr/>
          <p:nvPr/>
        </p:nvSpPr>
        <p:spPr>
          <a:xfrm flipV="1">
            <a:off x="3949560" y="4017600"/>
            <a:ext cx="360" cy="2592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1" name="CustomShape 28"/>
          <p:cNvSpPr/>
          <p:nvPr/>
        </p:nvSpPr>
        <p:spPr>
          <a:xfrm>
            <a:off x="3692160" y="276264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292" name="CustomShape 29"/>
          <p:cNvSpPr/>
          <p:nvPr/>
        </p:nvSpPr>
        <p:spPr>
          <a:xfrm flipV="1">
            <a:off x="3949560" y="3276360"/>
            <a:ext cx="360" cy="225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3" name="CustomShape 30"/>
          <p:cNvSpPr/>
          <p:nvPr/>
        </p:nvSpPr>
        <p:spPr>
          <a:xfrm>
            <a:off x="3692160" y="2034720"/>
            <a:ext cx="514440" cy="51444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294" name="CustomShape 31"/>
          <p:cNvSpPr/>
          <p:nvPr/>
        </p:nvSpPr>
        <p:spPr>
          <a:xfrm flipV="1">
            <a:off x="3949560" y="2548080"/>
            <a:ext cx="360" cy="225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5" name="CustomShape 32"/>
          <p:cNvSpPr/>
          <p:nvPr/>
        </p:nvSpPr>
        <p:spPr>
          <a:xfrm>
            <a:off x="6828840" y="213912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G</a:t>
            </a:r>
            <a:endParaRPr/>
          </a:p>
        </p:txBody>
      </p:sp>
      <p:sp>
        <p:nvSpPr>
          <p:cNvPr id="296" name="CustomShape 33"/>
          <p:cNvSpPr/>
          <p:nvPr/>
        </p:nvSpPr>
        <p:spPr>
          <a:xfrm>
            <a:off x="6828840" y="137628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M</a:t>
            </a:r>
            <a:endParaRPr/>
          </a:p>
        </p:txBody>
      </p:sp>
      <p:sp>
        <p:nvSpPr>
          <p:cNvPr id="297" name="CustomShape 34"/>
          <p:cNvSpPr/>
          <p:nvPr/>
        </p:nvSpPr>
        <p:spPr>
          <a:xfrm flipV="1">
            <a:off x="7086240" y="2653920"/>
            <a:ext cx="360" cy="1951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8" name="CustomShape 35"/>
          <p:cNvSpPr/>
          <p:nvPr/>
        </p:nvSpPr>
        <p:spPr>
          <a:xfrm flipV="1">
            <a:off x="7086240" y="1891080"/>
            <a:ext cx="360" cy="24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99" name="CustomShape 36"/>
          <p:cNvSpPr/>
          <p:nvPr/>
        </p:nvSpPr>
        <p:spPr>
          <a:xfrm>
            <a:off x="6646680" y="561456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WJ</a:t>
            </a:r>
            <a:endParaRPr/>
          </a:p>
        </p:txBody>
      </p:sp>
      <p:sp>
        <p:nvSpPr>
          <p:cNvPr id="300" name="CustomShape 37"/>
          <p:cNvSpPr/>
          <p:nvPr/>
        </p:nvSpPr>
        <p:spPr>
          <a:xfrm>
            <a:off x="6017400" y="620748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301" name="CustomShape 38"/>
          <p:cNvSpPr/>
          <p:nvPr/>
        </p:nvSpPr>
        <p:spPr>
          <a:xfrm>
            <a:off x="7310520" y="621900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S</a:t>
            </a:r>
            <a:endParaRPr/>
          </a:p>
        </p:txBody>
      </p:sp>
      <p:sp>
        <p:nvSpPr>
          <p:cNvPr id="302" name="CustomShape 39"/>
          <p:cNvSpPr/>
          <p:nvPr/>
        </p:nvSpPr>
        <p:spPr>
          <a:xfrm flipV="1">
            <a:off x="6456960" y="6052680"/>
            <a:ext cx="264960" cy="2286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3" name="CustomShape 40"/>
          <p:cNvSpPr/>
          <p:nvPr/>
        </p:nvSpPr>
        <p:spPr>
          <a:xfrm flipH="1" flipV="1">
            <a:off x="7084800" y="6054120"/>
            <a:ext cx="299160" cy="2397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4" name="CustomShape 41"/>
          <p:cNvSpPr/>
          <p:nvPr/>
        </p:nvSpPr>
        <p:spPr>
          <a:xfrm>
            <a:off x="6646680" y="490428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G</a:t>
            </a:r>
            <a:endParaRPr/>
          </a:p>
        </p:txBody>
      </p:sp>
      <p:sp>
        <p:nvSpPr>
          <p:cNvPr id="305" name="CustomShape 42"/>
          <p:cNvSpPr/>
          <p:nvPr/>
        </p:nvSpPr>
        <p:spPr>
          <a:xfrm>
            <a:off x="6646680" y="4141440"/>
            <a:ext cx="514440" cy="514440"/>
          </a:xfrm>
          <a:prstGeom prst="ellipse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M</a:t>
            </a:r>
            <a:endParaRPr/>
          </a:p>
        </p:txBody>
      </p:sp>
      <p:sp>
        <p:nvSpPr>
          <p:cNvPr id="306" name="CustomShape 43"/>
          <p:cNvSpPr/>
          <p:nvPr/>
        </p:nvSpPr>
        <p:spPr>
          <a:xfrm flipV="1">
            <a:off x="6904080" y="5419440"/>
            <a:ext cx="360" cy="1951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7" name="CustomShape 44"/>
          <p:cNvSpPr/>
          <p:nvPr/>
        </p:nvSpPr>
        <p:spPr>
          <a:xfrm flipV="1">
            <a:off x="6904080" y="4656240"/>
            <a:ext cx="360" cy="24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8" name="CustomShape 45"/>
          <p:cNvSpPr/>
          <p:nvPr/>
        </p:nvSpPr>
        <p:spPr>
          <a:xfrm flipV="1">
            <a:off x="2088000" y="3704760"/>
            <a:ext cx="757800" cy="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09" name="CustomShape 46"/>
          <p:cNvSpPr/>
          <p:nvPr/>
        </p:nvSpPr>
        <p:spPr>
          <a:xfrm>
            <a:off x="1806840" y="2762640"/>
            <a:ext cx="13698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Aggregate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expansion</a:t>
            </a:r>
            <a:endParaRPr/>
          </a:p>
        </p:txBody>
      </p:sp>
      <p:sp>
        <p:nvSpPr>
          <p:cNvPr id="310" name="CustomShape 47"/>
          <p:cNvSpPr/>
          <p:nvPr/>
        </p:nvSpPr>
        <p:spPr>
          <a:xfrm>
            <a:off x="4938840" y="2150640"/>
            <a:ext cx="142308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Plan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generation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String operations</a:t>
            </a:r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1C37D65-0E3B-4874-94E7-F2BFCAD43F7D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313" name="CustomShape 3"/>
          <p:cNvSpPr/>
          <p:nvPr/>
        </p:nvSpPr>
        <p:spPr>
          <a:xfrm>
            <a:off x="934200" y="2187000"/>
            <a:ext cx="79851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in.select("a.substring(0, b.avg + 3) as aShort")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4" name="CustomShape 4"/>
          <p:cNvSpPr/>
          <p:nvPr/>
        </p:nvSpPr>
        <p:spPr>
          <a:xfrm>
            <a:off x="1474920" y="3810600"/>
            <a:ext cx="79851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in.select("a.count + ' is the count'")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5" name="TextShape 5"/>
          <p:cNvSpPr txBox="1"/>
          <p:nvPr/>
        </p:nvSpPr>
        <p:spPr>
          <a:xfrm>
            <a:off x="3749040" y="1554480"/>
            <a:ext cx="2926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"hello world" → "hello"</a:t>
            </a:r>
            <a:endParaRPr/>
          </a:p>
        </p:txBody>
      </p:sp>
      <p:sp>
        <p:nvSpPr>
          <p:cNvPr id="316" name="TextShape 6"/>
          <p:cNvSpPr txBox="1"/>
          <p:nvPr/>
        </p:nvSpPr>
        <p:spPr>
          <a:xfrm>
            <a:off x="671040" y="1466280"/>
            <a:ext cx="5455440" cy="5648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600">
                <a:solidFill>
                  <a:srgbClr val="000000"/>
                </a:solidFill>
                <a:latin typeface="Avenir Next Regular"/>
              </a:rPr>
              <a:t>Sub strings:</a:t>
            </a:r>
            <a:r>
              <a:rPr lang="en-US" sz="3200">
                <a:solidFill>
                  <a:srgbClr val="000000"/>
                </a:solidFill>
                <a:latin typeface="Avenir Next Regular"/>
              </a:rPr>
              <a:t> </a:t>
            </a:r>
            <a:endParaRPr/>
          </a:p>
        </p:txBody>
      </p:sp>
      <p:sp>
        <p:nvSpPr>
          <p:cNvPr id="317" name="TextShape 7"/>
          <p:cNvSpPr txBox="1"/>
          <p:nvPr/>
        </p:nvSpPr>
        <p:spPr>
          <a:xfrm>
            <a:off x="4663440" y="3377520"/>
            <a:ext cx="37490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"hello" + " world" → "hello world"</a:t>
            </a:r>
            <a:endParaRPr/>
          </a:p>
        </p:txBody>
      </p:sp>
      <p:sp>
        <p:nvSpPr>
          <p:cNvPr id="318" name="TextShape 8"/>
          <p:cNvSpPr txBox="1"/>
          <p:nvPr/>
        </p:nvSpPr>
        <p:spPr>
          <a:xfrm>
            <a:off x="671040" y="3266640"/>
            <a:ext cx="5455440" cy="5648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600">
                <a:solidFill>
                  <a:srgbClr val="000000"/>
                </a:solidFill>
                <a:latin typeface="Avenir Next Regular"/>
              </a:rPr>
              <a:t>String concatination:</a:t>
            </a:r>
            <a:r>
              <a:rPr lang="en-US" sz="3200">
                <a:solidFill>
                  <a:srgbClr val="000000"/>
                </a:solidFill>
                <a:latin typeface="Avenir Next Regular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Expression Translation</a:t>
            </a:r>
            <a:endParaRPr/>
          </a:p>
        </p:txBody>
      </p:sp>
      <p:sp>
        <p:nvSpPr>
          <p:cNvPr id="32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7520BC-6C0C-405D-B211-18E343FE393C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732240" y="2203920"/>
            <a:ext cx="24480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a = c &amp;&amp; b &gt; 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2" name="CustomShape 4"/>
          <p:cNvSpPr/>
          <p:nvPr/>
        </p:nvSpPr>
        <p:spPr>
          <a:xfrm>
            <a:off x="5762160" y="234396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=</a:t>
            </a:r>
            <a:endParaRPr/>
          </a:p>
        </p:txBody>
      </p:sp>
      <p:sp>
        <p:nvSpPr>
          <p:cNvPr id="323" name="CustomShape 5"/>
          <p:cNvSpPr/>
          <p:nvPr/>
        </p:nvSpPr>
        <p:spPr>
          <a:xfrm>
            <a:off x="5235840" y="287964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a</a:t>
            </a:r>
            <a:endParaRPr/>
          </a:p>
        </p:txBody>
      </p:sp>
      <p:sp>
        <p:nvSpPr>
          <p:cNvPr id="324" name="CustomShape 6"/>
          <p:cNvSpPr/>
          <p:nvPr/>
        </p:nvSpPr>
        <p:spPr>
          <a:xfrm>
            <a:off x="6276960" y="287964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325" name="CustomShape 7"/>
          <p:cNvSpPr/>
          <p:nvPr/>
        </p:nvSpPr>
        <p:spPr>
          <a:xfrm flipV="1">
            <a:off x="5675040" y="2783520"/>
            <a:ext cx="16200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6" name="CustomShape 8"/>
          <p:cNvSpPr/>
          <p:nvPr/>
        </p:nvSpPr>
        <p:spPr>
          <a:xfrm flipH="1" flipV="1">
            <a:off x="6201360" y="2783520"/>
            <a:ext cx="15048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7" name="CustomShape 9"/>
          <p:cNvSpPr/>
          <p:nvPr/>
        </p:nvSpPr>
        <p:spPr>
          <a:xfrm flipV="1">
            <a:off x="6201360" y="2069640"/>
            <a:ext cx="506880" cy="3481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28" name="CustomShape 10"/>
          <p:cNvSpPr/>
          <p:nvPr/>
        </p:nvSpPr>
        <p:spPr>
          <a:xfrm>
            <a:off x="7497000" y="236484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&gt;</a:t>
            </a:r>
            <a:endParaRPr/>
          </a:p>
        </p:txBody>
      </p:sp>
      <p:sp>
        <p:nvSpPr>
          <p:cNvPr id="329" name="CustomShape 11"/>
          <p:cNvSpPr/>
          <p:nvPr/>
        </p:nvSpPr>
        <p:spPr>
          <a:xfrm>
            <a:off x="6970680" y="290052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330" name="CustomShape 12"/>
          <p:cNvSpPr/>
          <p:nvPr/>
        </p:nvSpPr>
        <p:spPr>
          <a:xfrm>
            <a:off x="8012160" y="290052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31" name="CustomShape 13"/>
          <p:cNvSpPr/>
          <p:nvPr/>
        </p:nvSpPr>
        <p:spPr>
          <a:xfrm flipV="1">
            <a:off x="7410240" y="2804400"/>
            <a:ext cx="16200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32" name="CustomShape 14"/>
          <p:cNvSpPr/>
          <p:nvPr/>
        </p:nvSpPr>
        <p:spPr>
          <a:xfrm flipH="1" flipV="1">
            <a:off x="7936560" y="2804400"/>
            <a:ext cx="15048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33" name="CustomShape 15"/>
          <p:cNvSpPr/>
          <p:nvPr/>
        </p:nvSpPr>
        <p:spPr>
          <a:xfrm flipH="1" flipV="1">
            <a:off x="7071480" y="2069640"/>
            <a:ext cx="499320" cy="36900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34" name="CustomShape 16"/>
          <p:cNvSpPr/>
          <p:nvPr/>
        </p:nvSpPr>
        <p:spPr>
          <a:xfrm>
            <a:off x="6633360" y="163152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&amp;</a:t>
            </a:r>
            <a:endParaRPr/>
          </a:p>
        </p:txBody>
      </p:sp>
      <p:sp>
        <p:nvSpPr>
          <p:cNvPr id="335" name="CustomShape 17"/>
          <p:cNvSpPr/>
          <p:nvPr/>
        </p:nvSpPr>
        <p:spPr>
          <a:xfrm>
            <a:off x="7674480" y="514224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&gt;</a:t>
            </a:r>
            <a:endParaRPr/>
          </a:p>
        </p:txBody>
      </p:sp>
      <p:sp>
        <p:nvSpPr>
          <p:cNvPr id="336" name="CustomShape 18"/>
          <p:cNvSpPr/>
          <p:nvPr/>
        </p:nvSpPr>
        <p:spPr>
          <a:xfrm>
            <a:off x="7148160" y="567792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337" name="CustomShape 19"/>
          <p:cNvSpPr/>
          <p:nvPr/>
        </p:nvSpPr>
        <p:spPr>
          <a:xfrm>
            <a:off x="8189280" y="5677920"/>
            <a:ext cx="514440" cy="514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338" name="CustomShape 20"/>
          <p:cNvSpPr/>
          <p:nvPr/>
        </p:nvSpPr>
        <p:spPr>
          <a:xfrm flipV="1">
            <a:off x="7587720" y="5581800"/>
            <a:ext cx="16200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39" name="CustomShape 21"/>
          <p:cNvSpPr/>
          <p:nvPr/>
        </p:nvSpPr>
        <p:spPr>
          <a:xfrm flipH="1" flipV="1">
            <a:off x="8114040" y="5581800"/>
            <a:ext cx="150480" cy="17136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40" name="CustomShape 22"/>
          <p:cNvSpPr/>
          <p:nvPr/>
        </p:nvSpPr>
        <p:spPr>
          <a:xfrm>
            <a:off x="4200480" y="5944680"/>
            <a:ext cx="24321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join({0}, {0})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1" name="CustomShape 23"/>
          <p:cNvSpPr/>
          <p:nvPr/>
        </p:nvSpPr>
        <p:spPr>
          <a:xfrm>
            <a:off x="3661200" y="2328120"/>
            <a:ext cx="1166760" cy="36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solidFill>
              <a:srgbClr val="a6a6a6"/>
            </a:solidFill>
            <a:round/>
          </a:ln>
        </p:spPr>
      </p:sp>
      <p:sp>
        <p:nvSpPr>
          <p:cNvPr id="342" name="CustomShape 24"/>
          <p:cNvSpPr/>
          <p:nvPr/>
        </p:nvSpPr>
        <p:spPr>
          <a:xfrm rot="5400000">
            <a:off x="5509080" y="4073760"/>
            <a:ext cx="1166760" cy="36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solidFill>
              <a:srgbClr val="a6a6a6"/>
            </a:solidFill>
            <a:round/>
          </a:ln>
        </p:spPr>
      </p:sp>
      <p:sp>
        <p:nvSpPr>
          <p:cNvPr id="343" name="CustomShape 25"/>
          <p:cNvSpPr/>
          <p:nvPr/>
        </p:nvSpPr>
        <p:spPr>
          <a:xfrm rot="10800000">
            <a:off x="3180600" y="5308200"/>
            <a:ext cx="1166760" cy="36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25560">
            <a:solidFill>
              <a:srgbClr val="a6a6a6"/>
            </a:solidFill>
            <a:round/>
          </a:ln>
        </p:spPr>
      </p:sp>
      <p:sp>
        <p:nvSpPr>
          <p:cNvPr id="344" name="CustomShape 26"/>
          <p:cNvSpPr/>
          <p:nvPr/>
        </p:nvSpPr>
        <p:spPr>
          <a:xfrm>
            <a:off x="6628680" y="5843160"/>
            <a:ext cx="292320" cy="245160"/>
          </a:xfrm>
          <a:prstGeom prst="mathPlus">
            <a:avLst>
              <a:gd name="adj" fmla="val 23520"/>
            </a:avLst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345" name="CustomShape 27"/>
          <p:cNvSpPr/>
          <p:nvPr/>
        </p:nvSpPr>
        <p:spPr>
          <a:xfrm>
            <a:off x="6778080" y="3674880"/>
            <a:ext cx="2390760" cy="1308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ourier New"/>
              </a:rPr>
              <a:t>def rules = </a:t>
            </a:r>
            <a:r>
              <a:rPr i="1" lang="en-US" sz="1000">
                <a:solidFill>
                  <a:srgbClr val="000000"/>
                </a:solidFill>
                <a:latin typeface="Courier New"/>
              </a:rPr>
              <a:t>Seq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  new ResolveFieldReferences,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  new InsertAutoCasts,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  new TypeCheck,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  new VerifyNoAggregates,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  new VerifyBoolean,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000">
                <a:solidFill>
                  <a:srgbClr val="000000"/>
                </a:solidFill>
                <a:latin typeface="Courier New"/>
              </a:rPr>
              <a:t>new ExtractEquiJoins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</p:txBody>
      </p:sp>
      <p:sp>
        <p:nvSpPr>
          <p:cNvPr id="346" name="CustomShape 28"/>
          <p:cNvSpPr/>
          <p:nvPr/>
        </p:nvSpPr>
        <p:spPr>
          <a:xfrm>
            <a:off x="365760" y="4829760"/>
            <a:ext cx="3337200" cy="14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in1.join(in2).where(0).equalTo(0) {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(l, r, out: Collector[Row]) =&gt;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if (r.get(1).asInstanceOf[Int) &gt; 3) {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val result = Row(4)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result.set(0, l.get(0))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result.set(3, r.get(1))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out.collect(result)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8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Back and Forth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560" y="5819400"/>
            <a:ext cx="8229240" cy="784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600">
                <a:solidFill>
                  <a:srgbClr val="000000"/>
                </a:solidFill>
                <a:latin typeface="Avenir Next Regular"/>
              </a:rPr>
              <a:t>Supports POJOs, Case classes, Tuples</a:t>
            </a:r>
            <a:endParaRPr/>
          </a:p>
        </p:txBody>
      </p:sp>
      <p:sp>
        <p:nvSpPr>
          <p:cNvPr id="34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46D7D4D-5BED-4A3E-A5F3-E293D4B9F88A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570960" y="1485000"/>
            <a:ext cx="7975080" cy="447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public static class Out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public String c;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public Integer d;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DataSet&lt;Tuple2&lt;Integer,String&gt;&gt; input = 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TableEnvironment tableEnv = new TableEnvironment();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Table in = tableEnv.toTable(input,"a,b");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Table result = in.groupBy("b").select("b, a.avg”);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DataSet&lt;Out&gt; result =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	</a:t>
            </a:r>
            <a:r>
              <a:rPr lang="en-US">
                <a:solidFill>
                  <a:srgbClr val="000000"/>
                </a:solidFill>
                <a:latin typeface="Courier New"/>
              </a:rPr>
              <a:t>tableEnv.toSet(result.as("c,d"), Out.class);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venir Next Demi Bold"/>
              </a:rPr>
              <a:t>What Works?</a:t>
            </a:r>
            <a:endParaRPr/>
          </a:p>
        </p:txBody>
      </p:sp>
      <p:sp>
        <p:nvSpPr>
          <p:cNvPr id="352" name="TextShape 2"/>
          <p:cNvSpPr txBox="1"/>
          <p:nvPr/>
        </p:nvSpPr>
        <p:spPr>
          <a:xfrm>
            <a:off x="457200" y="1474200"/>
            <a:ext cx="8229240" cy="4651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Relational queries from both Java and Scala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Translation to batch programs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>
                <a:solidFill>
                  <a:srgbClr val="000000"/>
                </a:solidFill>
                <a:latin typeface="Avenir Next Regular"/>
              </a:rPr>
              <a:t>Preliminary translation to streaming programs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BD08CA-CBD5-46CD-8FDD-8E284B48458D}" type="slidenum">
              <a:rPr lang="en-US" sz="1200">
                <a:solidFill>
                  <a:srgbClr val="8b8b8b"/>
                </a:solidFill>
                <a:latin typeface="Avenir Next Regular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