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handoutMasterIdLst>
    <p:handoutMasterId r:id="rId41"/>
  </p:handoutMasterIdLst>
  <p:sldIdLst>
    <p:sldId id="292" r:id="rId2"/>
    <p:sldId id="293" r:id="rId3"/>
    <p:sldId id="326" r:id="rId4"/>
    <p:sldId id="327" r:id="rId5"/>
    <p:sldId id="294" r:id="rId6"/>
    <p:sldId id="295" r:id="rId7"/>
    <p:sldId id="297" r:id="rId8"/>
    <p:sldId id="296" r:id="rId9"/>
    <p:sldId id="298" r:id="rId10"/>
    <p:sldId id="321" r:id="rId11"/>
    <p:sldId id="322" r:id="rId12"/>
    <p:sldId id="323" r:id="rId13"/>
    <p:sldId id="324" r:id="rId14"/>
    <p:sldId id="299" r:id="rId15"/>
    <p:sldId id="300" r:id="rId16"/>
    <p:sldId id="301" r:id="rId17"/>
    <p:sldId id="302" r:id="rId18"/>
    <p:sldId id="303" r:id="rId19"/>
    <p:sldId id="304" r:id="rId20"/>
    <p:sldId id="305" r:id="rId21"/>
    <p:sldId id="306" r:id="rId22"/>
    <p:sldId id="307" r:id="rId23"/>
    <p:sldId id="308" r:id="rId24"/>
    <p:sldId id="309" r:id="rId25"/>
    <p:sldId id="310" r:id="rId26"/>
    <p:sldId id="313" r:id="rId27"/>
    <p:sldId id="314" r:id="rId28"/>
    <p:sldId id="315" r:id="rId29"/>
    <p:sldId id="311" r:id="rId30"/>
    <p:sldId id="312" r:id="rId31"/>
    <p:sldId id="316" r:id="rId32"/>
    <p:sldId id="325" r:id="rId33"/>
    <p:sldId id="328" r:id="rId34"/>
    <p:sldId id="318" r:id="rId35"/>
    <p:sldId id="317" r:id="rId36"/>
    <p:sldId id="319" r:id="rId37"/>
    <p:sldId id="320" r:id="rId38"/>
    <p:sldId id="329" r:id="rId3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435E4DC2-62B4-BF44-9EB8-E882BDCEB1CF}">
          <p14:sldIdLst>
            <p14:sldId id="292"/>
          </p14:sldIdLst>
        </p14:section>
        <p14:section name="面试题" id="{E2613D14-14A3-1F4B-B0E6-48735BD8A814}">
          <p14:sldIdLst>
            <p14:sldId id="293"/>
            <p14:sldId id="326"/>
            <p14:sldId id="327"/>
          </p14:sldIdLst>
        </p14:section>
        <p14:section name="方案" id="{A7420698-4412-F54F-A786-B6BF9D256C59}">
          <p14:sldIdLst>
            <p14:sldId id="294"/>
            <p14:sldId id="295"/>
            <p14:sldId id="297"/>
            <p14:sldId id="296"/>
            <p14:sldId id="298"/>
            <p14:sldId id="321"/>
            <p14:sldId id="322"/>
            <p14:sldId id="323"/>
          </p14:sldIdLst>
        </p14:section>
        <p14:section name="队列组" id="{1F795924-08B5-C74A-AE18-AF4955D19AF2}">
          <p14:sldIdLst>
            <p14:sldId id="324"/>
          </p14:sldIdLst>
        </p14:section>
        <p14:section name="线程同步" id="{AFB52082-6D1A-7641-924B-C28A0E79C7D0}">
          <p14:sldIdLst>
            <p14:sldId id="299"/>
            <p14:sldId id="300"/>
            <p14:sldId id="301"/>
            <p14:sldId id="302"/>
            <p14:sldId id="303"/>
          </p14:sldIdLst>
        </p14:section>
        <p14:section name="线程同步方案" id="{E4773F28-5CE0-D34B-BE9F-AC5A04D63097}">
          <p14:sldIdLst>
            <p14:sldId id="304"/>
            <p14:sldId id="305"/>
            <p14:sldId id="306"/>
            <p14:sldId id="307"/>
            <p14:sldId id="308"/>
            <p14:sldId id="309"/>
            <p14:sldId id="310"/>
            <p14:sldId id="313"/>
            <p14:sldId id="314"/>
            <p14:sldId id="315"/>
            <p14:sldId id="311"/>
            <p14:sldId id="312"/>
            <p14:sldId id="316"/>
            <p14:sldId id="325"/>
            <p14:sldId id="328"/>
          </p14:sldIdLst>
        </p14:section>
        <p14:section name="atomic" id="{759273C4-687B-CB49-9EA9-956B2B0FE259}">
          <p14:sldIdLst>
            <p14:sldId id="318"/>
          </p14:sldIdLst>
        </p14:section>
        <p14:section name="读写安全" id="{2658466C-8629-1840-B191-45E7568D8C65}">
          <p14:sldIdLst>
            <p14:sldId id="317"/>
            <p14:sldId id="319"/>
            <p14:sldId id="320"/>
            <p14:sldId id="32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1096" userDrawn="1">
          <p15:clr>
            <a:srgbClr val="A4A3A4"/>
          </p15:clr>
        </p15:guide>
        <p15:guide id="4" orient="horz" pos="595" userDrawn="1">
          <p15:clr>
            <a:srgbClr val="A4A3A4"/>
          </p15:clr>
        </p15:guide>
        <p15:guide id="5" orient="horz" pos="822" userDrawn="1">
          <p15:clr>
            <a:srgbClr val="A4A3A4"/>
          </p15:clr>
        </p15:guide>
        <p15:guide id="6" orient="horz" pos="1480" userDrawn="1">
          <p15:clr>
            <a:srgbClr val="A4A3A4"/>
          </p15:clr>
        </p15:guide>
        <p15:guide id="7" orient="horz" pos="2863" userDrawn="1">
          <p15:clr>
            <a:srgbClr val="A4A3A4"/>
          </p15:clr>
        </p15:guide>
        <p15:guide id="8" pos="2547" userDrawn="1">
          <p15:clr>
            <a:srgbClr val="A4A3A4"/>
          </p15:clr>
        </p15:guide>
        <p15:guide id="9" pos="5110" userDrawn="1">
          <p15:clr>
            <a:srgbClr val="A4A3A4"/>
          </p15:clr>
        </p15:guide>
        <p15:guide id="10" pos="511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F7A707"/>
    <a:srgbClr val="FEC200"/>
    <a:srgbClr val="31CDA8"/>
    <a:srgbClr val="3498DB"/>
    <a:srgbClr val="192871"/>
    <a:srgbClr val="0037A4"/>
    <a:srgbClr val="002A7E"/>
    <a:srgbClr val="F1A069"/>
    <a:srgbClr val="F4B1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深色样式 1 - 强调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深色样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深色样式 1 - 强调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066" autoAdjust="0"/>
    <p:restoredTop sz="94424" autoAdjust="0"/>
  </p:normalViewPr>
  <p:slideViewPr>
    <p:cSldViewPr snapToGrid="0" showGuides="1">
      <p:cViewPr>
        <p:scale>
          <a:sx n="108" d="100"/>
          <a:sy n="108" d="100"/>
        </p:scale>
        <p:origin x="880" y="328"/>
      </p:cViewPr>
      <p:guideLst>
        <p:guide orient="horz" pos="2160"/>
        <p:guide pos="3840"/>
        <p:guide pos="1096"/>
        <p:guide orient="horz" pos="595"/>
        <p:guide orient="horz" pos="822"/>
        <p:guide orient="horz" pos="1480"/>
        <p:guide orient="horz" pos="2863"/>
        <p:guide pos="2547"/>
        <p:guide pos="5110"/>
        <p:guide pos="511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-114"/>
    </p:cViewPr>
  </p:sorterViewPr>
  <p:notesViewPr>
    <p:cSldViewPr snapToGrid="0">
      <p:cViewPr varScale="1">
        <p:scale>
          <a:sx n="65" d="100"/>
          <a:sy n="65" d="100"/>
        </p:scale>
        <p:origin x="315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microsoft.com/office/2015/10/relationships/revisionInfo" Target="revisionInfo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notesMaster" Target="notesMasters/notesMaster1.xml"/><Relationship Id="rId41" Type="http://schemas.openxmlformats.org/officeDocument/2006/relationships/handoutMaster" Target="handoutMasters/handoutMaster1.xml"/><Relationship Id="rId42" Type="http://schemas.openxmlformats.org/officeDocument/2006/relationships/presProps" Target="presProps.xml"/><Relationship Id="rId43" Type="http://schemas.openxmlformats.org/officeDocument/2006/relationships/viewProps" Target="viewProps.xml"/><Relationship Id="rId44" Type="http://schemas.openxmlformats.org/officeDocument/2006/relationships/theme" Target="theme/theme1.xml"/><Relationship Id="rId4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="" xmlns:a16="http://schemas.microsoft.com/office/drawing/2014/main" id="{AFCBEEA2-BF04-4625-9D90-F4291A119A4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7691C78A-5A0F-4F2E-9C48-9BEEFCC112A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7634C-074B-4260-9010-E574428551B5}" type="datetimeFigureOut">
              <a:rPr lang="zh-CN" altLang="en-US" smtClean="0"/>
              <a:t>2018/6/19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0CD4B301-C1F1-4488-BE41-C37374152C4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9927E0BC-A1AC-4B31-B1CD-ECA55CA19D8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A7C4FF-9C5A-4350-A3CE-CE48C6E745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91311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5591C1-7BBD-4BAD-9912-0ADD21A74F01}" type="datetimeFigureOut">
              <a:rPr lang="zh-CN" altLang="en-US" smtClean="0"/>
              <a:t>2018/6/19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733780-C451-4576-A162-3E5813E9C1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252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6">
            <a:extLst>
              <a:ext uri="{FF2B5EF4-FFF2-40B4-BE49-F238E27FC236}">
                <a16:creationId xmlns="" xmlns:a16="http://schemas.microsoft.com/office/drawing/2014/main" id="{F619AC0B-D093-4B29-BED5-E396B58FD11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232" y="0"/>
            <a:ext cx="12196559" cy="6858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" name="图片 1">
            <a:extLst>
              <a:ext uri="{FF2B5EF4-FFF2-40B4-BE49-F238E27FC236}">
                <a16:creationId xmlns="" xmlns:a16="http://schemas.microsoft.com/office/drawing/2014/main" id="{EC130C9D-3B92-4E92-AF34-4C37ACD5152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36557" y="5640180"/>
            <a:ext cx="1531908" cy="565306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矩形 25">
            <a:extLst>
              <a:ext uri="{FF2B5EF4-FFF2-40B4-BE49-F238E27FC236}">
                <a16:creationId xmlns="" xmlns:a16="http://schemas.microsoft.com/office/drawing/2014/main" id="{36BA4FD9-4EAF-40CB-91E3-48F885239803}"/>
              </a:ext>
            </a:extLst>
          </p:cNvPr>
          <p:cNvSpPr/>
          <p:nvPr userDrawn="1"/>
        </p:nvSpPr>
        <p:spPr>
          <a:xfrm>
            <a:off x="4734893" y="6205486"/>
            <a:ext cx="2735236" cy="338554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 algn="ctr"/>
            <a:r>
              <a:rPr lang="zh-CN" altLang="en-US" sz="1600" b="0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charset="-122"/>
              </a:rPr>
              <a:t>实力</a:t>
            </a:r>
            <a:r>
              <a:rPr lang="en-US" altLang="zh-CN" sz="1600" b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charset="-122"/>
              </a:rPr>
              <a:t>IT</a:t>
            </a:r>
            <a:r>
              <a:rPr lang="zh-CN" altLang="en-US" sz="1600" b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charset="-122"/>
              </a:rPr>
              <a:t>教育 </a:t>
            </a:r>
            <a:r>
              <a:rPr lang="en-US" altLang="zh-CN" sz="1600" b="0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charset="-122"/>
              </a:rPr>
              <a:t>www.520it.com</a:t>
            </a:r>
            <a:endParaRPr lang="zh-CN" altLang="en-US" sz="1600" b="0" dirty="0"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charset="-122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="" xmlns:a16="http://schemas.microsoft.com/office/drawing/2014/main" id="{E772C4B5-AB4E-43B0-B717-25071084FD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54114"/>
            <a:ext cx="12192000" cy="1011116"/>
          </a:xfrm>
        </p:spPr>
        <p:txBody>
          <a:bodyPr anchor="ctr">
            <a:normAutofit/>
          </a:bodyPr>
          <a:lstStyle>
            <a:lvl1pPr algn="ctr">
              <a:defRPr sz="7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副标题 2">
            <a:extLst>
              <a:ext uri="{FF2B5EF4-FFF2-40B4-BE49-F238E27FC236}">
                <a16:creationId xmlns="" xmlns:a16="http://schemas.microsoft.com/office/drawing/2014/main" id="{B401CC44-47BA-4904-A587-245165E746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32234" y="3417401"/>
            <a:ext cx="6327531" cy="43363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063225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5">
            <a:extLst>
              <a:ext uri="{FF2B5EF4-FFF2-40B4-BE49-F238E27FC236}">
                <a16:creationId xmlns="" xmlns:a16="http://schemas.microsoft.com/office/drawing/2014/main" id="{F612FBBA-ABAE-4812-AAB2-77CA48D5419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1" y="-728"/>
            <a:ext cx="12200141" cy="68691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矩形 29">
            <a:extLst>
              <a:ext uri="{FF2B5EF4-FFF2-40B4-BE49-F238E27FC236}">
                <a16:creationId xmlns="" xmlns:a16="http://schemas.microsoft.com/office/drawing/2014/main" id="{89038A74-5A1B-45B4-AA7D-C9934D2FDABC}"/>
              </a:ext>
            </a:extLst>
          </p:cNvPr>
          <p:cNvSpPr/>
          <p:nvPr userDrawn="1"/>
        </p:nvSpPr>
        <p:spPr>
          <a:xfrm>
            <a:off x="-6349" y="1139584"/>
            <a:ext cx="12198349" cy="22225"/>
          </a:xfrm>
          <a:prstGeom prst="rect">
            <a:avLst/>
          </a:prstGeom>
          <a:solidFill>
            <a:srgbClr val="EAEAEA">
              <a:alpha val="32155"/>
            </a:srgbClr>
          </a:solidFill>
          <a:ln w="9525">
            <a:noFill/>
          </a:ln>
        </p:spPr>
        <p:txBody>
          <a:bodyPr anchor="ctr"/>
          <a:lstStyle/>
          <a:p>
            <a:pPr lvl="0" indent="0" algn="ctr"/>
            <a:endParaRPr lang="zh-CN" altLang="en-US" sz="1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12" name="图片 1">
            <a:extLst>
              <a:ext uri="{FF2B5EF4-FFF2-40B4-BE49-F238E27FC236}">
                <a16:creationId xmlns="" xmlns:a16="http://schemas.microsoft.com/office/drawing/2014/main" id="{DB3FFE7C-0303-4D2A-9F24-474FCCD761C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91839" y="399965"/>
            <a:ext cx="1531908" cy="565306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标题占位符 1">
            <a:extLst>
              <a:ext uri="{FF2B5EF4-FFF2-40B4-BE49-F238E27FC236}">
                <a16:creationId xmlns="" xmlns:a16="http://schemas.microsoft.com/office/drawing/2014/main" id="{F3C067B8-78E3-4D7C-B8BF-D55591977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4935" y="395532"/>
            <a:ext cx="10081824" cy="7121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kumimoji="1" lang="zh-CN" altLang="en-US" sz="3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3" name="内容占位符 2">
            <a:extLst>
              <a:ext uri="{FF2B5EF4-FFF2-40B4-BE49-F238E27FC236}">
                <a16:creationId xmlns="" xmlns:a16="http://schemas.microsoft.com/office/drawing/2014/main" id="{E8B5E84D-8FAC-4FA6-9CA7-55579F675DF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61193" y="1238066"/>
            <a:ext cx="11866684" cy="5444088"/>
          </a:xfrm>
        </p:spPr>
        <p:txBody>
          <a:bodyPr>
            <a:normAutofit/>
          </a:bodyPr>
          <a:lstStyle>
            <a:lvl1pPr marL="228600" indent="-228600">
              <a:lnSpc>
                <a:spcPts val="2000"/>
              </a:lnSpc>
              <a:buFont typeface="Wingdings" panose="05000000000000000000" pitchFamily="2" charset="2"/>
              <a:buChar char="n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lnSpc>
                <a:spcPts val="2000"/>
              </a:lnSpc>
              <a:buFont typeface="Wingdings" panose="05000000000000000000" pitchFamily="2" charset="2"/>
              <a:buChar char="p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ts val="2000"/>
              </a:lnSpc>
              <a:buFont typeface="Wingdings" panose="05000000000000000000" pitchFamily="2" charset="2"/>
              <a:buChar char="ü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ts val="2000"/>
              </a:lnSpc>
              <a:buFont typeface="Wingdings" panose="05000000000000000000" pitchFamily="2" charset="2"/>
              <a:buChar char="Ø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ts val="2000"/>
              </a:lnSpc>
              <a:buFont typeface="Wingdings" panose="05000000000000000000" pitchFamily="2" charset="2"/>
              <a:buChar char="l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056342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D8E73B-0927-45CC-BC19-B5A752C4C781}" type="datetimeFigureOut">
              <a:rPr lang="zh-CN" altLang="en-US" smtClean="0"/>
              <a:t>2018/6/19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11428-941F-4F39-9F0C-B1B29E093D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651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gnustep.org/resources/downloads.php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apple/swift-corelibs-libdispatch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55D2A8A-4D20-46E7-AB5F-6F0B875B77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多线程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F8E18B87-7327-4283-B60A-4EF5B1BB4F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/>
              <a:t>@M</a:t>
            </a:r>
            <a:r>
              <a:rPr lang="zh-CN" altLang="en-US"/>
              <a:t>了个</a:t>
            </a:r>
            <a:r>
              <a:rPr lang="en-US" altLang="zh-CN"/>
              <a:t>J</a:t>
            </a:r>
            <a:endParaRPr lang="zh-CN" altLang="en-US"/>
          </a:p>
        </p:txBody>
      </p:sp>
      <p:sp>
        <p:nvSpPr>
          <p:cNvPr id="4" name="副标题 2">
            <a:extLst>
              <a:ext uri="{FF2B5EF4-FFF2-40B4-BE49-F238E27FC236}">
                <a16:creationId xmlns="" xmlns:a16="http://schemas.microsoft.com/office/drawing/2014/main" id="{F8E18B87-7327-4283-B60A-4EF5B1BB4F6D}"/>
              </a:ext>
            </a:extLst>
          </p:cNvPr>
          <p:cNvSpPr txBox="1">
            <a:spLocks/>
          </p:cNvSpPr>
          <p:nvPr/>
        </p:nvSpPr>
        <p:spPr>
          <a:xfrm>
            <a:off x="2932234" y="4016115"/>
            <a:ext cx="6327531" cy="4336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b="0"/>
              <a:t>https://github.com/CoderMJLee</a:t>
            </a:r>
          </a:p>
        </p:txBody>
      </p:sp>
    </p:spTree>
    <p:extLst>
      <p:ext uri="{BB962C8B-B14F-4D97-AF65-F5344CB8AC3E}">
        <p14:creationId xmlns:p14="http://schemas.microsoft.com/office/powerpoint/2010/main" val="453187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607626" y="1603169"/>
            <a:ext cx="938151" cy="3800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607626" y="123383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主线程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8227621" y="123383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主队列</a:t>
            </a:r>
          </a:p>
        </p:txBody>
      </p:sp>
      <p:sp>
        <p:nvSpPr>
          <p:cNvPr id="7" name="矩形 6"/>
          <p:cNvSpPr/>
          <p:nvPr/>
        </p:nvSpPr>
        <p:spPr>
          <a:xfrm>
            <a:off x="8166633" y="1603169"/>
            <a:ext cx="938151" cy="380010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482129" y="2137558"/>
            <a:ext cx="1128156" cy="53439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任务</a:t>
            </a:r>
            <a:r>
              <a:rPr kumimoji="1" lang="en-US" altLang="zh-CN"/>
              <a:t>1</a:t>
            </a:r>
            <a:endParaRPr kumimoji="1"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438149" y="2763838"/>
            <a:ext cx="1128156" cy="53439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sync</a:t>
            </a:r>
            <a:endParaRPr kumimoji="1"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4482129" y="3401994"/>
            <a:ext cx="1128156" cy="53439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任务</a:t>
            </a:r>
            <a:r>
              <a:rPr kumimoji="1" lang="en-US" altLang="zh-CN"/>
              <a:t>3</a:t>
            </a:r>
            <a:endParaRPr kumimoji="1"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8166633" y="2219201"/>
            <a:ext cx="1128156" cy="53439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任务</a:t>
            </a:r>
            <a:r>
              <a:rPr kumimoji="1" lang="en-US" altLang="zh-CN"/>
              <a:t>2</a:t>
            </a:r>
            <a:endParaRPr kumimoji="1" lang="zh-CN" altLang="en-US"/>
          </a:p>
        </p:txBody>
      </p:sp>
      <p:cxnSp>
        <p:nvCxnSpPr>
          <p:cNvPr id="13" name="直线箭头连接符 12"/>
          <p:cNvCxnSpPr/>
          <p:nvPr/>
        </p:nvCxnSpPr>
        <p:spPr>
          <a:xfrm>
            <a:off x="4085112" y="1684812"/>
            <a:ext cx="11875" cy="16031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7760087" y="1603169"/>
            <a:ext cx="1812230" cy="53439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viewDidLoad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995631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10207210" y="1650671"/>
            <a:ext cx="938151" cy="380010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607626" y="1603169"/>
            <a:ext cx="938151" cy="3800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607626" y="123383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子线程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8227621" y="123383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串行队列</a:t>
            </a:r>
          </a:p>
        </p:txBody>
      </p:sp>
      <p:sp>
        <p:nvSpPr>
          <p:cNvPr id="7" name="矩形 6"/>
          <p:cNvSpPr/>
          <p:nvPr/>
        </p:nvSpPr>
        <p:spPr>
          <a:xfrm>
            <a:off x="8166633" y="1603169"/>
            <a:ext cx="938151" cy="380010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3" name="直线箭头连接符 12"/>
          <p:cNvCxnSpPr/>
          <p:nvPr/>
        </p:nvCxnSpPr>
        <p:spPr>
          <a:xfrm>
            <a:off x="4085112" y="1684812"/>
            <a:ext cx="11875" cy="16031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8071630" y="1603169"/>
            <a:ext cx="1128156" cy="53439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block0</a:t>
            </a:r>
            <a:endParaRPr kumimoji="1"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10083877" y="1684812"/>
            <a:ext cx="1128156" cy="53439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block1</a:t>
            </a:r>
            <a:endParaRPr kumimoji="1"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10047261" y="123383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串行队列</a:t>
            </a:r>
          </a:p>
        </p:txBody>
      </p:sp>
    </p:spTree>
    <p:extLst>
      <p:ext uri="{BB962C8B-B14F-4D97-AF65-F5344CB8AC3E}">
        <p14:creationId xmlns:p14="http://schemas.microsoft.com/office/powerpoint/2010/main" val="10012565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607626" y="1603169"/>
            <a:ext cx="938151" cy="3800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607626" y="123383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子线程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8227621" y="123383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并发队列</a:t>
            </a:r>
          </a:p>
        </p:txBody>
      </p:sp>
      <p:sp>
        <p:nvSpPr>
          <p:cNvPr id="7" name="矩形 6"/>
          <p:cNvSpPr/>
          <p:nvPr/>
        </p:nvSpPr>
        <p:spPr>
          <a:xfrm>
            <a:off x="8166633" y="1603169"/>
            <a:ext cx="938151" cy="380010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3" name="直线箭头连接符 12"/>
          <p:cNvCxnSpPr/>
          <p:nvPr/>
        </p:nvCxnSpPr>
        <p:spPr>
          <a:xfrm>
            <a:off x="4085112" y="1684812"/>
            <a:ext cx="11875" cy="16031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8071630" y="1603169"/>
            <a:ext cx="1128156" cy="53439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block0</a:t>
            </a:r>
            <a:endParaRPr kumimoji="1"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8071630" y="2219201"/>
            <a:ext cx="1128156" cy="53439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block1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62132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队列组的使用</a:t>
            </a: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190005" y="1238067"/>
            <a:ext cx="11806754" cy="1172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2000"/>
              </a:lnSpc>
              <a:spcBef>
                <a:spcPts val="1000"/>
              </a:spcBef>
              <a:buFont typeface="Wingdings" panose="05000000000000000000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2000"/>
              </a:lnSpc>
              <a:spcBef>
                <a:spcPts val="500"/>
              </a:spcBef>
              <a:buFont typeface="Wingdings" panose="05000000000000000000" pitchFamily="2" charset="2"/>
              <a:buChar char="p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2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2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2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/>
              <a:t>思考：如何用</a:t>
            </a:r>
            <a:r>
              <a:rPr lang="en-US" altLang="zh-CN" sz="1600"/>
              <a:t>gcd</a:t>
            </a:r>
            <a:r>
              <a:rPr lang="zh-CN" altLang="en-US" sz="1600"/>
              <a:t>实现以下功能</a:t>
            </a:r>
            <a:endParaRPr lang="en-US" altLang="zh-CN" sz="1600"/>
          </a:p>
          <a:p>
            <a:pPr>
              <a:buFont typeface="Wingdings" charset="2"/>
              <a:buChar char="p"/>
            </a:pPr>
            <a:r>
              <a:rPr lang="zh-CN" altLang="en-US" sz="1600"/>
              <a:t>异步并发执行任务</a:t>
            </a:r>
            <a:r>
              <a:rPr lang="en-US" altLang="zh-CN" sz="1600"/>
              <a:t>1</a:t>
            </a:r>
            <a:r>
              <a:rPr lang="zh-CN" altLang="en-US" sz="1600"/>
              <a:t>、任务</a:t>
            </a:r>
            <a:r>
              <a:rPr lang="en-US" altLang="zh-CN" sz="1600"/>
              <a:t>2</a:t>
            </a:r>
          </a:p>
          <a:p>
            <a:pPr>
              <a:buFont typeface="Wingdings" charset="2"/>
              <a:buChar char="p"/>
            </a:pPr>
            <a:r>
              <a:rPr lang="zh-CN" altLang="en-US" sz="1600"/>
              <a:t>等任务</a:t>
            </a:r>
            <a:r>
              <a:rPr lang="en-US" altLang="zh-CN" sz="1600"/>
              <a:t>1</a:t>
            </a:r>
            <a:r>
              <a:rPr lang="zh-CN" altLang="en-US" sz="1600"/>
              <a:t>、任务</a:t>
            </a:r>
            <a:r>
              <a:rPr lang="en-US" altLang="zh-CN" sz="1600"/>
              <a:t>2</a:t>
            </a:r>
            <a:r>
              <a:rPr lang="zh-CN" altLang="en-US" sz="1600"/>
              <a:t>都执行完毕后，再回到主线程执行任务</a:t>
            </a:r>
            <a:r>
              <a:rPr lang="en-US" altLang="zh-CN" sz="1600"/>
              <a:t>3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592" y="2541045"/>
            <a:ext cx="10909300" cy="38227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25665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多线程的安全隐患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600"/>
              <a:t>资源共享</a:t>
            </a:r>
            <a:endParaRPr lang="en-US" altLang="zh-CN" sz="1600"/>
          </a:p>
          <a:p>
            <a:pPr>
              <a:buFont typeface="Wingdings" charset="2"/>
              <a:buChar char="p"/>
            </a:pPr>
            <a:r>
              <a:rPr lang="en-US" altLang="zh-CN" sz="1600"/>
              <a:t>1</a:t>
            </a:r>
            <a:r>
              <a:rPr lang="zh-CN" altLang="en-US" sz="1600"/>
              <a:t>块资源可能会被多个线程共享，也就是</a:t>
            </a:r>
            <a:r>
              <a:rPr lang="zh-CN" altLang="en-US" sz="1600">
                <a:solidFill>
                  <a:srgbClr val="FF0000"/>
                </a:solidFill>
              </a:rPr>
              <a:t>多个线程可能会访问同一块资源</a:t>
            </a:r>
            <a:endParaRPr lang="en-US" altLang="zh-CN" sz="1600"/>
          </a:p>
          <a:p>
            <a:pPr>
              <a:buFont typeface="Wingdings" charset="2"/>
              <a:buChar char="p"/>
            </a:pPr>
            <a:r>
              <a:rPr lang="zh-CN" altLang="en-US" sz="1600"/>
              <a:t>比如多个线程访问同一个对象</a:t>
            </a:r>
            <a:r>
              <a:rPr lang="zh-CN" altLang="zh-CN" sz="1600"/>
              <a:t>、</a:t>
            </a:r>
            <a:r>
              <a:rPr lang="zh-CN" altLang="en-US" sz="1600"/>
              <a:t>同一个变量、同一个文件</a:t>
            </a:r>
            <a:endParaRPr lang="en-US" altLang="zh-CN" sz="1600"/>
          </a:p>
          <a:p>
            <a:pPr marL="0" indent="0">
              <a:buNone/>
            </a:pPr>
            <a:endParaRPr lang="en-US" altLang="zh-CN" sz="1600"/>
          </a:p>
          <a:p>
            <a:r>
              <a:rPr lang="zh-CN" altLang="en-US" sz="1600"/>
              <a:t>当多个线程访问同一块资源时，很容易引发</a:t>
            </a:r>
            <a:r>
              <a:rPr lang="zh-CN" altLang="en-US" sz="1600">
                <a:solidFill>
                  <a:srgbClr val="FF0000"/>
                </a:solidFill>
              </a:rPr>
              <a:t>数据错乱和数据安全</a:t>
            </a:r>
            <a:r>
              <a:rPr lang="zh-CN" altLang="en-US" sz="1600"/>
              <a:t>问题</a:t>
            </a:r>
            <a:endParaRPr lang="en-US" altLang="zh-CN" sz="1600"/>
          </a:p>
        </p:txBody>
      </p:sp>
    </p:spTree>
    <p:extLst>
      <p:ext uri="{BB962C8B-B14F-4D97-AF65-F5344CB8AC3E}">
        <p14:creationId xmlns:p14="http://schemas.microsoft.com/office/powerpoint/2010/main" val="416172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多线程安全隐患示例</a:t>
            </a:r>
            <a:r>
              <a:rPr kumimoji="1" lang="en-US" altLang="zh-CN"/>
              <a:t>01</a:t>
            </a:r>
            <a:r>
              <a:rPr kumimoji="1" lang="zh-CN" altLang="en-US"/>
              <a:t> </a:t>
            </a:r>
            <a:r>
              <a:rPr kumimoji="1" lang="mr-IN" altLang="zh-CN"/>
              <a:t>–</a:t>
            </a:r>
            <a:r>
              <a:rPr kumimoji="1" lang="zh-CN" altLang="en-US"/>
              <a:t> 存钱取钱</a:t>
            </a:r>
          </a:p>
        </p:txBody>
      </p:sp>
      <p:grpSp>
        <p:nvGrpSpPr>
          <p:cNvPr id="5" name="组 4"/>
          <p:cNvGrpSpPr/>
          <p:nvPr/>
        </p:nvGrpSpPr>
        <p:grpSpPr>
          <a:xfrm>
            <a:off x="4779725" y="1904948"/>
            <a:ext cx="1498432" cy="3852609"/>
            <a:chOff x="3767926" y="1940574"/>
            <a:chExt cx="1498432" cy="3852609"/>
          </a:xfrm>
          <a:solidFill>
            <a:schemeClr val="accent4"/>
          </a:solidFill>
        </p:grpSpPr>
        <p:sp>
          <p:nvSpPr>
            <p:cNvPr id="6" name="矩形 5"/>
            <p:cNvSpPr/>
            <p:nvPr/>
          </p:nvSpPr>
          <p:spPr>
            <a:xfrm>
              <a:off x="3767926" y="1940574"/>
              <a:ext cx="1498432" cy="3852609"/>
            </a:xfrm>
            <a:prstGeom prst="rect">
              <a:avLst/>
            </a:prstGeom>
            <a:grpFill/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4196049" y="1997650"/>
              <a:ext cx="646331" cy="369332"/>
            </a:xfrm>
            <a:prstGeom prst="rect">
              <a:avLst/>
            </a:prstGeom>
            <a:grpFill/>
            <a:ln>
              <a:solidFill>
                <a:schemeClr val="accent4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zh-CN" altLang="en-US">
                  <a:solidFill>
                    <a:schemeClr val="bg1"/>
                  </a:solidFill>
                </a:rPr>
                <a:t>余额</a:t>
              </a: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4186356" y="2526430"/>
              <a:ext cx="652743" cy="369332"/>
            </a:xfrm>
            <a:prstGeom prst="rect">
              <a:avLst/>
            </a:prstGeom>
            <a:grpFill/>
            <a:ln>
              <a:solidFill>
                <a:schemeClr val="accent4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zh-CN">
                  <a:solidFill>
                    <a:schemeClr val="bg1"/>
                  </a:solidFill>
                </a:rPr>
                <a:t>1000</a:t>
              </a:r>
              <a:endParaRPr kumimoji="1" lang="zh-CN" altLang="en-US">
                <a:solidFill>
                  <a:schemeClr val="bg1"/>
                </a:solidFill>
              </a:endParaRPr>
            </a:p>
          </p:txBody>
        </p:sp>
      </p:grpSp>
      <p:cxnSp>
        <p:nvCxnSpPr>
          <p:cNvPr id="9" name="直线箭头连接符 8"/>
          <p:cNvCxnSpPr/>
          <p:nvPr/>
        </p:nvCxnSpPr>
        <p:spPr>
          <a:xfrm>
            <a:off x="1637707" y="1938641"/>
            <a:ext cx="0" cy="433775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314541" y="147398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时间</a:t>
            </a:r>
          </a:p>
        </p:txBody>
      </p:sp>
      <p:grpSp>
        <p:nvGrpSpPr>
          <p:cNvPr id="11" name="组 10"/>
          <p:cNvGrpSpPr/>
          <p:nvPr/>
        </p:nvGrpSpPr>
        <p:grpSpPr>
          <a:xfrm>
            <a:off x="2420025" y="1904948"/>
            <a:ext cx="1498432" cy="3852609"/>
            <a:chOff x="1422497" y="1940574"/>
            <a:chExt cx="1498432" cy="3852609"/>
          </a:xfrm>
          <a:solidFill>
            <a:srgbClr val="00B0F0"/>
          </a:solidFill>
        </p:grpSpPr>
        <p:sp>
          <p:nvSpPr>
            <p:cNvPr id="12" name="矩形 11"/>
            <p:cNvSpPr/>
            <p:nvPr/>
          </p:nvSpPr>
          <p:spPr>
            <a:xfrm>
              <a:off x="1422497" y="1940574"/>
              <a:ext cx="1498432" cy="3852609"/>
            </a:xfrm>
            <a:prstGeom prst="rect">
              <a:avLst/>
            </a:prstGeom>
            <a:grpFill/>
            <a:ln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893432" y="1974267"/>
              <a:ext cx="646331" cy="369332"/>
            </a:xfrm>
            <a:prstGeom prst="rect">
              <a:avLst/>
            </a:prstGeom>
            <a:grpFill/>
            <a:ln>
              <a:solidFill>
                <a:srgbClr val="00B0F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zh-CN" altLang="en-US">
                  <a:solidFill>
                    <a:schemeClr val="bg1"/>
                  </a:solidFill>
                </a:rPr>
                <a:t>线程</a:t>
              </a:r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2890960" y="148825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>
                <a:solidFill>
                  <a:srgbClr val="00B0F0"/>
                </a:solidFill>
              </a:rPr>
              <a:t>存钱</a:t>
            </a:r>
          </a:p>
        </p:txBody>
      </p:sp>
      <p:grpSp>
        <p:nvGrpSpPr>
          <p:cNvPr id="15" name="组 14"/>
          <p:cNvGrpSpPr/>
          <p:nvPr/>
        </p:nvGrpSpPr>
        <p:grpSpPr>
          <a:xfrm>
            <a:off x="7167615" y="1904948"/>
            <a:ext cx="1498432" cy="3852609"/>
            <a:chOff x="1422497" y="1940574"/>
            <a:chExt cx="1498432" cy="3852609"/>
          </a:xfrm>
          <a:solidFill>
            <a:schemeClr val="accent6"/>
          </a:solidFill>
        </p:grpSpPr>
        <p:sp>
          <p:nvSpPr>
            <p:cNvPr id="16" name="矩形 15"/>
            <p:cNvSpPr/>
            <p:nvPr/>
          </p:nvSpPr>
          <p:spPr>
            <a:xfrm>
              <a:off x="1422497" y="1940574"/>
              <a:ext cx="1498432" cy="3852609"/>
            </a:xfrm>
            <a:prstGeom prst="rect">
              <a:avLst/>
            </a:prstGeom>
            <a:grpFill/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1893432" y="1974267"/>
              <a:ext cx="646331" cy="369332"/>
            </a:xfrm>
            <a:prstGeom prst="rect">
              <a:avLst/>
            </a:prstGeom>
            <a:grpFill/>
            <a:ln>
              <a:solidFill>
                <a:schemeClr val="accent6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zh-CN" altLang="en-US">
                  <a:solidFill>
                    <a:schemeClr val="bg1"/>
                  </a:solidFill>
                </a:rPr>
                <a:t>线程</a:t>
              </a:r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7638550" y="148825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>
                <a:solidFill>
                  <a:schemeClr val="accent6"/>
                </a:solidFill>
              </a:rPr>
              <a:t>取钱</a:t>
            </a:r>
          </a:p>
        </p:txBody>
      </p:sp>
      <p:cxnSp>
        <p:nvCxnSpPr>
          <p:cNvPr id="19" name="直线箭头连接符 18"/>
          <p:cNvCxnSpPr/>
          <p:nvPr/>
        </p:nvCxnSpPr>
        <p:spPr>
          <a:xfrm flipH="1">
            <a:off x="3918457" y="2746815"/>
            <a:ext cx="861268" cy="0"/>
          </a:xfrm>
          <a:prstGeom prst="straightConnector1">
            <a:avLst/>
          </a:prstGeom>
          <a:ln>
            <a:solidFill>
              <a:srgbClr val="3366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2880294" y="254349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>
                <a:solidFill>
                  <a:schemeClr val="bg1"/>
                </a:solidFill>
              </a:rPr>
              <a:t>1000</a:t>
            </a:r>
            <a:endParaRPr kumimoji="1" lang="zh-CN" altLang="en-US">
              <a:solidFill>
                <a:schemeClr val="bg1"/>
              </a:solidFill>
            </a:endParaRPr>
          </a:p>
        </p:txBody>
      </p:sp>
      <p:cxnSp>
        <p:nvCxnSpPr>
          <p:cNvPr id="21" name="直线箭头连接符 20"/>
          <p:cNvCxnSpPr/>
          <p:nvPr/>
        </p:nvCxnSpPr>
        <p:spPr>
          <a:xfrm>
            <a:off x="6278157" y="2964695"/>
            <a:ext cx="889458" cy="0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7599778" y="2785240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>
                <a:solidFill>
                  <a:schemeClr val="bg1"/>
                </a:solidFill>
              </a:rPr>
              <a:t>1000</a:t>
            </a:r>
            <a:endParaRPr kumimoji="1" lang="zh-CN" altLang="en-US">
              <a:solidFill>
                <a:schemeClr val="bg1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2505488" y="3212069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>
                <a:solidFill>
                  <a:schemeClr val="bg1"/>
                </a:solidFill>
              </a:rPr>
              <a:t>1000+1000</a:t>
            </a:r>
            <a:endParaRPr kumimoji="1" lang="zh-CN" altLang="en-US">
              <a:solidFill>
                <a:schemeClr val="bg1"/>
              </a:solidFill>
            </a:endParaRPr>
          </a:p>
        </p:txBody>
      </p:sp>
      <p:cxnSp>
        <p:nvCxnSpPr>
          <p:cNvPr id="24" name="直线箭头连接符 23"/>
          <p:cNvCxnSpPr/>
          <p:nvPr/>
        </p:nvCxnSpPr>
        <p:spPr>
          <a:xfrm>
            <a:off x="3918457" y="3417453"/>
            <a:ext cx="861268" cy="0"/>
          </a:xfrm>
          <a:prstGeom prst="straightConnector1">
            <a:avLst/>
          </a:prstGeom>
          <a:ln>
            <a:solidFill>
              <a:srgbClr val="3366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5207848" y="3249257"/>
            <a:ext cx="675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zh-CN">
                <a:solidFill>
                  <a:schemeClr val="bg1"/>
                </a:solidFill>
              </a:rPr>
              <a:t>2</a:t>
            </a:r>
            <a:r>
              <a:rPr kumimoji="1" lang="en-US" altLang="zh-CN">
                <a:solidFill>
                  <a:schemeClr val="bg1"/>
                </a:solidFill>
              </a:rPr>
              <a:t>000</a:t>
            </a:r>
            <a:endParaRPr kumimoji="1" lang="zh-CN" altLang="en-US">
              <a:solidFill>
                <a:schemeClr val="bg1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7353138" y="3805146"/>
            <a:ext cx="1074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>
                <a:solidFill>
                  <a:schemeClr val="bg1"/>
                </a:solidFill>
              </a:rPr>
              <a:t>1000-500</a:t>
            </a:r>
            <a:endParaRPr kumimoji="1" lang="zh-CN" altLang="en-US">
              <a:solidFill>
                <a:schemeClr val="bg1"/>
              </a:solidFill>
            </a:endParaRPr>
          </a:p>
        </p:txBody>
      </p:sp>
      <p:cxnSp>
        <p:nvCxnSpPr>
          <p:cNvPr id="27" name="直线箭头连接符 26"/>
          <p:cNvCxnSpPr/>
          <p:nvPr/>
        </p:nvCxnSpPr>
        <p:spPr>
          <a:xfrm flipH="1">
            <a:off x="6278157" y="4012191"/>
            <a:ext cx="861268" cy="0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5240977" y="3846426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>
                <a:solidFill>
                  <a:schemeClr val="bg1"/>
                </a:solidFill>
              </a:rPr>
              <a:t>500</a:t>
            </a:r>
            <a:endParaRPr kumimoji="1" lang="zh-CN" altLang="en-US">
              <a:solidFill>
                <a:schemeClr val="bg1"/>
              </a:solidFill>
            </a:endParaRPr>
          </a:p>
        </p:txBody>
      </p:sp>
      <p:cxnSp>
        <p:nvCxnSpPr>
          <p:cNvPr id="29" name="直线箭头连接符 28"/>
          <p:cNvCxnSpPr/>
          <p:nvPr/>
        </p:nvCxnSpPr>
        <p:spPr>
          <a:xfrm>
            <a:off x="2370628" y="1904948"/>
            <a:ext cx="0" cy="84186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直线箭头连接符 29"/>
          <p:cNvCxnSpPr/>
          <p:nvPr/>
        </p:nvCxnSpPr>
        <p:spPr>
          <a:xfrm>
            <a:off x="8728593" y="1904948"/>
            <a:ext cx="0" cy="100788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线箭头连接符 30"/>
          <p:cNvCxnSpPr/>
          <p:nvPr/>
        </p:nvCxnSpPr>
        <p:spPr>
          <a:xfrm>
            <a:off x="2369155" y="2739534"/>
            <a:ext cx="0" cy="67791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直线箭头连接符 31"/>
          <p:cNvCxnSpPr/>
          <p:nvPr/>
        </p:nvCxnSpPr>
        <p:spPr>
          <a:xfrm>
            <a:off x="8728593" y="2913512"/>
            <a:ext cx="0" cy="109867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8935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4" grpId="0"/>
      <p:bldP spid="18" grpId="0"/>
      <p:bldP spid="20" grpId="0"/>
      <p:bldP spid="22" grpId="0"/>
      <p:bldP spid="23" grpId="0"/>
      <p:bldP spid="25" grpId="0"/>
      <p:bldP spid="26" grpId="0"/>
      <p:bldP spid="2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多线程安全隐患示例</a:t>
            </a:r>
            <a:r>
              <a:rPr kumimoji="1" lang="en-US" altLang="zh-CN"/>
              <a:t>02</a:t>
            </a:r>
            <a:r>
              <a:rPr kumimoji="1" lang="zh-CN" altLang="en-US"/>
              <a:t> </a:t>
            </a:r>
            <a:r>
              <a:rPr kumimoji="1" lang="mr-IN" altLang="zh-CN"/>
              <a:t>–</a:t>
            </a:r>
            <a:r>
              <a:rPr kumimoji="1" lang="zh-CN" altLang="en-US"/>
              <a:t> 卖票</a:t>
            </a:r>
          </a:p>
        </p:txBody>
      </p:sp>
      <p:grpSp>
        <p:nvGrpSpPr>
          <p:cNvPr id="33" name="组 32"/>
          <p:cNvGrpSpPr/>
          <p:nvPr/>
        </p:nvGrpSpPr>
        <p:grpSpPr>
          <a:xfrm>
            <a:off x="4815350" y="1904948"/>
            <a:ext cx="1498432" cy="3852609"/>
            <a:chOff x="3767926" y="1940574"/>
            <a:chExt cx="1498432" cy="3852609"/>
          </a:xfrm>
          <a:solidFill>
            <a:schemeClr val="accent4"/>
          </a:solidFill>
        </p:grpSpPr>
        <p:sp>
          <p:nvSpPr>
            <p:cNvPr id="34" name="矩形 33"/>
            <p:cNvSpPr/>
            <p:nvPr/>
          </p:nvSpPr>
          <p:spPr>
            <a:xfrm>
              <a:off x="3767926" y="1940574"/>
              <a:ext cx="1498432" cy="3852609"/>
            </a:xfrm>
            <a:prstGeom prst="rect">
              <a:avLst/>
            </a:prstGeom>
            <a:grpFill/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4196049" y="1997650"/>
              <a:ext cx="646331" cy="369332"/>
            </a:xfrm>
            <a:prstGeom prst="rect">
              <a:avLst/>
            </a:prstGeom>
            <a:grpFill/>
            <a:ln>
              <a:solidFill>
                <a:schemeClr val="accent4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zh-CN" altLang="en-US">
                  <a:solidFill>
                    <a:schemeClr val="bg1"/>
                  </a:solidFill>
                </a:rPr>
                <a:t>票数</a:t>
              </a: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4186356" y="2526430"/>
              <a:ext cx="652743" cy="369332"/>
            </a:xfrm>
            <a:prstGeom prst="rect">
              <a:avLst/>
            </a:prstGeom>
            <a:grpFill/>
            <a:ln>
              <a:solidFill>
                <a:schemeClr val="accent4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zh-CN">
                  <a:solidFill>
                    <a:schemeClr val="bg1"/>
                  </a:solidFill>
                </a:rPr>
                <a:t>1000</a:t>
              </a:r>
              <a:endParaRPr kumimoji="1" lang="zh-CN" altLang="en-US">
                <a:solidFill>
                  <a:schemeClr val="bg1"/>
                </a:solidFill>
              </a:endParaRPr>
            </a:p>
          </p:txBody>
        </p:sp>
      </p:grpSp>
      <p:cxnSp>
        <p:nvCxnSpPr>
          <p:cNvPr id="37" name="直线箭头连接符 36"/>
          <p:cNvCxnSpPr/>
          <p:nvPr/>
        </p:nvCxnSpPr>
        <p:spPr>
          <a:xfrm>
            <a:off x="1673332" y="1938641"/>
            <a:ext cx="0" cy="433775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1350166" y="147398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时间</a:t>
            </a:r>
          </a:p>
        </p:txBody>
      </p:sp>
      <p:grpSp>
        <p:nvGrpSpPr>
          <p:cNvPr id="39" name="组 38"/>
          <p:cNvGrpSpPr/>
          <p:nvPr/>
        </p:nvGrpSpPr>
        <p:grpSpPr>
          <a:xfrm>
            <a:off x="2455650" y="1904948"/>
            <a:ext cx="1498432" cy="3852609"/>
            <a:chOff x="1422497" y="1940574"/>
            <a:chExt cx="1498432" cy="3852609"/>
          </a:xfrm>
          <a:solidFill>
            <a:srgbClr val="00B0F0"/>
          </a:solidFill>
        </p:grpSpPr>
        <p:sp>
          <p:nvSpPr>
            <p:cNvPr id="40" name="矩形 39"/>
            <p:cNvSpPr/>
            <p:nvPr/>
          </p:nvSpPr>
          <p:spPr>
            <a:xfrm>
              <a:off x="1422497" y="1940574"/>
              <a:ext cx="1498432" cy="3852609"/>
            </a:xfrm>
            <a:prstGeom prst="rect">
              <a:avLst/>
            </a:prstGeom>
            <a:grpFill/>
            <a:ln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1893432" y="1974267"/>
              <a:ext cx="646331" cy="369332"/>
            </a:xfrm>
            <a:prstGeom prst="rect">
              <a:avLst/>
            </a:prstGeom>
            <a:grpFill/>
            <a:ln>
              <a:solidFill>
                <a:srgbClr val="00B0F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zh-CN" altLang="en-US">
                  <a:solidFill>
                    <a:schemeClr val="bg1"/>
                  </a:solidFill>
                </a:rPr>
                <a:t>线程</a:t>
              </a:r>
            </a:p>
          </p:txBody>
        </p:sp>
      </p:grpSp>
      <p:sp>
        <p:nvSpPr>
          <p:cNvPr id="42" name="文本框 41"/>
          <p:cNvSpPr txBox="1"/>
          <p:nvPr/>
        </p:nvSpPr>
        <p:spPr>
          <a:xfrm>
            <a:off x="2926585" y="148825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>
                <a:solidFill>
                  <a:srgbClr val="00B0F0"/>
                </a:solidFill>
              </a:rPr>
              <a:t>卖票</a:t>
            </a:r>
          </a:p>
        </p:txBody>
      </p:sp>
      <p:grpSp>
        <p:nvGrpSpPr>
          <p:cNvPr id="43" name="组 42"/>
          <p:cNvGrpSpPr/>
          <p:nvPr/>
        </p:nvGrpSpPr>
        <p:grpSpPr>
          <a:xfrm>
            <a:off x="7203240" y="1904948"/>
            <a:ext cx="1498432" cy="3852609"/>
            <a:chOff x="1422497" y="1940574"/>
            <a:chExt cx="1498432" cy="3852609"/>
          </a:xfrm>
          <a:solidFill>
            <a:schemeClr val="accent6"/>
          </a:solidFill>
        </p:grpSpPr>
        <p:sp>
          <p:nvSpPr>
            <p:cNvPr id="44" name="矩形 43"/>
            <p:cNvSpPr/>
            <p:nvPr/>
          </p:nvSpPr>
          <p:spPr>
            <a:xfrm>
              <a:off x="1422497" y="1940574"/>
              <a:ext cx="1498432" cy="3852609"/>
            </a:xfrm>
            <a:prstGeom prst="rect">
              <a:avLst/>
            </a:prstGeom>
            <a:grpFill/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1893432" y="1974267"/>
              <a:ext cx="646331" cy="369332"/>
            </a:xfrm>
            <a:prstGeom prst="rect">
              <a:avLst/>
            </a:prstGeom>
            <a:grpFill/>
            <a:ln>
              <a:solidFill>
                <a:schemeClr val="accent6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zh-CN" altLang="en-US">
                  <a:solidFill>
                    <a:schemeClr val="bg1"/>
                  </a:solidFill>
                </a:rPr>
                <a:t>线程</a:t>
              </a:r>
            </a:p>
          </p:txBody>
        </p:sp>
      </p:grpSp>
      <p:sp>
        <p:nvSpPr>
          <p:cNvPr id="46" name="文本框 45"/>
          <p:cNvSpPr txBox="1"/>
          <p:nvPr/>
        </p:nvSpPr>
        <p:spPr>
          <a:xfrm>
            <a:off x="7674175" y="148825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>
                <a:solidFill>
                  <a:schemeClr val="accent6"/>
                </a:solidFill>
              </a:rPr>
              <a:t>卖票</a:t>
            </a:r>
          </a:p>
        </p:txBody>
      </p:sp>
      <p:cxnSp>
        <p:nvCxnSpPr>
          <p:cNvPr id="47" name="直线箭头连接符 46"/>
          <p:cNvCxnSpPr/>
          <p:nvPr/>
        </p:nvCxnSpPr>
        <p:spPr>
          <a:xfrm flipH="1">
            <a:off x="3954082" y="2746815"/>
            <a:ext cx="861268" cy="0"/>
          </a:xfrm>
          <a:prstGeom prst="straightConnector1">
            <a:avLst/>
          </a:prstGeom>
          <a:ln>
            <a:solidFill>
              <a:srgbClr val="3366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2915919" y="254349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>
                <a:solidFill>
                  <a:schemeClr val="bg1"/>
                </a:solidFill>
              </a:rPr>
              <a:t>1000</a:t>
            </a:r>
            <a:endParaRPr kumimoji="1" lang="zh-CN" altLang="en-US">
              <a:solidFill>
                <a:schemeClr val="bg1"/>
              </a:solidFill>
            </a:endParaRPr>
          </a:p>
        </p:txBody>
      </p:sp>
      <p:cxnSp>
        <p:nvCxnSpPr>
          <p:cNvPr id="49" name="直线箭头连接符 48"/>
          <p:cNvCxnSpPr/>
          <p:nvPr/>
        </p:nvCxnSpPr>
        <p:spPr>
          <a:xfrm>
            <a:off x="6313782" y="2964695"/>
            <a:ext cx="889458" cy="0"/>
          </a:xfrm>
          <a:prstGeom prst="straightConnector1">
            <a:avLst/>
          </a:prstGeom>
          <a:ln>
            <a:solidFill>
              <a:srgbClr val="F7964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7635403" y="2785240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>
                <a:solidFill>
                  <a:schemeClr val="bg1"/>
                </a:solidFill>
              </a:rPr>
              <a:t>1000</a:t>
            </a:r>
            <a:endParaRPr kumimoji="1" lang="zh-CN" altLang="en-US">
              <a:solidFill>
                <a:schemeClr val="bg1"/>
              </a:solidFill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2740907" y="3212069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>
                <a:solidFill>
                  <a:schemeClr val="bg1"/>
                </a:solidFill>
              </a:rPr>
              <a:t>1000</a:t>
            </a:r>
            <a:r>
              <a:rPr kumimoji="1" lang="zh-CN" altLang="en-US">
                <a:solidFill>
                  <a:schemeClr val="bg1"/>
                </a:solidFill>
              </a:rPr>
              <a:t> </a:t>
            </a:r>
            <a:r>
              <a:rPr kumimoji="1" lang="en-US" altLang="zh-CN">
                <a:solidFill>
                  <a:schemeClr val="bg1"/>
                </a:solidFill>
              </a:rPr>
              <a:t>-</a:t>
            </a:r>
            <a:r>
              <a:rPr kumimoji="1" lang="zh-CN" altLang="en-US">
                <a:solidFill>
                  <a:schemeClr val="bg1"/>
                </a:solidFill>
              </a:rPr>
              <a:t> </a:t>
            </a:r>
            <a:r>
              <a:rPr kumimoji="1" lang="en-US" altLang="zh-CN">
                <a:solidFill>
                  <a:schemeClr val="bg1"/>
                </a:solidFill>
              </a:rPr>
              <a:t>1</a:t>
            </a:r>
            <a:endParaRPr kumimoji="1" lang="zh-CN" altLang="en-US">
              <a:solidFill>
                <a:schemeClr val="bg1"/>
              </a:solidFill>
            </a:endParaRPr>
          </a:p>
        </p:txBody>
      </p:sp>
      <p:cxnSp>
        <p:nvCxnSpPr>
          <p:cNvPr id="52" name="直线箭头连接符 51"/>
          <p:cNvCxnSpPr/>
          <p:nvPr/>
        </p:nvCxnSpPr>
        <p:spPr>
          <a:xfrm>
            <a:off x="3954082" y="3417453"/>
            <a:ext cx="861268" cy="0"/>
          </a:xfrm>
          <a:prstGeom prst="straightConnector1">
            <a:avLst/>
          </a:prstGeom>
          <a:ln>
            <a:solidFill>
              <a:srgbClr val="3366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文本框 52"/>
          <p:cNvSpPr txBox="1"/>
          <p:nvPr/>
        </p:nvSpPr>
        <p:spPr>
          <a:xfrm>
            <a:off x="5300557" y="3249257"/>
            <a:ext cx="55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zh-CN">
                <a:solidFill>
                  <a:schemeClr val="bg1"/>
                </a:solidFill>
              </a:rPr>
              <a:t>9</a:t>
            </a:r>
            <a:r>
              <a:rPr kumimoji="1" lang="en-US" altLang="zh-CN">
                <a:solidFill>
                  <a:schemeClr val="bg1"/>
                </a:solidFill>
              </a:rPr>
              <a:t>99</a:t>
            </a:r>
            <a:endParaRPr kumimoji="1" lang="zh-CN" altLang="en-US">
              <a:solidFill>
                <a:schemeClr val="bg1"/>
              </a:solidFill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7474389" y="3805146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>
                <a:solidFill>
                  <a:schemeClr val="bg1"/>
                </a:solidFill>
              </a:rPr>
              <a:t>1000</a:t>
            </a:r>
            <a:r>
              <a:rPr kumimoji="1" lang="zh-CN" altLang="en-US">
                <a:solidFill>
                  <a:schemeClr val="bg1"/>
                </a:solidFill>
              </a:rPr>
              <a:t> </a:t>
            </a:r>
            <a:r>
              <a:rPr kumimoji="1" lang="en-US" altLang="zh-CN">
                <a:solidFill>
                  <a:schemeClr val="bg1"/>
                </a:solidFill>
              </a:rPr>
              <a:t>-</a:t>
            </a:r>
            <a:r>
              <a:rPr kumimoji="1" lang="zh-CN" altLang="en-US">
                <a:solidFill>
                  <a:schemeClr val="bg1"/>
                </a:solidFill>
              </a:rPr>
              <a:t> </a:t>
            </a:r>
            <a:r>
              <a:rPr kumimoji="1" lang="en-US" altLang="zh-CN">
                <a:solidFill>
                  <a:schemeClr val="bg1"/>
                </a:solidFill>
              </a:rPr>
              <a:t>1</a:t>
            </a:r>
            <a:endParaRPr kumimoji="1" lang="zh-CN" altLang="en-US">
              <a:solidFill>
                <a:schemeClr val="bg1"/>
              </a:solidFill>
            </a:endParaRPr>
          </a:p>
        </p:txBody>
      </p:sp>
      <p:cxnSp>
        <p:nvCxnSpPr>
          <p:cNvPr id="55" name="直线箭头连接符 54"/>
          <p:cNvCxnSpPr/>
          <p:nvPr/>
        </p:nvCxnSpPr>
        <p:spPr>
          <a:xfrm flipH="1">
            <a:off x="6313782" y="4012191"/>
            <a:ext cx="861268" cy="0"/>
          </a:xfrm>
          <a:prstGeom prst="straightConnector1">
            <a:avLst/>
          </a:prstGeom>
          <a:ln>
            <a:solidFill>
              <a:srgbClr val="F7964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文本框 55"/>
          <p:cNvSpPr txBox="1"/>
          <p:nvPr/>
        </p:nvSpPr>
        <p:spPr>
          <a:xfrm>
            <a:off x="5290873" y="3846426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>
                <a:solidFill>
                  <a:schemeClr val="bg1"/>
                </a:solidFill>
              </a:rPr>
              <a:t>999</a:t>
            </a:r>
            <a:endParaRPr kumimoji="1" lang="zh-CN" altLang="en-US">
              <a:solidFill>
                <a:schemeClr val="bg1"/>
              </a:solidFill>
            </a:endParaRPr>
          </a:p>
        </p:txBody>
      </p:sp>
      <p:cxnSp>
        <p:nvCxnSpPr>
          <p:cNvPr id="57" name="直线箭头连接符 56"/>
          <p:cNvCxnSpPr/>
          <p:nvPr/>
        </p:nvCxnSpPr>
        <p:spPr>
          <a:xfrm>
            <a:off x="2406253" y="1904948"/>
            <a:ext cx="0" cy="84186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直线箭头连接符 57"/>
          <p:cNvCxnSpPr/>
          <p:nvPr/>
        </p:nvCxnSpPr>
        <p:spPr>
          <a:xfrm>
            <a:off x="8764218" y="1904948"/>
            <a:ext cx="0" cy="100788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直线箭头连接符 58"/>
          <p:cNvCxnSpPr/>
          <p:nvPr/>
        </p:nvCxnSpPr>
        <p:spPr>
          <a:xfrm>
            <a:off x="2404780" y="2739534"/>
            <a:ext cx="0" cy="67791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直线箭头连接符 59"/>
          <p:cNvCxnSpPr/>
          <p:nvPr/>
        </p:nvCxnSpPr>
        <p:spPr>
          <a:xfrm>
            <a:off x="8764218" y="2913512"/>
            <a:ext cx="0" cy="109867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2201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42" grpId="0"/>
      <p:bldP spid="46" grpId="0"/>
      <p:bldP spid="48" grpId="0"/>
      <p:bldP spid="50" grpId="0"/>
      <p:bldP spid="51" grpId="0"/>
      <p:bldP spid="53" grpId="0"/>
      <p:bldP spid="54" grpId="0"/>
      <p:bldP spid="5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多线程安全隐患分析</a:t>
            </a:r>
          </a:p>
        </p:txBody>
      </p:sp>
      <p:pic>
        <p:nvPicPr>
          <p:cNvPr id="5" name="图片 4" descr="race-condit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951" y="1549605"/>
            <a:ext cx="7289800" cy="405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738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多线程安全隐患的解决方案</a:t>
            </a:r>
          </a:p>
        </p:txBody>
      </p:sp>
      <p:pic>
        <p:nvPicPr>
          <p:cNvPr id="4" name="图片 3" descr="locki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024" y="1932024"/>
            <a:ext cx="7924800" cy="4864100"/>
          </a:xfrm>
          <a:prstGeom prst="rect">
            <a:avLst/>
          </a:prstGeom>
        </p:spPr>
      </p:pic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14882" y="1187533"/>
            <a:ext cx="9509128" cy="744491"/>
          </a:xfrm>
        </p:spPr>
        <p:txBody>
          <a:bodyPr>
            <a:normAutofit/>
          </a:bodyPr>
          <a:lstStyle/>
          <a:p>
            <a:r>
              <a:rPr lang="zh-CN" altLang="en-US"/>
              <a:t>解决方案：使用</a:t>
            </a:r>
            <a:r>
              <a:rPr lang="zh-CN" altLang="en-US">
                <a:solidFill>
                  <a:srgbClr val="FF0000"/>
                </a:solidFill>
              </a:rPr>
              <a:t>线程同步</a:t>
            </a:r>
            <a:r>
              <a:rPr lang="zh-CN" altLang="en-US"/>
              <a:t>技术（同步，就是协同步调，按预定的先后次序进行）</a:t>
            </a:r>
            <a:endParaRPr lang="en-US" altLang="zh-CN"/>
          </a:p>
          <a:p>
            <a:r>
              <a:rPr lang="zh-CN" altLang="en-US"/>
              <a:t>常见的线程同步技术是：加锁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12709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iOS</a:t>
            </a:r>
            <a:r>
              <a:rPr kumimoji="1" lang="zh-CN" altLang="en-US"/>
              <a:t>中的线程同步方案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1193" y="1238067"/>
            <a:ext cx="5515212" cy="3903950"/>
          </a:xfrm>
        </p:spPr>
        <p:txBody>
          <a:bodyPr/>
          <a:lstStyle/>
          <a:p>
            <a:r>
              <a:rPr lang="en-US" altLang="zh-CN" sz="1600">
                <a:solidFill>
                  <a:srgbClr val="5C2699"/>
                </a:solidFill>
                <a:latin typeface="Menlo-Regular" charset="0"/>
              </a:rPr>
              <a:t>OSSpinLock</a:t>
            </a:r>
          </a:p>
          <a:p>
            <a:r>
              <a:rPr lang="en-US" altLang="zh-CN" sz="1600">
                <a:solidFill>
                  <a:srgbClr val="5C2699"/>
                </a:solidFill>
                <a:latin typeface="Menlo-Regular" charset="0"/>
              </a:rPr>
              <a:t>os_unfair_lock</a:t>
            </a:r>
            <a:endParaRPr lang="en-US" altLang="zh-CN" sz="1600"/>
          </a:p>
          <a:p>
            <a:r>
              <a:rPr lang="en-US" altLang="zh-CN" sz="1600">
                <a:solidFill>
                  <a:srgbClr val="5C2699"/>
                </a:solidFill>
                <a:latin typeface="Menlo-Regular" charset="0"/>
              </a:rPr>
              <a:t>pthread_mutex</a:t>
            </a:r>
          </a:p>
          <a:p>
            <a:r>
              <a:rPr lang="en-US" altLang="zh-CN" sz="1600">
                <a:solidFill>
                  <a:srgbClr val="5C2699"/>
                </a:solidFill>
                <a:latin typeface="Menlo-Regular" charset="0"/>
              </a:rPr>
              <a:t>dispatch_semaphore</a:t>
            </a:r>
          </a:p>
          <a:p>
            <a:r>
              <a:rPr lang="en-US" altLang="zh-CN" sz="1600">
                <a:solidFill>
                  <a:srgbClr val="5C2699"/>
                </a:solidFill>
                <a:latin typeface="Menlo-Regular" charset="0"/>
              </a:rPr>
              <a:t>dispatch_queue(DISPATCH_QUEUE_SERIAL</a:t>
            </a:r>
            <a:r>
              <a:rPr lang="en-US" altLang="zh-CN" sz="1600">
                <a:solidFill>
                  <a:srgbClr val="2E0D6E"/>
                </a:solidFill>
                <a:latin typeface="Menlo-Regular" charset="0"/>
              </a:rPr>
              <a:t>)</a:t>
            </a:r>
            <a:endParaRPr lang="en-US" altLang="zh-CN" sz="1600">
              <a:solidFill>
                <a:srgbClr val="5C2699"/>
              </a:solidFill>
              <a:latin typeface="Menlo-Regular" charset="0"/>
            </a:endParaRPr>
          </a:p>
          <a:p>
            <a:r>
              <a:rPr lang="en-US" altLang="zh-CN" sz="1600">
                <a:solidFill>
                  <a:srgbClr val="5C2699"/>
                </a:solidFill>
                <a:latin typeface="Menlo-Regular" charset="0"/>
              </a:rPr>
              <a:t>NSLock</a:t>
            </a:r>
          </a:p>
          <a:p>
            <a:r>
              <a:rPr lang="en-US" altLang="zh-CN" sz="1600">
                <a:solidFill>
                  <a:srgbClr val="5C2699"/>
                </a:solidFill>
                <a:latin typeface="Menlo-Regular" charset="0"/>
              </a:rPr>
              <a:t>NSRecursiveLock</a:t>
            </a:r>
          </a:p>
          <a:p>
            <a:r>
              <a:rPr lang="en-US" altLang="zh-CN" sz="1600">
                <a:solidFill>
                  <a:srgbClr val="5C2699"/>
                </a:solidFill>
                <a:latin typeface="Menlo-Regular" charset="0"/>
              </a:rPr>
              <a:t>NSCondition</a:t>
            </a:r>
          </a:p>
          <a:p>
            <a:r>
              <a:rPr lang="en-US" altLang="zh-CN" sz="1600">
                <a:solidFill>
                  <a:srgbClr val="5C2699"/>
                </a:solidFill>
                <a:latin typeface="Menlo-Regular" charset="0"/>
              </a:rPr>
              <a:t>NSConditionLock</a:t>
            </a:r>
          </a:p>
          <a:p>
            <a:r>
              <a:rPr lang="en-US" altLang="zh-CN" sz="1600">
                <a:solidFill>
                  <a:srgbClr val="AA0D91"/>
                </a:solidFill>
                <a:latin typeface="Menlo-Regular" charset="0"/>
              </a:rPr>
              <a:t>@synchronized</a:t>
            </a:r>
            <a:endParaRPr lang="en-US" altLang="zh-CN" sz="1600"/>
          </a:p>
        </p:txBody>
      </p:sp>
    </p:spTree>
    <p:extLst>
      <p:ext uri="{BB962C8B-B14F-4D97-AF65-F5344CB8AC3E}">
        <p14:creationId xmlns:p14="http://schemas.microsoft.com/office/powerpoint/2010/main" val="1608862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xmlns="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面试题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343592" y="1203431"/>
            <a:ext cx="11501313" cy="529237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你理解的多线程？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iOS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的多线程方案有哪几种？你更倾向于哪一种？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你在项目中用过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GCD 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吗？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GCD 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的队列类型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说一下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OperationQueue 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GCD 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的区别，以及各自的优势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线程安全的处理手段有哪些？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OC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你了解的锁有哪些？在你回答基础上进行二次提问；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追问一：自旋和互斥对比？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追问二：使用以上锁需要注意哪些？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追问三：用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C/OC/C++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，任选其一，实现自旋或互斥？口述即可！</a:t>
            </a:r>
          </a:p>
        </p:txBody>
      </p:sp>
    </p:spTree>
    <p:extLst>
      <p:ext uri="{BB962C8B-B14F-4D97-AF65-F5344CB8AC3E}">
        <p14:creationId xmlns:p14="http://schemas.microsoft.com/office/powerpoint/2010/main" val="1750241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GNUstep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600"/>
              <a:t>GNUstep</a:t>
            </a:r>
            <a:r>
              <a:rPr lang="zh-CN" altLang="en-US" sz="1600"/>
              <a:t>是</a:t>
            </a:r>
            <a:r>
              <a:rPr lang="en-US" altLang="zh-CN" sz="1600"/>
              <a:t>GNU</a:t>
            </a:r>
            <a:r>
              <a:rPr lang="zh-CN" altLang="en-US" sz="1600"/>
              <a:t>计划的项目之一，它将</a:t>
            </a:r>
            <a:r>
              <a:rPr lang="en-US" altLang="zh-CN" sz="1600"/>
              <a:t>Cocoa</a:t>
            </a:r>
            <a:r>
              <a:rPr lang="zh-CN" altLang="en-US" sz="1600"/>
              <a:t>的</a:t>
            </a:r>
            <a:r>
              <a:rPr lang="en-US" altLang="zh-CN" sz="1600"/>
              <a:t>OC</a:t>
            </a:r>
            <a:r>
              <a:rPr lang="zh-CN" altLang="en-US" sz="1600"/>
              <a:t>库重新开源实现了一遍</a:t>
            </a:r>
            <a:endParaRPr lang="en-US" altLang="zh-CN" sz="1600"/>
          </a:p>
          <a:p>
            <a:endParaRPr lang="en-US" altLang="zh-CN" sz="1600"/>
          </a:p>
          <a:p>
            <a:r>
              <a:rPr lang="zh-CN" altLang="en-US" sz="1600"/>
              <a:t>源码地址：</a:t>
            </a:r>
            <a:r>
              <a:rPr lang="en-US" altLang="zh-CN" sz="1600">
                <a:hlinkClick r:id="rId2"/>
              </a:rPr>
              <a:t>http://www.gnustep.org/resources/downloads.php</a:t>
            </a:r>
            <a:endParaRPr lang="en-US" altLang="zh-CN" sz="1600"/>
          </a:p>
          <a:p>
            <a:endParaRPr lang="en-US" altLang="zh-CN" sz="1600"/>
          </a:p>
          <a:p>
            <a:r>
              <a:rPr lang="zh-CN" altLang="en-US" sz="1600"/>
              <a:t>虽然</a:t>
            </a:r>
            <a:r>
              <a:rPr lang="en-US" altLang="zh-CN" sz="1600"/>
              <a:t>GNUstep</a:t>
            </a:r>
            <a:r>
              <a:rPr lang="zh-CN" altLang="en-US" sz="1600"/>
              <a:t>不是苹果官方源码，但还是具有一定的参考价值</a:t>
            </a:r>
            <a:endParaRPr lang="en-US" altLang="zh-CN" sz="1600"/>
          </a:p>
        </p:txBody>
      </p:sp>
    </p:spTree>
    <p:extLst>
      <p:ext uri="{BB962C8B-B14F-4D97-AF65-F5344CB8AC3E}">
        <p14:creationId xmlns:p14="http://schemas.microsoft.com/office/powerpoint/2010/main" val="680958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OSSpinLock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1193" y="1238066"/>
            <a:ext cx="11866684" cy="1623887"/>
          </a:xfrm>
        </p:spPr>
        <p:txBody>
          <a:bodyPr>
            <a:normAutofit/>
          </a:bodyPr>
          <a:lstStyle/>
          <a:p>
            <a:r>
              <a:rPr lang="en-US" altLang="zh-CN" sz="1600">
                <a:solidFill>
                  <a:srgbClr val="5C2699"/>
                </a:solidFill>
                <a:latin typeface="Menlo-Regular" charset="0"/>
              </a:rPr>
              <a:t>OSSpinLock</a:t>
            </a:r>
            <a:r>
              <a:rPr lang="zh-CN" altLang="en-US" sz="1600"/>
              <a:t>叫做</a:t>
            </a:r>
            <a:r>
              <a:rPr lang="en-US" altLang="zh-CN" sz="1600"/>
              <a:t>”</a:t>
            </a:r>
            <a:r>
              <a:rPr lang="zh-CN" altLang="en-US" sz="1600"/>
              <a:t>自旋锁</a:t>
            </a:r>
            <a:r>
              <a:rPr lang="en-US" altLang="zh-CN" sz="1600"/>
              <a:t>”</a:t>
            </a:r>
            <a:r>
              <a:rPr lang="zh-CN" altLang="en-US" sz="1600"/>
              <a:t>，等待锁的线程会处于忙等（</a:t>
            </a:r>
            <a:r>
              <a:rPr lang="en-US" altLang="zh-CN" sz="1600"/>
              <a:t>busy-wait</a:t>
            </a:r>
            <a:r>
              <a:rPr lang="zh-CN" altLang="en-US" sz="1600"/>
              <a:t>）状态，一直占用着</a:t>
            </a:r>
            <a:r>
              <a:rPr lang="en-US" altLang="zh-CN" sz="1600"/>
              <a:t>CPU</a:t>
            </a:r>
            <a:r>
              <a:rPr lang="zh-CN" altLang="en-US" sz="1600"/>
              <a:t>资源</a:t>
            </a:r>
            <a:endParaRPr lang="en-US" altLang="zh-CN" sz="1600"/>
          </a:p>
          <a:p>
            <a:r>
              <a:rPr lang="zh-CN" altLang="en-US" sz="1600"/>
              <a:t>目前已经不再安全，可能会出现优先级反转问题</a:t>
            </a:r>
            <a:endParaRPr lang="en-US" altLang="zh-CN" sz="1600"/>
          </a:p>
          <a:p>
            <a:pPr>
              <a:buFont typeface="Wingdings" charset="2"/>
              <a:buChar char="p"/>
            </a:pPr>
            <a:r>
              <a:rPr lang="zh-CN" altLang="en-US" sz="1600"/>
              <a:t>如果等待锁的线程优先级较高，它会一直占用着</a:t>
            </a:r>
            <a:r>
              <a:rPr lang="en-US" altLang="zh-CN" sz="1600"/>
              <a:t>CPU</a:t>
            </a:r>
            <a:r>
              <a:rPr lang="zh-CN" altLang="en-US" sz="1600"/>
              <a:t>资源，优先级低的线程就无法释放锁</a:t>
            </a:r>
            <a:endParaRPr lang="en-US" altLang="zh-CN" sz="1600"/>
          </a:p>
          <a:p>
            <a:pPr>
              <a:buFont typeface="Wingdings" charset="2"/>
              <a:buChar char="p"/>
            </a:pPr>
            <a:r>
              <a:rPr lang="zh-CN" altLang="en-US" sz="1600"/>
              <a:t>需要导入头文件</a:t>
            </a:r>
            <a:r>
              <a:rPr lang="en-US" altLang="zh-CN" sz="1600">
                <a:solidFill>
                  <a:srgbClr val="643820"/>
                </a:solidFill>
                <a:latin typeface="Menlo-Regular" charset="0"/>
              </a:rPr>
              <a:t>#import </a:t>
            </a:r>
            <a:r>
              <a:rPr lang="en-US" altLang="zh-CN" sz="1600">
                <a:solidFill>
                  <a:srgbClr val="C41A16"/>
                </a:solidFill>
                <a:latin typeface="Menlo-Regular" charset="0"/>
              </a:rPr>
              <a:t>&lt;libkern/OSAtomic.h&gt;</a:t>
            </a:r>
            <a:endParaRPr lang="en-US" altLang="zh-CN" sz="16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890" y="3384192"/>
            <a:ext cx="8788400" cy="25527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97374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os_unfair_lock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1193" y="1238067"/>
            <a:ext cx="11866684" cy="1255751"/>
          </a:xfrm>
        </p:spPr>
        <p:txBody>
          <a:bodyPr>
            <a:normAutofit/>
          </a:bodyPr>
          <a:lstStyle/>
          <a:p>
            <a:r>
              <a:rPr lang="en-US" altLang="zh-CN" sz="1600">
                <a:solidFill>
                  <a:srgbClr val="5C2699"/>
                </a:solidFill>
                <a:latin typeface="Menlo-Regular" charset="0"/>
              </a:rPr>
              <a:t>os_unfair_lock</a:t>
            </a:r>
            <a:r>
              <a:rPr lang="zh-CN" altLang="en-US" sz="1600"/>
              <a:t>用于取代不安全的</a:t>
            </a:r>
            <a:r>
              <a:rPr lang="en-US" altLang="zh-CN" sz="1600">
                <a:solidFill>
                  <a:srgbClr val="5C2699"/>
                </a:solidFill>
                <a:latin typeface="Menlo-Regular" charset="0"/>
              </a:rPr>
              <a:t>OSSpinLock</a:t>
            </a:r>
            <a:r>
              <a:rPr lang="zh-CN" altLang="en-US" sz="1600"/>
              <a:t> ，从</a:t>
            </a:r>
            <a:r>
              <a:rPr lang="en-US" altLang="zh-CN" sz="1600"/>
              <a:t>iOS10</a:t>
            </a:r>
            <a:r>
              <a:rPr lang="zh-CN" altLang="en-US" sz="1600"/>
              <a:t>开始才支持</a:t>
            </a:r>
            <a:endParaRPr lang="en-US" altLang="zh-CN" sz="1600"/>
          </a:p>
          <a:p>
            <a:r>
              <a:rPr lang="zh-CN" altLang="en-US" sz="1600"/>
              <a:t>从底层调用看，等待</a:t>
            </a:r>
            <a:r>
              <a:rPr lang="en-US" altLang="zh-CN" sz="1600">
                <a:solidFill>
                  <a:srgbClr val="5C2699"/>
                </a:solidFill>
                <a:latin typeface="Menlo-Regular" charset="0"/>
              </a:rPr>
              <a:t>os_unfair_lock</a:t>
            </a:r>
            <a:r>
              <a:rPr lang="zh-CN" altLang="en-US" sz="1600"/>
              <a:t>锁的线程会处于休眠状态，并非忙等</a:t>
            </a:r>
            <a:endParaRPr lang="en-US" altLang="zh-CN" sz="1600"/>
          </a:p>
          <a:p>
            <a:r>
              <a:rPr lang="zh-CN" altLang="en-US" sz="1600"/>
              <a:t>需要导入头文件</a:t>
            </a:r>
            <a:r>
              <a:rPr lang="en-US" altLang="zh-CN" sz="1600">
                <a:solidFill>
                  <a:srgbClr val="643820"/>
                </a:solidFill>
                <a:latin typeface="Menlo-Regular" charset="0"/>
              </a:rPr>
              <a:t>#import </a:t>
            </a:r>
            <a:r>
              <a:rPr lang="en-US" altLang="zh-CN" sz="1600">
                <a:solidFill>
                  <a:srgbClr val="C41A16"/>
                </a:solidFill>
                <a:latin typeface="Menlo-Regular" charset="0"/>
              </a:rPr>
              <a:t>&lt;os/lock.h&gt;</a:t>
            </a:r>
            <a:endParaRPr lang="en-US" altLang="zh-CN" sz="16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520" y="2754801"/>
            <a:ext cx="5511800" cy="24765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2159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pthread_mutex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1193" y="1238068"/>
            <a:ext cx="11866684" cy="923586"/>
          </a:xfrm>
        </p:spPr>
        <p:txBody>
          <a:bodyPr>
            <a:normAutofit/>
          </a:bodyPr>
          <a:lstStyle/>
          <a:p>
            <a:r>
              <a:rPr lang="en-US" altLang="zh-CN" sz="1600">
                <a:solidFill>
                  <a:srgbClr val="5C2699"/>
                </a:solidFill>
                <a:latin typeface="Menlo-Regular" charset="0"/>
              </a:rPr>
              <a:t>mutex</a:t>
            </a:r>
            <a:r>
              <a:rPr lang="zh-CN" altLang="en-US" sz="1600"/>
              <a:t>叫做”互斥锁”，等待锁的线程会处于休眠状态</a:t>
            </a:r>
            <a:endParaRPr lang="en-US" altLang="zh-CN" sz="1600"/>
          </a:p>
          <a:p>
            <a:r>
              <a:rPr lang="zh-CN" altLang="en-US" sz="1600"/>
              <a:t>需要导入头文件</a:t>
            </a:r>
            <a:r>
              <a:rPr lang="en-US" altLang="zh-CN" sz="1600">
                <a:solidFill>
                  <a:srgbClr val="643820"/>
                </a:solidFill>
                <a:latin typeface="Menlo-Regular" charset="0"/>
              </a:rPr>
              <a:t>#import </a:t>
            </a:r>
            <a:r>
              <a:rPr lang="en-US" altLang="zh-CN" sz="1600">
                <a:solidFill>
                  <a:srgbClr val="C41A16"/>
                </a:solidFill>
                <a:latin typeface="Menlo-Regular" charset="0"/>
              </a:rPr>
              <a:t>&lt;pthread.h&gt;</a:t>
            </a:r>
            <a:endParaRPr lang="en-US" altLang="zh-CN" sz="16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3938" y="2161654"/>
            <a:ext cx="5663939" cy="161397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282" y="2161654"/>
            <a:ext cx="5770253" cy="387066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55449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pthread_mutex</a:t>
            </a:r>
            <a:r>
              <a:rPr lang="zh-CN" altLang="en-US"/>
              <a:t> </a:t>
            </a:r>
            <a:r>
              <a:rPr lang="mr-IN" altLang="zh-CN"/>
              <a:t>–</a:t>
            </a:r>
            <a:r>
              <a:rPr lang="zh-CN" altLang="en-US"/>
              <a:t> 递归锁</a:t>
            </a:r>
            <a:endParaRPr kumimoji="1"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565" y="1465200"/>
            <a:ext cx="7797800" cy="21463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62927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pthread_mutex</a:t>
            </a:r>
            <a:r>
              <a:rPr lang="zh-CN" altLang="en-US"/>
              <a:t> </a:t>
            </a:r>
            <a:r>
              <a:rPr lang="mr-IN" altLang="zh-CN"/>
              <a:t>–</a:t>
            </a:r>
            <a:r>
              <a:rPr lang="zh-CN" altLang="en-US"/>
              <a:t> 条件</a:t>
            </a:r>
            <a:endParaRPr kumimoji="1"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969" y="1358735"/>
            <a:ext cx="7315200" cy="48768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81307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NSLock</a:t>
            </a:r>
            <a:r>
              <a:rPr lang="zh-CN" altLang="en-US"/>
              <a:t>、</a:t>
            </a:r>
            <a:r>
              <a:rPr lang="en-US" altLang="zh-CN"/>
              <a:t>NSRecursiveLock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1193" y="1238068"/>
            <a:ext cx="11866684" cy="365101"/>
          </a:xfrm>
        </p:spPr>
        <p:txBody>
          <a:bodyPr>
            <a:normAutofit/>
          </a:bodyPr>
          <a:lstStyle/>
          <a:p>
            <a:r>
              <a:rPr lang="en-US" altLang="zh-CN" sz="1600">
                <a:solidFill>
                  <a:srgbClr val="5C2699"/>
                </a:solidFill>
                <a:latin typeface="Menlo-Regular" charset="0"/>
              </a:rPr>
              <a:t>NSLock</a:t>
            </a:r>
            <a:r>
              <a:rPr lang="zh-CN" altLang="en-US" sz="1600"/>
              <a:t>是对</a:t>
            </a:r>
            <a:r>
              <a:rPr lang="en-US" altLang="zh-CN" sz="1600">
                <a:solidFill>
                  <a:srgbClr val="5C2699"/>
                </a:solidFill>
                <a:latin typeface="Menlo-Regular" charset="0"/>
              </a:rPr>
              <a:t>mutex</a:t>
            </a:r>
            <a:r>
              <a:rPr lang="zh-CN" altLang="en-US" sz="1600"/>
              <a:t>普通锁的封装</a:t>
            </a:r>
            <a:endParaRPr lang="en-US" altLang="zh-CN" sz="16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5847" y="1732404"/>
            <a:ext cx="2781300" cy="1778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111" y="1732404"/>
            <a:ext cx="5803900" cy="11684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111" y="3030039"/>
            <a:ext cx="4940300" cy="7874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内容占位符 2"/>
          <p:cNvSpPr txBox="1">
            <a:spLocks/>
          </p:cNvSpPr>
          <p:nvPr/>
        </p:nvSpPr>
        <p:spPr>
          <a:xfrm>
            <a:off x="161193" y="4109917"/>
            <a:ext cx="11866684" cy="3651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2000"/>
              </a:lnSpc>
              <a:spcBef>
                <a:spcPts val="1000"/>
              </a:spcBef>
              <a:buFont typeface="Wingdings" panose="05000000000000000000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2000"/>
              </a:lnSpc>
              <a:spcBef>
                <a:spcPts val="500"/>
              </a:spcBef>
              <a:buFont typeface="Wingdings" panose="05000000000000000000" pitchFamily="2" charset="2"/>
              <a:buChar char="p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2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2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2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>
                <a:solidFill>
                  <a:srgbClr val="5C2699"/>
                </a:solidFill>
                <a:latin typeface="Menlo-Regular" charset="0"/>
              </a:rPr>
              <a:t>NSRecursiveLock</a:t>
            </a:r>
            <a:r>
              <a:rPr lang="zh-CN" altLang="en-US" sz="1600"/>
              <a:t>也是对</a:t>
            </a:r>
            <a:r>
              <a:rPr lang="en-US" altLang="zh-CN" sz="1600">
                <a:solidFill>
                  <a:srgbClr val="5C2699"/>
                </a:solidFill>
                <a:latin typeface="Menlo-Regular" charset="0"/>
              </a:rPr>
              <a:t>mutex</a:t>
            </a:r>
            <a:r>
              <a:rPr lang="zh-CN" altLang="en-US" sz="1600"/>
              <a:t>递归锁的封装，</a:t>
            </a:r>
            <a:r>
              <a:rPr lang="en-US" altLang="zh-CN" sz="1600"/>
              <a:t>API</a:t>
            </a:r>
            <a:r>
              <a:rPr lang="zh-CN" altLang="en-US" sz="1600"/>
              <a:t>跟</a:t>
            </a:r>
            <a:r>
              <a:rPr lang="en-US" altLang="zh-CN" sz="1600"/>
              <a:t>NSLock</a:t>
            </a:r>
            <a:r>
              <a:rPr lang="zh-CN" altLang="en-US" sz="1600"/>
              <a:t>基本一致</a:t>
            </a:r>
            <a:endParaRPr lang="en-US" altLang="zh-CN" sz="1600"/>
          </a:p>
        </p:txBody>
      </p:sp>
    </p:spTree>
    <p:extLst>
      <p:ext uri="{BB962C8B-B14F-4D97-AF65-F5344CB8AC3E}">
        <p14:creationId xmlns:p14="http://schemas.microsoft.com/office/powerpoint/2010/main" val="1780270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NSCondition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1193" y="1238068"/>
            <a:ext cx="11866684" cy="365101"/>
          </a:xfrm>
        </p:spPr>
        <p:txBody>
          <a:bodyPr>
            <a:normAutofit/>
          </a:bodyPr>
          <a:lstStyle/>
          <a:p>
            <a:r>
              <a:rPr lang="en-US" altLang="zh-CN" sz="1600">
                <a:solidFill>
                  <a:srgbClr val="5C2699"/>
                </a:solidFill>
                <a:latin typeface="Menlo-Regular" charset="0"/>
              </a:rPr>
              <a:t>NSCondition</a:t>
            </a:r>
            <a:r>
              <a:rPr lang="zh-CN" altLang="en-US" sz="1600"/>
              <a:t>是对</a:t>
            </a:r>
            <a:r>
              <a:rPr lang="en-US" altLang="zh-CN" sz="1600">
                <a:solidFill>
                  <a:srgbClr val="5C2699"/>
                </a:solidFill>
                <a:latin typeface="Menlo-Regular" charset="0"/>
              </a:rPr>
              <a:t>mutex</a:t>
            </a:r>
            <a:r>
              <a:rPr lang="zh-CN" altLang="en-US" sz="1600"/>
              <a:t>和</a:t>
            </a:r>
            <a:r>
              <a:rPr lang="en-US" altLang="zh-CN" sz="1600">
                <a:solidFill>
                  <a:srgbClr val="5C2699"/>
                </a:solidFill>
                <a:latin typeface="Menlo-Regular" charset="0"/>
              </a:rPr>
              <a:t>cond</a:t>
            </a:r>
            <a:r>
              <a:rPr lang="zh-CN" altLang="en-US" sz="1600"/>
              <a:t>的封装</a:t>
            </a:r>
            <a:endParaRPr lang="en-US" altLang="zh-CN" sz="160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84" y="1733524"/>
            <a:ext cx="6731000" cy="17272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47469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NSConditionLock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1193" y="1238068"/>
            <a:ext cx="11866684" cy="365101"/>
          </a:xfrm>
        </p:spPr>
        <p:txBody>
          <a:bodyPr>
            <a:normAutofit/>
          </a:bodyPr>
          <a:lstStyle/>
          <a:p>
            <a:r>
              <a:rPr lang="en-US" altLang="zh-CN" sz="1600">
                <a:solidFill>
                  <a:srgbClr val="5C2699"/>
                </a:solidFill>
                <a:latin typeface="Menlo-Regular" charset="0"/>
              </a:rPr>
              <a:t>NSConditionLock</a:t>
            </a:r>
            <a:r>
              <a:rPr lang="zh-CN" altLang="en-US" sz="1600"/>
              <a:t>是对</a:t>
            </a:r>
            <a:r>
              <a:rPr lang="en-US" altLang="zh-CN" sz="1600">
                <a:solidFill>
                  <a:srgbClr val="5C2699"/>
                </a:solidFill>
                <a:latin typeface="Menlo-Regular" charset="0"/>
              </a:rPr>
              <a:t>NSCondition</a:t>
            </a:r>
            <a:r>
              <a:rPr lang="zh-CN" altLang="en-US" sz="1600"/>
              <a:t>的进一步封装，可以设置具体的条件值</a:t>
            </a:r>
            <a:endParaRPr lang="en-US" altLang="zh-CN" sz="16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376" y="1733524"/>
            <a:ext cx="9537700" cy="2921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64550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dispatch_semaphore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1193" y="1238068"/>
            <a:ext cx="11866684" cy="1315127"/>
          </a:xfrm>
        </p:spPr>
        <p:txBody>
          <a:bodyPr>
            <a:normAutofit/>
          </a:bodyPr>
          <a:lstStyle/>
          <a:p>
            <a:r>
              <a:rPr lang="en-US" altLang="zh-CN" sz="1600">
                <a:solidFill>
                  <a:srgbClr val="5C2699"/>
                </a:solidFill>
                <a:latin typeface="Menlo-Regular" charset="0"/>
              </a:rPr>
              <a:t>semaphore</a:t>
            </a:r>
            <a:r>
              <a:rPr lang="zh-CN" altLang="en-US" sz="1600"/>
              <a:t>叫做”信号量”</a:t>
            </a:r>
            <a:endParaRPr lang="en-US" altLang="zh-CN" sz="1600"/>
          </a:p>
          <a:p>
            <a:r>
              <a:rPr lang="zh-CN" altLang="en-US" sz="1600"/>
              <a:t>信号量的初始值，可以用来控制线程并发访问的最大数量</a:t>
            </a:r>
            <a:endParaRPr lang="en-US" altLang="zh-CN" sz="1600"/>
          </a:p>
          <a:p>
            <a:r>
              <a:rPr lang="zh-CN" altLang="en-US" sz="1600"/>
              <a:t>信号量的初始值为</a:t>
            </a:r>
            <a:r>
              <a:rPr lang="en-US" altLang="zh-CN" sz="1600"/>
              <a:t>1</a:t>
            </a:r>
            <a:r>
              <a:rPr lang="zh-CN" altLang="en-US" sz="1600"/>
              <a:t>，代表同时只允许</a:t>
            </a:r>
            <a:r>
              <a:rPr lang="en-US" altLang="zh-CN" sz="1600"/>
              <a:t>1</a:t>
            </a:r>
            <a:r>
              <a:rPr lang="zh-CN" altLang="en-US" sz="1600"/>
              <a:t>条线程访问资源，保证线程同步</a:t>
            </a:r>
            <a:endParaRPr lang="en-US" altLang="zh-CN" sz="16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635" y="2766677"/>
            <a:ext cx="8470900" cy="27813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01775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xmlns="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面试题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343592" y="1203432"/>
            <a:ext cx="11501313" cy="42348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请问下面代码的打印结果是什么？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86" y="1722639"/>
            <a:ext cx="9588500" cy="23622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0933" y="1722639"/>
            <a:ext cx="2247900" cy="12446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文本框 5"/>
          <p:cNvSpPr txBox="1"/>
          <p:nvPr/>
        </p:nvSpPr>
        <p:spPr>
          <a:xfrm>
            <a:off x="343591" y="4699764"/>
            <a:ext cx="11501313" cy="127352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打印结果是：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原因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performSelector:withObject:afterDelay: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的本质是往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Runloop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中添加定时器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子线程默认没有启动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Runloop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9139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dispatch_queue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1193" y="1238069"/>
            <a:ext cx="11866684" cy="412602"/>
          </a:xfrm>
        </p:spPr>
        <p:txBody>
          <a:bodyPr>
            <a:normAutofit/>
          </a:bodyPr>
          <a:lstStyle/>
          <a:p>
            <a:r>
              <a:rPr lang="zh-CN" altLang="en-US" sz="1600"/>
              <a:t>直接使用</a:t>
            </a:r>
            <a:r>
              <a:rPr lang="en-US" altLang="zh-CN" sz="1600"/>
              <a:t>GCD</a:t>
            </a:r>
            <a:r>
              <a:rPr lang="zh-CN" altLang="en-US" sz="1600"/>
              <a:t>的串行队列，也是可以实现线程同步的</a:t>
            </a:r>
            <a:endParaRPr lang="en-US" altLang="zh-CN" sz="16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496" y="1781027"/>
            <a:ext cx="10731500" cy="13589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41070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@synchronized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1193" y="1238068"/>
            <a:ext cx="11866684" cy="1243875"/>
          </a:xfrm>
        </p:spPr>
        <p:txBody>
          <a:bodyPr>
            <a:normAutofit/>
          </a:bodyPr>
          <a:lstStyle/>
          <a:p>
            <a:r>
              <a:rPr lang="en-US" altLang="zh-CN" sz="1600">
                <a:solidFill>
                  <a:srgbClr val="AA0D91"/>
                </a:solidFill>
                <a:latin typeface="Menlo-Regular" charset="0"/>
              </a:rPr>
              <a:t>@synchronized</a:t>
            </a:r>
            <a:r>
              <a:rPr lang="zh-CN" altLang="en-US" sz="1600"/>
              <a:t>是对</a:t>
            </a:r>
            <a:r>
              <a:rPr lang="en-US" altLang="zh-CN" sz="1600">
                <a:solidFill>
                  <a:srgbClr val="5C2699"/>
                </a:solidFill>
                <a:latin typeface="Menlo-Regular" charset="0"/>
              </a:rPr>
              <a:t>mutex</a:t>
            </a:r>
            <a:r>
              <a:rPr lang="zh-CN" altLang="en-US" sz="1600"/>
              <a:t>递归锁的封装</a:t>
            </a:r>
            <a:endParaRPr lang="en-US" altLang="zh-CN" sz="1600"/>
          </a:p>
          <a:p>
            <a:r>
              <a:rPr lang="zh-CN" altLang="en-US" sz="1600"/>
              <a:t>源码查看：</a:t>
            </a:r>
            <a:r>
              <a:rPr lang="en-US" altLang="zh-CN" sz="1600"/>
              <a:t>objc4</a:t>
            </a:r>
            <a:r>
              <a:rPr lang="zh-CN" altLang="en-US" sz="1600"/>
              <a:t>中的</a:t>
            </a:r>
            <a:r>
              <a:rPr lang="en-US" altLang="zh-CN" sz="1600"/>
              <a:t>objc-sync.mm</a:t>
            </a:r>
            <a:r>
              <a:rPr lang="zh-CN" altLang="en-US" sz="1600"/>
              <a:t>文件</a:t>
            </a:r>
            <a:endParaRPr lang="en-US" altLang="zh-CN" sz="1600"/>
          </a:p>
          <a:p>
            <a:r>
              <a:rPr lang="en-US" altLang="zh-CN" sz="1600">
                <a:solidFill>
                  <a:srgbClr val="AA0D91"/>
                </a:solidFill>
                <a:latin typeface="Menlo-Regular" charset="0"/>
              </a:rPr>
              <a:t>@synchronized</a:t>
            </a:r>
            <a:r>
              <a:rPr lang="en-US" altLang="zh-CN" sz="160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altLang="zh-CN" sz="1600">
                <a:solidFill>
                  <a:srgbClr val="AA0D91"/>
                </a:solidFill>
                <a:latin typeface="Menlo-Regular" charset="0"/>
              </a:rPr>
              <a:t>obj</a:t>
            </a:r>
            <a:r>
              <a:rPr lang="en-US" altLang="zh-CN" sz="1600">
                <a:solidFill>
                  <a:srgbClr val="000000"/>
                </a:solidFill>
                <a:latin typeface="Menlo-Regular" charset="0"/>
              </a:rPr>
              <a:t>)</a:t>
            </a:r>
            <a:r>
              <a:rPr lang="zh-CN" altLang="en-US" sz="1600"/>
              <a:t>内部会生成</a:t>
            </a:r>
            <a:r>
              <a:rPr lang="en-US" altLang="zh-CN" sz="1600">
                <a:solidFill>
                  <a:srgbClr val="AA0D91"/>
                </a:solidFill>
                <a:latin typeface="Menlo-Regular" charset="0"/>
              </a:rPr>
              <a:t>obj</a:t>
            </a:r>
            <a:r>
              <a:rPr lang="zh-CN" altLang="en-US" sz="1600"/>
              <a:t>对应的递归锁，然后进行加锁、解锁操作</a:t>
            </a:r>
            <a:endParaRPr lang="en-US" altLang="zh-CN" sz="1600"/>
          </a:p>
          <a:p>
            <a:endParaRPr lang="en-US" altLang="zh-CN" sz="16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431" y="2612298"/>
            <a:ext cx="3009900" cy="9779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55140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iOS</a:t>
            </a:r>
            <a:r>
              <a:rPr lang="zh-CN" altLang="en-US" dirty="0"/>
              <a:t>线程同步方案性能比较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1193" y="1238067"/>
            <a:ext cx="11866684" cy="4628343"/>
          </a:xfrm>
        </p:spPr>
        <p:txBody>
          <a:bodyPr>
            <a:normAutofit/>
          </a:bodyPr>
          <a:lstStyle/>
          <a:p>
            <a:r>
              <a:rPr lang="zh-CN" altLang="en-US" sz="1600"/>
              <a:t>性能从高到低排序</a:t>
            </a:r>
            <a:endParaRPr lang="en-US" altLang="zh-CN" sz="1600"/>
          </a:p>
          <a:p>
            <a:pPr>
              <a:buFont typeface="Wingdings" charset="2"/>
              <a:buChar char="p"/>
            </a:pPr>
            <a:r>
              <a:rPr lang="en-US" altLang="zh-CN" sz="1600">
                <a:solidFill>
                  <a:srgbClr val="5C2699"/>
                </a:solidFill>
                <a:latin typeface="Menlo-Regular" charset="0"/>
              </a:rPr>
              <a:t>os_unfair_lock</a:t>
            </a:r>
          </a:p>
          <a:p>
            <a:pPr>
              <a:buFont typeface="Wingdings" charset="2"/>
              <a:buChar char="p"/>
            </a:pPr>
            <a:r>
              <a:rPr lang="en-US" altLang="zh-CN" sz="1600">
                <a:solidFill>
                  <a:srgbClr val="5C2699"/>
                </a:solidFill>
                <a:latin typeface="Menlo-Regular" charset="0"/>
              </a:rPr>
              <a:t>OSSpinLock</a:t>
            </a:r>
          </a:p>
          <a:p>
            <a:pPr>
              <a:buFont typeface="Wingdings" charset="2"/>
              <a:buChar char="p"/>
            </a:pPr>
            <a:r>
              <a:rPr lang="en-US" altLang="zh-CN" sz="1600">
                <a:solidFill>
                  <a:srgbClr val="5C2699"/>
                </a:solidFill>
                <a:latin typeface="Menlo-Regular" charset="0"/>
              </a:rPr>
              <a:t>dispatch_semaphore</a:t>
            </a:r>
          </a:p>
          <a:p>
            <a:pPr>
              <a:buFont typeface="Wingdings" charset="2"/>
              <a:buChar char="p"/>
            </a:pPr>
            <a:r>
              <a:rPr lang="en-US" altLang="zh-CN" sz="1600">
                <a:solidFill>
                  <a:srgbClr val="5C2699"/>
                </a:solidFill>
                <a:latin typeface="Menlo-Regular" charset="0"/>
              </a:rPr>
              <a:t>pthread_mutex</a:t>
            </a:r>
          </a:p>
          <a:p>
            <a:pPr>
              <a:buFont typeface="Wingdings" charset="2"/>
              <a:buChar char="p"/>
            </a:pPr>
            <a:r>
              <a:rPr lang="en-US" altLang="zh-CN" sz="1600">
                <a:solidFill>
                  <a:srgbClr val="5C2699"/>
                </a:solidFill>
                <a:latin typeface="Menlo-Regular" charset="0"/>
              </a:rPr>
              <a:t>dispatch_queue(DISPATCH_QUEUE_SERIAL)</a:t>
            </a:r>
          </a:p>
          <a:p>
            <a:pPr>
              <a:buFont typeface="Wingdings" charset="2"/>
              <a:buChar char="p"/>
            </a:pPr>
            <a:r>
              <a:rPr lang="en-US" altLang="zh-CN" sz="1600">
                <a:solidFill>
                  <a:srgbClr val="5C2699"/>
                </a:solidFill>
                <a:latin typeface="Menlo-Regular" charset="0"/>
              </a:rPr>
              <a:t>NSLock</a:t>
            </a:r>
          </a:p>
          <a:p>
            <a:pPr>
              <a:buFont typeface="Wingdings" charset="2"/>
              <a:buChar char="p"/>
            </a:pPr>
            <a:r>
              <a:rPr lang="en-US" altLang="zh-CN" sz="1600">
                <a:solidFill>
                  <a:srgbClr val="5C2699"/>
                </a:solidFill>
                <a:latin typeface="Menlo-Regular" charset="0"/>
              </a:rPr>
              <a:t>NSCondition</a:t>
            </a:r>
          </a:p>
          <a:p>
            <a:pPr>
              <a:buFont typeface="Wingdings" charset="2"/>
              <a:buChar char="p"/>
            </a:pPr>
            <a:r>
              <a:rPr lang="en-US" altLang="zh-CN" sz="1600">
                <a:solidFill>
                  <a:srgbClr val="5C2699"/>
                </a:solidFill>
                <a:latin typeface="Menlo-Regular" charset="0"/>
              </a:rPr>
              <a:t>pthread_mutex(recursive)</a:t>
            </a:r>
          </a:p>
          <a:p>
            <a:pPr>
              <a:buFont typeface="Wingdings" charset="2"/>
              <a:buChar char="p"/>
            </a:pPr>
            <a:r>
              <a:rPr lang="en-US" altLang="zh-CN" sz="1600">
                <a:solidFill>
                  <a:srgbClr val="5C2699"/>
                </a:solidFill>
                <a:latin typeface="Menlo-Regular" charset="0"/>
              </a:rPr>
              <a:t>NSRecursiveLock</a:t>
            </a:r>
          </a:p>
          <a:p>
            <a:pPr>
              <a:buFont typeface="Wingdings" charset="2"/>
              <a:buChar char="p"/>
            </a:pPr>
            <a:r>
              <a:rPr lang="en-US" altLang="zh-CN" sz="1600">
                <a:solidFill>
                  <a:srgbClr val="5C2699"/>
                </a:solidFill>
                <a:latin typeface="Menlo-Regular" charset="0"/>
              </a:rPr>
              <a:t>NSConditionLock</a:t>
            </a:r>
          </a:p>
          <a:p>
            <a:pPr>
              <a:buFont typeface="Wingdings" charset="2"/>
              <a:buChar char="p"/>
            </a:pPr>
            <a:r>
              <a:rPr lang="en-US" altLang="zh-CN" sz="1600">
                <a:solidFill>
                  <a:srgbClr val="AA0D91"/>
                </a:solidFill>
                <a:latin typeface="Menlo-Regular" charset="0"/>
              </a:rPr>
              <a:t>@synchronized</a:t>
            </a:r>
          </a:p>
          <a:p>
            <a:endParaRPr lang="en-US" altLang="zh-CN" sz="1600"/>
          </a:p>
        </p:txBody>
      </p:sp>
    </p:spTree>
    <p:extLst>
      <p:ext uri="{BB962C8B-B14F-4D97-AF65-F5344CB8AC3E}">
        <p14:creationId xmlns:p14="http://schemas.microsoft.com/office/powerpoint/2010/main" val="517985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自旋锁、互斥锁比较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1193" y="1238067"/>
            <a:ext cx="11866684" cy="4711471"/>
          </a:xfrm>
        </p:spPr>
        <p:txBody>
          <a:bodyPr>
            <a:normAutofit/>
          </a:bodyPr>
          <a:lstStyle/>
          <a:p>
            <a:r>
              <a:rPr lang="zh-CN" altLang="en-US" sz="1600"/>
              <a:t>什么情况使用自旋锁比较划算？</a:t>
            </a:r>
            <a:endParaRPr lang="en-US" altLang="zh-CN" sz="1600"/>
          </a:p>
          <a:p>
            <a:pPr>
              <a:buFont typeface="Wingdings" charset="2"/>
              <a:buChar char="p"/>
            </a:pPr>
            <a:r>
              <a:rPr lang="zh-CN" altLang="en-US" sz="1600"/>
              <a:t>预计线程等待锁的时间很短</a:t>
            </a:r>
            <a:endParaRPr lang="en-US" altLang="zh-CN" sz="1600"/>
          </a:p>
          <a:p>
            <a:pPr>
              <a:buFont typeface="Wingdings" charset="2"/>
              <a:buChar char="p"/>
            </a:pPr>
            <a:r>
              <a:rPr lang="zh-CN" altLang="en-US" sz="1600"/>
              <a:t>加锁的代码（临界区）经常被调用，但竞争情况很少发生</a:t>
            </a:r>
            <a:endParaRPr lang="en-US" altLang="zh-CN" sz="1600"/>
          </a:p>
          <a:p>
            <a:pPr>
              <a:buFont typeface="Wingdings" charset="2"/>
              <a:buChar char="p"/>
            </a:pPr>
            <a:r>
              <a:rPr lang="en-US" altLang="zh-CN" sz="1600"/>
              <a:t>CPU</a:t>
            </a:r>
            <a:r>
              <a:rPr lang="zh-CN" altLang="en-US" sz="1600"/>
              <a:t>资源不紧张</a:t>
            </a:r>
            <a:endParaRPr lang="en-US" altLang="zh-CN" sz="1600"/>
          </a:p>
          <a:p>
            <a:pPr>
              <a:buFont typeface="Wingdings" charset="2"/>
              <a:buChar char="p"/>
            </a:pPr>
            <a:r>
              <a:rPr lang="zh-CN" altLang="en-US" sz="1600"/>
              <a:t>多核处理器</a:t>
            </a:r>
            <a:endParaRPr lang="en-US" altLang="zh-CN" sz="1600"/>
          </a:p>
          <a:p>
            <a:pPr>
              <a:buFont typeface="Wingdings" charset="2"/>
              <a:buChar char="p"/>
            </a:pPr>
            <a:endParaRPr lang="en-US" altLang="zh-CN" sz="1600"/>
          </a:p>
          <a:p>
            <a:pPr>
              <a:buFont typeface="Wingdings" charset="2"/>
              <a:buChar char="n"/>
            </a:pPr>
            <a:r>
              <a:rPr lang="zh-CN" altLang="en-US" sz="1600"/>
              <a:t>什么情况使用互斥锁比较划算？</a:t>
            </a:r>
            <a:endParaRPr lang="en-US" altLang="zh-CN" sz="1600"/>
          </a:p>
          <a:p>
            <a:pPr>
              <a:buFont typeface="Wingdings" charset="2"/>
              <a:buChar char="p"/>
            </a:pPr>
            <a:r>
              <a:rPr lang="zh-CN" altLang="en-US" sz="1600"/>
              <a:t>预计线程等待锁的时间较长</a:t>
            </a:r>
            <a:endParaRPr lang="en-US" altLang="zh-CN" sz="1600"/>
          </a:p>
          <a:p>
            <a:pPr>
              <a:buFont typeface="Wingdings" charset="2"/>
              <a:buChar char="p"/>
            </a:pPr>
            <a:r>
              <a:rPr lang="zh-CN" altLang="en-US" sz="1600"/>
              <a:t>单核处理器</a:t>
            </a:r>
            <a:endParaRPr lang="en-US" altLang="zh-CN" sz="1600"/>
          </a:p>
          <a:p>
            <a:pPr>
              <a:buFont typeface="Wingdings" charset="2"/>
              <a:buChar char="p"/>
            </a:pPr>
            <a:r>
              <a:rPr lang="zh-CN" altLang="en-US" sz="1600"/>
              <a:t>临界区有</a:t>
            </a:r>
            <a:r>
              <a:rPr lang="en-US" altLang="zh-CN" sz="1600"/>
              <a:t>IO</a:t>
            </a:r>
            <a:r>
              <a:rPr lang="zh-CN" altLang="en-US" sz="1600"/>
              <a:t>操作</a:t>
            </a:r>
            <a:endParaRPr lang="en-US" altLang="zh-CN" sz="1600"/>
          </a:p>
          <a:p>
            <a:pPr>
              <a:buFont typeface="Wingdings" charset="2"/>
              <a:buChar char="p"/>
            </a:pPr>
            <a:r>
              <a:rPr lang="zh-CN" altLang="en-US" sz="1600"/>
              <a:t>临界区代码复杂或者循环量大</a:t>
            </a:r>
            <a:endParaRPr lang="en-US" altLang="zh-CN" sz="1600"/>
          </a:p>
          <a:p>
            <a:pPr>
              <a:buFont typeface="Wingdings" charset="2"/>
              <a:buChar char="p"/>
            </a:pPr>
            <a:r>
              <a:rPr lang="zh-CN" altLang="en-US" sz="1600"/>
              <a:t>临界区竞争非常激烈</a:t>
            </a:r>
            <a:endParaRPr lang="en-US" altLang="zh-CN" sz="1600"/>
          </a:p>
        </p:txBody>
      </p:sp>
    </p:spTree>
    <p:extLst>
      <p:ext uri="{BB962C8B-B14F-4D97-AF65-F5344CB8AC3E}">
        <p14:creationId xmlns:p14="http://schemas.microsoft.com/office/powerpoint/2010/main" val="1960630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atomic</a:t>
            </a:r>
            <a:endParaRPr lang="zh-CN" altLang="en-US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190005" y="1238067"/>
            <a:ext cx="11806754" cy="13270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2000"/>
              </a:lnSpc>
              <a:spcBef>
                <a:spcPts val="1000"/>
              </a:spcBef>
              <a:buFont typeface="Wingdings" panose="05000000000000000000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2000"/>
              </a:lnSpc>
              <a:spcBef>
                <a:spcPts val="500"/>
              </a:spcBef>
              <a:buFont typeface="Wingdings" panose="05000000000000000000" pitchFamily="2" charset="2"/>
              <a:buChar char="p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2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2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2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>
                <a:solidFill>
                  <a:srgbClr val="AA0D91"/>
                </a:solidFill>
                <a:latin typeface="Menlo-Regular" charset="0"/>
              </a:rPr>
              <a:t>atomic</a:t>
            </a:r>
            <a:r>
              <a:rPr lang="zh-CN" altLang="en-US" sz="1600"/>
              <a:t>用于保证属性</a:t>
            </a:r>
            <a:r>
              <a:rPr lang="en-US" altLang="zh-CN" sz="1600"/>
              <a:t>setter</a:t>
            </a:r>
            <a:r>
              <a:rPr lang="zh-CN" altLang="en-US" sz="1600"/>
              <a:t>、</a:t>
            </a:r>
            <a:r>
              <a:rPr lang="en-US" altLang="zh-CN" sz="1600"/>
              <a:t>getter</a:t>
            </a:r>
            <a:r>
              <a:rPr lang="zh-CN" altLang="en-US" sz="1600"/>
              <a:t>的原子性操作，相当于在</a:t>
            </a:r>
            <a:r>
              <a:rPr lang="en-US" altLang="zh-CN" sz="1600"/>
              <a:t>getter</a:t>
            </a:r>
            <a:r>
              <a:rPr lang="zh-CN" altLang="en-US" sz="1600"/>
              <a:t>和</a:t>
            </a:r>
            <a:r>
              <a:rPr lang="en-US" altLang="zh-CN" sz="1600"/>
              <a:t>setter</a:t>
            </a:r>
            <a:r>
              <a:rPr lang="zh-CN" altLang="en-US" sz="1600"/>
              <a:t>内部加了线程同步的锁</a:t>
            </a:r>
            <a:endParaRPr lang="en-US" altLang="zh-CN" sz="1600"/>
          </a:p>
          <a:p>
            <a:r>
              <a:rPr lang="zh-CN" altLang="en-US" sz="1600"/>
              <a:t>可以参考源码</a:t>
            </a:r>
            <a:r>
              <a:rPr lang="en-US" altLang="zh-CN" sz="1600"/>
              <a:t>objc4</a:t>
            </a:r>
            <a:r>
              <a:rPr lang="zh-CN" altLang="en-US" sz="1600"/>
              <a:t>的</a:t>
            </a:r>
            <a:r>
              <a:rPr lang="en-US" altLang="zh-CN" sz="1600"/>
              <a:t>objc-accessors.mm</a:t>
            </a:r>
          </a:p>
          <a:p>
            <a:r>
              <a:rPr lang="zh-CN" altLang="en-US" sz="1600"/>
              <a:t>它并不能保证使用属性的过程是线程安全的</a:t>
            </a:r>
            <a:endParaRPr lang="en-US" altLang="zh-CN" sz="1600"/>
          </a:p>
        </p:txBody>
      </p:sp>
    </p:spTree>
    <p:extLst>
      <p:ext uri="{BB962C8B-B14F-4D97-AF65-F5344CB8AC3E}">
        <p14:creationId xmlns:p14="http://schemas.microsoft.com/office/powerpoint/2010/main" val="1881735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iOS</a:t>
            </a:r>
            <a:r>
              <a:rPr lang="zh-CN" altLang="en-US" dirty="0"/>
              <a:t>中的读写安全方案</a:t>
            </a: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190005" y="1238067"/>
            <a:ext cx="11806754" cy="31558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2000"/>
              </a:lnSpc>
              <a:spcBef>
                <a:spcPts val="1000"/>
              </a:spcBef>
              <a:buFont typeface="Wingdings" panose="05000000000000000000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2000"/>
              </a:lnSpc>
              <a:spcBef>
                <a:spcPts val="500"/>
              </a:spcBef>
              <a:buFont typeface="Wingdings" panose="05000000000000000000" pitchFamily="2" charset="2"/>
              <a:buChar char="p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2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2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2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/>
              <a:t>思考如何实现以下场景</a:t>
            </a:r>
            <a:endParaRPr lang="en-US" altLang="zh-CN" sz="1600"/>
          </a:p>
          <a:p>
            <a:pPr>
              <a:buFont typeface="Wingdings" charset="2"/>
              <a:buChar char="p"/>
            </a:pPr>
            <a:r>
              <a:rPr lang="zh-CN" altLang="en-US" sz="1600"/>
              <a:t>同一时间，只能有</a:t>
            </a:r>
            <a:r>
              <a:rPr lang="en-US" altLang="zh-CN" sz="1600"/>
              <a:t>1</a:t>
            </a:r>
            <a:r>
              <a:rPr lang="zh-CN" altLang="en-US" sz="1600"/>
              <a:t>个线程进行写的操作</a:t>
            </a:r>
            <a:endParaRPr lang="en-US" altLang="zh-CN" sz="1600"/>
          </a:p>
          <a:p>
            <a:pPr>
              <a:buFont typeface="Wingdings" charset="2"/>
              <a:buChar char="p"/>
            </a:pPr>
            <a:r>
              <a:rPr lang="zh-CN" altLang="en-US" sz="1600"/>
              <a:t>同一时间，允许有多个线程进行读的操作</a:t>
            </a:r>
            <a:endParaRPr lang="en-US" altLang="zh-CN" sz="1600"/>
          </a:p>
          <a:p>
            <a:pPr>
              <a:buFont typeface="Wingdings" charset="2"/>
              <a:buChar char="p"/>
            </a:pPr>
            <a:r>
              <a:rPr lang="zh-CN" altLang="en-US" sz="1600"/>
              <a:t>同一时间，不允许既有写的操作，又有读的操作</a:t>
            </a:r>
            <a:endParaRPr lang="en-US" altLang="zh-CN" sz="1600"/>
          </a:p>
          <a:p>
            <a:pPr>
              <a:buFont typeface="Wingdings" charset="2"/>
              <a:buChar char="p"/>
            </a:pPr>
            <a:endParaRPr lang="en-US" altLang="zh-CN" sz="1600"/>
          </a:p>
          <a:p>
            <a:pPr>
              <a:buFont typeface="Wingdings" charset="2"/>
              <a:buChar char="n"/>
            </a:pPr>
            <a:r>
              <a:rPr lang="zh-CN" altLang="en-US" sz="1600"/>
              <a:t>上面的场景就是典型的“多读单写”，经常用于文件等数据的读写操作，</a:t>
            </a:r>
            <a:r>
              <a:rPr lang="en-US" altLang="zh-CN" sz="1600"/>
              <a:t>iOS</a:t>
            </a:r>
            <a:r>
              <a:rPr lang="zh-CN" altLang="en-US" sz="1600"/>
              <a:t>中的实现方案有</a:t>
            </a:r>
            <a:endParaRPr lang="en-US" altLang="zh-CN" sz="1600">
              <a:solidFill>
                <a:srgbClr val="2E0D6E"/>
              </a:solidFill>
              <a:latin typeface="Menlo-Regular" charset="0"/>
            </a:endParaRPr>
          </a:p>
          <a:p>
            <a:pPr>
              <a:buFont typeface="Wingdings" charset="2"/>
              <a:buChar char="p"/>
            </a:pPr>
            <a:r>
              <a:rPr lang="en-US" altLang="zh-CN" sz="1600">
                <a:solidFill>
                  <a:srgbClr val="2E0D6E"/>
                </a:solidFill>
                <a:latin typeface="Menlo-Regular" charset="0"/>
              </a:rPr>
              <a:t>pthread_rwlock</a:t>
            </a:r>
            <a:r>
              <a:rPr lang="zh-CN" altLang="en-US" sz="1600">
                <a:solidFill>
                  <a:srgbClr val="2E0D6E"/>
                </a:solidFill>
                <a:latin typeface="Menlo-Regular" charset="0"/>
              </a:rPr>
              <a:t>：读写锁</a:t>
            </a:r>
            <a:endParaRPr lang="en-US" altLang="zh-CN" sz="1600">
              <a:solidFill>
                <a:srgbClr val="AA0D91"/>
              </a:solidFill>
              <a:latin typeface="Menlo-Regular" charset="0"/>
            </a:endParaRPr>
          </a:p>
          <a:p>
            <a:pPr>
              <a:buFont typeface="Wingdings" charset="2"/>
              <a:buChar char="p"/>
            </a:pPr>
            <a:r>
              <a:rPr lang="en-US" altLang="zh-CN" sz="1600">
                <a:solidFill>
                  <a:srgbClr val="2E0D6E"/>
                </a:solidFill>
                <a:latin typeface="Menlo-Regular" charset="0"/>
              </a:rPr>
              <a:t>dispatch_barrier_async</a:t>
            </a:r>
            <a:r>
              <a:rPr lang="zh-CN" altLang="en-US" sz="1600">
                <a:solidFill>
                  <a:srgbClr val="2E0D6E"/>
                </a:solidFill>
                <a:latin typeface="Menlo-Regular" charset="0"/>
              </a:rPr>
              <a:t>：异步栅栏调用</a:t>
            </a:r>
            <a:endParaRPr lang="en-US" altLang="zh-CN" sz="1600">
              <a:solidFill>
                <a:srgbClr val="2E0D6E"/>
              </a:solidFill>
              <a:latin typeface="Menlo-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829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pthread_rwlock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703" y="1816650"/>
            <a:ext cx="4343400" cy="46101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内容占位符 2"/>
          <p:cNvSpPr txBox="1">
            <a:spLocks/>
          </p:cNvSpPr>
          <p:nvPr/>
        </p:nvSpPr>
        <p:spPr>
          <a:xfrm>
            <a:off x="190005" y="1238067"/>
            <a:ext cx="11806754" cy="4482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2000"/>
              </a:lnSpc>
              <a:spcBef>
                <a:spcPts val="1000"/>
              </a:spcBef>
              <a:buFont typeface="Wingdings" panose="05000000000000000000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2000"/>
              </a:lnSpc>
              <a:spcBef>
                <a:spcPts val="500"/>
              </a:spcBef>
              <a:buFont typeface="Wingdings" panose="05000000000000000000" pitchFamily="2" charset="2"/>
              <a:buChar char="p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2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2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2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/>
              <a:t>等待锁的线程会进入休眠</a:t>
            </a:r>
            <a:endParaRPr lang="en-US" altLang="zh-CN" sz="1600">
              <a:solidFill>
                <a:srgbClr val="2E0D6E"/>
              </a:solidFill>
              <a:latin typeface="Menlo-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5061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dispatch_barrier_async</a:t>
            </a:r>
            <a:endParaRPr lang="zh-CN" altLang="en-US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190005" y="1238067"/>
            <a:ext cx="11806754" cy="8282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2000"/>
              </a:lnSpc>
              <a:spcBef>
                <a:spcPts val="1000"/>
              </a:spcBef>
              <a:buFont typeface="Wingdings" panose="05000000000000000000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2000"/>
              </a:lnSpc>
              <a:spcBef>
                <a:spcPts val="500"/>
              </a:spcBef>
              <a:buFont typeface="Wingdings" panose="05000000000000000000" pitchFamily="2" charset="2"/>
              <a:buChar char="p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2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2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2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/>
              <a:t>这个函数传入的并发队列必须是自己通过</a:t>
            </a:r>
            <a:r>
              <a:rPr lang="en-US" altLang="zh-CN" sz="1600"/>
              <a:t>dispatch_queue_cretate</a:t>
            </a:r>
            <a:r>
              <a:rPr lang="zh-CN" altLang="en-US" sz="1600"/>
              <a:t>创建的</a:t>
            </a:r>
            <a:endParaRPr lang="en-US" altLang="zh-CN" sz="1600"/>
          </a:p>
          <a:p>
            <a:r>
              <a:rPr lang="zh-CN" altLang="en-US" sz="1600"/>
              <a:t>如果传入的是一个串行或是一个全局的并发队列，那这个函数便等同于</a:t>
            </a:r>
            <a:r>
              <a:rPr lang="en-US" altLang="zh-CN" sz="1600"/>
              <a:t>dispatch_async</a:t>
            </a:r>
            <a:r>
              <a:rPr lang="zh-CN" altLang="en-US" sz="1600"/>
              <a:t>函数的效果</a:t>
            </a:r>
            <a:endParaRPr lang="en-US" altLang="zh-CN" sz="1600">
              <a:solidFill>
                <a:srgbClr val="2E0D6E"/>
              </a:solidFill>
              <a:latin typeface="Menlo-Regular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893" y="2196660"/>
            <a:ext cx="11061700" cy="35814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1804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064732" y="2755143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读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850571" y="3453740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读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2303906" y="3349141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读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5022480" y="306827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写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909948" y="3052142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读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7065193" y="2867476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读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6646223" y="3469873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读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7717792" y="3285207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读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6705600" y="3068275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读</a:t>
            </a:r>
          </a:p>
        </p:txBody>
      </p:sp>
      <p:cxnSp>
        <p:nvCxnSpPr>
          <p:cNvPr id="14" name="直线连接符 13"/>
          <p:cNvCxnSpPr/>
          <p:nvPr/>
        </p:nvCxnSpPr>
        <p:spPr>
          <a:xfrm>
            <a:off x="2829521" y="1460665"/>
            <a:ext cx="0" cy="33013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/>
          <p:cNvCxnSpPr/>
          <p:nvPr/>
        </p:nvCxnSpPr>
        <p:spPr>
          <a:xfrm>
            <a:off x="4425537" y="1460665"/>
            <a:ext cx="0" cy="34438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/>
          <p:cNvCxnSpPr/>
          <p:nvPr/>
        </p:nvCxnSpPr>
        <p:spPr>
          <a:xfrm flipV="1">
            <a:off x="1353787" y="1235999"/>
            <a:ext cx="7327075" cy="70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连接符 18"/>
          <p:cNvCxnSpPr/>
          <p:nvPr/>
        </p:nvCxnSpPr>
        <p:spPr>
          <a:xfrm>
            <a:off x="5967350" y="1346353"/>
            <a:ext cx="0" cy="34438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3637946" y="305352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写</a:t>
            </a:r>
          </a:p>
        </p:txBody>
      </p:sp>
    </p:spTree>
    <p:extLst>
      <p:ext uri="{BB962C8B-B14F-4D97-AF65-F5344CB8AC3E}">
        <p14:creationId xmlns:p14="http://schemas.microsoft.com/office/powerpoint/2010/main" val="844888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xmlns="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面试题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343592" y="1203432"/>
            <a:ext cx="11501313" cy="42348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请问下面代码的打印结果是什么？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648" y="1915638"/>
            <a:ext cx="11887200" cy="40005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1554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xmlns="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iOS</a:t>
            </a:r>
            <a:r>
              <a:rPr lang="zh-CN" altLang="en-US"/>
              <a:t>中的常见多线程方案</a:t>
            </a:r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8166051"/>
              </p:ext>
            </p:extLst>
          </p:nvPr>
        </p:nvGraphicFramePr>
        <p:xfrm>
          <a:off x="1190132" y="1439234"/>
          <a:ext cx="8833610" cy="4344559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659946"/>
                <a:gridCol w="3905656"/>
                <a:gridCol w="699268"/>
                <a:gridCol w="1444650"/>
                <a:gridCol w="1124090"/>
              </a:tblGrid>
              <a:tr h="31006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技术方案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简介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语言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线程生命周期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使用频率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2660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  <a:defRPr/>
                      </a:pPr>
                      <a:endParaRPr lang="en-US" altLang="zh-CN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70521">
                <a:tc>
                  <a:txBody>
                    <a:bodyPr/>
                    <a:lstStyle/>
                    <a:p>
                      <a:pPr lvl="0" algn="ctr"/>
                      <a:endParaRPr lang="zh-CN" alt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Wingdings" charset="2"/>
                        <a:buNone/>
                      </a:pPr>
                      <a:endParaRPr lang="zh-CN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84791">
                <a:tc>
                  <a:txBody>
                    <a:bodyPr/>
                    <a:lstStyle/>
                    <a:p>
                      <a:pPr lvl="0" algn="ctr"/>
                      <a:endParaRPr lang="zh-CN" alt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Wingdings" charset="2"/>
                        <a:buNone/>
                      </a:pPr>
                      <a:endParaRPr lang="zh-CN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2736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Wingdings" charset="2"/>
                        <a:buNone/>
                      </a:pPr>
                      <a:endParaRPr lang="en-US" altLang="zh-CN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内容占位符 2"/>
          <p:cNvSpPr txBox="1">
            <a:spLocks/>
          </p:cNvSpPr>
          <p:nvPr/>
        </p:nvSpPr>
        <p:spPr>
          <a:xfrm>
            <a:off x="1190132" y="1804096"/>
            <a:ext cx="1636195" cy="13840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pPr marL="0" indent="0" algn="ctr">
              <a:buNone/>
            </a:pPr>
            <a:r>
              <a:rPr lang="en-US" altLang="zh-CN" sz="1800">
                <a:latin typeface="Microsoft YaHei" charset="-122"/>
                <a:ea typeface="Microsoft YaHei" charset="-122"/>
                <a:cs typeface="Microsoft YaHei" charset="-122"/>
              </a:rPr>
              <a:t>pthread</a:t>
            </a: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1190132" y="3227147"/>
            <a:ext cx="1636195" cy="7138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pPr marL="0" indent="0" algn="ctr">
              <a:buNone/>
            </a:pPr>
            <a:r>
              <a:rPr lang="en-US" altLang="zh-CN" sz="1800">
                <a:latin typeface="Microsoft YaHei" charset="-122"/>
                <a:ea typeface="Microsoft YaHei" charset="-122"/>
                <a:cs typeface="Microsoft YaHei" charset="-122"/>
              </a:rPr>
              <a:t>NSThread</a:t>
            </a:r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1190132" y="4005670"/>
            <a:ext cx="1636195" cy="7440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pPr marL="0" indent="0" algn="ctr">
              <a:buNone/>
            </a:pPr>
            <a:r>
              <a:rPr lang="en-US" altLang="zh-CN" sz="1800">
                <a:latin typeface="Microsoft YaHei" charset="-122"/>
                <a:ea typeface="Microsoft YaHei" charset="-122"/>
                <a:cs typeface="Microsoft YaHei" charset="-122"/>
              </a:rPr>
              <a:t>GCD</a:t>
            </a: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190132" y="4753385"/>
            <a:ext cx="1636195" cy="9952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pPr marL="0" indent="0" algn="ctr">
              <a:buNone/>
            </a:pPr>
            <a:r>
              <a:rPr lang="en-US" altLang="zh-CN" sz="1800">
                <a:latin typeface="Microsoft YaHei" charset="-122"/>
                <a:ea typeface="Microsoft YaHei" charset="-122"/>
                <a:cs typeface="Microsoft YaHei" charset="-122"/>
              </a:rPr>
              <a:t>NSOperation</a:t>
            </a:r>
          </a:p>
        </p:txBody>
      </p:sp>
      <p:sp>
        <p:nvSpPr>
          <p:cNvPr id="10" name="内容占位符 2"/>
          <p:cNvSpPr txBox="1">
            <a:spLocks/>
          </p:cNvSpPr>
          <p:nvPr/>
        </p:nvSpPr>
        <p:spPr>
          <a:xfrm>
            <a:off x="2897577" y="3189298"/>
            <a:ext cx="3800104" cy="7516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pPr marL="285750" indent="-285750">
              <a:buClr>
                <a:schemeClr val="tx1">
                  <a:lumMod val="65000"/>
                  <a:lumOff val="35000"/>
                </a:schemeClr>
              </a:buClr>
              <a:buFont typeface="Wingdings" charset="2"/>
              <a:buChar char="n"/>
            </a:pPr>
            <a:r>
              <a:rPr lang="zh-CN" altLang="en-US" sz="1600">
                <a:latin typeface="Microsoft YaHei" charset="-122"/>
                <a:ea typeface="Microsoft YaHei" charset="-122"/>
                <a:cs typeface="Microsoft YaHei" charset="-122"/>
              </a:rPr>
              <a:t>使用更加面向对象</a:t>
            </a:r>
            <a:endParaRPr lang="en-US" altLang="zh-CN" sz="160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285750" indent="-285750">
              <a:buClr>
                <a:schemeClr val="tx1">
                  <a:lumMod val="65000"/>
                  <a:lumOff val="35000"/>
                </a:schemeClr>
              </a:buClr>
              <a:buFont typeface="Wingdings" charset="2"/>
              <a:buChar char="n"/>
            </a:pPr>
            <a:r>
              <a:rPr lang="zh-CN" altLang="en-US" sz="1600">
                <a:latin typeface="Microsoft YaHei" charset="-122"/>
                <a:ea typeface="Microsoft YaHei" charset="-122"/>
                <a:cs typeface="Microsoft YaHei" charset="-122"/>
              </a:rPr>
              <a:t>简单易用，可直接操作线程对象</a:t>
            </a:r>
          </a:p>
        </p:txBody>
      </p:sp>
      <p:sp>
        <p:nvSpPr>
          <p:cNvPr id="11" name="内容占位符 2"/>
          <p:cNvSpPr txBox="1">
            <a:spLocks/>
          </p:cNvSpPr>
          <p:nvPr/>
        </p:nvSpPr>
        <p:spPr>
          <a:xfrm>
            <a:off x="2897577" y="1804096"/>
            <a:ext cx="3800104" cy="138408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pPr marL="285750" indent="-285750">
              <a:buClr>
                <a:schemeClr val="tx1">
                  <a:lumMod val="65000"/>
                  <a:lumOff val="35000"/>
                </a:schemeClr>
              </a:buClr>
              <a:buFont typeface="Wingdings" charset="2"/>
              <a:buChar char="n"/>
            </a:pPr>
            <a:r>
              <a:rPr lang="zh-CN" altLang="en-US" sz="1600">
                <a:latin typeface="Microsoft YaHei" charset="-122"/>
                <a:ea typeface="Microsoft YaHei" charset="-122"/>
                <a:cs typeface="Microsoft YaHei" charset="-122"/>
              </a:rPr>
              <a:t>一套通用的多线程</a:t>
            </a:r>
            <a:r>
              <a:rPr lang="en-US" altLang="zh-CN" sz="1600">
                <a:latin typeface="Microsoft YaHei" charset="-122"/>
                <a:ea typeface="Microsoft YaHei" charset="-122"/>
                <a:cs typeface="Microsoft YaHei" charset="-122"/>
              </a:rPr>
              <a:t>API</a:t>
            </a:r>
          </a:p>
          <a:p>
            <a:pPr marL="285750" indent="-285750">
              <a:buClr>
                <a:schemeClr val="tx1">
                  <a:lumMod val="65000"/>
                  <a:lumOff val="35000"/>
                </a:schemeClr>
              </a:buClr>
              <a:buFont typeface="Wingdings" charset="2"/>
              <a:buChar char="n"/>
            </a:pPr>
            <a:r>
              <a:rPr lang="zh-CN" altLang="en-US" sz="1600">
                <a:latin typeface="Microsoft YaHei" charset="-122"/>
                <a:ea typeface="Microsoft YaHei" charset="-122"/>
                <a:cs typeface="Microsoft YaHei" charset="-122"/>
              </a:rPr>
              <a:t>适用于</a:t>
            </a:r>
            <a:r>
              <a:rPr lang="en-US" altLang="zh-CN" sz="1600">
                <a:latin typeface="Microsoft YaHei" charset="-122"/>
                <a:ea typeface="Microsoft YaHei" charset="-122"/>
                <a:cs typeface="Microsoft YaHei" charset="-122"/>
              </a:rPr>
              <a:t>Unix\Linux\Windows</a:t>
            </a:r>
            <a:r>
              <a:rPr lang="zh-CN" altLang="en-US" sz="1600">
                <a:latin typeface="Microsoft YaHei" charset="-122"/>
                <a:ea typeface="Microsoft YaHei" charset="-122"/>
                <a:cs typeface="Microsoft YaHei" charset="-122"/>
              </a:rPr>
              <a:t>等系统</a:t>
            </a:r>
          </a:p>
          <a:p>
            <a:pPr marL="285750" indent="-285750">
              <a:buClr>
                <a:schemeClr val="tx1">
                  <a:lumMod val="65000"/>
                  <a:lumOff val="35000"/>
                </a:schemeClr>
              </a:buClr>
              <a:buFont typeface="Wingdings" charset="2"/>
              <a:buChar char="n"/>
            </a:pPr>
            <a:r>
              <a:rPr lang="zh-CN" altLang="en-US" sz="1600">
                <a:latin typeface="Microsoft YaHei" charset="-122"/>
                <a:ea typeface="Microsoft YaHei" charset="-122"/>
                <a:cs typeface="Microsoft YaHei" charset="-122"/>
              </a:rPr>
              <a:t>跨平台</a:t>
            </a:r>
            <a:r>
              <a:rPr lang="en-US" altLang="zh-CN" sz="1600">
                <a:latin typeface="Microsoft YaHei" charset="-122"/>
                <a:ea typeface="Microsoft YaHei" charset="-122"/>
                <a:cs typeface="Microsoft YaHei" charset="-122"/>
              </a:rPr>
              <a:t>\</a:t>
            </a:r>
            <a:r>
              <a:rPr lang="zh-CN" altLang="en-US" sz="1600">
                <a:latin typeface="Microsoft YaHei" charset="-122"/>
                <a:ea typeface="Microsoft YaHei" charset="-122"/>
                <a:cs typeface="Microsoft YaHei" charset="-122"/>
              </a:rPr>
              <a:t>可移植</a:t>
            </a:r>
          </a:p>
          <a:p>
            <a:pPr marL="285750" indent="-285750">
              <a:buClr>
                <a:schemeClr val="tx1">
                  <a:lumMod val="65000"/>
                  <a:lumOff val="35000"/>
                </a:schemeClr>
              </a:buClr>
              <a:buFont typeface="Wingdings" charset="2"/>
              <a:buChar char="n"/>
            </a:pPr>
            <a:r>
              <a:rPr lang="zh-CN" altLang="en-US" sz="1600">
                <a:latin typeface="Microsoft YaHei" charset="-122"/>
                <a:ea typeface="Microsoft YaHei" charset="-122"/>
                <a:cs typeface="Microsoft YaHei" charset="-122"/>
              </a:rPr>
              <a:t>使用难度大</a:t>
            </a:r>
          </a:p>
        </p:txBody>
      </p:sp>
      <p:sp>
        <p:nvSpPr>
          <p:cNvPr id="12" name="内容占位符 2"/>
          <p:cNvSpPr txBox="1">
            <a:spLocks/>
          </p:cNvSpPr>
          <p:nvPr/>
        </p:nvSpPr>
        <p:spPr>
          <a:xfrm>
            <a:off x="2897576" y="3998069"/>
            <a:ext cx="3800105" cy="7516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pPr marL="285750" indent="-285750">
              <a:buClr>
                <a:schemeClr val="tx1">
                  <a:lumMod val="65000"/>
                  <a:lumOff val="35000"/>
                </a:schemeClr>
              </a:buClr>
              <a:buFont typeface="Wingdings" charset="2"/>
              <a:buChar char="n"/>
            </a:pPr>
            <a:r>
              <a:rPr lang="zh-CN" altLang="en-US" sz="1600">
                <a:latin typeface="Microsoft YaHei" charset="-122"/>
                <a:ea typeface="Microsoft YaHei" charset="-122"/>
                <a:cs typeface="Microsoft YaHei" charset="-122"/>
              </a:rPr>
              <a:t>旨在替代</a:t>
            </a:r>
            <a:r>
              <a:rPr lang="en-US" altLang="zh-CN" sz="1600">
                <a:latin typeface="Microsoft YaHei" charset="-122"/>
                <a:ea typeface="Microsoft YaHei" charset="-122"/>
                <a:cs typeface="Microsoft YaHei" charset="-122"/>
              </a:rPr>
              <a:t>NSThread</a:t>
            </a:r>
            <a:r>
              <a:rPr lang="zh-CN" altLang="en-US" sz="1600">
                <a:latin typeface="Microsoft YaHei" charset="-122"/>
                <a:ea typeface="Microsoft YaHei" charset="-122"/>
                <a:cs typeface="Microsoft YaHei" charset="-122"/>
              </a:rPr>
              <a:t>等线程技术</a:t>
            </a:r>
            <a:endParaRPr lang="en-US" altLang="zh-CN" sz="160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285750" indent="-285750">
              <a:buClr>
                <a:schemeClr val="tx1">
                  <a:lumMod val="65000"/>
                  <a:lumOff val="35000"/>
                </a:schemeClr>
              </a:buClr>
              <a:buFont typeface="Wingdings" charset="2"/>
              <a:buChar char="n"/>
            </a:pPr>
            <a:r>
              <a:rPr lang="zh-CN" altLang="en-US" sz="1600">
                <a:latin typeface="Microsoft YaHei" charset="-122"/>
                <a:ea typeface="Microsoft YaHei" charset="-122"/>
                <a:cs typeface="Microsoft YaHei" charset="-122"/>
              </a:rPr>
              <a:t>充分利用设备的多核</a:t>
            </a:r>
          </a:p>
        </p:txBody>
      </p:sp>
      <p:sp>
        <p:nvSpPr>
          <p:cNvPr id="13" name="内容占位符 2"/>
          <p:cNvSpPr txBox="1">
            <a:spLocks/>
          </p:cNvSpPr>
          <p:nvPr/>
        </p:nvSpPr>
        <p:spPr>
          <a:xfrm>
            <a:off x="2897576" y="4791637"/>
            <a:ext cx="3800106" cy="9569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pPr marL="285750" indent="-285750">
              <a:buClr>
                <a:schemeClr val="tx1">
                  <a:lumMod val="65000"/>
                  <a:lumOff val="35000"/>
                </a:schemeClr>
              </a:buClr>
              <a:buFont typeface="Wingdings" charset="2"/>
              <a:buChar char="n"/>
            </a:pPr>
            <a:r>
              <a:rPr lang="zh-CN" altLang="en-US" sz="1600">
                <a:latin typeface="Microsoft YaHei" charset="-122"/>
                <a:ea typeface="Microsoft YaHei" charset="-122"/>
                <a:cs typeface="Microsoft YaHei" charset="-122"/>
              </a:rPr>
              <a:t>基于</a:t>
            </a:r>
            <a:r>
              <a:rPr lang="en-US" altLang="zh-CN" sz="1600">
                <a:latin typeface="Microsoft YaHei" charset="-122"/>
                <a:ea typeface="Microsoft YaHei" charset="-122"/>
                <a:cs typeface="Microsoft YaHei" charset="-122"/>
              </a:rPr>
              <a:t>GCD</a:t>
            </a:r>
            <a:r>
              <a:rPr lang="zh-CN" altLang="en-US" sz="1600">
                <a:latin typeface="Microsoft YaHei" charset="-122"/>
                <a:ea typeface="Microsoft YaHei" charset="-122"/>
                <a:cs typeface="Microsoft YaHei" charset="-122"/>
              </a:rPr>
              <a:t>（底层是</a:t>
            </a:r>
            <a:r>
              <a:rPr lang="en-US" altLang="zh-CN" sz="1600">
                <a:latin typeface="Microsoft YaHei" charset="-122"/>
                <a:ea typeface="Microsoft YaHei" charset="-122"/>
                <a:cs typeface="Microsoft YaHei" charset="-122"/>
              </a:rPr>
              <a:t>GCD</a:t>
            </a:r>
            <a:r>
              <a:rPr lang="zh-CN" altLang="en-US" sz="1600">
                <a:latin typeface="Microsoft YaHei" charset="-122"/>
                <a:ea typeface="Microsoft YaHei" charset="-122"/>
                <a:cs typeface="Microsoft YaHei" charset="-122"/>
              </a:rPr>
              <a:t>）</a:t>
            </a:r>
          </a:p>
          <a:p>
            <a:pPr marL="285750" indent="-285750">
              <a:buClr>
                <a:schemeClr val="tx1">
                  <a:lumMod val="65000"/>
                  <a:lumOff val="35000"/>
                </a:schemeClr>
              </a:buClr>
              <a:buFont typeface="Wingdings" charset="2"/>
              <a:buChar char="n"/>
            </a:pPr>
            <a:r>
              <a:rPr lang="zh-CN" altLang="en-US" sz="1600">
                <a:latin typeface="Microsoft YaHei" charset="-122"/>
                <a:ea typeface="Microsoft YaHei" charset="-122"/>
                <a:cs typeface="Microsoft YaHei" charset="-122"/>
              </a:rPr>
              <a:t>比</a:t>
            </a:r>
            <a:r>
              <a:rPr lang="en-US" altLang="zh-CN" sz="1600">
                <a:latin typeface="Microsoft YaHei" charset="-122"/>
                <a:ea typeface="Microsoft YaHei" charset="-122"/>
                <a:cs typeface="Microsoft YaHei" charset="-122"/>
              </a:rPr>
              <a:t>GCD</a:t>
            </a:r>
            <a:r>
              <a:rPr lang="zh-CN" altLang="en-US" sz="1600">
                <a:latin typeface="Microsoft YaHei" charset="-122"/>
                <a:ea typeface="Microsoft YaHei" charset="-122"/>
                <a:cs typeface="Microsoft YaHei" charset="-122"/>
              </a:rPr>
              <a:t>多了一些更简单实用的功能</a:t>
            </a:r>
          </a:p>
          <a:p>
            <a:pPr marL="285750" indent="-285750">
              <a:buClr>
                <a:schemeClr val="tx1">
                  <a:lumMod val="65000"/>
                  <a:lumOff val="35000"/>
                </a:schemeClr>
              </a:buClr>
              <a:buFont typeface="Wingdings" charset="2"/>
              <a:buChar char="n"/>
            </a:pPr>
            <a:r>
              <a:rPr lang="zh-CN" altLang="en-US" sz="1600">
                <a:latin typeface="Microsoft YaHei" charset="-122"/>
                <a:ea typeface="Microsoft YaHei" charset="-122"/>
                <a:cs typeface="Microsoft YaHei" charset="-122"/>
              </a:rPr>
              <a:t>使用更加面向对象</a:t>
            </a:r>
          </a:p>
        </p:txBody>
      </p:sp>
      <p:sp>
        <p:nvSpPr>
          <p:cNvPr id="14" name="内容占位符 2"/>
          <p:cNvSpPr txBox="1">
            <a:spLocks/>
          </p:cNvSpPr>
          <p:nvPr/>
        </p:nvSpPr>
        <p:spPr>
          <a:xfrm>
            <a:off x="6770007" y="1800869"/>
            <a:ext cx="670726" cy="13840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pPr marL="0" indent="0" algn="ctr">
              <a:buNone/>
            </a:pPr>
            <a:r>
              <a:rPr lang="en-US" altLang="zh-CN" sz="1800">
                <a:latin typeface="Microsoft YaHei" charset="-122"/>
                <a:ea typeface="Microsoft YaHei" charset="-122"/>
                <a:cs typeface="Microsoft YaHei" charset="-122"/>
              </a:rPr>
              <a:t>C</a:t>
            </a:r>
          </a:p>
        </p:txBody>
      </p:sp>
      <p:sp>
        <p:nvSpPr>
          <p:cNvPr id="15" name="内容占位符 2"/>
          <p:cNvSpPr txBox="1">
            <a:spLocks/>
          </p:cNvSpPr>
          <p:nvPr/>
        </p:nvSpPr>
        <p:spPr>
          <a:xfrm>
            <a:off x="6770007" y="3977346"/>
            <a:ext cx="670726" cy="7760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pPr marL="0" indent="0" algn="ctr">
              <a:buNone/>
            </a:pPr>
            <a:r>
              <a:rPr lang="en-US" altLang="zh-CN" sz="1800">
                <a:latin typeface="Microsoft YaHei" charset="-122"/>
                <a:ea typeface="Microsoft YaHei" charset="-122"/>
                <a:cs typeface="Microsoft YaHei" charset="-122"/>
              </a:rPr>
              <a:t>C</a:t>
            </a:r>
          </a:p>
        </p:txBody>
      </p:sp>
      <p:sp>
        <p:nvSpPr>
          <p:cNvPr id="16" name="内容占位符 2"/>
          <p:cNvSpPr txBox="1">
            <a:spLocks/>
          </p:cNvSpPr>
          <p:nvPr/>
        </p:nvSpPr>
        <p:spPr>
          <a:xfrm>
            <a:off x="6770008" y="3201307"/>
            <a:ext cx="670726" cy="7760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pPr marL="0" indent="0" algn="ctr">
              <a:buNone/>
            </a:pPr>
            <a:r>
              <a:rPr lang="en-US" altLang="zh-CN" sz="1800">
                <a:latin typeface="Microsoft YaHei" charset="-122"/>
                <a:ea typeface="Microsoft YaHei" charset="-122"/>
                <a:cs typeface="Microsoft YaHei" charset="-122"/>
              </a:rPr>
              <a:t>OC</a:t>
            </a:r>
          </a:p>
        </p:txBody>
      </p:sp>
      <p:sp>
        <p:nvSpPr>
          <p:cNvPr id="17" name="内容占位符 2"/>
          <p:cNvSpPr txBox="1">
            <a:spLocks/>
          </p:cNvSpPr>
          <p:nvPr/>
        </p:nvSpPr>
        <p:spPr>
          <a:xfrm>
            <a:off x="6770008" y="4777553"/>
            <a:ext cx="670726" cy="9710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pPr marL="0" indent="0" algn="ctr">
              <a:buNone/>
            </a:pPr>
            <a:r>
              <a:rPr lang="en-US" altLang="zh-CN" sz="1800">
                <a:latin typeface="Microsoft YaHei" charset="-122"/>
                <a:ea typeface="Microsoft YaHei" charset="-122"/>
                <a:cs typeface="Microsoft YaHei" charset="-122"/>
              </a:rPr>
              <a:t>OC</a:t>
            </a:r>
          </a:p>
        </p:txBody>
      </p:sp>
      <p:sp>
        <p:nvSpPr>
          <p:cNvPr id="18" name="内容占位符 2"/>
          <p:cNvSpPr txBox="1">
            <a:spLocks/>
          </p:cNvSpPr>
          <p:nvPr/>
        </p:nvSpPr>
        <p:spPr>
          <a:xfrm>
            <a:off x="7469276" y="4791822"/>
            <a:ext cx="1427075" cy="9710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pPr marL="0" indent="0" algn="ctr">
              <a:buNone/>
            </a:pPr>
            <a:r>
              <a:rPr lang="zh-CN" altLang="en-US" sz="1800">
                <a:latin typeface="Microsoft YaHei" charset="-122"/>
                <a:ea typeface="Microsoft YaHei" charset="-122"/>
                <a:cs typeface="Microsoft YaHei" charset="-122"/>
              </a:rPr>
              <a:t>自动管理</a:t>
            </a:r>
            <a:endParaRPr lang="en-US" altLang="zh-CN" sz="180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9" name="内容占位符 2"/>
          <p:cNvSpPr txBox="1">
            <a:spLocks/>
          </p:cNvSpPr>
          <p:nvPr/>
        </p:nvSpPr>
        <p:spPr>
          <a:xfrm>
            <a:off x="7469276" y="3973186"/>
            <a:ext cx="1427075" cy="7765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pPr marL="0" indent="0" algn="ctr">
              <a:buNone/>
            </a:pPr>
            <a:r>
              <a:rPr lang="zh-CN" altLang="en-US" sz="1800">
                <a:latin typeface="Microsoft YaHei" charset="-122"/>
                <a:ea typeface="Microsoft YaHei" charset="-122"/>
                <a:cs typeface="Microsoft YaHei" charset="-122"/>
              </a:rPr>
              <a:t>自动管理</a:t>
            </a:r>
            <a:endParaRPr lang="en-US" altLang="zh-CN" sz="180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0" name="内容占位符 2"/>
          <p:cNvSpPr txBox="1">
            <a:spLocks/>
          </p:cNvSpPr>
          <p:nvPr/>
        </p:nvSpPr>
        <p:spPr>
          <a:xfrm>
            <a:off x="7469276" y="3214823"/>
            <a:ext cx="1427075" cy="7765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pPr marL="0" indent="0" algn="ctr">
              <a:buNone/>
            </a:pPr>
            <a:r>
              <a:rPr lang="zh-CN" altLang="en-US" sz="1800">
                <a:latin typeface="Microsoft YaHei" charset="-122"/>
                <a:ea typeface="Microsoft YaHei" charset="-122"/>
                <a:cs typeface="Microsoft YaHei" charset="-122"/>
              </a:rPr>
              <a:t>程序员管理</a:t>
            </a:r>
            <a:endParaRPr lang="en-US" altLang="zh-CN" sz="180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1" name="内容占位符 2"/>
          <p:cNvSpPr txBox="1">
            <a:spLocks/>
          </p:cNvSpPr>
          <p:nvPr/>
        </p:nvSpPr>
        <p:spPr>
          <a:xfrm>
            <a:off x="7469276" y="1800868"/>
            <a:ext cx="1427075" cy="13840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pPr marL="0" indent="0" algn="ctr">
              <a:buNone/>
            </a:pPr>
            <a:r>
              <a:rPr lang="zh-CN" altLang="en-US" sz="1800">
                <a:latin typeface="Microsoft YaHei" charset="-122"/>
                <a:ea typeface="Microsoft YaHei" charset="-122"/>
                <a:cs typeface="Microsoft YaHei" charset="-122"/>
              </a:rPr>
              <a:t>程序员管理</a:t>
            </a:r>
            <a:endParaRPr lang="en-US" altLang="zh-CN" sz="180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2" name="内容占位符 2"/>
          <p:cNvSpPr txBox="1">
            <a:spLocks/>
          </p:cNvSpPr>
          <p:nvPr/>
        </p:nvSpPr>
        <p:spPr>
          <a:xfrm>
            <a:off x="8896351" y="1800867"/>
            <a:ext cx="1127391" cy="13840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pPr marL="0" indent="0" algn="ctr">
              <a:buNone/>
            </a:pPr>
            <a:r>
              <a:rPr lang="zh-CN" altLang="en-US" sz="1800">
                <a:latin typeface="Microsoft YaHei" charset="-122"/>
                <a:ea typeface="Microsoft YaHei" charset="-122"/>
                <a:cs typeface="Microsoft YaHei" charset="-122"/>
              </a:rPr>
              <a:t>几乎不用</a:t>
            </a:r>
            <a:endParaRPr lang="en-US" altLang="zh-CN" sz="180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3" name="内容占位符 2"/>
          <p:cNvSpPr txBox="1">
            <a:spLocks/>
          </p:cNvSpPr>
          <p:nvPr/>
        </p:nvSpPr>
        <p:spPr>
          <a:xfrm>
            <a:off x="8896351" y="3227147"/>
            <a:ext cx="1127391" cy="7460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pPr marL="0" indent="0" algn="ctr">
              <a:buNone/>
            </a:pPr>
            <a:r>
              <a:rPr lang="zh-CN" altLang="en-US" sz="1800">
                <a:latin typeface="Microsoft YaHei" charset="-122"/>
                <a:ea typeface="Microsoft YaHei" charset="-122"/>
                <a:cs typeface="Microsoft YaHei" charset="-122"/>
              </a:rPr>
              <a:t>偶尔使用</a:t>
            </a:r>
            <a:endParaRPr lang="en-US" altLang="zh-CN" sz="180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4" name="内容占位符 2"/>
          <p:cNvSpPr txBox="1">
            <a:spLocks/>
          </p:cNvSpPr>
          <p:nvPr/>
        </p:nvSpPr>
        <p:spPr>
          <a:xfrm>
            <a:off x="8896351" y="3977346"/>
            <a:ext cx="1127391" cy="7724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pPr marL="0" indent="0" algn="ctr">
              <a:buNone/>
            </a:pPr>
            <a:r>
              <a:rPr lang="zh-CN" altLang="en-US" sz="180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经常使用</a:t>
            </a:r>
            <a:endParaRPr lang="en-US" altLang="zh-CN" sz="1800">
              <a:solidFill>
                <a:srgbClr val="FF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5" name="内容占位符 2"/>
          <p:cNvSpPr txBox="1">
            <a:spLocks/>
          </p:cNvSpPr>
          <p:nvPr/>
        </p:nvSpPr>
        <p:spPr>
          <a:xfrm>
            <a:off x="8896351" y="4768801"/>
            <a:ext cx="1127391" cy="10149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pPr marL="0" indent="0" algn="ctr">
              <a:buNone/>
            </a:pPr>
            <a:r>
              <a:rPr lang="zh-CN" altLang="en-US" sz="180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经常使用</a:t>
            </a:r>
            <a:endParaRPr lang="en-US" altLang="zh-CN" sz="1800">
              <a:solidFill>
                <a:srgbClr val="FF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7210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GCD</a:t>
            </a:r>
            <a:r>
              <a:rPr kumimoji="1" lang="zh-CN" altLang="en-US"/>
              <a:t>的常用函数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n"/>
            </a:pPr>
            <a:r>
              <a:rPr lang="en-US" altLang="zh-CN" sz="1600"/>
              <a:t>GCD</a:t>
            </a:r>
            <a:r>
              <a:rPr lang="zh-CN" altLang="en-US" sz="1600"/>
              <a:t>中有</a:t>
            </a:r>
            <a:r>
              <a:rPr lang="en-US" altLang="zh-CN" sz="1600"/>
              <a:t>2</a:t>
            </a:r>
            <a:r>
              <a:rPr lang="zh-CN" altLang="en-US" sz="1600"/>
              <a:t>个用来执行任务的函数</a:t>
            </a:r>
            <a:endParaRPr lang="en-US" altLang="zh-CN" sz="1600"/>
          </a:p>
          <a:p>
            <a:pPr>
              <a:buFont typeface="Wingdings" charset="2"/>
              <a:buChar char="p"/>
            </a:pPr>
            <a:r>
              <a:rPr lang="zh-CN" altLang="en-US" sz="1600"/>
              <a:t>用</a:t>
            </a:r>
            <a:r>
              <a:rPr lang="zh-CN" altLang="en-US" sz="1600">
                <a:solidFill>
                  <a:srgbClr val="0000FF"/>
                </a:solidFill>
              </a:rPr>
              <a:t>同步</a:t>
            </a:r>
            <a:r>
              <a:rPr lang="zh-CN" altLang="en-US" sz="1600"/>
              <a:t>的方式执行任务</a:t>
            </a:r>
            <a:endParaRPr lang="en-US" altLang="zh-CN" sz="1600"/>
          </a:p>
          <a:p>
            <a:pPr marL="0" indent="0">
              <a:buNone/>
            </a:pP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dispatch_</a:t>
            </a:r>
            <a:r>
              <a:rPr lang="en-US" altLang="zh-CN" sz="1600">
                <a:solidFill>
                  <a:srgbClr val="FF0000"/>
                </a:solidFill>
                <a:latin typeface="Menlo-Regular"/>
              </a:rPr>
              <a:t>sync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600">
                <a:solidFill>
                  <a:srgbClr val="5C2699"/>
                </a:solidFill>
                <a:latin typeface="Menlo-Regular"/>
              </a:rPr>
              <a:t>dispatch_queue_t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queue, </a:t>
            </a:r>
            <a:r>
              <a:rPr lang="en-US" altLang="zh-CN" sz="1600">
                <a:solidFill>
                  <a:srgbClr val="5C2699"/>
                </a:solidFill>
                <a:latin typeface="Menlo-Regular"/>
              </a:rPr>
              <a:t>dispatch_block_t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block);</a:t>
            </a:r>
          </a:p>
          <a:p>
            <a:pPr>
              <a:buFont typeface="Wingdings" charset="2"/>
              <a:buChar char="ü"/>
            </a:pP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queue</a:t>
            </a:r>
            <a:r>
              <a:rPr lang="zh-CN" altLang="en-US" sz="1600"/>
              <a:t>：队列</a:t>
            </a:r>
            <a:endParaRPr lang="en-US" altLang="zh-CN" sz="160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ü"/>
            </a:pP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block</a:t>
            </a:r>
            <a:r>
              <a:rPr lang="zh-CN" altLang="en-US" sz="1600"/>
              <a:t>：任务</a:t>
            </a:r>
            <a:endParaRPr lang="en-US" altLang="zh-CN" sz="1600"/>
          </a:p>
          <a:p>
            <a:pPr marL="0" indent="0">
              <a:buNone/>
            </a:pPr>
            <a:endParaRPr lang="en-US" altLang="zh-CN" sz="1600"/>
          </a:p>
          <a:p>
            <a:pPr>
              <a:buFont typeface="Wingdings" charset="2"/>
              <a:buChar char="p"/>
            </a:pPr>
            <a:r>
              <a:rPr lang="zh-CN" altLang="en-US" sz="1600"/>
              <a:t>用</a:t>
            </a:r>
            <a:r>
              <a:rPr lang="zh-CN" altLang="en-US" sz="1600">
                <a:solidFill>
                  <a:srgbClr val="0000FF"/>
                </a:solidFill>
              </a:rPr>
              <a:t>异步</a:t>
            </a:r>
            <a:r>
              <a:rPr lang="zh-CN" altLang="en-US" sz="1600"/>
              <a:t>的方式执行任务</a:t>
            </a:r>
            <a:endParaRPr lang="en-US" altLang="zh-CN" sz="1600"/>
          </a:p>
          <a:p>
            <a:pPr marL="0" indent="0">
              <a:buNone/>
            </a:pP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dispatch_</a:t>
            </a:r>
            <a:r>
              <a:rPr lang="en-US" altLang="zh-CN" sz="1600">
                <a:solidFill>
                  <a:srgbClr val="FF0000"/>
                </a:solidFill>
                <a:latin typeface="Menlo-Regular"/>
              </a:rPr>
              <a:t>async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600">
                <a:solidFill>
                  <a:srgbClr val="5C2699"/>
                </a:solidFill>
                <a:latin typeface="Menlo-Regular"/>
              </a:rPr>
              <a:t>dispatch_queue_t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queue, </a:t>
            </a:r>
            <a:r>
              <a:rPr lang="en-US" altLang="zh-CN" sz="1600">
                <a:solidFill>
                  <a:srgbClr val="5C2699"/>
                </a:solidFill>
                <a:latin typeface="Menlo-Regular"/>
              </a:rPr>
              <a:t>dispatch_block_t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block);</a:t>
            </a:r>
          </a:p>
          <a:p>
            <a:pPr marL="0" indent="0">
              <a:buNone/>
            </a:pPr>
            <a:endParaRPr lang="en-US" altLang="zh-CN" sz="160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n"/>
            </a:pPr>
            <a:r>
              <a:rPr lang="en-US" altLang="zh-CN" sz="1600"/>
              <a:t>GCD</a:t>
            </a:r>
            <a:r>
              <a:rPr lang="zh-CN" altLang="en-US" sz="1600"/>
              <a:t>源码：</a:t>
            </a:r>
            <a:r>
              <a:rPr lang="en-US" altLang="zh-CN" sz="1600">
                <a:hlinkClick r:id="rId2"/>
              </a:rPr>
              <a:t>https://github.com/apple/swift-corelibs-libdispatch</a:t>
            </a:r>
            <a:endParaRPr lang="en-US" altLang="zh-CN" sz="1600"/>
          </a:p>
        </p:txBody>
      </p:sp>
    </p:spTree>
    <p:extLst>
      <p:ext uri="{BB962C8B-B14F-4D97-AF65-F5344CB8AC3E}">
        <p14:creationId xmlns:p14="http://schemas.microsoft.com/office/powerpoint/2010/main" val="1439953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GCD</a:t>
            </a:r>
            <a:r>
              <a:rPr kumimoji="1" lang="zh-CN" altLang="en-US"/>
              <a:t>的队列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600"/>
              <a:t>GCD</a:t>
            </a:r>
            <a:r>
              <a:rPr lang="zh-CN" altLang="en-US" sz="1600"/>
              <a:t>的队列可以分为</a:t>
            </a:r>
            <a:r>
              <a:rPr lang="en-US" altLang="zh-CN" sz="1600"/>
              <a:t>2</a:t>
            </a:r>
            <a:r>
              <a:rPr lang="zh-CN" altLang="en-US" sz="1600"/>
              <a:t>大类型</a:t>
            </a:r>
            <a:endParaRPr lang="en-US" altLang="zh-CN" sz="1600"/>
          </a:p>
          <a:p>
            <a:pPr>
              <a:buFont typeface="Wingdings" charset="2"/>
              <a:buChar char="p"/>
            </a:pPr>
            <a:r>
              <a:rPr lang="zh-CN" altLang="en-US" sz="1600">
                <a:solidFill>
                  <a:srgbClr val="FF0000"/>
                </a:solidFill>
              </a:rPr>
              <a:t>并发</a:t>
            </a:r>
            <a:r>
              <a:rPr lang="zh-CN" altLang="en-US" sz="1600"/>
              <a:t>队列（</a:t>
            </a:r>
            <a:r>
              <a:rPr lang="en-US" altLang="zh-CN" sz="1600"/>
              <a:t>Concurrent Dispatch Queue</a:t>
            </a:r>
            <a:r>
              <a:rPr lang="zh-CN" altLang="en-US" sz="1600"/>
              <a:t>）</a:t>
            </a:r>
            <a:endParaRPr lang="en-US" altLang="zh-CN" sz="1600"/>
          </a:p>
          <a:p>
            <a:pPr>
              <a:buFont typeface="Wingdings" charset="2"/>
              <a:buChar char="ü"/>
            </a:pPr>
            <a:r>
              <a:rPr lang="zh-CN" altLang="en-US" sz="1600"/>
              <a:t>可以让多个任务</a:t>
            </a:r>
            <a:r>
              <a:rPr lang="zh-CN" altLang="en-US" sz="1600">
                <a:solidFill>
                  <a:srgbClr val="0000FF"/>
                </a:solidFill>
              </a:rPr>
              <a:t>并发</a:t>
            </a:r>
            <a:r>
              <a:rPr lang="zh-CN" altLang="en-US" sz="1600"/>
              <a:t>（</a:t>
            </a:r>
            <a:r>
              <a:rPr lang="zh-CN" altLang="en-US" sz="1600">
                <a:solidFill>
                  <a:srgbClr val="0000FF"/>
                </a:solidFill>
              </a:rPr>
              <a:t>同时</a:t>
            </a:r>
            <a:r>
              <a:rPr lang="zh-CN" altLang="en-US" sz="1600"/>
              <a:t>）执行</a:t>
            </a:r>
            <a:r>
              <a:rPr lang="zh-CN" altLang="zh-CN" sz="1600"/>
              <a:t>（</a:t>
            </a:r>
            <a:r>
              <a:rPr lang="zh-CN" altLang="en-US" sz="1600"/>
              <a:t>自动开启多个线程同时执行任务）</a:t>
            </a:r>
            <a:endParaRPr lang="en-US" altLang="zh-CN" sz="1600"/>
          </a:p>
          <a:p>
            <a:pPr>
              <a:buFont typeface="Wingdings" charset="2"/>
              <a:buChar char="ü"/>
            </a:pPr>
            <a:r>
              <a:rPr lang="zh-CN" altLang="en-US" sz="1600">
                <a:solidFill>
                  <a:srgbClr val="0000FF"/>
                </a:solidFill>
              </a:rPr>
              <a:t>并发</a:t>
            </a:r>
            <a:r>
              <a:rPr lang="zh-CN" altLang="en-US" sz="1600"/>
              <a:t>功能只有在</a:t>
            </a:r>
            <a:r>
              <a:rPr lang="zh-CN" altLang="en-US" sz="1600">
                <a:solidFill>
                  <a:srgbClr val="0000FF"/>
                </a:solidFill>
              </a:rPr>
              <a:t>异步</a:t>
            </a:r>
            <a:r>
              <a:rPr lang="zh-CN" altLang="en-US" sz="1600"/>
              <a:t>（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dispatch_</a:t>
            </a:r>
            <a:r>
              <a:rPr lang="en-US" altLang="zh-CN" sz="1600">
                <a:solidFill>
                  <a:srgbClr val="0000FF"/>
                </a:solidFill>
                <a:latin typeface="Menlo-Regular"/>
              </a:rPr>
              <a:t>async</a:t>
            </a:r>
            <a:r>
              <a:rPr lang="zh-CN" altLang="en-US" sz="1600"/>
              <a:t>）函数下才有效</a:t>
            </a:r>
            <a:endParaRPr lang="en-US" altLang="zh-CN" sz="1600"/>
          </a:p>
          <a:p>
            <a:pPr marL="0" indent="0">
              <a:buNone/>
            </a:pPr>
            <a:endParaRPr lang="en-US" altLang="zh-CN" sz="1600"/>
          </a:p>
          <a:p>
            <a:pPr>
              <a:buFont typeface="Wingdings" charset="2"/>
              <a:buChar char="p"/>
            </a:pPr>
            <a:r>
              <a:rPr lang="zh-CN" altLang="en-US" sz="1600">
                <a:solidFill>
                  <a:srgbClr val="FF0000"/>
                </a:solidFill>
              </a:rPr>
              <a:t>串行</a:t>
            </a:r>
            <a:r>
              <a:rPr lang="zh-CN" altLang="en-US" sz="1600"/>
              <a:t>队列（</a:t>
            </a:r>
            <a:r>
              <a:rPr lang="en-US" altLang="zh-CN" sz="1600"/>
              <a:t>Serial Dispatch Queue</a:t>
            </a:r>
            <a:r>
              <a:rPr lang="zh-CN" altLang="en-US" sz="1600"/>
              <a:t>）</a:t>
            </a:r>
            <a:endParaRPr lang="en-US" altLang="zh-CN" sz="1600"/>
          </a:p>
          <a:p>
            <a:pPr>
              <a:buFont typeface="Wingdings" charset="2"/>
              <a:buChar char="ü"/>
            </a:pPr>
            <a:r>
              <a:rPr lang="zh-CN" altLang="en-US" sz="1600"/>
              <a:t>让任务一个接着一个地执行（一个任务执行完毕后，再执行下一个任务）</a:t>
            </a:r>
            <a:endParaRPr lang="en-US" altLang="zh-CN" sz="1600"/>
          </a:p>
        </p:txBody>
      </p:sp>
    </p:spTree>
    <p:extLst>
      <p:ext uri="{BB962C8B-B14F-4D97-AF65-F5344CB8AC3E}">
        <p14:creationId xmlns:p14="http://schemas.microsoft.com/office/powerpoint/2010/main" val="871789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xmlns="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容易混淆的术语</a:t>
            </a:r>
            <a:endParaRPr lang="zh-CN" altLang="en-US"/>
          </a:p>
        </p:txBody>
      </p:sp>
      <p:sp>
        <p:nvSpPr>
          <p:cNvPr id="44" name="文本框 43"/>
          <p:cNvSpPr txBox="1"/>
          <p:nvPr/>
        </p:nvSpPr>
        <p:spPr>
          <a:xfrm>
            <a:off x="343592" y="1203431"/>
            <a:ext cx="11501313" cy="529237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lvl="0" indent="-285750">
              <a:spcBef>
                <a:spcPts val="800"/>
              </a:spcBef>
              <a:buClr>
                <a:schemeClr val="tx1">
                  <a:lumMod val="65000"/>
                  <a:lumOff val="35000"/>
                </a:schemeClr>
              </a:buClr>
              <a:buSzPct val="75000"/>
              <a:buFont typeface="Wingdings" charset="2"/>
              <a:buChar char="n"/>
            </a:pPr>
            <a:r>
              <a:rPr lang="zh-CN" altLang="en-US" sz="1600">
                <a:solidFill>
                  <a:prstClr val="black">
                    <a:lumMod val="65000"/>
                    <a:lumOff val="35000"/>
                  </a:prstClr>
                </a:solidFill>
                <a:latin typeface="Microsoft YaHei" charset="-122"/>
                <a:ea typeface="Microsoft YaHei" charset="-122"/>
                <a:cs typeface="Microsoft YaHei" charset="-122"/>
              </a:rPr>
              <a:t>有</a:t>
            </a:r>
            <a:r>
              <a:rPr lang="en-US" altLang="zh-CN" sz="1600">
                <a:solidFill>
                  <a:prstClr val="black">
                    <a:lumMod val="65000"/>
                    <a:lumOff val="35000"/>
                  </a:prstClr>
                </a:solidFill>
                <a:latin typeface="Microsoft YaHei" charset="-122"/>
                <a:ea typeface="Microsoft YaHei" charset="-122"/>
                <a:cs typeface="Microsoft YaHei" charset="-122"/>
              </a:rPr>
              <a:t>4</a:t>
            </a:r>
            <a:r>
              <a:rPr lang="zh-CN" altLang="en-US" sz="1600">
                <a:solidFill>
                  <a:prstClr val="black">
                    <a:lumMod val="65000"/>
                    <a:lumOff val="35000"/>
                  </a:prstClr>
                </a:solidFill>
                <a:latin typeface="Microsoft YaHei" charset="-122"/>
                <a:ea typeface="Microsoft YaHei" charset="-122"/>
                <a:cs typeface="Microsoft YaHei" charset="-122"/>
              </a:rPr>
              <a:t>个术语比较容易混淆：</a:t>
            </a:r>
            <a:r>
              <a:rPr lang="zh-CN" altLang="en-US" sz="1600">
                <a:solidFill>
                  <a:srgbClr val="0000FF"/>
                </a:solidFill>
                <a:latin typeface="Microsoft YaHei" charset="-122"/>
                <a:ea typeface="Microsoft YaHei" charset="-122"/>
                <a:cs typeface="Microsoft YaHei" charset="-122"/>
              </a:rPr>
              <a:t>同步</a:t>
            </a:r>
            <a:r>
              <a:rPr lang="zh-CN" altLang="en-US" sz="1600">
                <a:solidFill>
                  <a:prstClr val="black">
                    <a:lumMod val="65000"/>
                    <a:lumOff val="35000"/>
                  </a:prstClr>
                </a:solidFill>
                <a:latin typeface="Microsoft YaHei" charset="-122"/>
                <a:ea typeface="Microsoft YaHei" charset="-122"/>
                <a:cs typeface="Microsoft YaHei" charset="-122"/>
              </a:rPr>
              <a:t>、</a:t>
            </a:r>
            <a:r>
              <a:rPr lang="zh-CN" altLang="en-US" sz="1600">
                <a:solidFill>
                  <a:srgbClr val="0000FF"/>
                </a:solidFill>
                <a:latin typeface="Microsoft YaHei" charset="-122"/>
                <a:ea typeface="Microsoft YaHei" charset="-122"/>
                <a:cs typeface="Microsoft YaHei" charset="-122"/>
              </a:rPr>
              <a:t>异步</a:t>
            </a:r>
            <a:r>
              <a:rPr lang="zh-CN" altLang="en-US" sz="1600">
                <a:solidFill>
                  <a:prstClr val="black">
                    <a:lumMod val="65000"/>
                    <a:lumOff val="35000"/>
                  </a:prstClr>
                </a:solidFill>
                <a:latin typeface="Microsoft YaHei" charset="-122"/>
                <a:ea typeface="Microsoft YaHei" charset="-122"/>
                <a:cs typeface="Microsoft YaHei" charset="-122"/>
              </a:rPr>
              <a:t>、</a:t>
            </a:r>
            <a:r>
              <a:rPr lang="zh-CN" altLang="en-US" sz="160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并发</a:t>
            </a:r>
            <a:r>
              <a:rPr lang="zh-CN" altLang="en-US" sz="1600">
                <a:solidFill>
                  <a:prstClr val="black">
                    <a:lumMod val="65000"/>
                    <a:lumOff val="35000"/>
                  </a:prstClr>
                </a:solidFill>
                <a:latin typeface="Microsoft YaHei" charset="-122"/>
                <a:ea typeface="Microsoft YaHei" charset="-122"/>
                <a:cs typeface="Microsoft YaHei" charset="-122"/>
              </a:rPr>
              <a:t>、</a:t>
            </a:r>
            <a:r>
              <a:rPr lang="zh-CN" altLang="en-US" sz="160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串行</a:t>
            </a:r>
            <a:endParaRPr lang="en-US" altLang="zh-CN" sz="1600">
              <a:solidFill>
                <a:srgbClr val="FF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228600" lvl="0" indent="-228600">
              <a:spcBef>
                <a:spcPts val="800"/>
              </a:spcBef>
              <a:buClr>
                <a:schemeClr val="tx1">
                  <a:lumMod val="65000"/>
                  <a:lumOff val="35000"/>
                </a:schemeClr>
              </a:buClr>
              <a:buSzPct val="75000"/>
              <a:buFont typeface="Wingdings" charset="2"/>
              <a:buChar char="p"/>
            </a:pPr>
            <a:r>
              <a:rPr lang="zh-CN" altLang="en-US" sz="1600">
                <a:solidFill>
                  <a:srgbClr val="0000FF"/>
                </a:solidFill>
                <a:latin typeface="Microsoft YaHei" charset="-122"/>
                <a:ea typeface="Microsoft YaHei" charset="-122"/>
                <a:cs typeface="Microsoft YaHei" charset="-122"/>
              </a:rPr>
              <a:t>同步</a:t>
            </a:r>
            <a:r>
              <a:rPr lang="zh-CN" altLang="en-US" sz="1600">
                <a:solidFill>
                  <a:prstClr val="black">
                    <a:lumMod val="65000"/>
                    <a:lumOff val="35000"/>
                  </a:prstClr>
                </a:solidFill>
                <a:latin typeface="Microsoft YaHei" charset="-122"/>
                <a:ea typeface="Microsoft YaHei" charset="-122"/>
                <a:cs typeface="Microsoft YaHei" charset="-122"/>
              </a:rPr>
              <a:t>和</a:t>
            </a:r>
            <a:r>
              <a:rPr lang="zh-CN" altLang="en-US" sz="1600">
                <a:solidFill>
                  <a:srgbClr val="0000FF"/>
                </a:solidFill>
                <a:latin typeface="Microsoft YaHei" charset="-122"/>
                <a:ea typeface="Microsoft YaHei" charset="-122"/>
                <a:cs typeface="Microsoft YaHei" charset="-122"/>
              </a:rPr>
              <a:t>异步</a:t>
            </a:r>
            <a:r>
              <a:rPr lang="zh-CN" altLang="en-US" sz="1600">
                <a:solidFill>
                  <a:prstClr val="black">
                    <a:lumMod val="65000"/>
                    <a:lumOff val="35000"/>
                  </a:prstClr>
                </a:solidFill>
                <a:latin typeface="Microsoft YaHei" charset="-122"/>
                <a:ea typeface="Microsoft YaHei" charset="-122"/>
                <a:cs typeface="Microsoft YaHei" charset="-122"/>
              </a:rPr>
              <a:t>主要影响：能不能开启新的线程</a:t>
            </a:r>
            <a:endParaRPr lang="en-US" altLang="zh-CN" sz="1600">
              <a:solidFill>
                <a:prstClr val="black">
                  <a:lumMod val="65000"/>
                  <a:lumOff val="35000"/>
                </a:prst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228600" lvl="0" indent="-228600">
              <a:spcBef>
                <a:spcPts val="800"/>
              </a:spcBef>
              <a:buClr>
                <a:schemeClr val="tx1">
                  <a:lumMod val="65000"/>
                  <a:lumOff val="35000"/>
                </a:schemeClr>
              </a:buClr>
              <a:buSzPct val="75000"/>
              <a:buFont typeface="Wingdings" charset="2"/>
              <a:buChar char="ü"/>
            </a:pPr>
            <a:r>
              <a:rPr lang="zh-CN" altLang="en-US" sz="1600">
                <a:solidFill>
                  <a:srgbClr val="0000FF"/>
                </a:solidFill>
                <a:latin typeface="Microsoft YaHei" charset="-122"/>
                <a:ea typeface="Microsoft YaHei" charset="-122"/>
                <a:cs typeface="Microsoft YaHei" charset="-122"/>
              </a:rPr>
              <a:t>同步</a:t>
            </a:r>
            <a:r>
              <a:rPr lang="zh-CN" altLang="en-US" sz="1600">
                <a:solidFill>
                  <a:prstClr val="black">
                    <a:lumMod val="65000"/>
                    <a:lumOff val="35000"/>
                  </a:prstClr>
                </a:solidFill>
                <a:latin typeface="Microsoft YaHei" charset="-122"/>
                <a:ea typeface="Microsoft YaHei" charset="-122"/>
                <a:cs typeface="Microsoft YaHei" charset="-122"/>
              </a:rPr>
              <a:t>：在</a:t>
            </a:r>
            <a:r>
              <a:rPr lang="zh-CN" altLang="en-US" sz="1600">
                <a:solidFill>
                  <a:srgbClr val="F79646"/>
                </a:solidFill>
                <a:latin typeface="Microsoft YaHei" charset="-122"/>
                <a:ea typeface="Microsoft YaHei" charset="-122"/>
                <a:cs typeface="Microsoft YaHei" charset="-122"/>
              </a:rPr>
              <a:t>当前</a:t>
            </a:r>
            <a:r>
              <a:rPr lang="zh-CN" altLang="en-US" sz="1600">
                <a:solidFill>
                  <a:prstClr val="black">
                    <a:lumMod val="65000"/>
                    <a:lumOff val="35000"/>
                  </a:prstClr>
                </a:solidFill>
                <a:latin typeface="Microsoft YaHei" charset="-122"/>
                <a:ea typeface="Microsoft YaHei" charset="-122"/>
                <a:cs typeface="Microsoft YaHei" charset="-122"/>
              </a:rPr>
              <a:t>线程中执行任务，</a:t>
            </a:r>
            <a:r>
              <a:rPr lang="zh-CN" altLang="en-US" sz="1600">
                <a:solidFill>
                  <a:srgbClr val="F79646"/>
                </a:solidFill>
                <a:latin typeface="Microsoft YaHei" charset="-122"/>
                <a:ea typeface="Microsoft YaHei" charset="-122"/>
                <a:cs typeface="Microsoft YaHei" charset="-122"/>
              </a:rPr>
              <a:t>不具备</a:t>
            </a:r>
            <a:r>
              <a:rPr lang="zh-CN" altLang="en-US" sz="1600">
                <a:solidFill>
                  <a:prstClr val="black">
                    <a:lumMod val="65000"/>
                    <a:lumOff val="35000"/>
                  </a:prstClr>
                </a:solidFill>
                <a:latin typeface="Microsoft YaHei" charset="-122"/>
                <a:ea typeface="Microsoft YaHei" charset="-122"/>
                <a:cs typeface="Microsoft YaHei" charset="-122"/>
              </a:rPr>
              <a:t>开启新线程的能力</a:t>
            </a:r>
            <a:endParaRPr lang="en-US" altLang="zh-CN" sz="1600">
              <a:solidFill>
                <a:prstClr val="black">
                  <a:lumMod val="65000"/>
                  <a:lumOff val="35000"/>
                </a:prst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228600" lvl="0" indent="-228600">
              <a:spcBef>
                <a:spcPts val="800"/>
              </a:spcBef>
              <a:buClr>
                <a:schemeClr val="tx1">
                  <a:lumMod val="65000"/>
                  <a:lumOff val="35000"/>
                </a:schemeClr>
              </a:buClr>
              <a:buSzPct val="75000"/>
              <a:buFont typeface="Wingdings" charset="2"/>
              <a:buChar char="ü"/>
            </a:pPr>
            <a:r>
              <a:rPr lang="zh-CN" altLang="en-US" sz="1600">
                <a:solidFill>
                  <a:srgbClr val="0000FF"/>
                </a:solidFill>
                <a:latin typeface="Microsoft YaHei" charset="-122"/>
                <a:ea typeface="Microsoft YaHei" charset="-122"/>
                <a:cs typeface="Microsoft YaHei" charset="-122"/>
              </a:rPr>
              <a:t>异步</a:t>
            </a:r>
            <a:r>
              <a:rPr lang="zh-CN" altLang="en-US" sz="1600">
                <a:solidFill>
                  <a:prstClr val="black">
                    <a:lumMod val="65000"/>
                    <a:lumOff val="35000"/>
                  </a:prstClr>
                </a:solidFill>
                <a:latin typeface="Microsoft YaHei" charset="-122"/>
                <a:ea typeface="Microsoft YaHei" charset="-122"/>
                <a:cs typeface="Microsoft YaHei" charset="-122"/>
              </a:rPr>
              <a:t>：在</a:t>
            </a:r>
            <a:r>
              <a:rPr lang="zh-CN" altLang="en-US" sz="1600">
                <a:solidFill>
                  <a:srgbClr val="F79646"/>
                </a:solidFill>
                <a:latin typeface="Microsoft YaHei" charset="-122"/>
                <a:ea typeface="Microsoft YaHei" charset="-122"/>
                <a:cs typeface="Microsoft YaHei" charset="-122"/>
              </a:rPr>
              <a:t>新的</a:t>
            </a:r>
            <a:r>
              <a:rPr lang="zh-CN" altLang="en-US" sz="1600">
                <a:solidFill>
                  <a:prstClr val="black">
                    <a:lumMod val="65000"/>
                    <a:lumOff val="35000"/>
                  </a:prstClr>
                </a:solidFill>
                <a:latin typeface="Microsoft YaHei" charset="-122"/>
                <a:ea typeface="Microsoft YaHei" charset="-122"/>
                <a:cs typeface="Microsoft YaHei" charset="-122"/>
              </a:rPr>
              <a:t>线程中执行任务，</a:t>
            </a:r>
            <a:r>
              <a:rPr lang="zh-CN" altLang="en-US" sz="1600">
                <a:solidFill>
                  <a:srgbClr val="F79646"/>
                </a:solidFill>
                <a:latin typeface="Microsoft YaHei" charset="-122"/>
                <a:ea typeface="Microsoft YaHei" charset="-122"/>
                <a:cs typeface="Microsoft YaHei" charset="-122"/>
              </a:rPr>
              <a:t>具备</a:t>
            </a:r>
            <a:r>
              <a:rPr lang="zh-CN" altLang="en-US" sz="1600">
                <a:solidFill>
                  <a:prstClr val="black">
                    <a:lumMod val="65000"/>
                    <a:lumOff val="35000"/>
                  </a:prstClr>
                </a:solidFill>
                <a:latin typeface="Microsoft YaHei" charset="-122"/>
                <a:ea typeface="Microsoft YaHei" charset="-122"/>
                <a:cs typeface="Microsoft YaHei" charset="-122"/>
              </a:rPr>
              <a:t>开启新线程的能力</a:t>
            </a:r>
            <a:endParaRPr lang="en-US" altLang="zh-CN" sz="1600">
              <a:solidFill>
                <a:prstClr val="black">
                  <a:lumMod val="65000"/>
                  <a:lumOff val="35000"/>
                </a:prst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228600" lvl="0" indent="-228600">
              <a:spcBef>
                <a:spcPts val="800"/>
              </a:spcBef>
              <a:buClr>
                <a:schemeClr val="tx1">
                  <a:lumMod val="65000"/>
                  <a:lumOff val="35000"/>
                </a:schemeClr>
              </a:buClr>
              <a:buSzPct val="75000"/>
              <a:buFont typeface="Wingdings" charset="2"/>
              <a:buChar char="ü"/>
            </a:pPr>
            <a:endParaRPr lang="en-US" altLang="zh-CN" sz="1600">
              <a:solidFill>
                <a:prstClr val="black">
                  <a:lumMod val="65000"/>
                  <a:lumOff val="35000"/>
                </a:prst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228600" lvl="0" indent="-228600">
              <a:spcBef>
                <a:spcPts val="800"/>
              </a:spcBef>
              <a:buClr>
                <a:schemeClr val="tx1">
                  <a:lumMod val="65000"/>
                  <a:lumOff val="35000"/>
                </a:schemeClr>
              </a:buClr>
              <a:buSzPct val="75000"/>
              <a:buFont typeface="Wingdings" charset="2"/>
              <a:buChar char="p"/>
            </a:pPr>
            <a:r>
              <a:rPr lang="zh-CN" altLang="en-US" sz="160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并发</a:t>
            </a:r>
            <a:r>
              <a:rPr lang="zh-CN" altLang="en-US" sz="1600">
                <a:solidFill>
                  <a:prstClr val="black">
                    <a:lumMod val="65000"/>
                    <a:lumOff val="35000"/>
                  </a:prstClr>
                </a:solidFill>
                <a:latin typeface="Microsoft YaHei" charset="-122"/>
                <a:ea typeface="Microsoft YaHei" charset="-122"/>
                <a:cs typeface="Microsoft YaHei" charset="-122"/>
              </a:rPr>
              <a:t>和</a:t>
            </a:r>
            <a:r>
              <a:rPr lang="zh-CN" altLang="en-US" sz="160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串行</a:t>
            </a:r>
            <a:r>
              <a:rPr lang="zh-CN" altLang="en-US" sz="1600">
                <a:solidFill>
                  <a:prstClr val="black">
                    <a:lumMod val="65000"/>
                    <a:lumOff val="35000"/>
                  </a:prstClr>
                </a:solidFill>
                <a:latin typeface="Microsoft YaHei" charset="-122"/>
                <a:ea typeface="Microsoft YaHei" charset="-122"/>
                <a:cs typeface="Microsoft YaHei" charset="-122"/>
              </a:rPr>
              <a:t>主要影响：任务的执行方式</a:t>
            </a:r>
            <a:endParaRPr lang="en-US" altLang="zh-CN" sz="1600">
              <a:solidFill>
                <a:prstClr val="black">
                  <a:lumMod val="65000"/>
                  <a:lumOff val="35000"/>
                </a:prst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228600" lvl="0" indent="-228600">
              <a:spcBef>
                <a:spcPts val="800"/>
              </a:spcBef>
              <a:buClr>
                <a:schemeClr val="tx1">
                  <a:lumMod val="65000"/>
                  <a:lumOff val="35000"/>
                </a:schemeClr>
              </a:buClr>
              <a:buSzPct val="75000"/>
              <a:buFont typeface="Wingdings" charset="2"/>
              <a:buChar char="ü"/>
            </a:pPr>
            <a:r>
              <a:rPr lang="zh-CN" altLang="en-US" sz="160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并发</a:t>
            </a:r>
            <a:r>
              <a:rPr lang="zh-CN" altLang="en-US" sz="1600">
                <a:solidFill>
                  <a:prstClr val="black">
                    <a:lumMod val="65000"/>
                    <a:lumOff val="35000"/>
                  </a:prstClr>
                </a:solidFill>
                <a:latin typeface="Microsoft YaHei" charset="-122"/>
                <a:ea typeface="Microsoft YaHei" charset="-122"/>
                <a:cs typeface="Microsoft YaHei" charset="-122"/>
              </a:rPr>
              <a:t>：</a:t>
            </a:r>
            <a:r>
              <a:rPr lang="zh-CN" altLang="en-US" sz="1600">
                <a:solidFill>
                  <a:srgbClr val="F79646"/>
                </a:solidFill>
                <a:latin typeface="Microsoft YaHei" charset="-122"/>
                <a:ea typeface="Microsoft YaHei" charset="-122"/>
                <a:cs typeface="Microsoft YaHei" charset="-122"/>
              </a:rPr>
              <a:t>多个</a:t>
            </a:r>
            <a:r>
              <a:rPr lang="zh-CN" altLang="en-US" sz="1600">
                <a:solidFill>
                  <a:prstClr val="black">
                    <a:lumMod val="65000"/>
                    <a:lumOff val="35000"/>
                  </a:prstClr>
                </a:solidFill>
                <a:latin typeface="Microsoft YaHei" charset="-122"/>
                <a:ea typeface="Microsoft YaHei" charset="-122"/>
                <a:cs typeface="Microsoft YaHei" charset="-122"/>
              </a:rPr>
              <a:t>任务并发（同时）执行</a:t>
            </a:r>
            <a:endParaRPr lang="en-US" altLang="zh-CN" sz="1600">
              <a:solidFill>
                <a:prstClr val="black">
                  <a:lumMod val="65000"/>
                  <a:lumOff val="35000"/>
                </a:prst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228600" lvl="0" indent="-228600">
              <a:spcBef>
                <a:spcPts val="800"/>
              </a:spcBef>
              <a:buClr>
                <a:schemeClr val="tx1">
                  <a:lumMod val="65000"/>
                  <a:lumOff val="35000"/>
                </a:schemeClr>
              </a:buClr>
              <a:buSzPct val="75000"/>
              <a:buFont typeface="Wingdings" charset="2"/>
              <a:buChar char="ü"/>
            </a:pPr>
            <a:r>
              <a:rPr lang="zh-CN" altLang="en-US" sz="160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串行</a:t>
            </a:r>
            <a:r>
              <a:rPr lang="zh-CN" altLang="en-US" sz="1600">
                <a:solidFill>
                  <a:prstClr val="black">
                    <a:lumMod val="65000"/>
                    <a:lumOff val="35000"/>
                  </a:prstClr>
                </a:solidFill>
                <a:latin typeface="Microsoft YaHei" charset="-122"/>
                <a:ea typeface="Microsoft YaHei" charset="-122"/>
                <a:cs typeface="Microsoft YaHei" charset="-122"/>
              </a:rPr>
              <a:t>：</a:t>
            </a:r>
            <a:r>
              <a:rPr lang="zh-CN" altLang="en-US" sz="1600">
                <a:solidFill>
                  <a:srgbClr val="F79646"/>
                </a:solidFill>
                <a:latin typeface="Microsoft YaHei" charset="-122"/>
                <a:ea typeface="Microsoft YaHei" charset="-122"/>
                <a:cs typeface="Microsoft YaHei" charset="-122"/>
              </a:rPr>
              <a:t>一个</a:t>
            </a:r>
            <a:r>
              <a:rPr lang="zh-CN" altLang="en-US" sz="1600">
                <a:solidFill>
                  <a:prstClr val="black">
                    <a:lumMod val="65000"/>
                    <a:lumOff val="35000"/>
                  </a:prstClr>
                </a:solidFill>
                <a:latin typeface="Microsoft YaHei" charset="-122"/>
                <a:ea typeface="Microsoft YaHei" charset="-122"/>
                <a:cs typeface="Microsoft YaHei" charset="-122"/>
              </a:rPr>
              <a:t>任务执行完毕后，再执行下一个任务</a:t>
            </a:r>
            <a:endParaRPr lang="en-US" altLang="zh-CN" sz="1600">
              <a:solidFill>
                <a:prstClr val="black">
                  <a:lumMod val="65000"/>
                  <a:lumOff val="35000"/>
                </a:prst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84693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各种队列的执行效果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52771" y="4590480"/>
            <a:ext cx="8841255" cy="361530"/>
          </a:xfrm>
        </p:spPr>
        <p:txBody>
          <a:bodyPr/>
          <a:lstStyle/>
          <a:p>
            <a:r>
              <a:rPr lang="zh-CN" altLang="en-US">
                <a:solidFill>
                  <a:srgbClr val="000000"/>
                </a:solidFill>
                <a:latin typeface="Menlo-Regular"/>
              </a:rPr>
              <a:t>使用</a:t>
            </a:r>
            <a:r>
              <a:rPr lang="en-US" altLang="zh-CN">
                <a:solidFill>
                  <a:srgbClr val="000000"/>
                </a:solidFill>
                <a:latin typeface="Menlo-Regular"/>
              </a:rPr>
              <a:t>sync</a:t>
            </a:r>
            <a:r>
              <a:rPr lang="zh-CN" altLang="en-US">
                <a:solidFill>
                  <a:srgbClr val="000000"/>
                </a:solidFill>
                <a:latin typeface="Menlo-Regular"/>
              </a:rPr>
              <a:t>函数往</a:t>
            </a:r>
            <a:r>
              <a:rPr lang="zh-CN" altLang="en-US">
                <a:solidFill>
                  <a:srgbClr val="FF0000"/>
                </a:solidFill>
                <a:latin typeface="Menlo-Regular"/>
              </a:rPr>
              <a:t>当前</a:t>
            </a:r>
            <a:r>
              <a:rPr lang="zh-CN" altLang="en-US">
                <a:solidFill>
                  <a:schemeClr val="accent5"/>
                </a:solidFill>
              </a:rPr>
              <a:t>串行</a:t>
            </a:r>
            <a:r>
              <a:rPr lang="zh-CN" altLang="en-US">
                <a:solidFill>
                  <a:srgbClr val="000000"/>
                </a:solidFill>
                <a:latin typeface="Menlo-Regular"/>
              </a:rPr>
              <a:t>队列中添加任务，会卡住当前的串行队列（产生死锁）</a:t>
            </a:r>
            <a:endParaRPr lang="en-US" altLang="zh-CN">
              <a:solidFill>
                <a:srgbClr val="000000"/>
              </a:solidFill>
              <a:latin typeface="Menlo-Regular"/>
            </a:endParaRPr>
          </a:p>
        </p:txBody>
      </p:sp>
      <p:graphicFrame>
        <p:nvGraphicFramePr>
          <p:cNvPr id="4" name="内容占位符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58090399"/>
              </p:ext>
            </p:extLst>
          </p:nvPr>
        </p:nvGraphicFramePr>
        <p:xfrm>
          <a:off x="1407151" y="1649090"/>
          <a:ext cx="8128000" cy="2461679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670684"/>
                <a:gridCol w="2097804"/>
                <a:gridCol w="2197700"/>
                <a:gridCol w="2161812"/>
              </a:tblGrid>
              <a:tr h="375447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43116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Wingdings" charset="2"/>
                        <a:buNone/>
                      </a:pP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Wingdings" charset="2"/>
                        <a:buNone/>
                      </a:pP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Wingdings" charset="2"/>
                        <a:buNone/>
                      </a:pP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43116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Wingdings" charset="2"/>
                        <a:buNone/>
                      </a:pP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Wingdings" charset="2"/>
                        <a:buNone/>
                      </a:pP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Wingdings" charset="2"/>
                        <a:buNone/>
                      </a:pP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内容占位符 2"/>
          <p:cNvSpPr txBox="1">
            <a:spLocks/>
          </p:cNvSpPr>
          <p:nvPr/>
        </p:nvSpPr>
        <p:spPr>
          <a:xfrm>
            <a:off x="3077237" y="2050562"/>
            <a:ext cx="2083532" cy="10013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pPr marL="285750" indent="-285750">
              <a:buClr>
                <a:schemeClr val="tx1">
                  <a:lumMod val="65000"/>
                  <a:lumOff val="35000"/>
                </a:schemeClr>
              </a:buClr>
              <a:buFont typeface="Wingdings" charset="2"/>
              <a:buChar char="p"/>
            </a:pPr>
            <a:r>
              <a:rPr lang="zh-CN" altLang="en-US" sz="1800">
                <a:solidFill>
                  <a:srgbClr val="F79646"/>
                </a:solidFill>
                <a:latin typeface="Microsoft YaHei" charset="-122"/>
                <a:ea typeface="Microsoft YaHei" charset="-122"/>
                <a:cs typeface="Microsoft YaHei" charset="-122"/>
              </a:rPr>
              <a:t>没有</a:t>
            </a:r>
            <a:r>
              <a:rPr lang="zh-CN" altLang="en-US" sz="1800">
                <a:latin typeface="Microsoft YaHei" charset="-122"/>
                <a:ea typeface="Microsoft YaHei" charset="-122"/>
                <a:cs typeface="Microsoft YaHei" charset="-122"/>
              </a:rPr>
              <a:t>开启新线程</a:t>
            </a:r>
            <a:endParaRPr lang="en-US" altLang="zh-CN" sz="180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285750" indent="-285750">
              <a:buClr>
                <a:schemeClr val="tx1">
                  <a:lumMod val="65000"/>
                  <a:lumOff val="35000"/>
                </a:schemeClr>
              </a:buClr>
              <a:buFont typeface="Wingdings" charset="2"/>
              <a:buChar char="p"/>
            </a:pPr>
            <a:r>
              <a:rPr lang="zh-CN" altLang="en-US" sz="1800">
                <a:solidFill>
                  <a:schemeClr val="accent5"/>
                </a:solidFill>
                <a:latin typeface="Microsoft YaHei" charset="-122"/>
                <a:ea typeface="Microsoft YaHei" charset="-122"/>
                <a:cs typeface="Microsoft YaHei" charset="-122"/>
              </a:rPr>
              <a:t>串行</a:t>
            </a:r>
            <a:r>
              <a:rPr lang="zh-CN" altLang="en-US" sz="1800">
                <a:latin typeface="Microsoft YaHei" charset="-122"/>
                <a:ea typeface="Microsoft YaHei" charset="-122"/>
                <a:cs typeface="Microsoft YaHei" charset="-122"/>
              </a:rPr>
              <a:t>执行任务</a:t>
            </a: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5160769" y="2057762"/>
            <a:ext cx="2197700" cy="10013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pPr marL="285750" indent="-285750">
              <a:buClr>
                <a:schemeClr val="tx1">
                  <a:lumMod val="65000"/>
                  <a:lumOff val="35000"/>
                </a:schemeClr>
              </a:buClr>
              <a:buFont typeface="Wingdings" charset="2"/>
              <a:buChar char="p"/>
            </a:pPr>
            <a:r>
              <a:rPr lang="zh-CN" altLang="en-US" sz="1800">
                <a:solidFill>
                  <a:srgbClr val="F79646"/>
                </a:solidFill>
                <a:latin typeface="Microsoft YaHei" charset="-122"/>
                <a:ea typeface="Microsoft YaHei" charset="-122"/>
                <a:cs typeface="Microsoft YaHei" charset="-122"/>
              </a:rPr>
              <a:t>没有</a:t>
            </a:r>
            <a:r>
              <a:rPr lang="zh-CN" altLang="en-US" sz="1800">
                <a:latin typeface="Microsoft YaHei" charset="-122"/>
                <a:ea typeface="Microsoft YaHei" charset="-122"/>
                <a:cs typeface="Microsoft YaHei" charset="-122"/>
              </a:rPr>
              <a:t>开启新线程</a:t>
            </a:r>
            <a:endParaRPr lang="en-US" altLang="zh-CN" sz="180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285750" indent="-285750">
              <a:buClr>
                <a:schemeClr val="tx1">
                  <a:lumMod val="65000"/>
                  <a:lumOff val="35000"/>
                </a:schemeClr>
              </a:buClr>
              <a:buFont typeface="Wingdings" charset="2"/>
              <a:buChar char="p"/>
            </a:pPr>
            <a:r>
              <a:rPr lang="zh-CN" altLang="en-US" sz="1800">
                <a:solidFill>
                  <a:schemeClr val="accent5"/>
                </a:solidFill>
                <a:latin typeface="Microsoft YaHei" charset="-122"/>
                <a:ea typeface="Microsoft YaHei" charset="-122"/>
                <a:cs typeface="Microsoft YaHei" charset="-122"/>
              </a:rPr>
              <a:t>串行</a:t>
            </a:r>
            <a:r>
              <a:rPr lang="zh-CN" altLang="en-US" sz="1800">
                <a:latin typeface="Microsoft YaHei" charset="-122"/>
                <a:ea typeface="Microsoft YaHei" charset="-122"/>
                <a:cs typeface="Microsoft YaHei" charset="-122"/>
              </a:rPr>
              <a:t>执行任务</a:t>
            </a: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7365993" y="2050562"/>
            <a:ext cx="2197700" cy="10013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pPr marL="285750" indent="-285750">
              <a:buClr>
                <a:schemeClr val="tx1">
                  <a:lumMod val="65000"/>
                  <a:lumOff val="35000"/>
                </a:schemeClr>
              </a:buClr>
              <a:buFont typeface="Wingdings" charset="2"/>
              <a:buChar char="p"/>
            </a:pPr>
            <a:r>
              <a:rPr lang="zh-CN" altLang="en-US" sz="1800">
                <a:solidFill>
                  <a:srgbClr val="F79646"/>
                </a:solidFill>
                <a:latin typeface="Microsoft YaHei" charset="-122"/>
                <a:ea typeface="Microsoft YaHei" charset="-122"/>
                <a:cs typeface="Microsoft YaHei" charset="-122"/>
              </a:rPr>
              <a:t>没有</a:t>
            </a:r>
            <a:r>
              <a:rPr lang="zh-CN" altLang="en-US" sz="1800">
                <a:latin typeface="Microsoft YaHei" charset="-122"/>
                <a:ea typeface="Microsoft YaHei" charset="-122"/>
                <a:cs typeface="Microsoft YaHei" charset="-122"/>
              </a:rPr>
              <a:t>开启新线程</a:t>
            </a:r>
            <a:endParaRPr lang="en-US" altLang="zh-CN" sz="180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285750" indent="-285750">
              <a:buClr>
                <a:schemeClr val="tx1">
                  <a:lumMod val="65000"/>
                  <a:lumOff val="35000"/>
                </a:schemeClr>
              </a:buClr>
              <a:buFont typeface="Wingdings" charset="2"/>
              <a:buChar char="p"/>
            </a:pPr>
            <a:r>
              <a:rPr lang="zh-CN" altLang="en-US" sz="1800">
                <a:solidFill>
                  <a:schemeClr val="accent5"/>
                </a:solidFill>
                <a:latin typeface="Microsoft YaHei" charset="-122"/>
                <a:ea typeface="Microsoft YaHei" charset="-122"/>
                <a:cs typeface="Microsoft YaHei" charset="-122"/>
              </a:rPr>
              <a:t>串行</a:t>
            </a:r>
            <a:r>
              <a:rPr lang="zh-CN" altLang="en-US" sz="1800">
                <a:latin typeface="Microsoft YaHei" charset="-122"/>
                <a:ea typeface="Microsoft YaHei" charset="-122"/>
                <a:cs typeface="Microsoft YaHei" charset="-122"/>
              </a:rPr>
              <a:t>执行任务</a:t>
            </a:r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3077237" y="3080564"/>
            <a:ext cx="2083532" cy="10013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pPr marL="285750" indent="-285750">
              <a:buClr>
                <a:schemeClr val="tx1">
                  <a:lumMod val="65000"/>
                  <a:lumOff val="35000"/>
                </a:schemeClr>
              </a:buClr>
              <a:buFont typeface="Wingdings" charset="2"/>
              <a:buChar char="p"/>
            </a:pPr>
            <a:r>
              <a:rPr lang="zh-CN" altLang="en-US" sz="1800">
                <a:solidFill>
                  <a:srgbClr val="0000FF"/>
                </a:solidFill>
                <a:latin typeface="Microsoft YaHei" charset="-122"/>
                <a:ea typeface="Microsoft YaHei" charset="-122"/>
                <a:cs typeface="Microsoft YaHei" charset="-122"/>
              </a:rPr>
              <a:t>有</a:t>
            </a:r>
            <a:r>
              <a:rPr lang="zh-CN" altLang="en-US" sz="1800">
                <a:latin typeface="Microsoft YaHei" charset="-122"/>
                <a:ea typeface="Microsoft YaHei" charset="-122"/>
                <a:cs typeface="Microsoft YaHei" charset="-122"/>
              </a:rPr>
              <a:t>开启新线程</a:t>
            </a:r>
            <a:endParaRPr lang="en-US" altLang="zh-CN" sz="180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285750" indent="-285750">
              <a:buClr>
                <a:schemeClr val="tx1">
                  <a:lumMod val="65000"/>
                  <a:lumOff val="35000"/>
                </a:schemeClr>
              </a:buClr>
              <a:buFont typeface="Wingdings" charset="2"/>
              <a:buChar char="p"/>
            </a:pPr>
            <a:r>
              <a:rPr lang="zh-CN" altLang="en-US" sz="180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并发</a:t>
            </a:r>
            <a:r>
              <a:rPr lang="zh-CN" altLang="en-US" sz="1800">
                <a:latin typeface="Microsoft YaHei" charset="-122"/>
                <a:ea typeface="Microsoft YaHei" charset="-122"/>
                <a:cs typeface="Microsoft YaHei" charset="-122"/>
              </a:rPr>
              <a:t>执行任务</a:t>
            </a: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5160769" y="3090403"/>
            <a:ext cx="2205224" cy="10013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pPr marL="285750" indent="-285750">
              <a:buClr>
                <a:schemeClr val="tx1">
                  <a:lumMod val="65000"/>
                  <a:lumOff val="35000"/>
                </a:schemeClr>
              </a:buClr>
              <a:buFont typeface="Wingdings" charset="2"/>
              <a:buChar char="p"/>
            </a:pPr>
            <a:r>
              <a:rPr lang="zh-CN" altLang="en-US" sz="1800">
                <a:solidFill>
                  <a:srgbClr val="0000FF"/>
                </a:solidFill>
                <a:latin typeface="Microsoft YaHei" charset="-122"/>
                <a:ea typeface="Microsoft YaHei" charset="-122"/>
                <a:cs typeface="Microsoft YaHei" charset="-122"/>
              </a:rPr>
              <a:t>有</a:t>
            </a:r>
            <a:r>
              <a:rPr lang="zh-CN" altLang="en-US" sz="1800">
                <a:latin typeface="Microsoft YaHei" charset="-122"/>
                <a:ea typeface="Microsoft YaHei" charset="-122"/>
                <a:cs typeface="Microsoft YaHei" charset="-122"/>
              </a:rPr>
              <a:t>开启新线程</a:t>
            </a:r>
            <a:endParaRPr lang="en-US" altLang="zh-CN" sz="180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285750" indent="-285750">
              <a:buClr>
                <a:schemeClr val="tx1">
                  <a:lumMod val="65000"/>
                  <a:lumOff val="35000"/>
                </a:schemeClr>
              </a:buClr>
              <a:buFont typeface="Wingdings" charset="2"/>
              <a:buChar char="p"/>
            </a:pPr>
            <a:r>
              <a:rPr lang="zh-CN" altLang="en-US" sz="1800">
                <a:solidFill>
                  <a:srgbClr val="4BACC6"/>
                </a:solidFill>
                <a:latin typeface="Microsoft YaHei" charset="-122"/>
                <a:ea typeface="Microsoft YaHei" charset="-122"/>
                <a:cs typeface="Microsoft YaHei" charset="-122"/>
              </a:rPr>
              <a:t>串行</a:t>
            </a:r>
            <a:r>
              <a:rPr lang="zh-CN" altLang="en-US" sz="1800">
                <a:latin typeface="Microsoft YaHei" charset="-122"/>
                <a:ea typeface="Microsoft YaHei" charset="-122"/>
                <a:cs typeface="Microsoft YaHei" charset="-122"/>
              </a:rPr>
              <a:t>执行任务</a:t>
            </a:r>
          </a:p>
        </p:txBody>
      </p:sp>
      <p:sp>
        <p:nvSpPr>
          <p:cNvPr id="10" name="内容占位符 2"/>
          <p:cNvSpPr txBox="1">
            <a:spLocks/>
          </p:cNvSpPr>
          <p:nvPr/>
        </p:nvSpPr>
        <p:spPr>
          <a:xfrm>
            <a:off x="7358469" y="3090403"/>
            <a:ext cx="2197700" cy="10013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pPr marL="285750" indent="-285750">
              <a:buClr>
                <a:schemeClr val="tx1">
                  <a:lumMod val="65000"/>
                  <a:lumOff val="35000"/>
                </a:schemeClr>
              </a:buClr>
              <a:buFont typeface="Wingdings" charset="2"/>
              <a:buChar char="p"/>
            </a:pPr>
            <a:r>
              <a:rPr lang="zh-CN" altLang="en-US" sz="1800">
                <a:solidFill>
                  <a:srgbClr val="F79646"/>
                </a:solidFill>
                <a:latin typeface="Microsoft YaHei" charset="-122"/>
                <a:ea typeface="Microsoft YaHei" charset="-122"/>
                <a:cs typeface="Microsoft YaHei" charset="-122"/>
              </a:rPr>
              <a:t>没有</a:t>
            </a:r>
            <a:r>
              <a:rPr lang="zh-CN" altLang="en-US" sz="1800">
                <a:latin typeface="Microsoft YaHei" charset="-122"/>
                <a:ea typeface="Microsoft YaHei" charset="-122"/>
                <a:cs typeface="Microsoft YaHei" charset="-122"/>
              </a:rPr>
              <a:t>开启新线程</a:t>
            </a:r>
            <a:endParaRPr lang="en-US" altLang="zh-CN" sz="180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285750" indent="-285750">
              <a:buClr>
                <a:schemeClr val="tx1">
                  <a:lumMod val="65000"/>
                  <a:lumOff val="35000"/>
                </a:schemeClr>
              </a:buClr>
              <a:buFont typeface="Wingdings" charset="2"/>
              <a:buChar char="p"/>
            </a:pPr>
            <a:r>
              <a:rPr lang="zh-CN" altLang="en-US" sz="1800">
                <a:solidFill>
                  <a:schemeClr val="accent5"/>
                </a:solidFill>
                <a:latin typeface="Microsoft YaHei" charset="-122"/>
                <a:ea typeface="Microsoft YaHei" charset="-122"/>
                <a:cs typeface="Microsoft YaHei" charset="-122"/>
              </a:rPr>
              <a:t>串行</a:t>
            </a:r>
            <a:r>
              <a:rPr lang="zh-CN" altLang="en-US" sz="1800">
                <a:latin typeface="Microsoft YaHei" charset="-122"/>
                <a:ea typeface="Microsoft YaHei" charset="-122"/>
                <a:cs typeface="Microsoft YaHei" charset="-122"/>
              </a:rPr>
              <a:t>执行任务</a:t>
            </a:r>
          </a:p>
        </p:txBody>
      </p:sp>
      <p:sp>
        <p:nvSpPr>
          <p:cNvPr id="11" name="内容占位符 2"/>
          <p:cNvSpPr txBox="1">
            <a:spLocks/>
          </p:cNvSpPr>
          <p:nvPr/>
        </p:nvSpPr>
        <p:spPr>
          <a:xfrm>
            <a:off x="3077237" y="1634821"/>
            <a:ext cx="2083532" cy="4014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pPr marL="0" indent="0" algn="ctr">
              <a:buClr>
                <a:schemeClr val="tx1">
                  <a:lumMod val="65000"/>
                  <a:lumOff val="35000"/>
                </a:schemeClr>
              </a:buClr>
              <a:buNone/>
            </a:pPr>
            <a:r>
              <a:rPr lang="zh-CN" altLang="en-US" sz="180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并发队列</a:t>
            </a:r>
          </a:p>
        </p:txBody>
      </p:sp>
      <p:sp>
        <p:nvSpPr>
          <p:cNvPr id="12" name="内容占位符 2"/>
          <p:cNvSpPr txBox="1">
            <a:spLocks/>
          </p:cNvSpPr>
          <p:nvPr/>
        </p:nvSpPr>
        <p:spPr>
          <a:xfrm>
            <a:off x="5160769" y="1642021"/>
            <a:ext cx="2197700" cy="4014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pPr marL="0" indent="0" algn="ctr">
              <a:buClr>
                <a:schemeClr val="tx1">
                  <a:lumMod val="65000"/>
                  <a:lumOff val="35000"/>
                </a:schemeClr>
              </a:buClr>
              <a:buNone/>
            </a:pPr>
            <a:r>
              <a:rPr lang="zh-CN" altLang="en-US" sz="1800">
                <a:solidFill>
                  <a:srgbClr val="FFFFFF"/>
                </a:solidFill>
                <a:latin typeface="Microsoft YaHei" charset="-122"/>
                <a:ea typeface="Microsoft YaHei" charset="-122"/>
                <a:cs typeface="Microsoft YaHei" charset="-122"/>
              </a:rPr>
              <a:t>手动创建的串行队列</a:t>
            </a:r>
          </a:p>
        </p:txBody>
      </p:sp>
      <p:sp>
        <p:nvSpPr>
          <p:cNvPr id="13" name="内容占位符 2"/>
          <p:cNvSpPr txBox="1">
            <a:spLocks/>
          </p:cNvSpPr>
          <p:nvPr/>
        </p:nvSpPr>
        <p:spPr>
          <a:xfrm>
            <a:off x="7337451" y="1622223"/>
            <a:ext cx="2197700" cy="4014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pPr marL="0" indent="0" algn="ctr">
              <a:buClr>
                <a:schemeClr val="tx1">
                  <a:lumMod val="65000"/>
                  <a:lumOff val="35000"/>
                </a:schemeClr>
              </a:buClr>
              <a:buNone/>
            </a:pPr>
            <a:r>
              <a:rPr lang="zh-CN" altLang="en-US" sz="1800">
                <a:solidFill>
                  <a:srgbClr val="FFFFFF"/>
                </a:solidFill>
                <a:latin typeface="Microsoft YaHei" charset="-122"/>
                <a:ea typeface="Microsoft YaHei" charset="-122"/>
                <a:cs typeface="Microsoft YaHei" charset="-122"/>
              </a:rPr>
              <a:t>主队列</a:t>
            </a:r>
          </a:p>
        </p:txBody>
      </p:sp>
      <p:sp>
        <p:nvSpPr>
          <p:cNvPr id="14" name="内容占位符 2"/>
          <p:cNvSpPr txBox="1">
            <a:spLocks/>
          </p:cNvSpPr>
          <p:nvPr/>
        </p:nvSpPr>
        <p:spPr>
          <a:xfrm>
            <a:off x="1407151" y="2050562"/>
            <a:ext cx="1670086" cy="10013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pPr marL="0" indent="0" algn="ctr">
              <a:buClr>
                <a:schemeClr val="tx1">
                  <a:lumMod val="65000"/>
                  <a:lumOff val="35000"/>
                </a:schemeClr>
              </a:buClr>
              <a:buNone/>
            </a:pPr>
            <a:r>
              <a:rPr lang="zh-CN" altLang="en-US" sz="1800">
                <a:latin typeface="Microsoft YaHei" charset="-122"/>
                <a:ea typeface="Microsoft YaHei" charset="-122"/>
                <a:cs typeface="Microsoft YaHei" charset="-122"/>
              </a:rPr>
              <a:t>同步（</a:t>
            </a:r>
            <a:r>
              <a:rPr lang="en-US" altLang="zh-CN" sz="1800">
                <a:latin typeface="Microsoft YaHei" charset="-122"/>
                <a:ea typeface="Microsoft YaHei" charset="-122"/>
                <a:cs typeface="Microsoft YaHei" charset="-122"/>
              </a:rPr>
              <a:t>sync</a:t>
            </a:r>
            <a:r>
              <a:rPr lang="zh-CN" altLang="en-US" sz="1800">
                <a:latin typeface="Microsoft YaHei" charset="-122"/>
                <a:ea typeface="Microsoft YaHei" charset="-122"/>
                <a:cs typeface="Microsoft YaHei" charset="-122"/>
              </a:rPr>
              <a:t>）</a:t>
            </a:r>
          </a:p>
        </p:txBody>
      </p:sp>
      <p:sp>
        <p:nvSpPr>
          <p:cNvPr id="15" name="内容占位符 2"/>
          <p:cNvSpPr txBox="1">
            <a:spLocks/>
          </p:cNvSpPr>
          <p:nvPr/>
        </p:nvSpPr>
        <p:spPr>
          <a:xfrm>
            <a:off x="1407151" y="3097603"/>
            <a:ext cx="1670086" cy="10013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pPr marL="0" indent="0" algn="ctr">
              <a:buClr>
                <a:schemeClr val="tx1">
                  <a:lumMod val="65000"/>
                  <a:lumOff val="35000"/>
                </a:schemeClr>
              </a:buClr>
              <a:buNone/>
            </a:pPr>
            <a:r>
              <a:rPr lang="zh-CN" altLang="en-US" sz="1800">
                <a:latin typeface="Microsoft YaHei" charset="-122"/>
                <a:ea typeface="Microsoft YaHei" charset="-122"/>
                <a:cs typeface="Microsoft YaHei" charset="-122"/>
              </a:rPr>
              <a:t>异步（</a:t>
            </a:r>
            <a:r>
              <a:rPr lang="en-US" altLang="zh-CN" sz="1800">
                <a:latin typeface="Microsoft YaHei" charset="-122"/>
                <a:ea typeface="Microsoft YaHei" charset="-122"/>
                <a:cs typeface="Microsoft YaHei" charset="-122"/>
              </a:rPr>
              <a:t>async</a:t>
            </a:r>
            <a:r>
              <a:rPr lang="zh-CN" altLang="en-US" sz="1800">
                <a:latin typeface="Microsoft YaHei" charset="-122"/>
                <a:ea typeface="Microsoft YaHei" charset="-122"/>
                <a:cs typeface="Microsoft YaHei" charset="-12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516642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17-Seemygo.potx" id="{3322639B-F8FE-4D8E-B95A-689F35BC92D4}" vid="{7BDECA8C-96EE-4475-8611-81F66AB506B9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00-学前须知</Template>
  <TotalTime>19749</TotalTime>
  <Words>1473</Words>
  <Application>Microsoft Macintosh PowerPoint</Application>
  <PresentationFormat>宽屏</PresentationFormat>
  <Paragraphs>268</Paragraphs>
  <Slides>38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50" baseType="lpstr">
      <vt:lpstr>Calibri</vt:lpstr>
      <vt:lpstr>Calibri Light</vt:lpstr>
      <vt:lpstr>Mangal</vt:lpstr>
      <vt:lpstr>Menlo-Regular</vt:lpstr>
      <vt:lpstr>Microsoft YaHei</vt:lpstr>
      <vt:lpstr>Wingdings</vt:lpstr>
      <vt:lpstr>等线</vt:lpstr>
      <vt:lpstr>黑体</vt:lpstr>
      <vt:lpstr>宋体</vt:lpstr>
      <vt:lpstr>微软雅黑</vt:lpstr>
      <vt:lpstr>Arial</vt:lpstr>
      <vt:lpstr>Office 主题</vt:lpstr>
      <vt:lpstr>多线程</vt:lpstr>
      <vt:lpstr>面试题</vt:lpstr>
      <vt:lpstr>面试题</vt:lpstr>
      <vt:lpstr>面试题</vt:lpstr>
      <vt:lpstr>iOS中的常见多线程方案</vt:lpstr>
      <vt:lpstr>GCD的常用函数</vt:lpstr>
      <vt:lpstr>GCD的队列</vt:lpstr>
      <vt:lpstr>容易混淆的术语</vt:lpstr>
      <vt:lpstr>各种队列的执行效果</vt:lpstr>
      <vt:lpstr>PowerPoint 演示文稿</vt:lpstr>
      <vt:lpstr>PowerPoint 演示文稿</vt:lpstr>
      <vt:lpstr>PowerPoint 演示文稿</vt:lpstr>
      <vt:lpstr>队列组的使用</vt:lpstr>
      <vt:lpstr>多线程的安全隐患</vt:lpstr>
      <vt:lpstr>多线程安全隐患示例01 – 存钱取钱</vt:lpstr>
      <vt:lpstr>多线程安全隐患示例02 – 卖票</vt:lpstr>
      <vt:lpstr>多线程安全隐患分析</vt:lpstr>
      <vt:lpstr>多线程安全隐患的解决方案</vt:lpstr>
      <vt:lpstr>iOS中的线程同步方案</vt:lpstr>
      <vt:lpstr>GNUstep</vt:lpstr>
      <vt:lpstr>OSSpinLock</vt:lpstr>
      <vt:lpstr>os_unfair_lock</vt:lpstr>
      <vt:lpstr>pthread_mutex</vt:lpstr>
      <vt:lpstr>pthread_mutex – 递归锁</vt:lpstr>
      <vt:lpstr>pthread_mutex – 条件</vt:lpstr>
      <vt:lpstr>NSLock、NSRecursiveLock</vt:lpstr>
      <vt:lpstr>NSCondition</vt:lpstr>
      <vt:lpstr>NSConditionLock</vt:lpstr>
      <vt:lpstr>dispatch_semaphore</vt:lpstr>
      <vt:lpstr>dispatch_queue</vt:lpstr>
      <vt:lpstr>@synchronized</vt:lpstr>
      <vt:lpstr>iOS线程同步方案性能比较</vt:lpstr>
      <vt:lpstr>自旋锁、互斥锁比较</vt:lpstr>
      <vt:lpstr>atomic</vt:lpstr>
      <vt:lpstr>iOS中的读写安全方案</vt:lpstr>
      <vt:lpstr>pthread_rwlock</vt:lpstr>
      <vt:lpstr>dispatch_barrier_async</vt:lpstr>
      <vt:lpstr>PowerPoint 演示文稿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李明杰</dc:creator>
  <cp:lastModifiedBy>淘5721</cp:lastModifiedBy>
  <cp:revision>881</cp:revision>
  <dcterms:created xsi:type="dcterms:W3CDTF">2017-11-23T13:35:11Z</dcterms:created>
  <dcterms:modified xsi:type="dcterms:W3CDTF">2018-06-19T13:50:10Z</dcterms:modified>
</cp:coreProperties>
</file>