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84" r:id="rId2"/>
    <p:sldId id="305" r:id="rId3"/>
    <p:sldId id="310" r:id="rId4"/>
    <p:sldId id="319" r:id="rId5"/>
    <p:sldId id="320" r:id="rId6"/>
    <p:sldId id="321" r:id="rId7"/>
    <p:sldId id="323" r:id="rId8"/>
    <p:sldId id="325" r:id="rId9"/>
    <p:sldId id="322" r:id="rId10"/>
    <p:sldId id="326" r:id="rId11"/>
    <p:sldId id="313" r:id="rId12"/>
    <p:sldId id="312" r:id="rId13"/>
    <p:sldId id="318" r:id="rId14"/>
    <p:sldId id="303" r:id="rId15"/>
    <p:sldId id="306" r:id="rId16"/>
    <p:sldId id="307" r:id="rId17"/>
    <p:sldId id="308" r:id="rId18"/>
    <p:sldId id="309" r:id="rId19"/>
    <p:sldId id="315" r:id="rId20"/>
    <p:sldId id="316" r:id="rId21"/>
    <p:sldId id="317" r:id="rId22"/>
    <p:sldId id="300" r:id="rId23"/>
  </p:sldIdLst>
  <p:sldSz cx="12192000" cy="6858000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9">
          <p15:clr>
            <a:srgbClr val="A4A3A4"/>
          </p15:clr>
        </p15:guide>
        <p15:guide id="2" pos="234">
          <p15:clr>
            <a:srgbClr val="A4A3A4"/>
          </p15:clr>
        </p15:guide>
        <p15:guide id="3" pos="7446">
          <p15:clr>
            <a:srgbClr val="A4A3A4"/>
          </p15:clr>
        </p15:guide>
        <p15:guide id="4" orient="horz" pos="958">
          <p15:clr>
            <a:srgbClr val="A4A3A4"/>
          </p15:clr>
        </p15:guide>
        <p15:guide id="5" pos="7514">
          <p15:clr>
            <a:srgbClr val="A4A3A4"/>
          </p15:clr>
        </p15:guide>
        <p15:guide id="6" pos="166">
          <p15:clr>
            <a:srgbClr val="A4A3A4"/>
          </p15:clr>
        </p15:guide>
        <p15:guide id="7" orient="horz" pos="3929">
          <p15:clr>
            <a:srgbClr val="A4A3A4"/>
          </p15:clr>
        </p15:guide>
        <p15:guide id="8" pos="3772">
          <p15:clr>
            <a:srgbClr val="A4A3A4"/>
          </p15:clr>
        </p15:guide>
        <p15:guide id="9" pos="3908">
          <p15:clr>
            <a:srgbClr val="A4A3A4"/>
          </p15:clr>
        </p15:guide>
        <p15:guide id="10" pos="45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14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83508" autoAdjust="0"/>
  </p:normalViewPr>
  <p:slideViewPr>
    <p:cSldViewPr>
      <p:cViewPr varScale="1">
        <p:scale>
          <a:sx n="96" d="100"/>
          <a:sy n="96" d="100"/>
        </p:scale>
        <p:origin x="1032" y="90"/>
      </p:cViewPr>
      <p:guideLst>
        <p:guide orient="horz" pos="1139"/>
        <p:guide pos="234"/>
        <p:guide pos="7446"/>
        <p:guide orient="horz" pos="958"/>
        <p:guide pos="7514"/>
        <p:guide pos="166"/>
        <p:guide orient="horz" pos="3929"/>
        <p:guide pos="3772"/>
        <p:guide pos="3908"/>
        <p:guide pos="454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894"/>
    </p:cViewPr>
  </p:sorterViewPr>
  <p:notesViewPr>
    <p:cSldViewPr>
      <p:cViewPr varScale="1">
        <p:scale>
          <a:sx n="123" d="100"/>
          <a:sy n="123" d="100"/>
        </p:scale>
        <p:origin x="-100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CB0A545D-FBFD-4777-85F0-9D0371155D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6A90A80-1870-47C8-938E-5B6D01A33B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0146B85-0917-42AE-B77D-B3CC2EFEF26B}" type="datetimeFigureOut">
              <a:rPr lang="de-DE"/>
              <a:pPr>
                <a:defRPr/>
              </a:pPr>
              <a:t>03.01.2021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33BE1B5-BAD5-462D-A26C-244F7D16B9F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34C500-EA29-403A-80B7-7C95930D6E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07EE894-5EFE-467F-AD46-5DB6EDB1003E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D8825EA-6310-442E-B120-0F44C0354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E6F65A3-8C96-4F90-B790-2B0BADCA8EB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D926938-4E15-43D5-9BFE-FA8BBED33E99}" type="datetimeFigureOut">
              <a:rPr lang="de-DE"/>
              <a:pPr>
                <a:defRPr/>
              </a:pPr>
              <a:t>03.01.2021</a:t>
            </a:fld>
            <a:endParaRPr lang="de-DE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9D38113D-C987-45B2-BA74-C5EBF8089E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386B1FAE-523A-4E39-9290-AEF28CA776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4813" y="4343400"/>
            <a:ext cx="6084887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7B7D53-1F5E-41F9-8A06-ADEE2BA4B1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21F1572-CB5F-444A-8DE8-C518830FDB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DE3AC98-1333-4B0A-9DE0-51FBAC632E92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rtl="0" fontAlgn="base">
      <a:spcBef>
        <a:spcPct val="30000"/>
      </a:spcBef>
      <a:spcAft>
        <a:spcPct val="0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rtl="0" fontAlgn="base">
      <a:spcBef>
        <a:spcPct val="30000"/>
      </a:spcBef>
      <a:spcAft>
        <a:spcPct val="0"/>
      </a:spcAft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rtl="0" fontAlgn="base">
      <a:spcBef>
        <a:spcPct val="30000"/>
      </a:spcBef>
      <a:spcAft>
        <a:spcPct val="0"/>
      </a:spcAft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rtl="0" fontAlgn="base">
      <a:spcBef>
        <a:spcPct val="30000"/>
      </a:spcBef>
      <a:spcAft>
        <a:spcPct val="0"/>
      </a:spcAft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rtl="0" fontAlgn="base">
      <a:spcBef>
        <a:spcPct val="30000"/>
      </a:spcBef>
      <a:spcAft>
        <a:spcPct val="0"/>
      </a:spcAft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 dirty="0"/>
              <a:t>Synergieeffekte</a:t>
            </a:r>
          </a:p>
          <a:p>
            <a:pPr lvl="1"/>
            <a:r>
              <a:rPr lang="de-DE" dirty="0"/>
              <a:t>Code kann wiederverwendet werden</a:t>
            </a:r>
          </a:p>
          <a:p>
            <a:pPr lvl="1"/>
            <a:r>
              <a:rPr lang="de-DE" dirty="0"/>
              <a:t>Beispiel Datenbankanbindung -&gt; Bei Veränderung des DB Schemas ist der Batch </a:t>
            </a:r>
            <a:r>
              <a:rPr lang="de-DE" dirty="0" err="1"/>
              <a:t>job</a:t>
            </a:r>
            <a:r>
              <a:rPr lang="de-DE" dirty="0"/>
              <a:t> direkt mitangepasst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3AC98-1333-4B0A-9DE0-51FBAC632E92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54496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Wie immer bei Spring POJO orientiert</a:t>
            </a:r>
          </a:p>
          <a:p>
            <a:r>
              <a:rPr lang="de-DE" dirty="0"/>
              <a:t>Item Reader Interface</a:t>
            </a:r>
          </a:p>
          <a:p>
            <a:pPr lvl="1"/>
            <a:r>
              <a:rPr lang="de-DE" dirty="0"/>
              <a:t>Klasse braucht Funktion </a:t>
            </a:r>
            <a:r>
              <a:rPr lang="de-DE" dirty="0" err="1"/>
              <a:t>read</a:t>
            </a:r>
            <a:endParaRPr lang="de-DE" dirty="0"/>
          </a:p>
          <a:p>
            <a:pPr lvl="2"/>
            <a:r>
              <a:rPr lang="de-DE" dirty="0"/>
              <a:t>Liefert einen Eintrag</a:t>
            </a:r>
          </a:p>
          <a:p>
            <a:pPr lvl="0"/>
            <a:r>
              <a:rPr lang="de-DE" dirty="0"/>
              <a:t>Item </a:t>
            </a:r>
            <a:r>
              <a:rPr lang="de-DE" dirty="0" err="1"/>
              <a:t>Processor</a:t>
            </a:r>
            <a:r>
              <a:rPr lang="de-DE" dirty="0"/>
              <a:t> Interface</a:t>
            </a:r>
          </a:p>
          <a:p>
            <a:pPr marL="628650" marR="0" lvl="1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de-DE" dirty="0"/>
              <a:t>Klasse braucht Funktion </a:t>
            </a:r>
            <a:r>
              <a:rPr lang="de-DE" dirty="0" err="1"/>
              <a:t>process</a:t>
            </a:r>
            <a:endParaRPr lang="de-DE" dirty="0"/>
          </a:p>
          <a:p>
            <a:pPr marL="1085850" marR="0" lvl="2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de-DE" dirty="0"/>
              <a:t>Nimmt Parameter, liefert Rückgabe</a:t>
            </a:r>
          </a:p>
          <a:p>
            <a:pPr lvl="0"/>
            <a:r>
              <a:rPr lang="de-DE" dirty="0"/>
              <a:t>Item Writer Interface</a:t>
            </a:r>
          </a:p>
          <a:p>
            <a:pPr marL="628650" marR="0" lvl="1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de-DE" dirty="0"/>
              <a:t>Klasse braucht Funktion </a:t>
            </a:r>
            <a:r>
              <a:rPr lang="de-DE" dirty="0" err="1"/>
              <a:t>write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3AC98-1333-4B0A-9DE0-51FBAC632E92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02877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Spring Batch unterteilt Batchanwendungen in mehrere Bausteine:</a:t>
            </a:r>
          </a:p>
          <a:p>
            <a:pPr lvl="1"/>
            <a:r>
              <a:rPr lang="de-DE" dirty="0" err="1"/>
              <a:t>Configuration</a:t>
            </a:r>
            <a:endParaRPr lang="de-DE" dirty="0"/>
          </a:p>
          <a:p>
            <a:pPr lvl="2"/>
            <a:r>
              <a:rPr lang="de-DE" dirty="0"/>
              <a:t>In XML oder Java möglich</a:t>
            </a:r>
          </a:p>
          <a:p>
            <a:pPr lvl="3"/>
            <a:r>
              <a:rPr lang="de-DE" dirty="0"/>
              <a:t>Java ist jünger und die </a:t>
            </a:r>
            <a:r>
              <a:rPr lang="de-DE"/>
              <a:t>bevorzugte Alternative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3AC98-1333-4B0A-9DE0-51FBAC632E92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67170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emf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1">
            <a:extLst>
              <a:ext uri="{FF2B5EF4-FFF2-40B4-BE49-F238E27FC236}">
                <a16:creationId xmlns:a16="http://schemas.microsoft.com/office/drawing/2014/main" id="{2097EDD5-0B81-4F84-8009-5DBA4AD015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638" y="93663"/>
            <a:ext cx="2576512" cy="73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Bild 3">
            <a:extLst>
              <a:ext uri="{FF2B5EF4-FFF2-40B4-BE49-F238E27FC236}">
                <a16:creationId xmlns:a16="http://schemas.microsoft.com/office/drawing/2014/main" id="{676BD54B-D702-4AD7-B27D-CDB87C2CD4F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fik 13">
            <a:extLst>
              <a:ext uri="{FF2B5EF4-FFF2-40B4-BE49-F238E27FC236}">
                <a16:creationId xmlns:a16="http://schemas.microsoft.com/office/drawing/2014/main" id="{08D17B34-D21F-4FBC-B5DC-B3A6F19D6FD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0"/>
            <a:ext cx="4992687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2027560"/>
          </a:xfrm>
        </p:spPr>
        <p:txBody>
          <a:bodyPr/>
          <a:lstStyle>
            <a:lvl1pPr algn="l">
              <a:lnSpc>
                <a:spcPct val="85000"/>
              </a:lnSpc>
              <a:defRPr sz="8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371475" y="3212976"/>
            <a:ext cx="6696633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285946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ge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1345273-26C6-4DE9-8525-A46A4D658884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5" name="Grafik 12">
            <a:extLst>
              <a:ext uri="{FF2B5EF4-FFF2-40B4-BE49-F238E27FC236}">
                <a16:creationId xmlns:a16="http://schemas.microsoft.com/office/drawing/2014/main" id="{394E3203-0B6C-49E8-9A33-C6755EA0C1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936750"/>
            <a:ext cx="11820525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005396"/>
            <a:ext cx="6707509" cy="659408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1664804"/>
            <a:ext cx="6696633" cy="133214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7031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CF99088-E5B6-4B1C-933B-54A6854FD38E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5" name="Grafik 12">
            <a:extLst>
              <a:ext uri="{FF2B5EF4-FFF2-40B4-BE49-F238E27FC236}">
                <a16:creationId xmlns:a16="http://schemas.microsoft.com/office/drawing/2014/main" id="{596CD4BB-6A4B-4E52-B425-A495F52B48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936750"/>
            <a:ext cx="11820525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005396"/>
            <a:ext cx="6707509" cy="659408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1664804"/>
            <a:ext cx="6696633" cy="133214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4707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663FF38-EE0D-47C2-BE41-9AC375FCC1EB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5" name="Grafik 12">
            <a:extLst>
              <a:ext uri="{FF2B5EF4-FFF2-40B4-BE49-F238E27FC236}">
                <a16:creationId xmlns:a16="http://schemas.microsoft.com/office/drawing/2014/main" id="{6CE967A3-00A1-4DB3-BC03-96CF885926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936750"/>
            <a:ext cx="11820525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005396"/>
            <a:ext cx="6707509" cy="659408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1664804"/>
            <a:ext cx="6696633" cy="133214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5683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AB05FD0-B43B-44AC-9CBA-0C47C683ECB0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5" name="Grafik 12">
            <a:extLst>
              <a:ext uri="{FF2B5EF4-FFF2-40B4-BE49-F238E27FC236}">
                <a16:creationId xmlns:a16="http://schemas.microsoft.com/office/drawing/2014/main" id="{8C7D6B85-2853-46ED-AD84-4DBF8FA4A7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936750"/>
            <a:ext cx="11820525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005396"/>
            <a:ext cx="6707509" cy="659408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1664804"/>
            <a:ext cx="6696633" cy="133214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5417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7DA0340E-1542-4039-B53B-A3AF2C693F00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12192000" cy="5805264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7392142" y="1052736"/>
            <a:ext cx="4806000" cy="5832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00057" y="2096852"/>
            <a:ext cx="4680520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5400" b="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9457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EBDDFC2C-69A6-4A2E-8FB9-1EA5AB57FA04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12192000" cy="5805264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7392142" y="1052736"/>
            <a:ext cx="4806000" cy="5832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00057" y="2096852"/>
            <a:ext cx="4680520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5400" b="0">
                <a:solidFill>
                  <a:schemeClr val="accent6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3425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ge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14442CD2-B98E-4469-AE0A-542E5951A8D4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12192000" cy="5805264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7392142" y="1052736"/>
            <a:ext cx="4806000" cy="5832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00057" y="2096852"/>
            <a:ext cx="4680520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5400" b="0">
                <a:solidFill>
                  <a:schemeClr val="accent3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1688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82E2BA62-9314-4CDB-96F2-41B609DAA1F7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12192000" cy="5805264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7392142" y="1052736"/>
            <a:ext cx="4806000" cy="5832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00057" y="2096852"/>
            <a:ext cx="4680520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5400" b="0">
                <a:solidFill>
                  <a:schemeClr val="accent4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4575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D545AED9-88E4-483F-A2DB-45A0DBEF3AC8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12192000" cy="5805264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7392142" y="1052736"/>
            <a:ext cx="4806000" cy="5832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00057" y="2096852"/>
            <a:ext cx="4680520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5400" b="0">
                <a:solidFill>
                  <a:schemeClr val="accent5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60767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13811BF3-486D-4637-9C15-5C5F6158A9AB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12192000" cy="5805264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7392142" y="1052736"/>
            <a:ext cx="4806000" cy="5832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00057" y="2096852"/>
            <a:ext cx="4680520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5400" b="0">
                <a:solidFill>
                  <a:schemeClr val="accent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3301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1">
            <a:extLst>
              <a:ext uri="{FF2B5EF4-FFF2-40B4-BE49-F238E27FC236}">
                <a16:creationId xmlns:a16="http://schemas.microsoft.com/office/drawing/2014/main" id="{E6676CDF-8D90-4D78-A455-904330371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638" y="93663"/>
            <a:ext cx="2576512" cy="73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Bild 3">
            <a:extLst>
              <a:ext uri="{FF2B5EF4-FFF2-40B4-BE49-F238E27FC236}">
                <a16:creationId xmlns:a16="http://schemas.microsoft.com/office/drawing/2014/main" id="{0494B485-D9C8-40C8-A4BE-148339B869D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fik 13">
            <a:extLst>
              <a:ext uri="{FF2B5EF4-FFF2-40B4-BE49-F238E27FC236}">
                <a16:creationId xmlns:a16="http://schemas.microsoft.com/office/drawing/2014/main" id="{7FDD76A8-880C-4A10-9F6C-7BD013239EC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363" y="0"/>
            <a:ext cx="4981575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2027560"/>
          </a:xfrm>
        </p:spPr>
        <p:txBody>
          <a:bodyPr/>
          <a:lstStyle>
            <a:lvl1pPr algn="l">
              <a:lnSpc>
                <a:spcPct val="85000"/>
              </a:lnSpc>
              <a:defRPr sz="8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1"/>
          </p:nvPr>
        </p:nvSpPr>
        <p:spPr>
          <a:xfrm>
            <a:off x="7572164" y="828513"/>
            <a:ext cx="3852428" cy="5732835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71475" y="3212976"/>
            <a:ext cx="6696633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5265839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40697AE7-A44F-4203-8946-433DBA34FB18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6" name="Grafik 12">
            <a:extLst>
              <a:ext uri="{FF2B5EF4-FFF2-40B4-BE49-F238E27FC236}">
                <a16:creationId xmlns:a16="http://schemas.microsoft.com/office/drawing/2014/main" id="{7B966A42-2E17-44DC-BA90-B7080564BA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0" y="1052513"/>
            <a:ext cx="153035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371475" y="1052736"/>
            <a:ext cx="5328481" cy="3096000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71475" y="4257068"/>
            <a:ext cx="5328000" cy="1980220"/>
          </a:xfrm>
          <a:solidFill>
            <a:schemeClr val="accent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12"/>
          </p:nvPr>
        </p:nvSpPr>
        <p:spPr>
          <a:xfrm>
            <a:off x="7464152" y="1052736"/>
            <a:ext cx="4353161" cy="5184552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4701886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91AE02-3856-453C-9C8D-B3F7A136135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35641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(Lini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6">
            <a:extLst>
              <a:ext uri="{FF2B5EF4-FFF2-40B4-BE49-F238E27FC236}">
                <a16:creationId xmlns:a16="http://schemas.microsoft.com/office/drawing/2014/main" id="{8270E256-4B63-4984-A2E9-F3BB9A002EB4}"/>
              </a:ext>
            </a:extLst>
          </p:cNvPr>
          <p:cNvCxnSpPr/>
          <p:nvPr userDrawn="1"/>
        </p:nvCxnSpPr>
        <p:spPr>
          <a:xfrm>
            <a:off x="371475" y="1520825"/>
            <a:ext cx="1144905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37A58792-527A-4240-BCE5-0EED16D0DA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</p:spTree>
    <p:extLst>
      <p:ext uri="{BB962C8B-B14F-4D97-AF65-F5344CB8AC3E}">
        <p14:creationId xmlns:p14="http://schemas.microsoft.com/office/powerpoint/2010/main" val="39094152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(Fläch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771028AF-F22D-4E77-981B-F47345994995}"/>
              </a:ext>
            </a:extLst>
          </p:cNvPr>
          <p:cNvSpPr/>
          <p:nvPr userDrawn="1"/>
        </p:nvSpPr>
        <p:spPr bwMode="gray">
          <a:xfrm>
            <a:off x="155575" y="6129338"/>
            <a:ext cx="11880850" cy="179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A56A867-C12C-42E9-B52A-805CDB1C5C22}"/>
              </a:ext>
            </a:extLst>
          </p:cNvPr>
          <p:cNvSpPr/>
          <p:nvPr userDrawn="1"/>
        </p:nvSpPr>
        <p:spPr>
          <a:xfrm>
            <a:off x="263525" y="1520825"/>
            <a:ext cx="11664950" cy="47164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1475" y="1785516"/>
            <a:ext cx="8824241" cy="4320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2EB689BB-BC6D-4742-ADF8-8C60288309C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</p:spTree>
    <p:extLst>
      <p:ext uri="{BB962C8B-B14F-4D97-AF65-F5344CB8AC3E}">
        <p14:creationId xmlns:p14="http://schemas.microsoft.com/office/powerpoint/2010/main" val="26921614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39124139-6DC7-4C17-8618-F251970A4788}"/>
              </a:ext>
            </a:extLst>
          </p:cNvPr>
          <p:cNvSpPr/>
          <p:nvPr userDrawn="1"/>
        </p:nvSpPr>
        <p:spPr bwMode="gray">
          <a:xfrm>
            <a:off x="155575" y="6129338"/>
            <a:ext cx="11880850" cy="179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993DD7D-2209-4DA2-B7AF-8CF91983041D}"/>
              </a:ext>
            </a:extLst>
          </p:cNvPr>
          <p:cNvSpPr/>
          <p:nvPr userDrawn="1"/>
        </p:nvSpPr>
        <p:spPr>
          <a:xfrm>
            <a:off x="263525" y="1520825"/>
            <a:ext cx="5724525" cy="47164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1475" y="1785516"/>
            <a:ext cx="5472000" cy="4320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4"/>
          </p:nvPr>
        </p:nvSpPr>
        <p:spPr>
          <a:xfrm>
            <a:off x="6203949" y="1520825"/>
            <a:ext cx="5724525" cy="4716463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45502D3B-79FB-4317-AD0A-874B04F976C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</p:spTree>
    <p:extLst>
      <p:ext uri="{BB962C8B-B14F-4D97-AF65-F5344CB8AC3E}">
        <p14:creationId xmlns:p14="http://schemas.microsoft.com/office/powerpoint/2010/main" val="17220306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799A894-DCEB-4139-8190-63BAE0D6D255}"/>
              </a:ext>
            </a:extLst>
          </p:cNvPr>
          <p:cNvSpPr/>
          <p:nvPr userDrawn="1"/>
        </p:nvSpPr>
        <p:spPr bwMode="gray">
          <a:xfrm>
            <a:off x="155575" y="6129338"/>
            <a:ext cx="11880850" cy="179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4"/>
          </p:nvPr>
        </p:nvSpPr>
        <p:spPr>
          <a:xfrm>
            <a:off x="263525" y="1520825"/>
            <a:ext cx="11664949" cy="4716463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46E12293-928E-43D0-973A-7B5300948C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</p:spTree>
    <p:extLst>
      <p:ext uri="{BB962C8B-B14F-4D97-AF65-F5344CB8AC3E}">
        <p14:creationId xmlns:p14="http://schemas.microsoft.com/office/powerpoint/2010/main" val="40244927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7C621614-1D41-41C3-ACE3-D0638B99361A}"/>
              </a:ext>
            </a:extLst>
          </p:cNvPr>
          <p:cNvSpPr/>
          <p:nvPr userDrawn="1"/>
        </p:nvSpPr>
        <p:spPr bwMode="gray">
          <a:xfrm>
            <a:off x="155575" y="6129338"/>
            <a:ext cx="11880850" cy="179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1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263525" y="1520825"/>
            <a:ext cx="11664950" cy="4716463"/>
          </a:xfrm>
          <a:solidFill>
            <a:schemeClr val="accent6"/>
          </a:solidFill>
        </p:spPr>
        <p:txBody>
          <a:bodyPr lIns="360000" tIns="828000" rIns="360000" bIns="360000"/>
          <a:lstStyle>
            <a:lvl1pPr marL="0" indent="0" algn="ctr">
              <a:lnSpc>
                <a:spcPct val="90000"/>
              </a:lnSpc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851F6EF4-6869-4B8B-830B-CF5188C3210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</p:spTree>
    <p:extLst>
      <p:ext uri="{BB962C8B-B14F-4D97-AF65-F5344CB8AC3E}">
        <p14:creationId xmlns:p14="http://schemas.microsoft.com/office/powerpoint/2010/main" val="29417461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(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263525" y="1520825"/>
            <a:ext cx="11664950" cy="4716463"/>
          </a:xfrm>
          <a:noFill/>
        </p:spPr>
        <p:txBody>
          <a:bodyPr lIns="360000" tIns="828000" rIns="360000" bIns="360000"/>
          <a:lstStyle>
            <a:lvl1pPr marL="0" indent="0" algn="ctr">
              <a:lnSpc>
                <a:spcPct val="90000"/>
              </a:lnSpc>
              <a:buNone/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288FCA-069B-4678-8DA8-AE863496072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35844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(Lini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8">
            <a:extLst>
              <a:ext uri="{FF2B5EF4-FFF2-40B4-BE49-F238E27FC236}">
                <a16:creationId xmlns:a16="http://schemas.microsoft.com/office/drawing/2014/main" id="{581E2234-16FB-423E-A320-763E17504D33}"/>
              </a:ext>
            </a:extLst>
          </p:cNvPr>
          <p:cNvCxnSpPr/>
          <p:nvPr userDrawn="1"/>
        </p:nvCxnSpPr>
        <p:spPr>
          <a:xfrm>
            <a:off x="371475" y="1520825"/>
            <a:ext cx="1144905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263525" y="1520825"/>
            <a:ext cx="11664950" cy="4716463"/>
          </a:xfrm>
          <a:noFill/>
        </p:spPr>
        <p:txBody>
          <a:bodyPr lIns="360000" tIns="828000" rIns="360000" bIns="360000"/>
          <a:lstStyle>
            <a:lvl1pPr marL="0" indent="0" algn="ctr">
              <a:lnSpc>
                <a:spcPct val="90000"/>
              </a:lnSpc>
              <a:buNone/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E86496E7-32A7-45AD-A66D-8AB46A2CE00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</p:spTree>
    <p:extLst>
      <p:ext uri="{BB962C8B-B14F-4D97-AF65-F5344CB8AC3E}">
        <p14:creationId xmlns:p14="http://schemas.microsoft.com/office/powerpoint/2010/main" val="24743914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92D7FD31-8C88-49A5-A5AB-6DAF6A70DCF4}"/>
              </a:ext>
            </a:extLst>
          </p:cNvPr>
          <p:cNvSpPr/>
          <p:nvPr userDrawn="1"/>
        </p:nvSpPr>
        <p:spPr bwMode="gray">
          <a:xfrm>
            <a:off x="155575" y="6129338"/>
            <a:ext cx="11880850" cy="179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4"/>
          </p:nvPr>
        </p:nvSpPr>
        <p:spPr>
          <a:xfrm>
            <a:off x="6203949" y="1520825"/>
            <a:ext cx="5724525" cy="4716463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263525" y="1520825"/>
            <a:ext cx="5724525" cy="4716463"/>
          </a:xfrm>
          <a:solidFill>
            <a:schemeClr val="accent4"/>
          </a:solidFill>
        </p:spPr>
        <p:txBody>
          <a:bodyPr lIns="360000" tIns="720000" rIns="360000" bIns="360000"/>
          <a:lstStyle>
            <a:lvl1pPr marL="0" indent="0" algn="l">
              <a:lnSpc>
                <a:spcPct val="90000"/>
              </a:lnSpc>
              <a:buNone/>
              <a:defRPr sz="3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AD235DE0-EA56-4051-9E4C-46D43C420ED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</p:spTree>
    <p:extLst>
      <p:ext uri="{BB962C8B-B14F-4D97-AF65-F5344CB8AC3E}">
        <p14:creationId xmlns:p14="http://schemas.microsoft.com/office/powerpoint/2010/main" val="2265744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1">
            <a:extLst>
              <a:ext uri="{FF2B5EF4-FFF2-40B4-BE49-F238E27FC236}">
                <a16:creationId xmlns:a16="http://schemas.microsoft.com/office/drawing/2014/main" id="{373C6D0E-4B9F-468A-BFAE-ACE4DBE3E5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638" y="93663"/>
            <a:ext cx="2576512" cy="73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Bild 3">
            <a:extLst>
              <a:ext uri="{FF2B5EF4-FFF2-40B4-BE49-F238E27FC236}">
                <a16:creationId xmlns:a16="http://schemas.microsoft.com/office/drawing/2014/main" id="{FCD6A941-9123-45E9-A18B-7872F2D9B48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fik 13">
            <a:extLst>
              <a:ext uri="{FF2B5EF4-FFF2-40B4-BE49-F238E27FC236}">
                <a16:creationId xmlns:a16="http://schemas.microsoft.com/office/drawing/2014/main" id="{54F2CA77-E4B9-4423-A4F4-377208F8B5F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-3175"/>
            <a:ext cx="4981575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2027560"/>
          </a:xfrm>
        </p:spPr>
        <p:txBody>
          <a:bodyPr/>
          <a:lstStyle>
            <a:lvl1pPr algn="l">
              <a:lnSpc>
                <a:spcPct val="85000"/>
              </a:lnSpc>
              <a:defRPr sz="8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7572164" y="828513"/>
            <a:ext cx="3852428" cy="5732835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71475" y="3212976"/>
            <a:ext cx="6696633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8500759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35BB4B3F-9BD3-4D9D-ADF0-BAB3475E286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39753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(Lini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6">
            <a:extLst>
              <a:ext uri="{FF2B5EF4-FFF2-40B4-BE49-F238E27FC236}">
                <a16:creationId xmlns:a16="http://schemas.microsoft.com/office/drawing/2014/main" id="{B6F7B181-6414-446A-B5FF-7C6F33274BB2}"/>
              </a:ext>
            </a:extLst>
          </p:cNvPr>
          <p:cNvCxnSpPr/>
          <p:nvPr userDrawn="1"/>
        </p:nvCxnSpPr>
        <p:spPr>
          <a:xfrm>
            <a:off x="371475" y="1520825"/>
            <a:ext cx="1144905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172DA711-35D6-4877-88B2-479815C2FF3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</p:spTree>
    <p:extLst>
      <p:ext uri="{BB962C8B-B14F-4D97-AF65-F5344CB8AC3E}">
        <p14:creationId xmlns:p14="http://schemas.microsoft.com/office/powerpoint/2010/main" val="18931148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4">
            <a:extLst>
              <a:ext uri="{FF2B5EF4-FFF2-40B4-BE49-F238E27FC236}">
                <a16:creationId xmlns:a16="http://schemas.microsoft.com/office/drawing/2014/main" id="{F9F5A91A-4BDE-46E4-AE53-D3496D5585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34438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3">
            <a:extLst>
              <a:ext uri="{FF2B5EF4-FFF2-40B4-BE49-F238E27FC236}">
                <a16:creationId xmlns:a16="http://schemas.microsoft.com/office/drawing/2014/main" id="{B44206A0-615E-455F-AA59-5E8994CFCD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12">
            <a:extLst>
              <a:ext uri="{FF2B5EF4-FFF2-40B4-BE49-F238E27FC236}">
                <a16:creationId xmlns:a16="http://schemas.microsoft.com/office/drawing/2014/main" id="{639956D1-FEA6-435A-8149-159C1F03CD7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877888"/>
            <a:ext cx="4989512" cy="538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3395712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0009729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gru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3">
            <a:extLst>
              <a:ext uri="{FF2B5EF4-FFF2-40B4-BE49-F238E27FC236}">
                <a16:creationId xmlns:a16="http://schemas.microsoft.com/office/drawing/2014/main" id="{C009A4D6-3AE6-4EE7-B1B3-29DEE9F044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12">
            <a:extLst>
              <a:ext uri="{FF2B5EF4-FFF2-40B4-BE49-F238E27FC236}">
                <a16:creationId xmlns:a16="http://schemas.microsoft.com/office/drawing/2014/main" id="{649DACE5-A2AC-4868-A7C2-19EEF88FC2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877888"/>
            <a:ext cx="4999037" cy="538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3395712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553208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ge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3">
            <a:extLst>
              <a:ext uri="{FF2B5EF4-FFF2-40B4-BE49-F238E27FC236}">
                <a16:creationId xmlns:a16="http://schemas.microsoft.com/office/drawing/2014/main" id="{26B239E6-35F1-4456-9A2B-E2DE3F2CBA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12">
            <a:extLst>
              <a:ext uri="{FF2B5EF4-FFF2-40B4-BE49-F238E27FC236}">
                <a16:creationId xmlns:a16="http://schemas.microsoft.com/office/drawing/2014/main" id="{35C34122-D8FE-462D-8003-C275C78869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877888"/>
            <a:ext cx="4999037" cy="538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3395712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95536998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3">
            <a:extLst>
              <a:ext uri="{FF2B5EF4-FFF2-40B4-BE49-F238E27FC236}">
                <a16:creationId xmlns:a16="http://schemas.microsoft.com/office/drawing/2014/main" id="{4B037202-D790-4553-9AAB-69980EB030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12">
            <a:extLst>
              <a:ext uri="{FF2B5EF4-FFF2-40B4-BE49-F238E27FC236}">
                <a16:creationId xmlns:a16="http://schemas.microsoft.com/office/drawing/2014/main" id="{F63CDCDF-6476-46FB-923D-A04CB487FB0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877888"/>
            <a:ext cx="4999037" cy="538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3395712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5847437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3">
            <a:extLst>
              <a:ext uri="{FF2B5EF4-FFF2-40B4-BE49-F238E27FC236}">
                <a16:creationId xmlns:a16="http://schemas.microsoft.com/office/drawing/2014/main" id="{883D9B50-0AA7-47AF-9BEA-FEA83B405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12">
            <a:extLst>
              <a:ext uri="{FF2B5EF4-FFF2-40B4-BE49-F238E27FC236}">
                <a16:creationId xmlns:a16="http://schemas.microsoft.com/office/drawing/2014/main" id="{87099847-24C8-4CE1-A38A-BC2F67C8FEA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877888"/>
            <a:ext cx="4999037" cy="538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3395712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66536345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3">
            <a:extLst>
              <a:ext uri="{FF2B5EF4-FFF2-40B4-BE49-F238E27FC236}">
                <a16:creationId xmlns:a16="http://schemas.microsoft.com/office/drawing/2014/main" id="{C6056BA6-E042-41D6-84A1-A64D4D237E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12">
            <a:extLst>
              <a:ext uri="{FF2B5EF4-FFF2-40B4-BE49-F238E27FC236}">
                <a16:creationId xmlns:a16="http://schemas.microsoft.com/office/drawing/2014/main" id="{7995FBA7-457A-493C-BDC0-FA086C72982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877888"/>
            <a:ext cx="4999037" cy="538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3395712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163194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10">
            <a:extLst>
              <a:ext uri="{FF2B5EF4-FFF2-40B4-BE49-F238E27FC236}">
                <a16:creationId xmlns:a16="http://schemas.microsoft.com/office/drawing/2014/main" id="{81F17D9F-0149-4971-B9DD-6FAC4C5787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663" y="0"/>
            <a:ext cx="4941887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Bild 1">
            <a:extLst>
              <a:ext uri="{FF2B5EF4-FFF2-40B4-BE49-F238E27FC236}">
                <a16:creationId xmlns:a16="http://schemas.microsoft.com/office/drawing/2014/main" id="{0270E21E-DBE5-48BE-B888-2BA453886E0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638" y="93663"/>
            <a:ext cx="2576512" cy="73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Bild 3">
            <a:extLst>
              <a:ext uri="{FF2B5EF4-FFF2-40B4-BE49-F238E27FC236}">
                <a16:creationId xmlns:a16="http://schemas.microsoft.com/office/drawing/2014/main" id="{D76CE341-0AA7-492F-976F-D5E54AC5EBB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2027560"/>
          </a:xfrm>
        </p:spPr>
        <p:txBody>
          <a:bodyPr/>
          <a:lstStyle>
            <a:lvl1pPr algn="l">
              <a:lnSpc>
                <a:spcPct val="85000"/>
              </a:lnSpc>
              <a:defRPr sz="8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7572164" y="828513"/>
            <a:ext cx="3852428" cy="5732835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71475" y="3212976"/>
            <a:ext cx="6696633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86807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10">
            <a:extLst>
              <a:ext uri="{FF2B5EF4-FFF2-40B4-BE49-F238E27FC236}">
                <a16:creationId xmlns:a16="http://schemas.microsoft.com/office/drawing/2014/main" id="{41227C83-530A-4FA1-BD3D-365A922485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0"/>
            <a:ext cx="4992687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Bild 1">
            <a:extLst>
              <a:ext uri="{FF2B5EF4-FFF2-40B4-BE49-F238E27FC236}">
                <a16:creationId xmlns:a16="http://schemas.microsoft.com/office/drawing/2014/main" id="{C589135A-4BA5-4343-B311-70CC25B8B49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638" y="93663"/>
            <a:ext cx="2576512" cy="73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Bild 3">
            <a:extLst>
              <a:ext uri="{FF2B5EF4-FFF2-40B4-BE49-F238E27FC236}">
                <a16:creationId xmlns:a16="http://schemas.microsoft.com/office/drawing/2014/main" id="{1CAD26E2-5994-4C91-A1AC-5EEC0F0C3E9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2027560"/>
          </a:xfrm>
        </p:spPr>
        <p:txBody>
          <a:bodyPr/>
          <a:lstStyle>
            <a:lvl1pPr algn="l">
              <a:lnSpc>
                <a:spcPct val="85000"/>
              </a:lnSpc>
              <a:defRPr sz="8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7572164" y="828513"/>
            <a:ext cx="3852428" cy="5732835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71475" y="3212976"/>
            <a:ext cx="6696633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824725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1">
            <a:extLst>
              <a:ext uri="{FF2B5EF4-FFF2-40B4-BE49-F238E27FC236}">
                <a16:creationId xmlns:a16="http://schemas.microsoft.com/office/drawing/2014/main" id="{AE1928EA-1F09-4459-80F6-57485E9F4C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638" y="93663"/>
            <a:ext cx="2576512" cy="73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Bild 3">
            <a:extLst>
              <a:ext uri="{FF2B5EF4-FFF2-40B4-BE49-F238E27FC236}">
                <a16:creationId xmlns:a16="http://schemas.microsoft.com/office/drawing/2014/main" id="{047F0FDF-5701-40B1-921C-52C48CD1B1F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fik 13">
            <a:extLst>
              <a:ext uri="{FF2B5EF4-FFF2-40B4-BE49-F238E27FC236}">
                <a16:creationId xmlns:a16="http://schemas.microsoft.com/office/drawing/2014/main" id="{5B2C750E-BE85-43DD-A42D-6828F5C054E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0"/>
            <a:ext cx="4986337" cy="688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2027560"/>
          </a:xfrm>
        </p:spPr>
        <p:txBody>
          <a:bodyPr/>
          <a:lstStyle>
            <a:lvl1pPr algn="l">
              <a:lnSpc>
                <a:spcPct val="85000"/>
              </a:lnSpc>
              <a:defRPr sz="8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7572164" y="828513"/>
            <a:ext cx="3852428" cy="5732835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71475" y="3212976"/>
            <a:ext cx="6696633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010240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1">
            <a:extLst>
              <a:ext uri="{FF2B5EF4-FFF2-40B4-BE49-F238E27FC236}">
                <a16:creationId xmlns:a16="http://schemas.microsoft.com/office/drawing/2014/main" id="{E9B41841-F417-4D69-B465-61EB28B1CC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638" y="93663"/>
            <a:ext cx="2576512" cy="73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Bild 3">
            <a:extLst>
              <a:ext uri="{FF2B5EF4-FFF2-40B4-BE49-F238E27FC236}">
                <a16:creationId xmlns:a16="http://schemas.microsoft.com/office/drawing/2014/main" id="{036BD113-FD5E-44F9-95E9-674563C871F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fik 13">
            <a:extLst>
              <a:ext uri="{FF2B5EF4-FFF2-40B4-BE49-F238E27FC236}">
                <a16:creationId xmlns:a16="http://schemas.microsoft.com/office/drawing/2014/main" id="{A96068CA-E774-436A-8BA7-9B1B37503E4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-6350"/>
            <a:ext cx="4949825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2027560"/>
          </a:xfrm>
        </p:spPr>
        <p:txBody>
          <a:bodyPr/>
          <a:lstStyle>
            <a:lvl1pPr algn="l">
              <a:lnSpc>
                <a:spcPct val="85000"/>
              </a:lnSpc>
              <a:defRPr sz="8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7572164" y="828513"/>
            <a:ext cx="3852428" cy="5732835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71475" y="3212976"/>
            <a:ext cx="6696633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736556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3B539E2-DC3B-47A4-87EA-9B1F53CD2928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5" name="Grafik 12">
            <a:extLst>
              <a:ext uri="{FF2B5EF4-FFF2-40B4-BE49-F238E27FC236}">
                <a16:creationId xmlns:a16="http://schemas.microsoft.com/office/drawing/2014/main" id="{F4B9C799-16E8-4C2D-ADAB-30A1BCF8E6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936750"/>
            <a:ext cx="11820525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005396"/>
            <a:ext cx="6707509" cy="659408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1664804"/>
            <a:ext cx="6696633" cy="133214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8406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A94390F-284B-40E7-ACE7-0B285BFB2A4A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5" name="Grafik 12">
            <a:extLst>
              <a:ext uri="{FF2B5EF4-FFF2-40B4-BE49-F238E27FC236}">
                <a16:creationId xmlns:a16="http://schemas.microsoft.com/office/drawing/2014/main" id="{45B81F59-0A4E-4430-81E0-A1CA9DC13E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936750"/>
            <a:ext cx="11820525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005396"/>
            <a:ext cx="6707509" cy="659408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1664804"/>
            <a:ext cx="6696633" cy="133214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9485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>
            <a:extLst>
              <a:ext uri="{FF2B5EF4-FFF2-40B4-BE49-F238E27FC236}">
                <a16:creationId xmlns:a16="http://schemas.microsoft.com/office/drawing/2014/main" id="{BA0C34B6-D071-45AF-B30F-FDBEBD73A78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71475" y="374650"/>
            <a:ext cx="882491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7" name="Textplatzhalter 2">
            <a:extLst>
              <a:ext uri="{FF2B5EF4-FFF2-40B4-BE49-F238E27FC236}">
                <a16:creationId xmlns:a16="http://schemas.microsoft.com/office/drawing/2014/main" id="{A712C58C-DE0F-42FC-83F6-2FC598831D8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71475" y="1785938"/>
            <a:ext cx="8824913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2E1846-3081-4122-A76A-516AB3091D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  <p:pic>
        <p:nvPicPr>
          <p:cNvPr id="1029" name="Bild 2">
            <a:extLst>
              <a:ext uri="{FF2B5EF4-FFF2-40B4-BE49-F238E27FC236}">
                <a16:creationId xmlns:a16="http://schemas.microsoft.com/office/drawing/2014/main" id="{0B242EBC-F58B-42D7-B270-081627A057CB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4275" y="6367463"/>
            <a:ext cx="45878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Bild 3">
            <a:extLst>
              <a:ext uri="{FF2B5EF4-FFF2-40B4-BE49-F238E27FC236}">
                <a16:creationId xmlns:a16="http://schemas.microsoft.com/office/drawing/2014/main" id="{47BC2F16-1149-4759-B4F0-07AD99C66C6A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475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E56BE2BC-DB84-406F-95CC-BB427DD2723F}"/>
              </a:ext>
            </a:extLst>
          </p:cNvPr>
          <p:cNvCxnSpPr/>
          <p:nvPr/>
        </p:nvCxnSpPr>
        <p:spPr>
          <a:xfrm>
            <a:off x="371475" y="6237288"/>
            <a:ext cx="1144905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AE6C2582-A7B0-4915-87B3-D969D14C3BA7}"/>
              </a:ext>
            </a:extLst>
          </p:cNvPr>
          <p:cNvSpPr txBox="1"/>
          <p:nvPr/>
        </p:nvSpPr>
        <p:spPr>
          <a:xfrm>
            <a:off x="374650" y="6313488"/>
            <a:ext cx="1436688" cy="295275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931F278-A1D3-4C1C-A68C-D9B35972C613}" type="slidenum">
              <a:rPr lang="de-DE" altLang="de-DE" sz="800"/>
              <a:pPr eaLnBrk="1" hangingPunct="1"/>
              <a:t>‹Nr.›</a:t>
            </a:fld>
            <a:r>
              <a:rPr lang="de-DE" altLang="de-DE" sz="800"/>
              <a:t> von 00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744" r:id="rId17"/>
    <p:sldLayoutId id="2147483745" r:id="rId18"/>
    <p:sldLayoutId id="2147483746" r:id="rId19"/>
    <p:sldLayoutId id="2147483747" r:id="rId20"/>
    <p:sldLayoutId id="2147483724" r:id="rId21"/>
    <p:sldLayoutId id="2147483748" r:id="rId22"/>
    <p:sldLayoutId id="2147483749" r:id="rId23"/>
    <p:sldLayoutId id="2147483750" r:id="rId24"/>
    <p:sldLayoutId id="2147483751" r:id="rId25"/>
    <p:sldLayoutId id="2147483752" r:id="rId26"/>
    <p:sldLayoutId id="2147483725" r:id="rId27"/>
    <p:sldLayoutId id="2147483753" r:id="rId28"/>
    <p:sldLayoutId id="2147483754" r:id="rId29"/>
    <p:sldLayoutId id="2147483726" r:id="rId30"/>
    <p:sldLayoutId id="2147483755" r:id="rId31"/>
    <p:sldLayoutId id="2147483727" r:id="rId32"/>
    <p:sldLayoutId id="2147483756" r:id="rId33"/>
    <p:sldLayoutId id="2147483757" r:id="rId34"/>
    <p:sldLayoutId id="2147483758" r:id="rId35"/>
    <p:sldLayoutId id="2147483759" r:id="rId36"/>
    <p:sldLayoutId id="2147483760" r:id="rId37"/>
    <p:sldLayoutId id="2147483761" r:id="rId38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55600" indent="-355600" algn="l" rtl="0" fontAlgn="base">
        <a:lnSpc>
          <a:spcPct val="11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984250" indent="-355600" algn="l" rtl="0" fontAlgn="base">
        <a:lnSpc>
          <a:spcPct val="11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1346200" indent="-361950" algn="l" rtl="0" fontAlgn="base">
        <a:lnSpc>
          <a:spcPct val="11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701800" indent="-355600" algn="l" rtl="0" fontAlgn="base">
        <a:lnSpc>
          <a:spcPct val="11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63750" indent="-361950" algn="l" rtl="0" fontAlgn="base">
        <a:lnSpc>
          <a:spcPct val="11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spring.io/spring-batch/docs/current/reference/html/appendix.html#listOfReadersAndWriters" TargetMode="External"/><Relationship Id="rId3" Type="http://schemas.openxmlformats.org/officeDocument/2006/relationships/hyperlink" Target="https://docs.spring.io/spring-batch/docs/current/reference/html/scalability.html" TargetMode="External"/><Relationship Id="rId7" Type="http://schemas.openxmlformats.org/officeDocument/2006/relationships/hyperlink" Target="https://docs.spring.io/spring-batch/docs/current/reference/html/spring-batch-intro.html" TargetMode="External"/><Relationship Id="rId2" Type="http://schemas.openxmlformats.org/officeDocument/2006/relationships/hyperlink" Target="https://blog.codecentric.de/en/2013/07/spring-batch-and-jsr-352-batch-applications-for-the-java-platform-differences/" TargetMode="External"/><Relationship Id="rId1" Type="http://schemas.openxmlformats.org/officeDocument/2006/relationships/slideLayout" Target="../slideLayouts/slideLayout22.xml"/><Relationship Id="rId6" Type="http://schemas.openxmlformats.org/officeDocument/2006/relationships/hyperlink" Target="https://docs.spring.io/spring-batch/docs/current/reference/html/jsr-352.html" TargetMode="External"/><Relationship Id="rId5" Type="http://schemas.openxmlformats.org/officeDocument/2006/relationships/hyperlink" Target="https://www.codecentric.de/wissen/publikation/transaktionen-in-spring-batch-massenverarbeitung-mit-restart-skip-und-retry" TargetMode="External"/><Relationship Id="rId4" Type="http://schemas.openxmlformats.org/officeDocument/2006/relationships/hyperlink" Target="https://www.muchsoft.com/presentations/jughh-javabatch.pdf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7" Type="http://schemas.openxmlformats.org/officeDocument/2006/relationships/image" Target="../media/image41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40.png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4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>
            <a:extLst>
              <a:ext uri="{FF2B5EF4-FFF2-40B4-BE49-F238E27FC236}">
                <a16:creationId xmlns:a16="http://schemas.microsoft.com/office/drawing/2014/main" id="{6C09777E-4C98-4A25-A310-08C6FC15D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363" y="1112838"/>
            <a:ext cx="6707187" cy="2028825"/>
          </a:xfrm>
        </p:spPr>
        <p:txBody>
          <a:bodyPr/>
          <a:lstStyle/>
          <a:p>
            <a:r>
              <a:rPr lang="de-DE" altLang="de-DE" dirty="0"/>
              <a:t>Batch-verarbeitung</a:t>
            </a:r>
          </a:p>
        </p:txBody>
      </p:sp>
      <p:sp>
        <p:nvSpPr>
          <p:cNvPr id="38915" name="Untertitel 2">
            <a:extLst>
              <a:ext uri="{FF2B5EF4-FFF2-40B4-BE49-F238E27FC236}">
                <a16:creationId xmlns:a16="http://schemas.microsoft.com/office/drawing/2014/main" id="{6FA5CC20-C49C-4695-979D-EFE7F30229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4581525"/>
            <a:ext cx="6696075" cy="1331913"/>
          </a:xfrm>
        </p:spPr>
        <p:txBody>
          <a:bodyPr/>
          <a:lstStyle/>
          <a:p>
            <a:r>
              <a:rPr lang="de-DE" altLang="de-DE" dirty="0"/>
              <a:t>Felix Schulze Sindern</a:t>
            </a:r>
          </a:p>
        </p:txBody>
      </p:sp>
      <p:sp>
        <p:nvSpPr>
          <p:cNvPr id="38917" name="Textplatzhalter 11">
            <a:extLst>
              <a:ext uri="{FF2B5EF4-FFF2-40B4-BE49-F238E27FC236}">
                <a16:creationId xmlns:a16="http://schemas.microsoft.com/office/drawing/2014/main" id="{D26218D3-5F41-4DB2-8D07-8AD4EE808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1475" y="3213100"/>
            <a:ext cx="6696075" cy="1295400"/>
          </a:xfrm>
        </p:spPr>
        <p:txBody>
          <a:bodyPr/>
          <a:lstStyle/>
          <a:p>
            <a:r>
              <a:rPr lang="de-DE" altLang="de-DE" dirty="0">
                <a:solidFill>
                  <a:schemeClr val="bg2"/>
                </a:solidFill>
              </a:rPr>
              <a:t>Mit Spring Batch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CAE08F0-93A5-4D04-A3CF-9C22735CB8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6EC4A5-461A-449B-9009-30BCD8AD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Batch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34A15B-1BC6-48E9-AC25-DF13DFAC8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785938"/>
            <a:ext cx="8824913" cy="4199830"/>
          </a:xfrm>
        </p:spPr>
        <p:txBody>
          <a:bodyPr/>
          <a:lstStyle/>
          <a:p>
            <a:r>
              <a:rPr lang="de-DE" dirty="0"/>
              <a:t>Liest eine Datei name.txt die einen Namen enthalten soll</a:t>
            </a:r>
          </a:p>
          <a:p>
            <a:r>
              <a:rPr lang="de-DE" dirty="0"/>
              <a:t>Batch Anwendung liest den Namen und schreibt in eine neue Datei Hello x!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36CB48-2609-42A6-8D88-BD2AEDBC7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Hello World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34F95E7B-C0E0-4D9D-877B-B994AFC345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</p:spTree>
    <p:extLst>
      <p:ext uri="{BB962C8B-B14F-4D97-AF65-F5344CB8AC3E}">
        <p14:creationId xmlns:p14="http://schemas.microsoft.com/office/powerpoint/2010/main" val="2168604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6EC4A5-461A-449B-9009-30BCD8AD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Batch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34A15B-1BC6-48E9-AC25-DF13DFAC8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785938"/>
            <a:ext cx="8824913" cy="4595390"/>
          </a:xfrm>
        </p:spPr>
        <p:txBody>
          <a:bodyPr/>
          <a:lstStyle/>
          <a:p>
            <a:r>
              <a:rPr lang="de-DE" dirty="0"/>
              <a:t>Minimales Projekt mit Codeschnipsel erklären</a:t>
            </a:r>
          </a:p>
          <a:p>
            <a:r>
              <a:rPr lang="de-DE" dirty="0"/>
              <a:t>Datei Einlesen in der ein *Name* geschrieben werden kann</a:t>
            </a:r>
          </a:p>
          <a:p>
            <a:r>
              <a:rPr lang="de-DE" dirty="0"/>
              <a:t>Output „Hello *Name*“</a:t>
            </a:r>
          </a:p>
          <a:p>
            <a:r>
              <a:rPr lang="de-DE" dirty="0" err="1"/>
              <a:t>Configuration</a:t>
            </a:r>
            <a:r>
              <a:rPr lang="de-DE" dirty="0"/>
              <a:t> erklären – und alternative </a:t>
            </a:r>
            <a:r>
              <a:rPr lang="de-DE" dirty="0" err="1"/>
              <a:t>xml</a:t>
            </a:r>
            <a:r>
              <a:rPr lang="de-DE" dirty="0"/>
              <a:t> erwähnen</a:t>
            </a:r>
          </a:p>
          <a:p>
            <a:endParaRPr lang="de-DE" dirty="0"/>
          </a:p>
          <a:p>
            <a:r>
              <a:rPr lang="de-DE" dirty="0"/>
              <a:t>Reader: einfacher </a:t>
            </a:r>
            <a:r>
              <a:rPr lang="de-DE" dirty="0" err="1"/>
              <a:t>flatfileReader</a:t>
            </a:r>
            <a:endParaRPr lang="de-DE" dirty="0"/>
          </a:p>
          <a:p>
            <a:r>
              <a:rPr lang="de-DE" dirty="0" err="1"/>
              <a:t>Processor</a:t>
            </a:r>
            <a:r>
              <a:rPr lang="de-DE" dirty="0"/>
              <a:t>: (String </a:t>
            </a:r>
            <a:r>
              <a:rPr lang="de-DE" dirty="0" err="1"/>
              <a:t>Processor</a:t>
            </a:r>
            <a:r>
              <a:rPr lang="de-DE" dirty="0"/>
              <a:t>) fügt Hello vorne an und hinten ein !</a:t>
            </a:r>
          </a:p>
          <a:p>
            <a:r>
              <a:rPr lang="de-DE" dirty="0"/>
              <a:t>Writer einfacher </a:t>
            </a:r>
            <a:r>
              <a:rPr lang="de-DE" dirty="0" err="1"/>
              <a:t>flatFileWriter</a:t>
            </a:r>
            <a:endParaRPr lang="de-DE" dirty="0"/>
          </a:p>
          <a:p>
            <a:endParaRPr lang="de-DE" dirty="0"/>
          </a:p>
          <a:p>
            <a:r>
              <a:rPr lang="de-DE" dirty="0"/>
              <a:t>Erklären, dass Reader und Writer abstrakte Konzepte sind, die auf vieler Art angewendet werden können</a:t>
            </a:r>
          </a:p>
          <a:p>
            <a:pPr lvl="1"/>
            <a:r>
              <a:rPr lang="de-DE" dirty="0"/>
              <a:t>XML, JSON, CSV, XLSX,HTTP, Messaging etc…</a:t>
            </a:r>
          </a:p>
          <a:p>
            <a:pPr lvl="1"/>
            <a:r>
              <a:rPr lang="de-DE" dirty="0"/>
              <a:t>Spring </a:t>
            </a:r>
            <a:r>
              <a:rPr lang="de-DE" dirty="0" err="1"/>
              <a:t>batch</a:t>
            </a:r>
            <a:r>
              <a:rPr lang="de-DE" dirty="0"/>
              <a:t> kommt mit einigen Vorgefertigten Readern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36CB48-2609-42A6-8D88-BD2AEDBC7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Hello World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34F95E7B-C0E0-4D9D-877B-B994AFC345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</p:spTree>
    <p:extLst>
      <p:ext uri="{BB962C8B-B14F-4D97-AF65-F5344CB8AC3E}">
        <p14:creationId xmlns:p14="http://schemas.microsoft.com/office/powerpoint/2010/main" val="1835538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6EC4A5-461A-449B-9009-30BCD8AD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Java Standard JSR-352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34A15B-1BC6-48E9-AC25-DF13DFAC8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Standard erklären</a:t>
            </a:r>
          </a:p>
          <a:p>
            <a:r>
              <a:rPr lang="de-DE" dirty="0"/>
              <a:t>Spring Batch folgt dem Standard</a:t>
            </a:r>
          </a:p>
          <a:p>
            <a:r>
              <a:rPr lang="de-DE" sz="1800" dirty="0"/>
              <a:t>[TF13] und [JS20] Als Quelle nehmen</a:t>
            </a:r>
          </a:p>
          <a:p>
            <a:r>
              <a:rPr lang="de-DE" sz="1800" dirty="0"/>
              <a:t>Reine Implementierung mit JSR352 möglich, aber spring </a:t>
            </a:r>
            <a:r>
              <a:rPr lang="de-DE" sz="1800" dirty="0" err="1"/>
              <a:t>batch</a:t>
            </a:r>
            <a:r>
              <a:rPr lang="de-DE" sz="1800" dirty="0"/>
              <a:t> komfortabler</a:t>
            </a:r>
          </a:p>
          <a:p>
            <a:pPr lvl="1"/>
            <a:r>
              <a:rPr lang="de-DE" dirty="0"/>
              <a:t>JSR352 kommt ohne Standard </a:t>
            </a:r>
            <a:r>
              <a:rPr lang="de-DE" dirty="0" err="1"/>
              <a:t>reader</a:t>
            </a:r>
            <a:r>
              <a:rPr lang="de-DE" dirty="0"/>
              <a:t> </a:t>
            </a:r>
            <a:r>
              <a:rPr lang="de-DE" dirty="0" err="1"/>
              <a:t>writer</a:t>
            </a:r>
            <a:r>
              <a:rPr lang="de-DE" dirty="0"/>
              <a:t> </a:t>
            </a:r>
            <a:r>
              <a:rPr lang="de-DE" dirty="0" err="1"/>
              <a:t>etc</a:t>
            </a:r>
            <a:endParaRPr lang="de-DE" dirty="0"/>
          </a:p>
          <a:p>
            <a:pPr lvl="1"/>
            <a:r>
              <a:rPr lang="de-DE" dirty="0"/>
              <a:t>Spring greift auf ggf. familiäre Konzepte des Spring </a:t>
            </a:r>
            <a:r>
              <a:rPr lang="de-DE" dirty="0" err="1"/>
              <a:t>Ekosystems</a:t>
            </a:r>
            <a:r>
              <a:rPr lang="de-DE" dirty="0"/>
              <a:t> zu</a:t>
            </a:r>
          </a:p>
          <a:p>
            <a:pPr lvl="2"/>
            <a:r>
              <a:rPr lang="de-DE" dirty="0"/>
              <a:t>Spring </a:t>
            </a:r>
            <a:r>
              <a:rPr lang="de-DE" dirty="0" err="1"/>
              <a:t>data</a:t>
            </a:r>
            <a:endParaRPr lang="de-DE" dirty="0"/>
          </a:p>
          <a:p>
            <a:pPr lvl="2"/>
            <a:r>
              <a:rPr lang="de-DE" dirty="0"/>
              <a:t>Spring Resources</a:t>
            </a:r>
          </a:p>
          <a:p>
            <a:r>
              <a:rPr lang="de-DE" dirty="0"/>
              <a:t>Daher diverse Vorteile</a:t>
            </a:r>
          </a:p>
          <a:p>
            <a:pPr lvl="1"/>
            <a:r>
              <a:rPr lang="de-DE" dirty="0"/>
              <a:t>Langlebigkeit</a:t>
            </a:r>
          </a:p>
          <a:p>
            <a:pPr lvl="1"/>
            <a:r>
              <a:rPr lang="de-DE" dirty="0"/>
              <a:t>Code ist dank Konventionen einfacher zu lesen</a:t>
            </a:r>
          </a:p>
          <a:p>
            <a:pPr lvl="1"/>
            <a:r>
              <a:rPr lang="de-DE" dirty="0"/>
              <a:t>Neue Mitarbeiter können sich schnell einarbeiten</a:t>
            </a:r>
          </a:p>
          <a:p>
            <a:pPr lvl="1"/>
            <a:r>
              <a:rPr lang="de-DE" dirty="0"/>
              <a:t>Standard ist auf hohe Skalierbarkeit ausgerichtet</a:t>
            </a:r>
          </a:p>
          <a:p>
            <a:pPr lvl="1"/>
            <a:r>
              <a:rPr lang="de-DE" dirty="0"/>
              <a:t>Mechanismen zur Fehlerbehandlung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https://www.muchsoft.com/presentations/jughh-javabatch.pdf</a:t>
            </a:r>
          </a:p>
          <a:p>
            <a:pPr marL="628650" lvl="1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36CB48-2609-42A6-8D88-BD2AEDBC7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asdf</a:t>
            </a:r>
            <a:endParaRPr lang="de-DE" dirty="0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5C8FF6B5-94AE-4100-B8C8-D2E7E1E6F2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</p:spTree>
    <p:extLst>
      <p:ext uri="{BB962C8B-B14F-4D97-AF65-F5344CB8AC3E}">
        <p14:creationId xmlns:p14="http://schemas.microsoft.com/office/powerpoint/2010/main" val="911096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6EC4A5-461A-449B-9009-30BCD8AD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Batch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34A15B-1BC6-48E9-AC25-DF13DFAC8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TODO: Skip, </a:t>
            </a:r>
            <a:r>
              <a:rPr lang="de-DE" dirty="0" err="1"/>
              <a:t>Retry</a:t>
            </a:r>
            <a:r>
              <a:rPr lang="de-DE" dirty="0"/>
              <a:t>, Restart und Parallelität anschneiden.</a:t>
            </a:r>
          </a:p>
          <a:p>
            <a:r>
              <a:rPr lang="de-DE" dirty="0"/>
              <a:t>Nur </a:t>
            </a:r>
            <a:r>
              <a:rPr lang="de-DE" dirty="0" err="1"/>
              <a:t>Retry</a:t>
            </a:r>
            <a:r>
              <a:rPr lang="de-DE" dirty="0"/>
              <a:t> und </a:t>
            </a:r>
            <a:r>
              <a:rPr lang="de-DE" dirty="0" err="1"/>
              <a:t>restart</a:t>
            </a:r>
            <a:r>
              <a:rPr lang="de-DE" dirty="0"/>
              <a:t> mit Codebeispielen belegen</a:t>
            </a:r>
          </a:p>
          <a:p>
            <a:r>
              <a:rPr lang="de-DE" dirty="0"/>
              <a:t>[TF12] Nutzen</a:t>
            </a:r>
          </a:p>
          <a:p>
            <a:r>
              <a:rPr lang="de-DE" dirty="0"/>
              <a:t>Für Parallelität [</a:t>
            </a:r>
            <a:r>
              <a:rPr lang="de-DE" sz="2000" dirty="0"/>
              <a:t>SB20] nutzen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36CB48-2609-42A6-8D88-BD2AEDBC7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Weitere Features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4CF29542-10D3-4A8A-A7FB-7499B2D33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</p:spTree>
    <p:extLst>
      <p:ext uri="{BB962C8B-B14F-4D97-AF65-F5344CB8AC3E}">
        <p14:creationId xmlns:p14="http://schemas.microsoft.com/office/powerpoint/2010/main" val="2886170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247EE6-49FE-40AB-8F16-134119F46D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Übung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21DC650-8D06-412E-80EC-AA7386479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1664804"/>
            <a:ext cx="6707509" cy="1332148"/>
          </a:xfrm>
        </p:spPr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Batcherstellung von druckbaren Kontoauszügen</a:t>
            </a:r>
          </a:p>
        </p:txBody>
      </p:sp>
    </p:spTree>
    <p:extLst>
      <p:ext uri="{BB962C8B-B14F-4D97-AF65-F5344CB8AC3E}">
        <p14:creationId xmlns:p14="http://schemas.microsoft.com/office/powerpoint/2010/main" val="2551257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2EA2E2-AE21-402C-A24D-3E2789117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Übung: Erstellung von Kontoauszügen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B25CF6-107A-4ADD-A9A4-1A75559E1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TODO: Text schreiben der Situation beschreibt.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1664B1C-FC4A-4F9E-BC14-68D590BCFB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F9404D23-A821-4B75-A55E-2B76BAB25B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</p:spTree>
    <p:extLst>
      <p:ext uri="{BB962C8B-B14F-4D97-AF65-F5344CB8AC3E}">
        <p14:creationId xmlns:p14="http://schemas.microsoft.com/office/powerpoint/2010/main" val="3024839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0FD87-D45E-45A6-8E39-D9697F859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Übung: Erstellung von Kontoauszügen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44FCE5-3C2C-4387-8132-99752DF75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Account, Customer, Transaction</a:t>
            </a:r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DB229D-4A43-40DE-A611-6A5A35D1B9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Klassendiagramm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471F94EC-FBF5-4B56-B00C-F5F05FBDD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</p:spTree>
    <p:extLst>
      <p:ext uri="{BB962C8B-B14F-4D97-AF65-F5344CB8AC3E}">
        <p14:creationId xmlns:p14="http://schemas.microsoft.com/office/powerpoint/2010/main" val="1141625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0FD87-D45E-45A6-8E39-D9697F859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Übung: Erstellung von Kontoauszügen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44FCE5-3C2C-4387-8132-99752DF75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TODO: Diagramm</a:t>
            </a:r>
          </a:p>
          <a:p>
            <a:pPr lvl="1"/>
            <a:r>
              <a:rPr lang="de-DE" dirty="0"/>
              <a:t>Inputs -&gt; ? -&gt; Kontoauszüge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DB229D-4A43-40DE-A611-6A5A35D1B9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Umsetzung mit Spring Batch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67259E4B-4727-4969-B96F-1EEDF9242C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</p:spTree>
    <p:extLst>
      <p:ext uri="{BB962C8B-B14F-4D97-AF65-F5344CB8AC3E}">
        <p14:creationId xmlns:p14="http://schemas.microsoft.com/office/powerpoint/2010/main" val="2788953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0FD87-D45E-45A6-8E39-D9697F859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Übung: Erstellung von Kontoauszügen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44FCE5-3C2C-4387-8132-99752DF75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TODO: Diagramm</a:t>
            </a:r>
          </a:p>
          <a:p>
            <a:pPr lvl="1"/>
            <a:r>
              <a:rPr lang="de-DE" dirty="0"/>
              <a:t>(Inputs -&gt;) ? (-&gt; Kontoauszüge)</a:t>
            </a:r>
          </a:p>
          <a:p>
            <a:pPr lvl="1"/>
            <a:r>
              <a:rPr lang="de-DE" dirty="0"/>
              <a:t>Fragezeichen erklären</a:t>
            </a:r>
          </a:p>
          <a:p>
            <a:pPr lvl="2"/>
            <a:r>
              <a:rPr lang="de-DE" dirty="0"/>
              <a:t>Jobs, </a:t>
            </a:r>
            <a:r>
              <a:rPr lang="de-DE" dirty="0" err="1"/>
              <a:t>Steps</a:t>
            </a:r>
            <a:r>
              <a:rPr lang="de-DE" dirty="0"/>
              <a:t>, Reader, Writers beschreiben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DB229D-4A43-40DE-A611-6A5A35D1B9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Umsetzung mit Spring Batch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2C72B040-9BA5-4B72-B931-EE78AEA980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</p:spTree>
    <p:extLst>
      <p:ext uri="{BB962C8B-B14F-4D97-AF65-F5344CB8AC3E}">
        <p14:creationId xmlns:p14="http://schemas.microsoft.com/office/powerpoint/2010/main" val="2773738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0FD87-D45E-45A6-8E39-D9697F859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Übung: Erstellung von Kontoauszügen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44FCE5-3C2C-4387-8132-99752DF75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TODO: Aufgabe 1 beschreiben</a:t>
            </a:r>
          </a:p>
          <a:p>
            <a:pPr lvl="1"/>
            <a:r>
              <a:rPr lang="de-DE" dirty="0" err="1"/>
              <a:t>HTTPProcessor</a:t>
            </a:r>
            <a:r>
              <a:rPr lang="de-DE" dirty="0"/>
              <a:t> einbinden</a:t>
            </a:r>
          </a:p>
          <a:p>
            <a:pPr lvl="2"/>
            <a:r>
              <a:rPr lang="de-DE" dirty="0"/>
              <a:t>Erklärung warum </a:t>
            </a:r>
            <a:r>
              <a:rPr lang="de-DE" dirty="0" err="1"/>
              <a:t>Processor</a:t>
            </a:r>
            <a:r>
              <a:rPr lang="de-DE" dirty="0"/>
              <a:t> und nicht </a:t>
            </a:r>
            <a:r>
              <a:rPr lang="de-DE" dirty="0" err="1"/>
              <a:t>reader</a:t>
            </a:r>
            <a:endParaRPr lang="de-DE" dirty="0"/>
          </a:p>
          <a:p>
            <a:pPr lvl="1"/>
            <a:r>
              <a:rPr lang="de-DE" dirty="0" err="1"/>
              <a:t>BalanceProcessor</a:t>
            </a:r>
            <a:r>
              <a:rPr lang="de-DE" dirty="0"/>
              <a:t> implementieren</a:t>
            </a:r>
          </a:p>
          <a:p>
            <a:r>
              <a:rPr lang="de-DE" dirty="0"/>
              <a:t>Relevante stellen im Code zeigen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DB229D-4A43-40DE-A611-6A5A35D1B9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Aufgabe 1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D144B3DE-D29A-4749-AAF4-40BDC1903C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</p:spTree>
    <p:extLst>
      <p:ext uri="{BB962C8B-B14F-4D97-AF65-F5344CB8AC3E}">
        <p14:creationId xmlns:p14="http://schemas.microsoft.com/office/powerpoint/2010/main" val="616906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6EC4A5-461A-449B-9009-30BCD8AD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34A15B-1BC6-48E9-AC25-DF13DFAC8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Ausführung von geschäftskritischen Aufgaben</a:t>
            </a:r>
          </a:p>
          <a:p>
            <a:endParaRPr lang="de-DE" dirty="0"/>
          </a:p>
          <a:p>
            <a:r>
              <a:rPr lang="de-DE" dirty="0"/>
              <a:t>lang laufend (rechenintensiv) oder Massendatenverarbeitung (datenintensiv)</a:t>
            </a:r>
          </a:p>
          <a:p>
            <a:endParaRPr lang="de-DE" dirty="0"/>
          </a:p>
          <a:p>
            <a:r>
              <a:rPr lang="de-DE" dirty="0"/>
              <a:t>Ohne Benutzerinteraktion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Zeit- oder Ereignisgesteuert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36CB48-2609-42A6-8D88-BD2AEDBC7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Batchverarbeitung - Definition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A611DC97-A0E6-4E25-8513-119FFAAF8B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31C118B-006A-4542-87C8-B545A5345FAB}"/>
              </a:ext>
            </a:extLst>
          </p:cNvPr>
          <p:cNvSpPr txBox="1"/>
          <p:nvPr/>
        </p:nvSpPr>
        <p:spPr>
          <a:xfrm>
            <a:off x="344960" y="5903735"/>
            <a:ext cx="11439672" cy="310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400" dirty="0">
                <a:solidFill>
                  <a:schemeClr val="tx2"/>
                </a:solidFill>
              </a:rPr>
              <a:t>In Anlehnung an: [TM14]</a:t>
            </a:r>
          </a:p>
        </p:txBody>
      </p:sp>
    </p:spTree>
    <p:extLst>
      <p:ext uri="{BB962C8B-B14F-4D97-AF65-F5344CB8AC3E}">
        <p14:creationId xmlns:p14="http://schemas.microsoft.com/office/powerpoint/2010/main" val="3765606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0FD87-D45E-45A6-8E39-D9697F859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Übung: Erstellung von Kontoauszügen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44FCE5-3C2C-4387-8132-99752DF75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TODO: Aufgabe 2 erklären</a:t>
            </a:r>
          </a:p>
          <a:p>
            <a:pPr lvl="1"/>
            <a:r>
              <a:rPr lang="de-DE" dirty="0"/>
              <a:t>Situation: Rest </a:t>
            </a:r>
            <a:r>
              <a:rPr lang="de-DE" dirty="0" err="1"/>
              <a:t>schnittstelle</a:t>
            </a:r>
            <a:r>
              <a:rPr lang="de-DE" dirty="0"/>
              <a:t> ist unzuverlässig und </a:t>
            </a:r>
            <a:r>
              <a:rPr lang="de-DE" dirty="0" err="1"/>
              <a:t>returnt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500</a:t>
            </a:r>
          </a:p>
          <a:p>
            <a:pPr lvl="1"/>
            <a:r>
              <a:rPr lang="de-DE" dirty="0"/>
              <a:t>Wie damit </a:t>
            </a:r>
            <a:r>
              <a:rPr lang="de-DE" dirty="0" err="1"/>
              <a:t>umgehebn</a:t>
            </a:r>
            <a:r>
              <a:rPr lang="de-DE"/>
              <a:t>?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DB229D-4A43-40DE-A611-6A5A35D1B9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Aufgabe 2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725F8899-8F61-4DF3-9A51-7C8976D79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</p:spTree>
    <p:extLst>
      <p:ext uri="{BB962C8B-B14F-4D97-AF65-F5344CB8AC3E}">
        <p14:creationId xmlns:p14="http://schemas.microsoft.com/office/powerpoint/2010/main" val="3013401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0FD87-D45E-45A6-8E39-D9697F859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Literaturverzeichnis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DB229D-4A43-40DE-A611-6A5A35D1B9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A5006F70-85D8-419B-95D1-9B300F0606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8357116"/>
              </p:ext>
            </p:extLst>
          </p:nvPr>
        </p:nvGraphicFramePr>
        <p:xfrm>
          <a:off x="371475" y="1785938"/>
          <a:ext cx="8824912" cy="8021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4005">
                  <a:extLst>
                    <a:ext uri="{9D8B030D-6E8A-4147-A177-3AD203B41FA5}">
                      <a16:colId xmlns:a16="http://schemas.microsoft.com/office/drawing/2014/main" val="4058938188"/>
                    </a:ext>
                  </a:extLst>
                </a:gridCol>
                <a:gridCol w="7780907">
                  <a:extLst>
                    <a:ext uri="{9D8B030D-6E8A-4147-A177-3AD203B41FA5}">
                      <a16:colId xmlns:a16="http://schemas.microsoft.com/office/drawing/2014/main" val="1514378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[MM19]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The Definitive Guide to Spring Batch: Modern Finite Batch Processing in the Cloud </a:t>
                      </a:r>
                      <a:r>
                        <a:rPr lang="en-US" sz="1600" b="1" dirty="0"/>
                        <a:t>Michael T. </a:t>
                      </a:r>
                      <a:r>
                        <a:rPr lang="en-US" sz="1600" b="1" dirty="0" err="1"/>
                        <a:t>Minella</a:t>
                      </a:r>
                      <a:r>
                        <a:rPr lang="en-US" sz="1600" b="1" dirty="0"/>
                        <a:t> </a:t>
                      </a:r>
                      <a:r>
                        <a:rPr lang="en-US" sz="1600" dirty="0"/>
                        <a:t>Chicago, IL, USA ISBN-13: 978-1-4842-3723-6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17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[TF13]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Spring Batch and JSR-352 (Batch Applications for the Java Platform) – Differences </a:t>
                      </a:r>
                      <a:r>
                        <a:rPr lang="en-US" sz="1600" b="1" dirty="0"/>
                        <a:t>Tobias </a:t>
                      </a:r>
                      <a:r>
                        <a:rPr lang="en-US" sz="1600" b="1" dirty="0" err="1"/>
                        <a:t>Flohre</a:t>
                      </a:r>
                      <a:r>
                        <a:rPr lang="en-US" sz="1600" b="1" dirty="0"/>
                        <a:t> </a:t>
                      </a:r>
                      <a:r>
                        <a:rPr lang="de-DE" sz="1600" dirty="0">
                          <a:hlinkClick r:id="rId2"/>
                        </a:rPr>
                        <a:t>https://blog.codecentric.de/en/2013/07/spring-batch-and-jsr-352-batch-applications-for-the-java-platform-differences/</a:t>
                      </a:r>
                      <a:r>
                        <a:rPr lang="de-DE" sz="1600" dirty="0"/>
                        <a:t> (abgerufen am: 02.01.21)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675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[PP20]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Scaling</a:t>
                      </a:r>
                      <a:r>
                        <a:rPr lang="de-DE" sz="1600" dirty="0"/>
                        <a:t> and Parallel Processing - Spring Batch - Reference </a:t>
                      </a:r>
                      <a:r>
                        <a:rPr lang="de-DE" sz="1600" dirty="0" err="1"/>
                        <a:t>Documentation</a:t>
                      </a:r>
                      <a:r>
                        <a:rPr lang="de-DE" sz="1600" dirty="0"/>
                        <a:t> </a:t>
                      </a:r>
                      <a:r>
                        <a:rPr lang="de-DE" sz="1600" b="1" dirty="0"/>
                        <a:t>Spring Batch </a:t>
                      </a:r>
                      <a:r>
                        <a:rPr lang="de-DE" sz="1600" b="1" dirty="0" err="1"/>
                        <a:t>Documentation</a:t>
                      </a:r>
                      <a:r>
                        <a:rPr lang="de-DE" sz="1600" b="1" dirty="0"/>
                        <a:t> </a:t>
                      </a:r>
                      <a:r>
                        <a:rPr lang="de-DE" sz="1600" b="1" dirty="0" err="1"/>
                        <a:t>Authors</a:t>
                      </a:r>
                      <a:r>
                        <a:rPr lang="de-DE" sz="1600" b="1" dirty="0"/>
                        <a:t> </a:t>
                      </a:r>
                      <a:r>
                        <a:rPr lang="de-DE" sz="1600" dirty="0">
                          <a:hlinkClick r:id="rId3"/>
                        </a:rPr>
                        <a:t>https://docs.spring.io/spring-batch/docs/current/reference/html/scalability.html</a:t>
                      </a:r>
                      <a:r>
                        <a:rPr lang="de-DE" sz="1600" dirty="0"/>
                        <a:t> (abgerufen am: 02.01.21)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605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[TM14]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Java-Batch JSR-352 - Der neue Standard in Java EE 7 </a:t>
                      </a:r>
                      <a:r>
                        <a:rPr lang="de-DE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Thomas Much</a:t>
                      </a:r>
                    </a:p>
                    <a:p>
                      <a:r>
                        <a:rPr lang="de-DE" sz="1600" dirty="0">
                          <a:hlinkClick r:id="rId4"/>
                        </a:rPr>
                        <a:t>https://www.muchsoft.com/presentations/jughh-javabatch.pdf</a:t>
                      </a:r>
                      <a:r>
                        <a:rPr lang="de-DE" sz="1600" dirty="0"/>
                        <a:t> (abgerufen am: 02.01.21)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926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[TF12]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Transaktionen in Spring Batch: Massenverarbeitung mit Restart, Skip und </a:t>
                      </a:r>
                      <a:r>
                        <a:rPr lang="de-DE" sz="1600" dirty="0" err="1"/>
                        <a:t>Retry</a:t>
                      </a:r>
                      <a:r>
                        <a:rPr lang="de-DE" sz="1600" b="0" dirty="0"/>
                        <a:t> </a:t>
                      </a:r>
                      <a:r>
                        <a:rPr lang="en-US" sz="1600" b="1" dirty="0"/>
                        <a:t>Tobias </a:t>
                      </a:r>
                      <a:r>
                        <a:rPr lang="en-US" sz="1600" b="1" dirty="0" err="1"/>
                        <a:t>Flohre</a:t>
                      </a:r>
                      <a:r>
                        <a:rPr lang="en-US" sz="1600" b="1" dirty="0"/>
                        <a:t> </a:t>
                      </a:r>
                      <a:r>
                        <a:rPr lang="de-DE" sz="1600" dirty="0">
                          <a:hlinkClick r:id="rId5"/>
                        </a:rPr>
                        <a:t>https://www.codecentric.de/wissen/publikation/transaktionen-in-spring-batch-massenverarbeitung-mit-restart-skip-und-retry</a:t>
                      </a:r>
                      <a:r>
                        <a:rPr lang="de-DE" sz="1600" dirty="0"/>
                        <a:t> (abgerufen am: 02.01.21)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925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[JS20]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JSR-352 Support - Spring Batch - Reference </a:t>
                      </a:r>
                      <a:r>
                        <a:rPr lang="de-DE" sz="1600" dirty="0" err="1"/>
                        <a:t>Documentation</a:t>
                      </a:r>
                      <a:r>
                        <a:rPr lang="de-DE" sz="1600" dirty="0"/>
                        <a:t> </a:t>
                      </a:r>
                      <a:r>
                        <a:rPr lang="de-DE" sz="1600" b="1" dirty="0"/>
                        <a:t>Spring Batch </a:t>
                      </a:r>
                      <a:r>
                        <a:rPr lang="de-DE" sz="1600" b="1" dirty="0" err="1"/>
                        <a:t>Documentation</a:t>
                      </a:r>
                      <a:r>
                        <a:rPr lang="de-DE" sz="1600" b="1" dirty="0"/>
                        <a:t> </a:t>
                      </a:r>
                      <a:r>
                        <a:rPr lang="de-DE" sz="1600" b="1" dirty="0" err="1"/>
                        <a:t>Authors</a:t>
                      </a:r>
                      <a:r>
                        <a:rPr lang="de-DE" sz="1600" b="1" dirty="0"/>
                        <a:t> </a:t>
                      </a:r>
                      <a:r>
                        <a:rPr lang="de-DE" sz="1600" dirty="0">
                          <a:hlinkClick r:id="rId6"/>
                        </a:rPr>
                        <a:t>https://docs.spring.io/spring-batch/docs/current/reference/html/jsr-352.html</a:t>
                      </a:r>
                      <a:r>
                        <a:rPr lang="de-DE" sz="1600" dirty="0"/>
                        <a:t> (abgerufen am: 02.01.21)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980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[SI20]</a:t>
                      </a:r>
                    </a:p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Spring Batch </a:t>
                      </a:r>
                      <a:r>
                        <a:rPr lang="de-DE" sz="1600" dirty="0" err="1"/>
                        <a:t>Introduction</a:t>
                      </a:r>
                      <a:r>
                        <a:rPr lang="de-DE" sz="1600" dirty="0"/>
                        <a:t> - Spring Batch - Reference </a:t>
                      </a:r>
                      <a:r>
                        <a:rPr lang="de-DE" sz="1600" dirty="0" err="1"/>
                        <a:t>Documentation</a:t>
                      </a:r>
                      <a:r>
                        <a:rPr lang="de-DE" sz="1600" dirty="0"/>
                        <a:t> </a:t>
                      </a:r>
                      <a:r>
                        <a:rPr lang="de-DE" sz="1600" b="1" dirty="0"/>
                        <a:t>Spring Batch </a:t>
                      </a:r>
                      <a:r>
                        <a:rPr lang="de-DE" sz="1600" b="1" dirty="0" err="1"/>
                        <a:t>Documentation</a:t>
                      </a:r>
                      <a:r>
                        <a:rPr lang="de-DE" sz="1600" b="1" dirty="0"/>
                        <a:t> </a:t>
                      </a:r>
                      <a:r>
                        <a:rPr lang="de-DE" sz="1600" b="1" dirty="0" err="1"/>
                        <a:t>Authors</a:t>
                      </a:r>
                      <a:r>
                        <a:rPr lang="de-DE" sz="1600" b="1" dirty="0"/>
                        <a:t> </a:t>
                      </a:r>
                      <a:r>
                        <a:rPr lang="de-DE" sz="1600" dirty="0">
                          <a:hlinkClick r:id="rId7"/>
                        </a:rPr>
                        <a:t>https://docs.spring.io/spring-batch/docs/current/reference/html/spring-batch-intro.html</a:t>
                      </a:r>
                      <a:r>
                        <a:rPr lang="de-DE" sz="1600" dirty="0"/>
                        <a:t> (abgerufen am: 02.01.21)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551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[RW20]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 of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ItemReaders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ItemWriters</a:t>
                      </a:r>
                      <a:r>
                        <a:rPr lang="de-DE" sz="1600" dirty="0"/>
                        <a:t> - Spring Batch - Reference </a:t>
                      </a:r>
                      <a:r>
                        <a:rPr lang="de-DE" sz="1600" dirty="0" err="1"/>
                        <a:t>Documentation</a:t>
                      </a:r>
                      <a:r>
                        <a:rPr lang="de-DE" sz="1600" dirty="0"/>
                        <a:t> </a:t>
                      </a:r>
                      <a:r>
                        <a:rPr lang="de-DE" sz="1600" b="1" dirty="0"/>
                        <a:t>Spring Batch </a:t>
                      </a:r>
                      <a:r>
                        <a:rPr lang="de-DE" sz="1600" b="1" dirty="0" err="1"/>
                        <a:t>Documentation</a:t>
                      </a:r>
                      <a:r>
                        <a:rPr lang="de-DE" sz="1600" b="1" dirty="0"/>
                        <a:t> </a:t>
                      </a:r>
                      <a:r>
                        <a:rPr lang="de-DE" sz="1600" b="1" dirty="0" err="1"/>
                        <a:t>Authors</a:t>
                      </a:r>
                      <a:r>
                        <a:rPr lang="de-DE" sz="1600" b="1" dirty="0"/>
                        <a:t> </a:t>
                      </a:r>
                      <a:r>
                        <a:rPr lang="de-DE" sz="1600" dirty="0">
                          <a:hlinkClick r:id="rId8"/>
                        </a:rPr>
                        <a:t>https://docs.spring.io/spring-batch/docs/current/reference/html/appendix.html#listOfReadersAndWriters</a:t>
                      </a:r>
                      <a:r>
                        <a:rPr lang="de-DE" sz="1600" dirty="0"/>
                        <a:t> (abgerufen am: 03.01.21)</a:t>
                      </a:r>
                    </a:p>
                    <a:p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138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778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 of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ItemReaders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ItemWriters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290091"/>
                  </a:ext>
                </a:extLst>
              </a:tr>
            </a:tbl>
          </a:graphicData>
        </a:graphic>
      </p:graphicFrame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7D7B17F1-AB77-496F-8919-8231C8D4C5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</p:spTree>
    <p:extLst>
      <p:ext uri="{BB962C8B-B14F-4D97-AF65-F5344CB8AC3E}">
        <p14:creationId xmlns:p14="http://schemas.microsoft.com/office/powerpoint/2010/main" val="4111946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el 1">
            <a:extLst>
              <a:ext uri="{FF2B5EF4-FFF2-40B4-BE49-F238E27FC236}">
                <a16:creationId xmlns:a16="http://schemas.microsoft.com/office/drawing/2014/main" id="{53469B70-6EE0-4F34-8079-2A365EA22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363" y="1112838"/>
            <a:ext cx="6707187" cy="3395662"/>
          </a:xfrm>
        </p:spPr>
        <p:txBody>
          <a:bodyPr/>
          <a:lstStyle/>
          <a:p>
            <a:r>
              <a:rPr lang="de-DE" altLang="de-DE"/>
              <a:t>Vielen Dank für Ihre Aufmerksamkeit!</a:t>
            </a:r>
          </a:p>
        </p:txBody>
      </p:sp>
      <p:sp>
        <p:nvSpPr>
          <p:cNvPr id="74755" name="Untertitel 2">
            <a:extLst>
              <a:ext uri="{FF2B5EF4-FFF2-40B4-BE49-F238E27FC236}">
                <a16:creationId xmlns:a16="http://schemas.microsoft.com/office/drawing/2014/main" id="{5E4720BA-FA45-436E-A058-B1F7D76E1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4581525"/>
            <a:ext cx="6696075" cy="1331913"/>
          </a:xfrm>
        </p:spPr>
        <p:txBody>
          <a:bodyPr/>
          <a:lstStyle/>
          <a:p>
            <a:r>
              <a:rPr lang="de-DE" altLang="de-DE" dirty="0"/>
              <a:t>Felix Schulze Sindern</a:t>
            </a:r>
          </a:p>
          <a:p>
            <a:r>
              <a:rPr lang="de-DE" altLang="de-DE" sz="1100" dirty="0"/>
              <a:t> 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AFAA08D-FB4C-4C36-9E84-BF4293C023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6EC4A5-461A-449B-9009-30BCD8AD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34A15B-1BC6-48E9-AC25-DF13DFAC8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Automatisierte Massendatenverarbeitung – typischer Weise zeitbasiert</a:t>
            </a:r>
          </a:p>
          <a:p>
            <a:pPr lvl="1"/>
            <a:r>
              <a:rPr lang="de-DE" dirty="0">
                <a:solidFill>
                  <a:schemeClr val="tx2"/>
                </a:solidFill>
              </a:rPr>
              <a:t>Berechnungen am Monatsende, Mitteilungen oder Korrespondenz</a:t>
            </a:r>
          </a:p>
          <a:p>
            <a:pPr lvl="1"/>
            <a:endParaRPr lang="de-DE" dirty="0"/>
          </a:p>
          <a:p>
            <a:r>
              <a:rPr lang="de-DE" dirty="0"/>
              <a:t>Regelmäßige Anpassung von Geschäftsregeln in Systemen</a:t>
            </a:r>
          </a:p>
          <a:p>
            <a:pPr lvl="1"/>
            <a:r>
              <a:rPr lang="de-DE" dirty="0">
                <a:solidFill>
                  <a:schemeClr val="tx2"/>
                </a:solidFill>
              </a:rPr>
              <a:t>Tarifanpassungen, Zinsfußänderung, Ermittlung von Versicherungsleistungen</a:t>
            </a:r>
          </a:p>
          <a:p>
            <a:pPr marL="628650" lvl="1" indent="0">
              <a:buNone/>
            </a:pPr>
            <a:endParaRPr lang="de-DE" dirty="0"/>
          </a:p>
          <a:p>
            <a:r>
              <a:rPr lang="de-DE" dirty="0"/>
              <a:t>Integration von Informationen aus externen Quellen – erfordert häufig Formatierung, Transformierung, Validierung der Informationen</a:t>
            </a:r>
          </a:p>
          <a:p>
            <a:pPr lvl="1"/>
            <a:r>
              <a:rPr lang="de-DE" dirty="0">
                <a:solidFill>
                  <a:schemeClr val="tx2"/>
                </a:solidFill>
              </a:rPr>
              <a:t>Erneutes Trainieren von </a:t>
            </a:r>
            <a:r>
              <a:rPr lang="de-DE" dirty="0" err="1">
                <a:solidFill>
                  <a:schemeClr val="tx2"/>
                </a:solidFill>
              </a:rPr>
              <a:t>recommender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systems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36CB48-2609-42A6-8D88-BD2AEDBC7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Batchverarbeitung - Beispiele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C4E5ADBC-213C-43F7-BFF5-0EC2770D5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61B51E2-21E7-49EA-9A77-00F85CCEFE7C}"/>
              </a:ext>
            </a:extLst>
          </p:cNvPr>
          <p:cNvSpPr txBox="1"/>
          <p:nvPr/>
        </p:nvSpPr>
        <p:spPr>
          <a:xfrm>
            <a:off x="344960" y="5903735"/>
            <a:ext cx="11439672" cy="310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400" dirty="0">
                <a:solidFill>
                  <a:schemeClr val="tx2"/>
                </a:solidFill>
              </a:rPr>
              <a:t>In Anlehnung an: [SI20]</a:t>
            </a:r>
          </a:p>
        </p:txBody>
      </p:sp>
    </p:spTree>
    <p:extLst>
      <p:ext uri="{BB962C8B-B14F-4D97-AF65-F5344CB8AC3E}">
        <p14:creationId xmlns:p14="http://schemas.microsoft.com/office/powerpoint/2010/main" val="1833832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6EC4A5-461A-449B-9009-30BCD8AD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34A15B-1BC6-48E9-AC25-DF13DFAC8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785938"/>
            <a:ext cx="11341149" cy="4019550"/>
          </a:xfrm>
        </p:spPr>
        <p:txBody>
          <a:bodyPr/>
          <a:lstStyle/>
          <a:p>
            <a:r>
              <a:rPr lang="de-DE" dirty="0"/>
              <a:t>Abstrakt gesehen besteht ein Batch Job in der Regel aus drei Schritten:</a:t>
            </a:r>
          </a:p>
          <a:p>
            <a:endParaRPr lang="de-DE" dirty="0">
              <a:solidFill>
                <a:schemeClr val="tx2"/>
              </a:solidFill>
            </a:endParaRPr>
          </a:p>
          <a:p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36CB48-2609-42A6-8D88-BD2AEDBC7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Batchverarbeitung – typischer Ablauf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C4E5ADBC-213C-43F7-BFF5-0EC2770D5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44DD4BA-199F-4619-8D78-8E45C5CA7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5612" y="2997112"/>
            <a:ext cx="1440000" cy="144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CFA4D89-4A96-412F-80F0-9C1B09B5A8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2264" y="2997112"/>
            <a:ext cx="1440000" cy="14400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BEBEEE18-9B98-4806-8BBC-78442B6B0A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11994" y="2997112"/>
            <a:ext cx="1440000" cy="1440000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2DD272F2-2CF8-4CAF-9494-232A4273BE77}"/>
              </a:ext>
            </a:extLst>
          </p:cNvPr>
          <p:cNvSpPr txBox="1"/>
          <p:nvPr/>
        </p:nvSpPr>
        <p:spPr>
          <a:xfrm>
            <a:off x="655612" y="4516287"/>
            <a:ext cx="2520000" cy="38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de-DE" sz="1900" dirty="0"/>
              <a:t>1. Daten lesen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D204D59-F1D1-4AD0-8F4D-93E1115A3FAA}"/>
              </a:ext>
            </a:extLst>
          </p:cNvPr>
          <p:cNvSpPr txBox="1"/>
          <p:nvPr/>
        </p:nvSpPr>
        <p:spPr>
          <a:xfrm>
            <a:off x="4473838" y="4500236"/>
            <a:ext cx="2520200" cy="38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de-DE" sz="1900" dirty="0"/>
              <a:t>2. Daten verarbeiten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74A97CD-42DA-4A40-AEDD-B43F975BC542}"/>
              </a:ext>
            </a:extLst>
          </p:cNvPr>
          <p:cNvSpPr txBox="1"/>
          <p:nvPr/>
        </p:nvSpPr>
        <p:spPr>
          <a:xfrm>
            <a:off x="8292264" y="4499441"/>
            <a:ext cx="2520000" cy="38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de-DE" sz="1900" dirty="0"/>
              <a:t>3. Daten persistieren</a:t>
            </a:r>
          </a:p>
        </p:txBody>
      </p:sp>
    </p:spTree>
    <p:extLst>
      <p:ext uri="{BB962C8B-B14F-4D97-AF65-F5344CB8AC3E}">
        <p14:creationId xmlns:p14="http://schemas.microsoft.com/office/powerpoint/2010/main" val="259208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fik 23">
            <a:extLst>
              <a:ext uri="{FF2B5EF4-FFF2-40B4-BE49-F238E27FC236}">
                <a16:creationId xmlns:a16="http://schemas.microsoft.com/office/drawing/2014/main" id="{8899196B-195C-4C45-8426-C55666454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77713" y="2901732"/>
            <a:ext cx="2160000" cy="1764476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C4A4BAD6-BD24-4EF1-A0CD-4CBDBF4BE2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53938" y="2981990"/>
            <a:ext cx="2160000" cy="160396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B6EC4A5-461A-449B-9009-30BCD8AD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34A15B-1BC6-48E9-AC25-DF13DFAC8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785938"/>
            <a:ext cx="11341149" cy="433458"/>
          </a:xfrm>
        </p:spPr>
        <p:txBody>
          <a:bodyPr/>
          <a:lstStyle/>
          <a:p>
            <a:r>
              <a:rPr lang="de-DE" dirty="0"/>
              <a:t>Abstrakt gesehen besteht ein Batch Job aus drei Schritten:</a:t>
            </a:r>
          </a:p>
          <a:p>
            <a:endParaRPr lang="de-DE" dirty="0">
              <a:solidFill>
                <a:schemeClr val="tx2"/>
              </a:solidFill>
            </a:endParaRPr>
          </a:p>
          <a:p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36CB48-2609-42A6-8D88-BD2AEDBC7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Batchverarbeitung – typischer Ablauf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C4E5ADBC-213C-43F7-BFF5-0EC2770D5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DD272F2-2CF8-4CAF-9494-232A4273BE77}"/>
              </a:ext>
            </a:extLst>
          </p:cNvPr>
          <p:cNvSpPr txBox="1"/>
          <p:nvPr/>
        </p:nvSpPr>
        <p:spPr>
          <a:xfrm>
            <a:off x="655612" y="4768175"/>
            <a:ext cx="2520000" cy="38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de-DE" sz="1900" dirty="0"/>
              <a:t>1. </a:t>
            </a:r>
            <a:r>
              <a:rPr lang="de-DE" sz="1900"/>
              <a:t>Daten einlesen</a:t>
            </a:r>
            <a:endParaRPr lang="de-DE" sz="19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D204D59-F1D1-4AD0-8F4D-93E1115A3FAA}"/>
              </a:ext>
            </a:extLst>
          </p:cNvPr>
          <p:cNvSpPr txBox="1"/>
          <p:nvPr/>
        </p:nvSpPr>
        <p:spPr>
          <a:xfrm>
            <a:off x="4473838" y="4752124"/>
            <a:ext cx="2520200" cy="38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de-DE" sz="1900" dirty="0"/>
              <a:t>2. Daten verarbeiten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74A97CD-42DA-4A40-AEDD-B43F975BC542}"/>
              </a:ext>
            </a:extLst>
          </p:cNvPr>
          <p:cNvSpPr txBox="1"/>
          <p:nvPr/>
        </p:nvSpPr>
        <p:spPr>
          <a:xfrm>
            <a:off x="8292264" y="4751329"/>
            <a:ext cx="2520000" cy="38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de-DE" sz="1900" dirty="0"/>
              <a:t>3. Daten persistieren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2473A02-5AA0-4717-AEBB-A7CC5A2994C2}"/>
              </a:ext>
            </a:extLst>
          </p:cNvPr>
          <p:cNvSpPr txBox="1"/>
          <p:nvPr/>
        </p:nvSpPr>
        <p:spPr>
          <a:xfrm>
            <a:off x="344960" y="5903735"/>
            <a:ext cx="11439672" cy="310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400" dirty="0">
                <a:solidFill>
                  <a:schemeClr val="tx2"/>
                </a:solidFill>
              </a:rPr>
              <a:t>Bildquellen: https://undraw.co/illustrations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A6539F77-6C10-46CF-A96C-37E4A3352F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9416" y="2810861"/>
            <a:ext cx="2160000" cy="184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293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6EC4A5-461A-449B-9009-30BCD8AD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Batch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34A15B-1BC6-48E9-AC25-DF13DFAC8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785938"/>
            <a:ext cx="8820869" cy="3659286"/>
          </a:xfrm>
        </p:spPr>
        <p:txBody>
          <a:bodyPr/>
          <a:lstStyle/>
          <a:p>
            <a:r>
              <a:rPr lang="de-DE" dirty="0"/>
              <a:t>Java Framework zur Erstellung von Batchprogrammen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Bietet wiederverwendbare Funktionen zur Batchverarbeitung</a:t>
            </a:r>
          </a:p>
          <a:p>
            <a:pPr lvl="1"/>
            <a:r>
              <a:rPr lang="de-DE" dirty="0" err="1">
                <a:solidFill>
                  <a:schemeClr val="tx2"/>
                </a:solidFill>
              </a:rPr>
              <a:t>Logging</a:t>
            </a:r>
            <a:r>
              <a:rPr lang="de-DE" dirty="0">
                <a:solidFill>
                  <a:schemeClr val="tx2"/>
                </a:solidFill>
              </a:rPr>
              <a:t> und Tracing</a:t>
            </a:r>
          </a:p>
          <a:p>
            <a:pPr lvl="1"/>
            <a:r>
              <a:rPr lang="de-DE" dirty="0">
                <a:solidFill>
                  <a:schemeClr val="tx2"/>
                </a:solidFill>
              </a:rPr>
              <a:t>Transaktionsmanagement</a:t>
            </a:r>
          </a:p>
          <a:p>
            <a:pPr lvl="1"/>
            <a:r>
              <a:rPr lang="de-DE" dirty="0">
                <a:solidFill>
                  <a:schemeClr val="tx2"/>
                </a:solidFill>
              </a:rPr>
              <a:t>Job Statistiken</a:t>
            </a:r>
          </a:p>
          <a:p>
            <a:pPr marL="628650" lvl="1" indent="0">
              <a:buNone/>
            </a:pPr>
            <a:endParaRPr lang="de-DE" dirty="0"/>
          </a:p>
          <a:p>
            <a:r>
              <a:rPr lang="de-DE" dirty="0"/>
              <a:t>Liefert Schnittstellen zur Verbesserung der Fehlertoleranz/Robustheit</a:t>
            </a:r>
          </a:p>
          <a:p>
            <a:pPr lvl="1"/>
            <a:r>
              <a:rPr lang="de-DE" dirty="0">
                <a:solidFill>
                  <a:schemeClr val="tx2"/>
                </a:solidFill>
              </a:rPr>
              <a:t>Job Restart</a:t>
            </a:r>
          </a:p>
          <a:p>
            <a:pPr lvl="1"/>
            <a:r>
              <a:rPr lang="de-DE" dirty="0" err="1">
                <a:solidFill>
                  <a:schemeClr val="tx2"/>
                </a:solidFill>
              </a:rPr>
              <a:t>Retry</a:t>
            </a:r>
            <a:r>
              <a:rPr lang="de-DE" dirty="0">
                <a:solidFill>
                  <a:schemeClr val="tx2"/>
                </a:solidFill>
              </a:rPr>
              <a:t>/Skip</a:t>
            </a:r>
          </a:p>
          <a:p>
            <a:endParaRPr lang="de-DE" dirty="0"/>
          </a:p>
          <a:p>
            <a:r>
              <a:rPr lang="de-DE" dirty="0"/>
              <a:t>Bietet Möglichkeiten zur parallelen und verteilten Verarbeitung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36CB48-2609-42A6-8D88-BD2AEDBC7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4CF29542-10D3-4A8A-A7FB-7499B2D33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EE05FF0-E024-4E48-ABFB-F6272BF37A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0" t="18291" r="18731" b="17450"/>
          <a:stretch/>
        </p:blipFill>
        <p:spPr>
          <a:xfrm>
            <a:off x="10080892" y="1683061"/>
            <a:ext cx="785824" cy="78582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B3174E8-0493-4981-AF8B-6F066C183C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06991" y="2468885"/>
            <a:ext cx="2333625" cy="60007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89FB94BC-5F3C-4866-A864-BF68E1D584E0}"/>
              </a:ext>
            </a:extLst>
          </p:cNvPr>
          <p:cNvSpPr txBox="1"/>
          <p:nvPr/>
        </p:nvSpPr>
        <p:spPr>
          <a:xfrm>
            <a:off x="371351" y="5622596"/>
            <a:ext cx="11439672" cy="611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050" dirty="0">
                <a:solidFill>
                  <a:schemeClr val="tx2"/>
                </a:solidFill>
              </a:rPr>
              <a:t>Bildquellen: </a:t>
            </a:r>
          </a:p>
          <a:p>
            <a:pPr>
              <a:lnSpc>
                <a:spcPct val="110000"/>
              </a:lnSpc>
            </a:pPr>
            <a:r>
              <a:rPr lang="de-DE" sz="1050" dirty="0">
                <a:solidFill>
                  <a:schemeClr val="tx2"/>
                </a:solidFill>
              </a:rPr>
              <a:t>    https://pbs.twimg.com/profile_images/1235943430519435264/fgg5R6sI_400x400.png</a:t>
            </a:r>
          </a:p>
          <a:p>
            <a:pPr>
              <a:lnSpc>
                <a:spcPct val="110000"/>
              </a:lnSpc>
            </a:pPr>
            <a:r>
              <a:rPr lang="de-DE" sz="1050" dirty="0">
                <a:solidFill>
                  <a:schemeClr val="tx2"/>
                </a:solidFill>
              </a:rPr>
              <a:t>    https://upload.wikimedia.org/wikipedia/commons/thumb/4/44/Spring_Framework_Logo_2018.svg/1920px-Spring_Framework_Logo_2018.svg.png</a:t>
            </a:r>
          </a:p>
        </p:txBody>
      </p:sp>
    </p:spTree>
    <p:extLst>
      <p:ext uri="{BB962C8B-B14F-4D97-AF65-F5344CB8AC3E}">
        <p14:creationId xmlns:p14="http://schemas.microsoft.com/office/powerpoint/2010/main" val="2934292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6EC4A5-461A-449B-9009-30BCD8AD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Batch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34A15B-1BC6-48E9-AC25-DF13DFAC8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Eine simple Batchanwendung ist vergleichsweise einfach umsetzbar</a:t>
            </a:r>
          </a:p>
          <a:p>
            <a:endParaRPr lang="de-DE" dirty="0"/>
          </a:p>
          <a:p>
            <a:r>
              <a:rPr lang="de-DE" dirty="0"/>
              <a:t>Eigene Lösungen sind häufig nur schlecht wartbar, da nur der Autor den überblick hat (Wartungshölle)</a:t>
            </a:r>
          </a:p>
          <a:p>
            <a:endParaRPr lang="de-DE" dirty="0"/>
          </a:p>
          <a:p>
            <a:r>
              <a:rPr lang="de-DE" dirty="0"/>
              <a:t>Spring Batch bietet eine feste Struktur wie Batchanwendungen erstellt werden können</a:t>
            </a:r>
          </a:p>
          <a:p>
            <a:pPr lvl="1"/>
            <a:r>
              <a:rPr lang="de-DE" dirty="0">
                <a:solidFill>
                  <a:schemeClr val="tx2"/>
                </a:solidFill>
              </a:rPr>
              <a:t>Struktur von Spring Batch folgt dem Java Standard JSR-352</a:t>
            </a:r>
          </a:p>
          <a:p>
            <a:pPr lvl="1"/>
            <a:r>
              <a:rPr lang="de-DE" dirty="0">
                <a:solidFill>
                  <a:schemeClr val="tx2"/>
                </a:solidFill>
              </a:rPr>
              <a:t>Struktur ist gut skalierbar</a:t>
            </a:r>
          </a:p>
          <a:p>
            <a:pPr lvl="1"/>
            <a:r>
              <a:rPr lang="de-DE" dirty="0">
                <a:solidFill>
                  <a:schemeClr val="tx2"/>
                </a:solidFill>
              </a:rPr>
              <a:t>In Umgebungen mit niedriger Fehlertoleranz bewährt</a:t>
            </a:r>
          </a:p>
          <a:p>
            <a:pPr lvl="1"/>
            <a:endParaRPr lang="de-DE" dirty="0"/>
          </a:p>
          <a:p>
            <a:r>
              <a:rPr lang="de-DE" dirty="0"/>
              <a:t>Synergieeffekte können genutzt werden wenn eine </a:t>
            </a:r>
            <a:r>
              <a:rPr lang="de-DE" dirty="0" err="1"/>
              <a:t>Domänenverwantes</a:t>
            </a:r>
            <a:r>
              <a:rPr lang="de-DE" dirty="0"/>
              <a:t> Spring Projekt bereits existiert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36CB48-2609-42A6-8D88-BD2AEDBC7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Warum Spring Batch?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92553CFC-EFC5-4D2C-A19D-208B9911C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</p:spTree>
    <p:extLst>
      <p:ext uri="{BB962C8B-B14F-4D97-AF65-F5344CB8AC3E}">
        <p14:creationId xmlns:p14="http://schemas.microsoft.com/office/powerpoint/2010/main" val="1223316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6EC4A5-461A-449B-9009-30BCD8AD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Batch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34A15B-1BC6-48E9-AC25-DF13DFAC8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Das Lesen, Verarbeiten und Schreiben von Daten wird in Spring Batch anhand von Interfaces definiert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Spring Batch liefert vorgefertigte Reader und Writer für beliebte Dateiformate bzw. Schnittstellen</a:t>
            </a:r>
          </a:p>
          <a:p>
            <a:pPr lvl="1"/>
            <a:r>
              <a:rPr lang="de-DE" dirty="0">
                <a:solidFill>
                  <a:schemeClr val="tx2"/>
                </a:solidFill>
              </a:rPr>
              <a:t>Unter Anderem: JDBC, Mongo, JSON, Flatfile, Kafka, AMQP [RW20]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36CB48-2609-42A6-8D88-BD2AEDBC7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Reader, Writer und </a:t>
            </a:r>
            <a:r>
              <a:rPr lang="de-DE" dirty="0" err="1"/>
              <a:t>Processor</a:t>
            </a:r>
            <a:endParaRPr lang="de-DE" dirty="0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92553CFC-EFC5-4D2C-A19D-208B9911C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BEEF99E-E51B-40A0-8CF8-2BAAAC25F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32264" y="2564904"/>
            <a:ext cx="1440000" cy="1176317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396DE360-3C22-4232-8E36-DAC95809DC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13938" y="2679299"/>
            <a:ext cx="1440000" cy="1069307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7A5144A8-95CD-4485-8EB8-C266DA4D140B}"/>
              </a:ext>
            </a:extLst>
          </p:cNvPr>
          <p:cNvSpPr txBox="1"/>
          <p:nvPr/>
        </p:nvSpPr>
        <p:spPr>
          <a:xfrm>
            <a:off x="655612" y="3976087"/>
            <a:ext cx="2520000" cy="38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de-DE" sz="1900" dirty="0"/>
              <a:t>Item Reader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99BCE6F-03B4-45F6-BFE2-A5AF92C92D49}"/>
              </a:ext>
            </a:extLst>
          </p:cNvPr>
          <p:cNvSpPr txBox="1"/>
          <p:nvPr/>
        </p:nvSpPr>
        <p:spPr>
          <a:xfrm>
            <a:off x="4473838" y="3960036"/>
            <a:ext cx="2520200" cy="38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de-DE" sz="1900" dirty="0"/>
              <a:t>Item </a:t>
            </a:r>
            <a:r>
              <a:rPr lang="de-DE" sz="1900" dirty="0" err="1"/>
              <a:t>Processor</a:t>
            </a:r>
            <a:endParaRPr lang="de-DE" sz="19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D072DF0-6B15-4E8F-9D23-D92125F23B38}"/>
              </a:ext>
            </a:extLst>
          </p:cNvPr>
          <p:cNvSpPr txBox="1"/>
          <p:nvPr/>
        </p:nvSpPr>
        <p:spPr>
          <a:xfrm>
            <a:off x="8292264" y="3959241"/>
            <a:ext cx="2520000" cy="38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de-DE" sz="1900" dirty="0"/>
              <a:t>Item Writer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2BEC78F9-665B-4586-95F0-E4FF47F5B4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95612" y="2600488"/>
            <a:ext cx="1440000" cy="1226931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B9C63264-400C-4DC9-B611-F0CC88B52EEF}"/>
              </a:ext>
            </a:extLst>
          </p:cNvPr>
          <p:cNvSpPr txBox="1"/>
          <p:nvPr/>
        </p:nvSpPr>
        <p:spPr>
          <a:xfrm>
            <a:off x="344960" y="5903735"/>
            <a:ext cx="11439672" cy="310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400" dirty="0">
                <a:solidFill>
                  <a:schemeClr val="tx2"/>
                </a:solidFill>
              </a:rPr>
              <a:t>Bildquellen: https://undraw.co/illustrations</a:t>
            </a:r>
          </a:p>
        </p:txBody>
      </p:sp>
    </p:spTree>
    <p:extLst>
      <p:ext uri="{BB962C8B-B14F-4D97-AF65-F5344CB8AC3E}">
        <p14:creationId xmlns:p14="http://schemas.microsoft.com/office/powerpoint/2010/main" val="2339931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6EC4A5-461A-449B-9009-30BCD8AD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Batch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36CB48-2609-42A6-8D88-BD2AEDBC7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Konzepte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4CF29542-10D3-4A8A-A7FB-7499B2D33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  <p:pic>
        <p:nvPicPr>
          <p:cNvPr id="47" name="Grafik 46">
            <a:extLst>
              <a:ext uri="{FF2B5EF4-FFF2-40B4-BE49-F238E27FC236}">
                <a16:creationId xmlns:a16="http://schemas.microsoft.com/office/drawing/2014/main" id="{486FBA21-2544-4763-82DC-7E24FFE61D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475" y="1726469"/>
            <a:ext cx="9463048" cy="1859086"/>
          </a:xfrm>
          <a:prstGeom prst="rect">
            <a:avLst/>
          </a:prstGeom>
        </p:spPr>
      </p:pic>
      <p:sp>
        <p:nvSpPr>
          <p:cNvPr id="48" name="Textfeld 47">
            <a:extLst>
              <a:ext uri="{FF2B5EF4-FFF2-40B4-BE49-F238E27FC236}">
                <a16:creationId xmlns:a16="http://schemas.microsoft.com/office/drawing/2014/main" id="{FBFBE56F-CDC9-4201-8F39-7FD5934BE420}"/>
              </a:ext>
            </a:extLst>
          </p:cNvPr>
          <p:cNvSpPr txBox="1"/>
          <p:nvPr/>
        </p:nvSpPr>
        <p:spPr>
          <a:xfrm>
            <a:off x="715019" y="3688055"/>
            <a:ext cx="2376264" cy="10322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900" dirty="0"/>
              <a:t>Definiert die Jobs und ihre Bestandteile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338618D9-38C1-42E9-B113-4B670A5361C9}"/>
              </a:ext>
            </a:extLst>
          </p:cNvPr>
          <p:cNvSpPr txBox="1"/>
          <p:nvPr/>
        </p:nvSpPr>
        <p:spPr>
          <a:xfrm>
            <a:off x="3091283" y="3688055"/>
            <a:ext cx="2546474" cy="13538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900" dirty="0"/>
              <a:t>Fassen </a:t>
            </a:r>
            <a:r>
              <a:rPr lang="de-DE" sz="1900" dirty="0" err="1"/>
              <a:t>Steps</a:t>
            </a:r>
            <a:r>
              <a:rPr lang="de-DE" sz="1900" dirty="0"/>
              <a:t> zusammen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900" dirty="0"/>
              <a:t>Werden parallel ausgeführt 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422B7886-0661-43B7-9C72-A2398DF93DEE}"/>
              </a:ext>
            </a:extLst>
          </p:cNvPr>
          <p:cNvSpPr txBox="1"/>
          <p:nvPr/>
        </p:nvSpPr>
        <p:spPr>
          <a:xfrm>
            <a:off x="5637757" y="3688055"/>
            <a:ext cx="2546475" cy="10322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900" dirty="0"/>
              <a:t>Werden sequentiell ausgeführt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C2DD81EA-6744-4A8E-8AC2-CFCB9CDB6FF0}"/>
              </a:ext>
            </a:extLst>
          </p:cNvPr>
          <p:cNvSpPr txBox="1"/>
          <p:nvPr/>
        </p:nvSpPr>
        <p:spPr>
          <a:xfrm>
            <a:off x="8184231" y="3688055"/>
            <a:ext cx="2808313" cy="19971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900" dirty="0"/>
              <a:t>Ergebnisse werden weitergereicht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900" dirty="0"/>
              <a:t>Beliebig viele </a:t>
            </a:r>
            <a:r>
              <a:rPr lang="de-DE" sz="1900" dirty="0" err="1"/>
              <a:t>Processors</a:t>
            </a:r>
            <a:r>
              <a:rPr lang="de-DE" sz="1900" dirty="0"/>
              <a:t> möglich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900" dirty="0"/>
              <a:t>Reader und Writer sind vorgeschrieben</a:t>
            </a:r>
          </a:p>
        </p:txBody>
      </p: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7FCD5853-3F99-402F-A3B2-DF256C2628DF}"/>
              </a:ext>
            </a:extLst>
          </p:cNvPr>
          <p:cNvGrpSpPr/>
          <p:nvPr/>
        </p:nvGrpSpPr>
        <p:grpSpPr>
          <a:xfrm>
            <a:off x="-9743684" y="1639280"/>
            <a:ext cx="23079722" cy="4361800"/>
            <a:chOff x="-9743684" y="1639280"/>
            <a:chExt cx="23079722" cy="4361800"/>
          </a:xfrm>
        </p:grpSpPr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6A903556-CC1A-469F-8142-5EA32F5E322D}"/>
                </a:ext>
              </a:extLst>
            </p:cNvPr>
            <p:cNvSpPr/>
            <p:nvPr/>
          </p:nvSpPr>
          <p:spPr>
            <a:xfrm>
              <a:off x="3091283" y="1639281"/>
              <a:ext cx="10244755" cy="4361799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de-DE" sz="1900">
                <a:solidFill>
                  <a:schemeClr val="tx1"/>
                </a:solidFill>
              </a:endParaRPr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E4668D13-0254-4C13-B4EA-60F7087AF027}"/>
                </a:ext>
              </a:extLst>
            </p:cNvPr>
            <p:cNvSpPr/>
            <p:nvPr/>
          </p:nvSpPr>
          <p:spPr>
            <a:xfrm>
              <a:off x="-9743684" y="1639280"/>
              <a:ext cx="10244755" cy="4361799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de-DE" sz="19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391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44444E-6 L 0.20885 0.004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43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885 0.00417 L 0.42578 0.0041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578 0.00417 L 0.63463 0.0041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HM_PowerPoint_16x9_ETI">
  <a:themeElements>
    <a:clrScheme name="Benutzerdefiniert 236">
      <a:dk1>
        <a:sysClr val="windowText" lastClr="000000"/>
      </a:dk1>
      <a:lt1>
        <a:sysClr val="window" lastClr="FFFFFF"/>
      </a:lt1>
      <a:dk2>
        <a:srgbClr val="878787"/>
      </a:dk2>
      <a:lt2>
        <a:srgbClr val="878787"/>
      </a:lt2>
      <a:accent1>
        <a:srgbClr val="0014A0"/>
      </a:accent1>
      <a:accent2>
        <a:srgbClr val="00B4E6"/>
      </a:accent2>
      <a:accent3>
        <a:srgbClr val="FFD200"/>
      </a:accent3>
      <a:accent4>
        <a:srgbClr val="FF821E"/>
      </a:accent4>
      <a:accent5>
        <a:srgbClr val="EB0041"/>
      </a:accent5>
      <a:accent6>
        <a:srgbClr val="00965A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lnSpc>
            <a:spcPct val="110000"/>
          </a:lnSpc>
          <a:defRPr sz="19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110000"/>
          </a:lnSpc>
          <a:defRPr sz="19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FHM_PowerPoint_16x9.potx" id="{C1CD61E7-E341-47C1-B7CD-29525E46C3DA}" vid="{8EB3C44D-C074-489A-B0AA-195B1B9DD2C5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FHM_PowerPoint_16x9_MSB</Template>
  <TotalTime>0</TotalTime>
  <Words>1497</Words>
  <Application>Microsoft Office PowerPoint</Application>
  <PresentationFormat>Breitbild</PresentationFormat>
  <Paragraphs>226</Paragraphs>
  <Slides>22</Slides>
  <Notes>3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4" baseType="lpstr">
      <vt:lpstr>Arial</vt:lpstr>
      <vt:lpstr>FHM_PowerPoint_16x9_ETI</vt:lpstr>
      <vt:lpstr>Batch-verarbeitung</vt:lpstr>
      <vt:lpstr>Einleitung</vt:lpstr>
      <vt:lpstr>Einleitung</vt:lpstr>
      <vt:lpstr>Einleitung</vt:lpstr>
      <vt:lpstr>Einleitung</vt:lpstr>
      <vt:lpstr>Spring Batch</vt:lpstr>
      <vt:lpstr>Spring Batch</vt:lpstr>
      <vt:lpstr>Spring Batch</vt:lpstr>
      <vt:lpstr>Spring Batch</vt:lpstr>
      <vt:lpstr>Spring Batch</vt:lpstr>
      <vt:lpstr>Spring Batch</vt:lpstr>
      <vt:lpstr>Java Standard JSR-352</vt:lpstr>
      <vt:lpstr>Spring Batch</vt:lpstr>
      <vt:lpstr>Übung</vt:lpstr>
      <vt:lpstr>Übung: Erstellung von Kontoauszügen</vt:lpstr>
      <vt:lpstr>Übung: Erstellung von Kontoauszügen</vt:lpstr>
      <vt:lpstr>Übung: Erstellung von Kontoauszügen</vt:lpstr>
      <vt:lpstr>Übung: Erstellung von Kontoauszügen</vt:lpstr>
      <vt:lpstr>Übung: Erstellung von Kontoauszügen</vt:lpstr>
      <vt:lpstr>Übung: Erstellung von Kontoauszügen</vt:lpstr>
      <vt:lpstr>Literaturverzeichnis</vt:lpstr>
      <vt:lpstr>Vielen Dank für Ihre Aufmerksamkeit!</vt:lpstr>
    </vt:vector>
  </TitlesOfParts>
  <Company>FH Münster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Marina Oster</dc:creator>
  <cp:lastModifiedBy>Felix Schulze Sindern</cp:lastModifiedBy>
  <cp:revision>167</cp:revision>
  <dcterms:created xsi:type="dcterms:W3CDTF">2017-07-05T09:24:57Z</dcterms:created>
  <dcterms:modified xsi:type="dcterms:W3CDTF">2021-01-03T12:01:42Z</dcterms:modified>
</cp:coreProperties>
</file>