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4" r:id="rId2"/>
    <p:sldId id="305" r:id="rId3"/>
    <p:sldId id="310" r:id="rId4"/>
    <p:sldId id="319" r:id="rId5"/>
    <p:sldId id="320" r:id="rId6"/>
    <p:sldId id="321" r:id="rId7"/>
    <p:sldId id="323" r:id="rId8"/>
    <p:sldId id="325" r:id="rId9"/>
    <p:sldId id="322" r:id="rId10"/>
    <p:sldId id="326" r:id="rId11"/>
    <p:sldId id="327" r:id="rId12"/>
    <p:sldId id="318" r:id="rId13"/>
    <p:sldId id="312" r:id="rId14"/>
    <p:sldId id="303" r:id="rId15"/>
    <p:sldId id="306" r:id="rId16"/>
    <p:sldId id="307" r:id="rId17"/>
    <p:sldId id="308" r:id="rId18"/>
    <p:sldId id="309" r:id="rId19"/>
    <p:sldId id="315" r:id="rId20"/>
    <p:sldId id="316" r:id="rId21"/>
    <p:sldId id="317" r:id="rId22"/>
    <p:sldId id="300" r:id="rId23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>
          <p15:clr>
            <a:srgbClr val="A4A3A4"/>
          </p15:clr>
        </p15:guide>
        <p15:guide id="2" pos="234">
          <p15:clr>
            <a:srgbClr val="A4A3A4"/>
          </p15:clr>
        </p15:guide>
        <p15:guide id="3" pos="7446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pos="7514">
          <p15:clr>
            <a:srgbClr val="A4A3A4"/>
          </p15:clr>
        </p15:guide>
        <p15:guide id="6" pos="166">
          <p15:clr>
            <a:srgbClr val="A4A3A4"/>
          </p15:clr>
        </p15:guide>
        <p15:guide id="7" orient="horz" pos="3929">
          <p15:clr>
            <a:srgbClr val="A4A3A4"/>
          </p15:clr>
        </p15:guide>
        <p15:guide id="8" pos="3772">
          <p15:clr>
            <a:srgbClr val="A4A3A4"/>
          </p15:clr>
        </p15:guide>
        <p15:guide id="9" pos="3908">
          <p15:clr>
            <a:srgbClr val="A4A3A4"/>
          </p15:clr>
        </p15:guide>
        <p15:guide id="10" pos="4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3508" autoAdjust="0"/>
  </p:normalViewPr>
  <p:slideViewPr>
    <p:cSldViewPr>
      <p:cViewPr>
        <p:scale>
          <a:sx n="100" d="100"/>
          <a:sy n="100" d="100"/>
        </p:scale>
        <p:origin x="330" y="-72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45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894"/>
    </p:cViewPr>
  </p:sorterViewPr>
  <p:notesViewPr>
    <p:cSldViewPr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B0A545D-FBFD-4777-85F0-9D0371155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A90A80-1870-47C8-938E-5B6D01A33B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146B85-0917-42AE-B77D-B3CC2EFEF26B}" type="datetimeFigureOut">
              <a:rPr lang="de-DE"/>
              <a:pPr>
                <a:defRPr/>
              </a:pPr>
              <a:t>03.01.2021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BE1B5-BAD5-462D-A26C-244F7D16B9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4C500-EA29-403A-80B7-7C95930D6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07EE894-5EFE-467F-AD46-5DB6EDB1003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D8825EA-6310-442E-B120-0F44C0354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6F65A3-8C96-4F90-B790-2B0BADCA8E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D926938-4E15-43D5-9BFE-FA8BBED33E99}" type="datetimeFigureOut">
              <a:rPr lang="de-DE"/>
              <a:pPr>
                <a:defRPr/>
              </a:pPr>
              <a:t>03.01.2021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D38113D-C987-45B2-BA74-C5EBF8089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86B1FAE-523A-4E39-9290-AEF28CA77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4813" y="4343400"/>
            <a:ext cx="6084887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B7D53-1F5E-41F9-8A06-ADEE2BA4B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F1572-CB5F-444A-8DE8-C518830FD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DE3AC98-1333-4B0A-9DE0-51FBAC632E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/>
              <a:t>Synergieeffekte</a:t>
            </a:r>
          </a:p>
          <a:p>
            <a:pPr lvl="1"/>
            <a:r>
              <a:rPr lang="de-DE" dirty="0"/>
              <a:t>Code kann wiederverwendet werden</a:t>
            </a:r>
          </a:p>
          <a:p>
            <a:pPr lvl="1"/>
            <a:r>
              <a:rPr lang="de-DE" dirty="0"/>
              <a:t>Beispiel Datenbankanbindung -&gt; Bei Veränderung des DB Schemas ist der Batch </a:t>
            </a:r>
            <a:r>
              <a:rPr lang="de-DE" dirty="0" err="1"/>
              <a:t>job</a:t>
            </a:r>
            <a:r>
              <a:rPr lang="de-DE" dirty="0"/>
              <a:t> direkt mitangepasst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449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immer bei Spring POJO orientiert</a:t>
            </a:r>
          </a:p>
          <a:p>
            <a:r>
              <a:rPr lang="de-DE" dirty="0"/>
              <a:t>Item Reader Interface</a:t>
            </a:r>
          </a:p>
          <a:p>
            <a:pPr lvl="1"/>
            <a:r>
              <a:rPr lang="de-DE" dirty="0"/>
              <a:t>Klasse braucht Funktion </a:t>
            </a:r>
            <a:r>
              <a:rPr lang="de-DE" dirty="0" err="1"/>
              <a:t>read</a:t>
            </a:r>
            <a:endParaRPr lang="de-DE" dirty="0"/>
          </a:p>
          <a:p>
            <a:pPr lvl="2"/>
            <a:r>
              <a:rPr lang="de-DE" dirty="0"/>
              <a:t>Liefert einen Eintrag</a:t>
            </a:r>
          </a:p>
          <a:p>
            <a:pPr lvl="0"/>
            <a:r>
              <a:rPr lang="de-DE" dirty="0"/>
              <a:t>Item </a:t>
            </a:r>
            <a:r>
              <a:rPr lang="de-DE" dirty="0" err="1"/>
              <a:t>Processor</a:t>
            </a:r>
            <a:r>
              <a:rPr lang="de-DE" dirty="0"/>
              <a:t> Interface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dirty="0"/>
              <a:t>Klasse braucht Funktion </a:t>
            </a:r>
            <a:r>
              <a:rPr lang="de-DE" dirty="0" err="1"/>
              <a:t>process</a:t>
            </a:r>
            <a:endParaRPr lang="de-DE" dirty="0"/>
          </a:p>
          <a:p>
            <a:pPr marL="1085850" marR="0" lvl="2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dirty="0"/>
              <a:t>Nimmt Parameter, liefert Rückgabe</a:t>
            </a:r>
          </a:p>
          <a:p>
            <a:pPr lvl="0"/>
            <a:r>
              <a:rPr lang="de-DE" dirty="0"/>
              <a:t>Item Writer Interface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dirty="0"/>
              <a:t>Klasse braucht Funktion </a:t>
            </a:r>
            <a:r>
              <a:rPr lang="de-DE" dirty="0" err="1"/>
              <a:t>write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28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Spring Batch unterteilt Batchanwendungen in mehrere Bausteine:</a:t>
            </a:r>
          </a:p>
          <a:p>
            <a:pPr lvl="1"/>
            <a:r>
              <a:rPr lang="de-DE" dirty="0" err="1"/>
              <a:t>Configuration</a:t>
            </a:r>
            <a:endParaRPr lang="de-DE" dirty="0"/>
          </a:p>
          <a:p>
            <a:pPr lvl="2"/>
            <a:r>
              <a:rPr lang="de-DE" dirty="0"/>
              <a:t>In XML oder Java möglich</a:t>
            </a:r>
          </a:p>
          <a:p>
            <a:pPr lvl="3"/>
            <a:r>
              <a:rPr lang="de-DE" dirty="0"/>
              <a:t>Java ist jünger und die </a:t>
            </a:r>
            <a:r>
              <a:rPr lang="de-DE"/>
              <a:t>bevorzugte 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3AC98-1333-4B0A-9DE0-51FBAC632E92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6717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2097EDD5-0B81-4F84-8009-5DBA4AD015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676BD54B-D702-4AD7-B27D-CDB87C2CD4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08D17B34-D21F-4FBC-B5DC-B3A6F19D6F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59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1345273-26C6-4DE9-8525-A46A4D65888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394E3203-0B6C-49E8-9A33-C6755EA0C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03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F99088-E5B6-4B1C-933B-54A6854FD38E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596CD4BB-6A4B-4E52-B425-A495F52B48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70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63FF38-EE0D-47C2-BE41-9AC375FCC1E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6CE967A3-00A1-4DB3-BC03-96CF88592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68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AB05FD0-B43B-44AC-9CBA-0C47C683ECB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8C7D6B85-2853-46ED-AD84-4DBF8FA4A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1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DA0340E-1542-4039-B53B-A3AF2C693F00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457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BDDFC2C-69A6-4A2E-8FB9-1EA5AB57FA0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42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4442CD2-B98E-4469-AE0A-542E5951A8D4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68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2E2BA62-9314-4CDB-96F2-41B609DAA1F7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57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45AED9-88E4-483F-A2DB-45A0DBEF3AC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5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076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3811BF3-486D-4637-9C15-5C5F6158A9AB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2" y="1052736"/>
            <a:ext cx="4806000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00057" y="2096852"/>
            <a:ext cx="4680520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6676CDF-8D90-4D78-A455-904330371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94B485-D9C8-40C8-A4BE-148339B869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7FDD76A8-880C-4A10-9F6C-7BD013239E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0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6583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0697AE7-A44F-4203-8946-433DBA34FB1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Grafik 12">
            <a:extLst>
              <a:ext uri="{FF2B5EF4-FFF2-40B4-BE49-F238E27FC236}">
                <a16:creationId xmlns:a16="http://schemas.microsoft.com/office/drawing/2014/main" id="{7B966A42-2E17-44DC-BA90-B7080564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052513"/>
            <a:ext cx="1530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71475" y="1052736"/>
            <a:ext cx="5328481" cy="3096000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1475" y="4257068"/>
            <a:ext cx="5328000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64152" y="1052736"/>
            <a:ext cx="4353161" cy="5184552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7018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1AE02-3856-453C-9C8D-B3F7A13613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564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8270E256-4B63-4984-A2E9-F3BB9A002EB4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7A58792-527A-4240-BCE5-0EED16D0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909415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71028AF-F22D-4E77-981B-F4734599499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56A867-C12C-42E9-B52A-805CDB1C5C22}"/>
              </a:ext>
            </a:extLst>
          </p:cNvPr>
          <p:cNvSpPr/>
          <p:nvPr userDrawn="1"/>
        </p:nvSpPr>
        <p:spPr>
          <a:xfrm>
            <a:off x="263525" y="1520825"/>
            <a:ext cx="116649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882424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EB689BB-BC6D-4742-ADF8-8C60288309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692161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39124139-6DC7-4C17-8618-F251970A4788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93DD7D-2209-4DA2-B7AF-8CF91983041D}"/>
              </a:ext>
            </a:extLst>
          </p:cNvPr>
          <p:cNvSpPr/>
          <p:nvPr userDrawn="1"/>
        </p:nvSpPr>
        <p:spPr>
          <a:xfrm>
            <a:off x="263525" y="1520825"/>
            <a:ext cx="5724525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1475" y="1785516"/>
            <a:ext cx="547200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5502D3B-79FB-4317-AD0A-874B04F976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72203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799A894-DCEB-4139-8190-63BAE0D6D255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63525" y="1520825"/>
            <a:ext cx="11664949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E12293-928E-43D0-973A-7B5300948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4024492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C621614-1D41-41C3-ACE3-D0638B99361A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51F6EF4-6869-4B8B-830B-CF5188C321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941746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8FCA-069B-4678-8DA8-AE8634960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584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>
            <a:extLst>
              <a:ext uri="{FF2B5EF4-FFF2-40B4-BE49-F238E27FC236}">
                <a16:creationId xmlns:a16="http://schemas.microsoft.com/office/drawing/2014/main" id="{581E2234-16FB-423E-A320-763E17504D33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116649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86496E7-32A7-45AD-A66D-8AB46A2CE0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474391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2D7FD31-8C88-49A5-A5AB-6DAF6A70DCF4}"/>
              </a:ext>
            </a:extLst>
          </p:cNvPr>
          <p:cNvSpPr/>
          <p:nvPr userDrawn="1"/>
        </p:nvSpPr>
        <p:spPr bwMode="gray">
          <a:xfrm>
            <a:off x="155575" y="6129338"/>
            <a:ext cx="11880850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49" y="1520825"/>
            <a:ext cx="5724525" cy="4716463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63525" y="1520825"/>
            <a:ext cx="5724525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D235DE0-EA56-4051-9E4C-46D43C420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22657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373C6D0E-4B9F-468A-BFAE-ACE4DBE3E5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FCD6A941-9123-45E9-A18B-7872F2D9B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4F2CA77-E4B9-4423-A4F4-377208F8B5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3175"/>
            <a:ext cx="4981575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075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5BB4B3F-9BD3-4D9D-ADF0-BAB3475E28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975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B6F7B181-6414-446A-B5FF-7C6F33274BB2}"/>
              </a:ext>
            </a:extLst>
          </p:cNvPr>
          <p:cNvCxnSpPr/>
          <p:nvPr userDrawn="1"/>
        </p:nvCxnSpPr>
        <p:spPr>
          <a:xfrm>
            <a:off x="371475" y="1520825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71351" y="872232"/>
            <a:ext cx="882099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72DA711-35D6-4877-88B2-479815C2F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</a:p>
        </p:txBody>
      </p:sp>
    </p:spTree>
    <p:extLst>
      <p:ext uri="{BB962C8B-B14F-4D97-AF65-F5344CB8AC3E}">
        <p14:creationId xmlns:p14="http://schemas.microsoft.com/office/powerpoint/2010/main" val="1893114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F9F5A91A-4BDE-46E4-AE53-D3496D558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 Name  Titel der Präsentation Lorem ipsum   00.00.2015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443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B44206A0-615E-455F-AA59-5E8994CFC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39956D1-FEA6-435A-8149-159C1F03CD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89512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972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009A4D6-3AE6-4EE7-B1B3-29DEE9F04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649DACE5-A2AC-4868-A7C2-19EEF88FC2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532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26B239E6-35F1-4456-9A2B-E2DE3F2CB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35C34122-D8FE-462D-8003-C275C78869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55369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4B037202-D790-4553-9AAB-69980EB0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F63CDCDF-6476-46FB-923D-A04CB487FB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84743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883D9B50-0AA7-47AF-9BEA-FEA83B405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87099847-24C8-4CE1-A38A-BC2F67C8FE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665363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>
            <a:extLst>
              <a:ext uri="{FF2B5EF4-FFF2-40B4-BE49-F238E27FC236}">
                <a16:creationId xmlns:a16="http://schemas.microsoft.com/office/drawing/2014/main" id="{C6056BA6-E042-41D6-84A1-A64D4D237E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7995FBA7-457A-493C-BDC0-FA086C7298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3395712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1631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81F17D9F-0149-4971-B9DD-6FAC4C578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0"/>
            <a:ext cx="49418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0270E21E-DBE5-48BE-B888-2BA453886E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D76CE341-0AA7-492F-976F-D5E54AC5EB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680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>
            <a:extLst>
              <a:ext uri="{FF2B5EF4-FFF2-40B4-BE49-F238E27FC236}">
                <a16:creationId xmlns:a16="http://schemas.microsoft.com/office/drawing/2014/main" id="{41227C83-530A-4FA1-BD3D-365A9224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">
            <a:extLst>
              <a:ext uri="{FF2B5EF4-FFF2-40B4-BE49-F238E27FC236}">
                <a16:creationId xmlns:a16="http://schemas.microsoft.com/office/drawing/2014/main" id="{C589135A-4BA5-4343-B311-70CC25B8B4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3">
            <a:extLst>
              <a:ext uri="{FF2B5EF4-FFF2-40B4-BE49-F238E27FC236}">
                <a16:creationId xmlns:a16="http://schemas.microsoft.com/office/drawing/2014/main" id="{1CAD26E2-5994-4C91-A1AC-5EEC0F0C3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247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AE1928EA-1F09-4459-80F6-57485E9F4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47F0FDF-5701-40B1-921C-52C48CD1B1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5B2C750E-BE85-43DD-A42D-6828F5C054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0"/>
            <a:ext cx="4986337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24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>
            <a:extLst>
              <a:ext uri="{FF2B5EF4-FFF2-40B4-BE49-F238E27FC236}">
                <a16:creationId xmlns:a16="http://schemas.microsoft.com/office/drawing/2014/main" id="{E9B41841-F417-4D69-B465-61EB28B1C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93663"/>
            <a:ext cx="257651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3">
            <a:extLst>
              <a:ext uri="{FF2B5EF4-FFF2-40B4-BE49-F238E27FC236}">
                <a16:creationId xmlns:a16="http://schemas.microsoft.com/office/drawing/2014/main" id="{036BD113-FD5E-44F9-95E9-674563C871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3">
            <a:extLst>
              <a:ext uri="{FF2B5EF4-FFF2-40B4-BE49-F238E27FC236}">
                <a16:creationId xmlns:a16="http://schemas.microsoft.com/office/drawing/2014/main" id="{A96068CA-E774-436A-8BA7-9B1B37503E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6350"/>
            <a:ext cx="494982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113408"/>
            <a:ext cx="6707509" cy="2027560"/>
          </a:xfrm>
        </p:spPr>
        <p:txBody>
          <a:bodyPr/>
          <a:lstStyle>
            <a:lvl1pPr algn="l">
              <a:lnSpc>
                <a:spcPct val="85000"/>
              </a:lnSpc>
              <a:defRPr sz="8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4581128"/>
            <a:ext cx="669663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71474" y="5949280"/>
            <a:ext cx="669663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52428" cy="5732835"/>
          </a:xfr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1475" y="3212976"/>
            <a:ext cx="669663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3655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B539E2-DC3B-47A4-87EA-9B1F53CD2928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F4B9C799-16E8-4C2D-ADAB-30A1BCF8E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4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A94390F-284B-40E7-ACE7-0B285BFB2A4A}"/>
              </a:ext>
            </a:extLst>
          </p:cNvPr>
          <p:cNvSpPr/>
          <p:nvPr userDrawn="1"/>
        </p:nvSpPr>
        <p:spPr bwMode="gray">
          <a:xfrm>
            <a:off x="0" y="6092825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5" name="Grafik 12">
            <a:extLst>
              <a:ext uri="{FF2B5EF4-FFF2-40B4-BE49-F238E27FC236}">
                <a16:creationId xmlns:a16="http://schemas.microsoft.com/office/drawing/2014/main" id="{45B81F59-0A4E-4430-81E0-A1CA9DC13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36750"/>
            <a:ext cx="1182052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599" y="1005396"/>
            <a:ext cx="6707509" cy="659408"/>
          </a:xfrm>
        </p:spPr>
        <p:txBody>
          <a:bodyPr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696633" cy="133214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4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BA0C34B6-D071-45AF-B30F-FDBEBD73A7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A712C58C-DE0F-42FC-83F6-2FC598831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E1846-3081-4122-A76A-516AB3091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029" name="Bild 2">
            <a:extLst>
              <a:ext uri="{FF2B5EF4-FFF2-40B4-BE49-F238E27FC236}">
                <a16:creationId xmlns:a16="http://schemas.microsoft.com/office/drawing/2014/main" id="{0B242EBC-F58B-42D7-B270-081627A057C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75" y="6367463"/>
            <a:ext cx="458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Bild 3">
            <a:extLst>
              <a:ext uri="{FF2B5EF4-FFF2-40B4-BE49-F238E27FC236}">
                <a16:creationId xmlns:a16="http://schemas.microsoft.com/office/drawing/2014/main" id="{47BC2F16-1149-4759-B4F0-07AD99C66C6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56BE2BC-DB84-406F-95CC-BB427DD2723F}"/>
              </a:ext>
            </a:extLst>
          </p:cNvPr>
          <p:cNvCxnSpPr/>
          <p:nvPr/>
        </p:nvCxnSpPr>
        <p:spPr>
          <a:xfrm>
            <a:off x="371475" y="6237288"/>
            <a:ext cx="114490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E6C2582-A7B0-4915-87B3-D969D14C3BA7}"/>
              </a:ext>
            </a:extLst>
          </p:cNvPr>
          <p:cNvSpPr txBox="1"/>
          <p:nvPr/>
        </p:nvSpPr>
        <p:spPr>
          <a:xfrm>
            <a:off x="374650" y="6313488"/>
            <a:ext cx="1436688" cy="29527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1F278-A1D3-4C1C-A68C-D9B35972C613}" type="slidenum">
              <a:rPr lang="de-DE" altLang="de-DE" sz="800"/>
              <a:pPr eaLnBrk="1" hangingPunct="1"/>
              <a:t>‹Nr.›</a:t>
            </a:fld>
            <a:r>
              <a:rPr lang="de-DE" altLang="de-DE" sz="800"/>
              <a:t> von 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24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25" r:id="rId27"/>
    <p:sldLayoutId id="2147483753" r:id="rId28"/>
    <p:sldLayoutId id="2147483754" r:id="rId29"/>
    <p:sldLayoutId id="2147483726" r:id="rId30"/>
    <p:sldLayoutId id="2147483755" r:id="rId31"/>
    <p:sldLayoutId id="2147483727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56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rtl="0" fontAlgn="base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batch/docs/current/reference/html/appendix.html#listOfReadersAndWriters" TargetMode="External"/><Relationship Id="rId3" Type="http://schemas.openxmlformats.org/officeDocument/2006/relationships/hyperlink" Target="https://docs.spring.io/spring-batch/docs/current/reference/html/scalability.html" TargetMode="External"/><Relationship Id="rId7" Type="http://schemas.openxmlformats.org/officeDocument/2006/relationships/hyperlink" Target="https://docs.spring.io/spring-batch/docs/current/reference/html/spring-batch-intro.html" TargetMode="External"/><Relationship Id="rId2" Type="http://schemas.openxmlformats.org/officeDocument/2006/relationships/hyperlink" Target="https://blog.codecentric.de/en/2013/07/spring-batch-and-jsr-352-batch-applications-for-the-java-platform-differences/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docs.spring.io/spring-batch/docs/current/reference/html/jsr-352.html" TargetMode="External"/><Relationship Id="rId5" Type="http://schemas.openxmlformats.org/officeDocument/2006/relationships/hyperlink" Target="https://www.codecentric.de/wissen/publikation/transaktionen-in-spring-batch-massenverarbeitung-mit-restart-skip-und-retry" TargetMode="External"/><Relationship Id="rId4" Type="http://schemas.openxmlformats.org/officeDocument/2006/relationships/hyperlink" Target="https://www.muchsoft.com/presentations/jughh-javabatch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>
            <a:extLst>
              <a:ext uri="{FF2B5EF4-FFF2-40B4-BE49-F238E27FC236}">
                <a16:creationId xmlns:a16="http://schemas.microsoft.com/office/drawing/2014/main" id="{6C09777E-4C98-4A25-A310-08C6FC15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2028825"/>
          </a:xfrm>
        </p:spPr>
        <p:txBody>
          <a:bodyPr/>
          <a:lstStyle/>
          <a:p>
            <a:r>
              <a:rPr lang="de-DE" altLang="de-DE" dirty="0"/>
              <a:t>Batch-verarbeitung</a:t>
            </a:r>
          </a:p>
        </p:txBody>
      </p:sp>
      <p:sp>
        <p:nvSpPr>
          <p:cNvPr id="38915" name="Untertitel 2">
            <a:extLst>
              <a:ext uri="{FF2B5EF4-FFF2-40B4-BE49-F238E27FC236}">
                <a16:creationId xmlns:a16="http://schemas.microsoft.com/office/drawing/2014/main" id="{6FA5CC20-C49C-4695-979D-EFE7F302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</p:txBody>
      </p:sp>
      <p:sp>
        <p:nvSpPr>
          <p:cNvPr id="38917" name="Textplatzhalter 11">
            <a:extLst>
              <a:ext uri="{FF2B5EF4-FFF2-40B4-BE49-F238E27FC236}">
                <a16:creationId xmlns:a16="http://schemas.microsoft.com/office/drawing/2014/main" id="{D26218D3-5F41-4DB2-8D07-8AD4EE808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475" y="3213100"/>
            <a:ext cx="6696075" cy="1295400"/>
          </a:xfrm>
        </p:spPr>
        <p:txBody>
          <a:bodyPr/>
          <a:lstStyle/>
          <a:p>
            <a:r>
              <a:rPr lang="de-DE" altLang="de-DE" dirty="0">
                <a:solidFill>
                  <a:schemeClr val="bg2"/>
                </a:solidFill>
              </a:rPr>
              <a:t>Mit Spring Batch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AE08F0-93A5-4D04-A3CF-9C22735CB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4913" cy="4199830"/>
          </a:xfrm>
        </p:spPr>
        <p:txBody>
          <a:bodyPr/>
          <a:lstStyle/>
          <a:p>
            <a:r>
              <a:rPr lang="de-DE" dirty="0"/>
              <a:t>Liest eine Datei input.txt die einen Namen enthalten soll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z. B.: „Felix“</a:t>
            </a:r>
          </a:p>
          <a:p>
            <a:pPr lvl="1"/>
            <a:endParaRPr lang="de-DE" dirty="0"/>
          </a:p>
          <a:p>
            <a:r>
              <a:rPr lang="de-DE" dirty="0"/>
              <a:t>Batch Anwendung liest den Namen und schreibt eine Begrüßung in eine neue Datei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z. B.: „Hello Felix!“</a:t>
            </a:r>
          </a:p>
          <a:p>
            <a:endParaRPr lang="de-DE" dirty="0"/>
          </a:p>
          <a:p>
            <a:r>
              <a:rPr lang="de-DE" dirty="0"/>
              <a:t>Wenn mehrere Namen in der Inputdatei angegeben werden, werden auch mehrere Begrüßungen ausgegeben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4F95E7B-C0E0-4D9D-877B-B994AFC3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16860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FA0154-D4AF-42DF-B248-F05F00EFAA0C}"/>
              </a:ext>
            </a:extLst>
          </p:cNvPr>
          <p:cNvSpPr/>
          <p:nvPr/>
        </p:nvSpPr>
        <p:spPr>
          <a:xfrm>
            <a:off x="9336360" y="188640"/>
            <a:ext cx="2592288" cy="46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B30FEF3-2AC3-440A-9A26-58F5AFCFDA64}"/>
              </a:ext>
            </a:extLst>
          </p:cNvPr>
          <p:cNvSpPr txBox="1"/>
          <p:nvPr/>
        </p:nvSpPr>
        <p:spPr>
          <a:xfrm>
            <a:off x="263352" y="188640"/>
            <a:ext cx="5483932" cy="60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Configuration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EnableBatchProcessing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BatchConfiguration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Autowired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;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Autowired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;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helloWorldJob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jobBuilderFactory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helloWorldJob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start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helloWorldStep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helloWorldStep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stepBuilderFactory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get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helloWorldStep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dirty="0">
                <a:solidFill>
                  <a:srgbClr val="000000"/>
                </a:solidFill>
                <a:latin typeface="JuliaMono" panose="020B0609060300020004" pitchFamily="49" charset="0"/>
              </a:rPr>
              <a:t>                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chunk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098658"/>
                </a:solidFill>
                <a:effectLst/>
                <a:latin typeface="JuliaMono" panose="020B0609060300020004" pitchFamily="49" charset="0"/>
              </a:rPr>
              <a:t>1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	     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GreetingProcessor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greetingWriter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ItemReader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nameReader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FlatFileItemReaderBuilder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&gt;()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nameReader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FileSystemResource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"input.txt"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lineMapper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PassThroughLineMapper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109172-F0D0-48BB-B91E-69C3BE42F0EE}"/>
              </a:ext>
            </a:extLst>
          </p:cNvPr>
          <p:cNvSpPr txBox="1"/>
          <p:nvPr/>
        </p:nvSpPr>
        <p:spPr>
          <a:xfrm>
            <a:off x="5375920" y="184091"/>
            <a:ext cx="669674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Bean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FlatFileItemWriter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greetingWriter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FlatFileItemWriterBuilder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&gt;()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 err="1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greetingWriter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FileSystemResource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"output.txt"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lineAggregator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new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PassThroughLineAggregator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&gt;())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        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build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  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C37AC9-A122-460B-8FA6-F4ADF3DA2F64}"/>
              </a:ext>
            </a:extLst>
          </p:cNvPr>
          <p:cNvSpPr txBox="1"/>
          <p:nvPr/>
        </p:nvSpPr>
        <p:spPr>
          <a:xfrm>
            <a:off x="5747284" y="1957189"/>
            <a:ext cx="6325380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GreetingProcessor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implements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ItemProcessor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&lt;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&gt; {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Override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process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throws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Exception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AF00DB"/>
                </a:solidFill>
                <a:effectLst/>
                <a:latin typeface="JuliaMono" panose="020B0609060300020004" pitchFamily="49" charset="0"/>
              </a:rPr>
              <a:t>return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"Hello 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+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name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+ </a:t>
            </a:r>
            <a:r>
              <a:rPr lang="de-DE" sz="1100" b="0" dirty="0">
                <a:solidFill>
                  <a:srgbClr val="A31515"/>
                </a:solidFill>
                <a:effectLst/>
                <a:latin typeface="JuliaMono" panose="020B0609060300020004" pitchFamily="49" charset="0"/>
              </a:rPr>
              <a:t>"!"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}</a:t>
            </a:r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DBFE03-F088-4FEC-9B86-49F9B2205EC5}"/>
              </a:ext>
            </a:extLst>
          </p:cNvPr>
          <p:cNvSpPr txBox="1"/>
          <p:nvPr/>
        </p:nvSpPr>
        <p:spPr>
          <a:xfrm>
            <a:off x="5747284" y="3725738"/>
            <a:ext cx="6325380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@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SpringBootApplication</a:t>
            </a: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  <a:p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HelloworldApplication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{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public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0000FF"/>
                </a:solidFill>
                <a:effectLst/>
                <a:latin typeface="JuliaMono" panose="020B0609060300020004" pitchFamily="49" charset="0"/>
              </a:rPr>
              <a:t>static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void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main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String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[]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args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 {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    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SpringApplication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795E26"/>
                </a:solidFill>
                <a:effectLst/>
                <a:latin typeface="JuliaMono" panose="020B0609060300020004" pitchFamily="49" charset="0"/>
              </a:rPr>
              <a:t>run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(</a:t>
            </a:r>
            <a:r>
              <a:rPr lang="de-DE" sz="1100" b="0" dirty="0" err="1">
                <a:solidFill>
                  <a:srgbClr val="267F99"/>
                </a:solidFill>
                <a:effectLst/>
                <a:latin typeface="JuliaMono" panose="020B0609060300020004" pitchFamily="49" charset="0"/>
              </a:rPr>
              <a:t>HelloworldApplication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.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class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, </a:t>
            </a:r>
            <a:r>
              <a:rPr lang="de-DE" sz="1100" b="0" dirty="0" err="1">
                <a:solidFill>
                  <a:srgbClr val="001080"/>
                </a:solidFill>
                <a:effectLst/>
                <a:latin typeface="JuliaMono" panose="020B0609060300020004" pitchFamily="49" charset="0"/>
              </a:rPr>
              <a:t>args</a:t>
            </a: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);</a:t>
            </a:r>
          </a:p>
          <a:p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    }</a:t>
            </a:r>
          </a:p>
          <a:p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  <a:t>}</a:t>
            </a:r>
            <a:br>
              <a:rPr lang="de-DE" sz="1100" b="0" dirty="0">
                <a:solidFill>
                  <a:srgbClr val="000000"/>
                </a:solidFill>
                <a:effectLst/>
                <a:latin typeface="JuliaMono" panose="020B0609060300020004" pitchFamily="49" charset="0"/>
              </a:rPr>
            </a:br>
            <a:endParaRPr lang="de-DE" sz="1100" b="0" dirty="0">
              <a:solidFill>
                <a:srgbClr val="000000"/>
              </a:solidFill>
              <a:effectLst/>
              <a:latin typeface="JuliaMono" panose="020B060906030002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1CC3F6-51E5-41D5-A4F6-6C29B22550D9}"/>
              </a:ext>
            </a:extLst>
          </p:cNvPr>
          <p:cNvSpPr/>
          <p:nvPr/>
        </p:nvSpPr>
        <p:spPr>
          <a:xfrm>
            <a:off x="5610902" y="1799918"/>
            <a:ext cx="136382" cy="4437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900" dirty="0">
              <a:ln w="76200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D07EDBA-F81C-45F2-81AC-5F2B8C325147}"/>
              </a:ext>
            </a:extLst>
          </p:cNvPr>
          <p:cNvSpPr txBox="1">
            <a:spLocks/>
          </p:cNvSpPr>
          <p:nvPr/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Felix Schulze Sindern			Batchverarbeitung mit Spring Batch 				26.01.2020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DC278E-35B3-4917-8EFC-3C05BBD51361}"/>
              </a:ext>
            </a:extLst>
          </p:cNvPr>
          <p:cNvSpPr txBox="1"/>
          <p:nvPr/>
        </p:nvSpPr>
        <p:spPr>
          <a:xfrm>
            <a:off x="5747284" y="5445224"/>
            <a:ext cx="6325380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b="1" dirty="0"/>
              <a:t>Hinweis: </a:t>
            </a:r>
            <a:r>
              <a:rPr lang="de-DE" sz="1600" dirty="0"/>
              <a:t>Das Hello World Beispiel ist im Repository auf dem Branch „</a:t>
            </a:r>
            <a:r>
              <a:rPr lang="de-DE" sz="1600" dirty="0" err="1"/>
              <a:t>hello-world</a:t>
            </a:r>
            <a:r>
              <a:rPr lang="de-DE" sz="1600" dirty="0"/>
              <a:t>“ zu finden</a:t>
            </a:r>
          </a:p>
        </p:txBody>
      </p:sp>
    </p:spTree>
    <p:extLst>
      <p:ext uri="{BB962C8B-B14F-4D97-AF65-F5344CB8AC3E}">
        <p14:creationId xmlns:p14="http://schemas.microsoft.com/office/powerpoint/2010/main" val="1601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Skip, </a:t>
            </a:r>
            <a:r>
              <a:rPr lang="de-DE" dirty="0" err="1"/>
              <a:t>Retry</a:t>
            </a:r>
            <a:r>
              <a:rPr lang="de-DE" dirty="0"/>
              <a:t>, Restart und Parallelität anschneiden.</a:t>
            </a:r>
          </a:p>
          <a:p>
            <a:r>
              <a:rPr lang="de-DE" dirty="0"/>
              <a:t>Nur </a:t>
            </a:r>
            <a:r>
              <a:rPr lang="de-DE" dirty="0" err="1"/>
              <a:t>Retry</a:t>
            </a:r>
            <a:r>
              <a:rPr lang="de-DE" dirty="0"/>
              <a:t> und </a:t>
            </a:r>
            <a:r>
              <a:rPr lang="de-DE" dirty="0" err="1"/>
              <a:t>restart</a:t>
            </a:r>
            <a:r>
              <a:rPr lang="de-DE" dirty="0"/>
              <a:t> mit Codebeispielen belegen</a:t>
            </a:r>
          </a:p>
          <a:p>
            <a:r>
              <a:rPr lang="de-DE" dirty="0"/>
              <a:t>[TF12] Nutzen</a:t>
            </a:r>
          </a:p>
          <a:p>
            <a:r>
              <a:rPr lang="de-DE" dirty="0"/>
              <a:t>Für Parallelität [</a:t>
            </a:r>
            <a:r>
              <a:rPr lang="de-DE" sz="2000" dirty="0"/>
              <a:t>SB20] nutzen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Weitere Features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88617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Standard JSR-352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erklären</a:t>
            </a:r>
          </a:p>
          <a:p>
            <a:r>
              <a:rPr lang="de-DE" dirty="0"/>
              <a:t>Spring Batch folgt dem Standard</a:t>
            </a:r>
          </a:p>
          <a:p>
            <a:r>
              <a:rPr lang="de-DE" sz="1800" dirty="0"/>
              <a:t>[TF13] und [JS20] Als Quelle nehmen</a:t>
            </a:r>
          </a:p>
          <a:p>
            <a:r>
              <a:rPr lang="de-DE" sz="1800" dirty="0"/>
              <a:t>Reine Implementierung mit JSR352 möglich, aber spring </a:t>
            </a:r>
            <a:r>
              <a:rPr lang="de-DE" sz="1800" dirty="0" err="1"/>
              <a:t>batch</a:t>
            </a:r>
            <a:r>
              <a:rPr lang="de-DE" sz="1800" dirty="0"/>
              <a:t> komfortabler</a:t>
            </a:r>
          </a:p>
          <a:p>
            <a:pPr lvl="1"/>
            <a:r>
              <a:rPr lang="de-DE" dirty="0"/>
              <a:t>JSR352 kommt ohne Standard </a:t>
            </a:r>
            <a:r>
              <a:rPr lang="de-DE" dirty="0" err="1"/>
              <a:t>reader</a:t>
            </a:r>
            <a:r>
              <a:rPr lang="de-DE" dirty="0"/>
              <a:t> </a:t>
            </a:r>
            <a:r>
              <a:rPr lang="de-DE" dirty="0" err="1"/>
              <a:t>writer</a:t>
            </a:r>
            <a:r>
              <a:rPr lang="de-DE" dirty="0"/>
              <a:t> </a:t>
            </a:r>
            <a:r>
              <a:rPr lang="de-DE" dirty="0" err="1"/>
              <a:t>etc</a:t>
            </a:r>
            <a:endParaRPr lang="de-DE" dirty="0"/>
          </a:p>
          <a:p>
            <a:pPr lvl="1"/>
            <a:r>
              <a:rPr lang="de-DE" dirty="0"/>
              <a:t>Spring greift auf ggf. familiäre Konzepte des Spring </a:t>
            </a:r>
            <a:r>
              <a:rPr lang="de-DE" dirty="0" err="1"/>
              <a:t>Ekosystems</a:t>
            </a:r>
            <a:r>
              <a:rPr lang="de-DE" dirty="0"/>
              <a:t> zu</a:t>
            </a:r>
          </a:p>
          <a:p>
            <a:pPr lvl="2"/>
            <a:r>
              <a:rPr lang="de-DE" dirty="0"/>
              <a:t>Spring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Spring Resources</a:t>
            </a:r>
          </a:p>
          <a:p>
            <a:r>
              <a:rPr lang="de-DE" dirty="0"/>
              <a:t>Daher diverse Vorteile</a:t>
            </a:r>
          </a:p>
          <a:p>
            <a:pPr lvl="1"/>
            <a:r>
              <a:rPr lang="de-DE" dirty="0"/>
              <a:t>Langlebigkeit</a:t>
            </a:r>
          </a:p>
          <a:p>
            <a:pPr lvl="1"/>
            <a:r>
              <a:rPr lang="de-DE" dirty="0"/>
              <a:t>Code ist dank Konventionen einfacher zu lesen</a:t>
            </a:r>
          </a:p>
          <a:p>
            <a:pPr lvl="1"/>
            <a:r>
              <a:rPr lang="de-DE" dirty="0"/>
              <a:t>Neue Mitarbeiter können sich schnell einarbeiten</a:t>
            </a:r>
          </a:p>
          <a:p>
            <a:pPr lvl="1"/>
            <a:r>
              <a:rPr lang="de-DE" dirty="0"/>
              <a:t>Standard ist auf hohe Skalierbarkeit ausgerichtet</a:t>
            </a:r>
          </a:p>
          <a:p>
            <a:pPr lvl="1"/>
            <a:r>
              <a:rPr lang="de-DE" dirty="0"/>
              <a:t>Mechanismen zur Fehlerbehandlung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https://www.muchsoft.com/presentations/jughh-javabatch.pdf</a:t>
            </a:r>
          </a:p>
          <a:p>
            <a:pPr marL="62865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asdf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C8FF6B5-94AE-4100-B8C8-D2E7E1E6F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91109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47EE6-49FE-40AB-8F16-134119F4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1DC650-8D06-412E-80EC-AA738647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664804"/>
            <a:ext cx="6707509" cy="1332148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Batcherstellung von druckbaren Kontoauszügen</a:t>
            </a:r>
          </a:p>
        </p:txBody>
      </p:sp>
    </p:spTree>
    <p:extLst>
      <p:ext uri="{BB962C8B-B14F-4D97-AF65-F5344CB8AC3E}">
        <p14:creationId xmlns:p14="http://schemas.microsoft.com/office/powerpoint/2010/main" val="255125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EA2E2-AE21-402C-A24D-3E27891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25CF6-107A-4ADD-A9A4-1A75559E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Text schreiben der Situation beschreibt. </a:t>
            </a:r>
            <a:r>
              <a:rPr lang="de-DE"/>
              <a:t>asdf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64B1C-FC4A-4F9E-BC14-68D590BCFB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404D23-A821-4B75-A55E-2B76BAB25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02483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Account, Customer, Transaction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71F94EC-FBF5-4B56-B00C-F5F05FBDD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14162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Diagramm</a:t>
            </a:r>
          </a:p>
          <a:p>
            <a:pPr lvl="1"/>
            <a:r>
              <a:rPr lang="de-DE" dirty="0"/>
              <a:t>Inputs -&gt; ? -&gt; Kontoauszüge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7259E4B-4727-4969-B96F-1EEDF9242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78895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Diagramm</a:t>
            </a:r>
          </a:p>
          <a:p>
            <a:pPr lvl="1"/>
            <a:r>
              <a:rPr lang="de-DE" dirty="0"/>
              <a:t>(Inputs -&gt;) ? (-&gt; Kontoauszüge)</a:t>
            </a:r>
          </a:p>
          <a:p>
            <a:pPr lvl="1"/>
            <a:r>
              <a:rPr lang="de-DE" dirty="0"/>
              <a:t>Fragezeichen erklären</a:t>
            </a:r>
          </a:p>
          <a:p>
            <a:pPr lvl="2"/>
            <a:r>
              <a:rPr lang="de-DE" dirty="0"/>
              <a:t>Jobs, </a:t>
            </a:r>
            <a:r>
              <a:rPr lang="de-DE" dirty="0" err="1"/>
              <a:t>Steps</a:t>
            </a:r>
            <a:r>
              <a:rPr lang="de-DE" dirty="0"/>
              <a:t>, Reader, Writers beschreiben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Umsetzung mit Spring Batch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C72B040-9BA5-4B72-B931-EE78AEA9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277373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Aufgabe 1 beschreiben</a:t>
            </a:r>
          </a:p>
          <a:p>
            <a:pPr lvl="1"/>
            <a:r>
              <a:rPr lang="de-DE" dirty="0" err="1"/>
              <a:t>HTTPProcessor</a:t>
            </a:r>
            <a:r>
              <a:rPr lang="de-DE" dirty="0"/>
              <a:t> einbinden</a:t>
            </a:r>
          </a:p>
          <a:p>
            <a:pPr lvl="2"/>
            <a:r>
              <a:rPr lang="de-DE" dirty="0"/>
              <a:t>Erklärung warum </a:t>
            </a:r>
            <a:r>
              <a:rPr lang="de-DE" dirty="0" err="1"/>
              <a:t>Processor</a:t>
            </a:r>
            <a:r>
              <a:rPr lang="de-DE" dirty="0"/>
              <a:t> und nicht </a:t>
            </a:r>
            <a:r>
              <a:rPr lang="de-DE" dirty="0" err="1"/>
              <a:t>reader</a:t>
            </a:r>
            <a:endParaRPr lang="de-DE" dirty="0"/>
          </a:p>
          <a:p>
            <a:pPr lvl="1"/>
            <a:r>
              <a:rPr lang="de-DE" dirty="0" err="1"/>
              <a:t>BalanceProcessor</a:t>
            </a:r>
            <a:r>
              <a:rPr lang="de-DE" dirty="0"/>
              <a:t> implementieren</a:t>
            </a:r>
          </a:p>
          <a:p>
            <a:r>
              <a:rPr lang="de-DE" dirty="0"/>
              <a:t>Relevante stellen im Code zeigen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1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44B3DE-D29A-4749-AAF4-40BDC190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6169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Ausführung von geschäftskritischen Aufgaben</a:t>
            </a:r>
          </a:p>
          <a:p>
            <a:endParaRPr lang="de-DE" dirty="0"/>
          </a:p>
          <a:p>
            <a:r>
              <a:rPr lang="de-DE" dirty="0"/>
              <a:t>lang laufend (rechenintensiv) oder Massendatenverarbeitung (datenintensiv)</a:t>
            </a:r>
          </a:p>
          <a:p>
            <a:endParaRPr lang="de-DE" dirty="0"/>
          </a:p>
          <a:p>
            <a:r>
              <a:rPr lang="de-DE" dirty="0"/>
              <a:t>Ohne Benutzerinteraktion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Zeit- oder Ereignisgesteuert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Definition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611DC97-A0E6-4E25-8513-119FFAAF8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1C118B-006A-4542-87C8-B545A5345FAB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[TM14]</a:t>
            </a:r>
          </a:p>
        </p:txBody>
      </p:sp>
    </p:spTree>
    <p:extLst>
      <p:ext uri="{BB962C8B-B14F-4D97-AF65-F5344CB8AC3E}">
        <p14:creationId xmlns:p14="http://schemas.microsoft.com/office/powerpoint/2010/main" val="376560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Erstellung von Kontoauszügen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FCE5-3C2C-4387-8132-99752DF7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TODO: Aufgabe 2 erklären</a:t>
            </a:r>
          </a:p>
          <a:p>
            <a:pPr lvl="1"/>
            <a:r>
              <a:rPr lang="de-DE" dirty="0"/>
              <a:t>Situation: Rest </a:t>
            </a:r>
            <a:r>
              <a:rPr lang="de-DE" dirty="0" err="1"/>
              <a:t>schnittstelle</a:t>
            </a:r>
            <a:r>
              <a:rPr lang="de-DE" dirty="0"/>
              <a:t> ist unzuverlässig und </a:t>
            </a:r>
            <a:r>
              <a:rPr lang="de-DE" dirty="0" err="1"/>
              <a:t>returnt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500</a:t>
            </a:r>
          </a:p>
          <a:p>
            <a:pPr lvl="1"/>
            <a:r>
              <a:rPr lang="de-DE" dirty="0"/>
              <a:t>Wie damit </a:t>
            </a:r>
            <a:r>
              <a:rPr lang="de-DE" dirty="0" err="1"/>
              <a:t>umgehebn</a:t>
            </a:r>
            <a:r>
              <a:rPr lang="de-DE"/>
              <a:t>?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25F8899-8F61-4DF3-9A51-7C8976D79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301340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FD87-D45E-45A6-8E39-D9697F85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B229D-4A43-40DE-A611-6A5A35D1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5006F70-85D8-419B-95D1-9B300F060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57116"/>
              </p:ext>
            </p:extLst>
          </p:nvPr>
        </p:nvGraphicFramePr>
        <p:xfrm>
          <a:off x="371475" y="1785938"/>
          <a:ext cx="8824912" cy="802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5">
                  <a:extLst>
                    <a:ext uri="{9D8B030D-6E8A-4147-A177-3AD203B41FA5}">
                      <a16:colId xmlns:a16="http://schemas.microsoft.com/office/drawing/2014/main" val="4058938188"/>
                    </a:ext>
                  </a:extLst>
                </a:gridCol>
                <a:gridCol w="7780907">
                  <a:extLst>
                    <a:ext uri="{9D8B030D-6E8A-4147-A177-3AD203B41FA5}">
                      <a16:colId xmlns:a16="http://schemas.microsoft.com/office/drawing/2014/main" val="151437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[MM19]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Definitive Guide to Spring Batch: Modern Finite Batch Processing in the Cloud </a:t>
                      </a:r>
                      <a:r>
                        <a:rPr lang="en-US" sz="1600" b="1" dirty="0"/>
                        <a:t>Michael T. </a:t>
                      </a:r>
                      <a:r>
                        <a:rPr lang="en-US" sz="1600" b="1" dirty="0" err="1"/>
                        <a:t>Minella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Chicago, IL, USA ISBN-13: 978-1-4842-3723-6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7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Spring Batch and JSR-352 (Batch Applications for the Java Platform) – Differences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2"/>
                        </a:rPr>
                        <a:t>https://blog.codecentric.de/en/2013/07/spring-batch-and-jsr-352-batch-applications-for-the-java-platform-differences/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[PP20]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Scaling</a:t>
                      </a:r>
                      <a:r>
                        <a:rPr lang="de-DE" sz="1600" dirty="0"/>
                        <a:t> and Parallel Processing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3"/>
                        </a:rPr>
                        <a:t>https://docs.spring.io/spring-batch/docs/current/reference/html/scalability.html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[TM14]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Java-Batch JSR-352 - Der neue Standard in Java EE 7 </a:t>
                      </a: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Thomas Much</a:t>
                      </a:r>
                    </a:p>
                    <a:p>
                      <a:r>
                        <a:rPr lang="de-DE" sz="1600" dirty="0">
                          <a:hlinkClick r:id="rId4"/>
                        </a:rPr>
                        <a:t>https://www.muchsoft.com/presentations/jughh-javabatch.pdf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[TF12]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Transaktionen in Spring Batch: Massenverarbeitung mit Restart, Skip und </a:t>
                      </a:r>
                      <a:r>
                        <a:rPr lang="de-DE" sz="1600" dirty="0" err="1"/>
                        <a:t>Retry</a:t>
                      </a:r>
                      <a:r>
                        <a:rPr lang="de-DE" sz="1600" b="0" dirty="0"/>
                        <a:t> </a:t>
                      </a:r>
                      <a:r>
                        <a:rPr lang="en-US" sz="1600" b="1" dirty="0"/>
                        <a:t>Tobias </a:t>
                      </a:r>
                      <a:r>
                        <a:rPr lang="en-US" sz="1600" b="1" dirty="0" err="1"/>
                        <a:t>Flohre</a:t>
                      </a:r>
                      <a:r>
                        <a:rPr lang="en-US" sz="1600" b="1" dirty="0"/>
                        <a:t> </a:t>
                      </a:r>
                      <a:r>
                        <a:rPr lang="de-DE" sz="1600" dirty="0">
                          <a:hlinkClick r:id="rId5"/>
                        </a:rPr>
                        <a:t>https://www.codecentric.de/wissen/publikation/transaktionen-in-spring-batch-massenverarbeitung-mit-restart-skip-und-retry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2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[JS20]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JSR-352 Support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6"/>
                        </a:rPr>
                        <a:t>https://docs.spring.io/spring-batch/docs/current/reference/html/jsr-352.html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[SI20]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Spring Batch </a:t>
                      </a:r>
                      <a:r>
                        <a:rPr lang="de-DE" sz="1600" dirty="0" err="1"/>
                        <a:t>Introduction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7"/>
                        </a:rPr>
                        <a:t>https://docs.spring.io/spring-batch/docs/current/reference/html/spring-batch-intro.html</a:t>
                      </a:r>
                      <a:r>
                        <a:rPr lang="de-DE" sz="1600" dirty="0"/>
                        <a:t> (abgerufen am: 02.01.21)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[RW20]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ItemReaders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ItemWriters</a:t>
                      </a:r>
                      <a:r>
                        <a:rPr lang="de-DE" sz="1600" dirty="0"/>
                        <a:t> - Spring Batch - Reference </a:t>
                      </a:r>
                      <a:r>
                        <a:rPr lang="de-DE" sz="1600" dirty="0" err="1"/>
                        <a:t>Documentation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1" dirty="0"/>
                        <a:t>Spring Batch </a:t>
                      </a:r>
                      <a:r>
                        <a:rPr lang="de-DE" sz="1600" b="1" dirty="0" err="1"/>
                        <a:t>Documentation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Authors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dirty="0">
                          <a:hlinkClick r:id="rId8"/>
                        </a:rPr>
                        <a:t>https://docs.spring.io/spring-batch/docs/current/reference/html/appendix.html#listOfReadersAndWriters</a:t>
                      </a:r>
                      <a:r>
                        <a:rPr lang="de-DE" sz="1600" dirty="0"/>
                        <a:t> (abgerufen am: 03.01.21)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ItemReaders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ItemWriters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90091"/>
                  </a:ext>
                </a:extLst>
              </a:tr>
            </a:tbl>
          </a:graphicData>
        </a:graphic>
      </p:graphicFrame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7B17F1-AB77-496F-8919-8231C8D4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411194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>
            <a:extLst>
              <a:ext uri="{FF2B5EF4-FFF2-40B4-BE49-F238E27FC236}">
                <a16:creationId xmlns:a16="http://schemas.microsoft.com/office/drawing/2014/main" id="{53469B70-6EE0-4F34-8079-2A365EA2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3" y="1112838"/>
            <a:ext cx="6707187" cy="3395662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</a:p>
        </p:txBody>
      </p:sp>
      <p:sp>
        <p:nvSpPr>
          <p:cNvPr id="74755" name="Untertitel 2">
            <a:extLst>
              <a:ext uri="{FF2B5EF4-FFF2-40B4-BE49-F238E27FC236}">
                <a16:creationId xmlns:a16="http://schemas.microsoft.com/office/drawing/2014/main" id="{5E4720BA-FA45-436E-A058-B1F7D76E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581525"/>
            <a:ext cx="6696075" cy="1331913"/>
          </a:xfrm>
        </p:spPr>
        <p:txBody>
          <a:bodyPr/>
          <a:lstStyle/>
          <a:p>
            <a:r>
              <a:rPr lang="de-DE" altLang="de-DE" dirty="0"/>
              <a:t>Felix Schulze Sindern</a:t>
            </a:r>
          </a:p>
          <a:p>
            <a:r>
              <a:rPr lang="de-DE" altLang="de-DE" sz="1100" dirty="0"/>
              <a:t> 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FAA08D-FB4C-4C36-9E84-BF4293C02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Massendatenverarbeitung – typischer Weise zeitbasiert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Berechnungen am Monatsende, Mitteilungen oder Korrespondenz</a:t>
            </a:r>
          </a:p>
          <a:p>
            <a:pPr lvl="1"/>
            <a:endParaRPr lang="de-DE" dirty="0"/>
          </a:p>
          <a:p>
            <a:r>
              <a:rPr lang="de-DE" dirty="0"/>
              <a:t>Regelmäßige Anpassung von Geschäftsregeln in Systemen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Tarifanpassungen, Zinsfußänderung, Ermittlung von Versicherungsleistungen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Integration von Informationen aus externen Quellen – erfordert häufig Formatierung, Transformierung, Validierung der Informationen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Erneutes Trainieren von </a:t>
            </a:r>
            <a:r>
              <a:rPr lang="de-DE" dirty="0" err="1">
                <a:solidFill>
                  <a:schemeClr val="tx2"/>
                </a:solidFill>
              </a:rPr>
              <a:t>recommender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systems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- Beispiele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1B51E2-21E7-49EA-9A77-00F85CCEFE7C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In Anlehnung an: [SI20]</a:t>
            </a:r>
          </a:p>
        </p:txBody>
      </p:sp>
    </p:spTree>
    <p:extLst>
      <p:ext uri="{BB962C8B-B14F-4D97-AF65-F5344CB8AC3E}">
        <p14:creationId xmlns:p14="http://schemas.microsoft.com/office/powerpoint/2010/main" val="183383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11341149" cy="4019550"/>
          </a:xfrm>
        </p:spPr>
        <p:txBody>
          <a:bodyPr/>
          <a:lstStyle/>
          <a:p>
            <a:r>
              <a:rPr lang="de-DE" dirty="0"/>
              <a:t>Abstrakt gesehen besteht ein Batch Job in der Regel aus drei Schritten: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– typischer Ablauf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4DD4BA-199F-4619-8D78-8E45C5CA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612" y="2997112"/>
            <a:ext cx="1440000" cy="14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CFA4D89-4A96-412F-80F0-9C1B09B5A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264" y="2997112"/>
            <a:ext cx="1440000" cy="144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EBEEE18-9B98-4806-8BBC-78442B6B0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1994" y="2997112"/>
            <a:ext cx="1440000" cy="1440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DD272F2-2CF8-4CAF-9494-232A4273BE77}"/>
              </a:ext>
            </a:extLst>
          </p:cNvPr>
          <p:cNvSpPr txBox="1"/>
          <p:nvPr/>
        </p:nvSpPr>
        <p:spPr>
          <a:xfrm>
            <a:off x="655612" y="4516287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1. Daten lesen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204D59-F1D1-4AD0-8F4D-93E1115A3FAA}"/>
              </a:ext>
            </a:extLst>
          </p:cNvPr>
          <p:cNvSpPr txBox="1"/>
          <p:nvPr/>
        </p:nvSpPr>
        <p:spPr>
          <a:xfrm>
            <a:off x="4473838" y="4500236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2. Daten verarbeiten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4A97CD-42DA-4A40-AEDD-B43F975BC542}"/>
              </a:ext>
            </a:extLst>
          </p:cNvPr>
          <p:cNvSpPr txBox="1"/>
          <p:nvPr/>
        </p:nvSpPr>
        <p:spPr>
          <a:xfrm>
            <a:off x="8292264" y="4499441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3. Daten persistieren</a:t>
            </a:r>
          </a:p>
        </p:txBody>
      </p:sp>
    </p:spTree>
    <p:extLst>
      <p:ext uri="{BB962C8B-B14F-4D97-AF65-F5344CB8AC3E}">
        <p14:creationId xmlns:p14="http://schemas.microsoft.com/office/powerpoint/2010/main" val="25920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8899196B-195C-4C45-8426-C55666454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13" y="2901732"/>
            <a:ext cx="2160000" cy="176447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4A4BAD6-BD24-4EF1-A0CD-4CBDBF4BE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3938" y="2981990"/>
            <a:ext cx="2160000" cy="16039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11341149" cy="433458"/>
          </a:xfrm>
        </p:spPr>
        <p:txBody>
          <a:bodyPr/>
          <a:lstStyle/>
          <a:p>
            <a:r>
              <a:rPr lang="de-DE" dirty="0"/>
              <a:t>Abstrakt gesehen besteht ein Batch Job aus drei Schritten: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Batchverarbeitung – typischer Ablauf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4E5ADBC-213C-43F7-BFF5-0EC2770D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D272F2-2CF8-4CAF-9494-232A4273BE77}"/>
              </a:ext>
            </a:extLst>
          </p:cNvPr>
          <p:cNvSpPr txBox="1"/>
          <p:nvPr/>
        </p:nvSpPr>
        <p:spPr>
          <a:xfrm>
            <a:off x="655612" y="4768175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1. </a:t>
            </a:r>
            <a:r>
              <a:rPr lang="de-DE" sz="1900"/>
              <a:t>Daten einlesen</a:t>
            </a:r>
            <a:endParaRPr lang="de-DE" sz="19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204D59-F1D1-4AD0-8F4D-93E1115A3FAA}"/>
              </a:ext>
            </a:extLst>
          </p:cNvPr>
          <p:cNvSpPr txBox="1"/>
          <p:nvPr/>
        </p:nvSpPr>
        <p:spPr>
          <a:xfrm>
            <a:off x="4473838" y="4752124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2. Daten verarbeiten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4A97CD-42DA-4A40-AEDD-B43F975BC542}"/>
              </a:ext>
            </a:extLst>
          </p:cNvPr>
          <p:cNvSpPr txBox="1"/>
          <p:nvPr/>
        </p:nvSpPr>
        <p:spPr>
          <a:xfrm>
            <a:off x="8292264" y="4751329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3. Daten persistieren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2473A02-5AA0-4717-AEBB-A7CC5A2994C2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https://undraw.co/illustrations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6539F77-6C10-46CF-A96C-37E4A3352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416" y="2810861"/>
            <a:ext cx="2160000" cy="18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85938"/>
            <a:ext cx="8820869" cy="3659286"/>
          </a:xfrm>
        </p:spPr>
        <p:txBody>
          <a:bodyPr/>
          <a:lstStyle/>
          <a:p>
            <a:r>
              <a:rPr lang="de-DE" dirty="0"/>
              <a:t>Java Framework zur Erstellung von Batchprogrammen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Bietet wiederverwendbare Funktionen zur Batchverarbeitung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Logging</a:t>
            </a:r>
            <a:r>
              <a:rPr lang="de-DE" dirty="0">
                <a:solidFill>
                  <a:schemeClr val="tx2"/>
                </a:solidFill>
              </a:rPr>
              <a:t> und Tracing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Transaktionsmanagement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Statistiken</a:t>
            </a:r>
          </a:p>
          <a:p>
            <a:pPr marL="628650" lvl="1" indent="0">
              <a:buNone/>
            </a:pPr>
            <a:endParaRPr lang="de-DE" dirty="0"/>
          </a:p>
          <a:p>
            <a:r>
              <a:rPr lang="de-DE" dirty="0"/>
              <a:t>Liefert Schnittstellen zur Verbesserung der Fehlertoleranz/Robustheit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Job Restart</a:t>
            </a:r>
          </a:p>
          <a:p>
            <a:pPr lvl="1"/>
            <a:r>
              <a:rPr lang="de-DE" dirty="0" err="1">
                <a:solidFill>
                  <a:schemeClr val="tx2"/>
                </a:solidFill>
              </a:rPr>
              <a:t>Retry</a:t>
            </a:r>
            <a:r>
              <a:rPr lang="de-DE" dirty="0">
                <a:solidFill>
                  <a:schemeClr val="tx2"/>
                </a:solidFill>
              </a:rPr>
              <a:t>/Skip</a:t>
            </a:r>
          </a:p>
          <a:p>
            <a:endParaRPr lang="de-DE" dirty="0"/>
          </a:p>
          <a:p>
            <a:r>
              <a:rPr lang="de-DE" dirty="0"/>
              <a:t>Bietet Möglichkeiten zur parallelen und verteilten Verarbeitung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E05FF0-E024-4E48-ABFB-F6272BF37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0" t="18291" r="18731" b="17450"/>
          <a:stretch/>
        </p:blipFill>
        <p:spPr>
          <a:xfrm>
            <a:off x="10080892" y="1683061"/>
            <a:ext cx="785824" cy="7858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3174E8-0493-4981-AF8B-6F066C183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6991" y="2468885"/>
            <a:ext cx="2333625" cy="6000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FB94BC-5F3C-4866-A864-BF68E1D584E0}"/>
              </a:ext>
            </a:extLst>
          </p:cNvPr>
          <p:cNvSpPr txBox="1"/>
          <p:nvPr/>
        </p:nvSpPr>
        <p:spPr>
          <a:xfrm>
            <a:off x="371351" y="5622596"/>
            <a:ext cx="11439672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Bildquellen: 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https://pbs.twimg.com/profile_images/1235943430519435264/fgg5R6sI_400x400.png</a:t>
            </a:r>
          </a:p>
          <a:p>
            <a:pPr>
              <a:lnSpc>
                <a:spcPct val="110000"/>
              </a:lnSpc>
            </a:pPr>
            <a:r>
              <a:rPr lang="de-DE" sz="1050" dirty="0">
                <a:solidFill>
                  <a:schemeClr val="tx2"/>
                </a:solidFill>
              </a:rPr>
              <a:t>    https://upload.wikimedia.org/wikipedia/commons/thumb/4/44/Spring_Framework_Logo_2018.svg/1920px-Spring_Framework_Logo_2018.svg.png</a:t>
            </a:r>
          </a:p>
        </p:txBody>
      </p:sp>
    </p:spTree>
    <p:extLst>
      <p:ext uri="{BB962C8B-B14F-4D97-AF65-F5344CB8AC3E}">
        <p14:creationId xmlns:p14="http://schemas.microsoft.com/office/powerpoint/2010/main" val="29342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simple Batchanwendung ist vergleichsweise einfach umsetzbar</a:t>
            </a:r>
          </a:p>
          <a:p>
            <a:endParaRPr lang="de-DE" dirty="0"/>
          </a:p>
          <a:p>
            <a:r>
              <a:rPr lang="de-DE" dirty="0"/>
              <a:t>Eigene Lösungen sind häufig nur schlecht wartbar, da nur der Autor den überblick hat (Wartungshölle)</a:t>
            </a:r>
          </a:p>
          <a:p>
            <a:endParaRPr lang="de-DE" dirty="0"/>
          </a:p>
          <a:p>
            <a:r>
              <a:rPr lang="de-DE" dirty="0"/>
              <a:t>Spring Batch bietet eine feste Struktur wie Batchanwendungen erstellt werden können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von Spring Batch folgt dem Java Standard JSR-352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Struktur ist gut skalierbar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In Umgebungen mit niedriger Fehlertoleranz bewährt</a:t>
            </a:r>
          </a:p>
          <a:p>
            <a:pPr lvl="1"/>
            <a:endParaRPr lang="de-DE" dirty="0"/>
          </a:p>
          <a:p>
            <a:r>
              <a:rPr lang="de-DE" dirty="0"/>
              <a:t>Synergieeffekte können genutzt werden wenn eine </a:t>
            </a:r>
            <a:r>
              <a:rPr lang="de-DE" dirty="0" err="1"/>
              <a:t>Domänenverwantes</a:t>
            </a:r>
            <a:r>
              <a:rPr lang="de-DE" dirty="0"/>
              <a:t> Spring Projekt bereits existiert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Warum Spring Batch?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</p:spTree>
    <p:extLst>
      <p:ext uri="{BB962C8B-B14F-4D97-AF65-F5344CB8AC3E}">
        <p14:creationId xmlns:p14="http://schemas.microsoft.com/office/powerpoint/2010/main" val="122331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4A15B-1BC6-48E9-AC25-DF13DFA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Lesen, Verarbeiten und Schreiben von Daten wird in Spring Batch anhand von Interfaces definiert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Spring Batch liefert vorgefertigte Reader und Writer für beliebte Dateiformate bzw. Schnittstellen</a:t>
            </a:r>
          </a:p>
          <a:p>
            <a:pPr lvl="1"/>
            <a:r>
              <a:rPr lang="de-DE" dirty="0">
                <a:solidFill>
                  <a:schemeClr val="tx2"/>
                </a:solidFill>
              </a:rPr>
              <a:t>Unter Anderem: JDBC, Mongo, JSON, Flatfile, Kafka, AMQP [RW20]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Reader, Writer und </a:t>
            </a:r>
            <a:r>
              <a:rPr lang="de-DE" dirty="0" err="1"/>
              <a:t>Processor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2553CFC-EFC5-4D2C-A19D-208B9911C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BEEF99E-E51B-40A0-8CF8-2BAAAC25F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264" y="2564904"/>
            <a:ext cx="1440000" cy="1176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6DE360-3C22-4232-8E36-DAC95809D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3938" y="2679299"/>
            <a:ext cx="1440000" cy="1069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A5144A8-95CD-4485-8EB8-C266DA4D140B}"/>
              </a:ext>
            </a:extLst>
          </p:cNvPr>
          <p:cNvSpPr txBox="1"/>
          <p:nvPr/>
        </p:nvSpPr>
        <p:spPr>
          <a:xfrm>
            <a:off x="655612" y="3976087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Reader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99BCE6F-03B4-45F6-BFE2-A5AF92C92D49}"/>
              </a:ext>
            </a:extLst>
          </p:cNvPr>
          <p:cNvSpPr txBox="1"/>
          <p:nvPr/>
        </p:nvSpPr>
        <p:spPr>
          <a:xfrm>
            <a:off x="4473838" y="3960036"/>
            <a:ext cx="25202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</a:t>
            </a:r>
            <a:r>
              <a:rPr lang="de-DE" sz="1900" dirty="0" err="1"/>
              <a:t>Processor</a:t>
            </a:r>
            <a:endParaRPr lang="de-DE" sz="19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D072DF0-6B15-4E8F-9D23-D92125F23B38}"/>
              </a:ext>
            </a:extLst>
          </p:cNvPr>
          <p:cNvSpPr txBox="1"/>
          <p:nvPr/>
        </p:nvSpPr>
        <p:spPr>
          <a:xfrm>
            <a:off x="8292264" y="3959241"/>
            <a:ext cx="2520000" cy="38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de-DE" sz="1900" dirty="0"/>
              <a:t>Item Writer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EC78F9-665B-4586-95F0-E4FF47F5B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5612" y="2600488"/>
            <a:ext cx="1440000" cy="1226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9C63264-400C-4DC9-B611-F0CC88B52EEF}"/>
              </a:ext>
            </a:extLst>
          </p:cNvPr>
          <p:cNvSpPr txBox="1"/>
          <p:nvPr/>
        </p:nvSpPr>
        <p:spPr>
          <a:xfrm>
            <a:off x="344960" y="5903735"/>
            <a:ext cx="11439672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dirty="0">
                <a:solidFill>
                  <a:schemeClr val="tx2"/>
                </a:solidFill>
              </a:rPr>
              <a:t>Bildquellen: https://undraw.co/illustrations</a:t>
            </a:r>
          </a:p>
        </p:txBody>
      </p:sp>
    </p:spTree>
    <p:extLst>
      <p:ext uri="{BB962C8B-B14F-4D97-AF65-F5344CB8AC3E}">
        <p14:creationId xmlns:p14="http://schemas.microsoft.com/office/powerpoint/2010/main" val="233993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C4A5-461A-449B-9009-30BCD8A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Batch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6CB48-2609-42A6-8D88-BD2AEDBC7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F29542-10D3-4A8A-A7FB-7499B2D33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6738" y="6313488"/>
            <a:ext cx="9367837" cy="295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Felix Schulze Sindern			Batchverarbeitung mit Spring Batch 				26.01.2020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486FBA21-2544-4763-82DC-7E24FFE61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75" y="1726469"/>
            <a:ext cx="9463048" cy="185908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FBFBE56F-CDC9-4201-8F39-7FD5934BE420}"/>
              </a:ext>
            </a:extLst>
          </p:cNvPr>
          <p:cNvSpPr txBox="1"/>
          <p:nvPr/>
        </p:nvSpPr>
        <p:spPr>
          <a:xfrm>
            <a:off x="715019" y="3688055"/>
            <a:ext cx="2376264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Definiert die Jobs und ihre Bestandteile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38618D9-38C1-42E9-B113-4B670A5361C9}"/>
              </a:ext>
            </a:extLst>
          </p:cNvPr>
          <p:cNvSpPr txBox="1"/>
          <p:nvPr/>
        </p:nvSpPr>
        <p:spPr>
          <a:xfrm>
            <a:off x="3091283" y="3688055"/>
            <a:ext cx="2546474" cy="13538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Fassen </a:t>
            </a:r>
            <a:r>
              <a:rPr lang="de-DE" sz="1900" dirty="0" err="1"/>
              <a:t>Steps</a:t>
            </a:r>
            <a:r>
              <a:rPr lang="de-DE" sz="1900" dirty="0"/>
              <a:t> zusammen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parallel ausgeführt 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22B7886-0661-43B7-9C72-A2398DF93DEE}"/>
              </a:ext>
            </a:extLst>
          </p:cNvPr>
          <p:cNvSpPr txBox="1"/>
          <p:nvPr/>
        </p:nvSpPr>
        <p:spPr>
          <a:xfrm>
            <a:off x="5637757" y="3688055"/>
            <a:ext cx="2546475" cy="10322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Werden sequentiell ausgeführt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2DD81EA-6744-4A8E-8AC2-CFCB9CDB6FF0}"/>
              </a:ext>
            </a:extLst>
          </p:cNvPr>
          <p:cNvSpPr txBox="1"/>
          <p:nvPr/>
        </p:nvSpPr>
        <p:spPr>
          <a:xfrm>
            <a:off x="8184231" y="3688055"/>
            <a:ext cx="2808313" cy="19971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Ergebnisse werden weitergereicht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Beliebig viele </a:t>
            </a:r>
            <a:r>
              <a:rPr lang="de-DE" sz="1900" dirty="0" err="1"/>
              <a:t>Processors</a:t>
            </a:r>
            <a:r>
              <a:rPr lang="de-DE" sz="1900" dirty="0"/>
              <a:t> möglich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900" dirty="0"/>
              <a:t>Reader und Writer sind vorgeschrieben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FCD5853-3F99-402F-A3B2-DF256C2628DF}"/>
              </a:ext>
            </a:extLst>
          </p:cNvPr>
          <p:cNvGrpSpPr/>
          <p:nvPr/>
        </p:nvGrpSpPr>
        <p:grpSpPr>
          <a:xfrm>
            <a:off x="-10609856" y="1639280"/>
            <a:ext cx="23945894" cy="4361800"/>
            <a:chOff x="-10609856" y="1639280"/>
            <a:chExt cx="23945894" cy="4361800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A903556-CC1A-469F-8142-5EA32F5E322D}"/>
                </a:ext>
              </a:extLst>
            </p:cNvPr>
            <p:cNvSpPr/>
            <p:nvPr/>
          </p:nvSpPr>
          <p:spPr>
            <a:xfrm>
              <a:off x="3091283" y="1639281"/>
              <a:ext cx="10244755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668D13-0254-4C13-B4EA-60F7087AF027}"/>
                </a:ext>
              </a:extLst>
            </p:cNvPr>
            <p:cNvSpPr/>
            <p:nvPr/>
          </p:nvSpPr>
          <p:spPr>
            <a:xfrm>
              <a:off x="-10609856" y="1639280"/>
              <a:ext cx="11110927" cy="436179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endParaRPr lang="de-DE" sz="1900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16780657-7344-4781-BEC4-638C704D9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2768389"/>
            <a:ext cx="4034415" cy="8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20885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5 0.00417 L 0.42578 0.0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78 0.00417 L 0.63463 0.004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463 0.00417 L 0.9138 0.0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HM_PowerPoint_16x9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FHM_PowerPoint_16x9_MSB</Template>
  <TotalTime>0</TotalTime>
  <Words>2038</Words>
  <Application>Microsoft Office PowerPoint</Application>
  <PresentationFormat>Breitbild</PresentationFormat>
  <Paragraphs>266</Paragraphs>
  <Slides>22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JuliaMono</vt:lpstr>
      <vt:lpstr>FHM_PowerPoint_16x9_ETI</vt:lpstr>
      <vt:lpstr>Batch-verarbeitung</vt:lpstr>
      <vt:lpstr>Einleitung</vt:lpstr>
      <vt:lpstr>Einleitung</vt:lpstr>
      <vt:lpstr>Einleitung</vt:lpstr>
      <vt:lpstr>Einleitung</vt:lpstr>
      <vt:lpstr>Spring Batch</vt:lpstr>
      <vt:lpstr>Spring Batch</vt:lpstr>
      <vt:lpstr>Spring Batch</vt:lpstr>
      <vt:lpstr>Spring Batch</vt:lpstr>
      <vt:lpstr>Spring Batch</vt:lpstr>
      <vt:lpstr>PowerPoint-Präsentation</vt:lpstr>
      <vt:lpstr>Spring Batch</vt:lpstr>
      <vt:lpstr>Java Standard JSR-352</vt:lpstr>
      <vt:lpstr>Übung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Übung: Erstellung von Kontoauszügen</vt:lpstr>
      <vt:lpstr>Literaturverzeichnis</vt:lpstr>
      <vt:lpstr>Vielen Dank für Ihre Aufmerksamkeit!</vt:lpstr>
    </vt:vector>
  </TitlesOfParts>
  <Company>FH Münster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Marina Oster</dc:creator>
  <cp:lastModifiedBy>Felix Schulze Sindern</cp:lastModifiedBy>
  <cp:revision>179</cp:revision>
  <dcterms:created xsi:type="dcterms:W3CDTF">2017-07-05T09:24:57Z</dcterms:created>
  <dcterms:modified xsi:type="dcterms:W3CDTF">2021-01-03T14:14:09Z</dcterms:modified>
</cp:coreProperties>
</file>