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4" r:id="rId2"/>
    <p:sldId id="341" r:id="rId3"/>
    <p:sldId id="305" r:id="rId4"/>
    <p:sldId id="310" r:id="rId5"/>
    <p:sldId id="320" r:id="rId6"/>
    <p:sldId id="321" r:id="rId7"/>
    <p:sldId id="323" r:id="rId8"/>
    <p:sldId id="325" r:id="rId9"/>
    <p:sldId id="322" r:id="rId10"/>
    <p:sldId id="318" r:id="rId11"/>
    <p:sldId id="338" r:id="rId12"/>
    <p:sldId id="303" r:id="rId13"/>
    <p:sldId id="306" r:id="rId14"/>
    <p:sldId id="328" r:id="rId15"/>
    <p:sldId id="308" r:id="rId16"/>
    <p:sldId id="339" r:id="rId17"/>
    <p:sldId id="309" r:id="rId18"/>
    <p:sldId id="329" r:id="rId19"/>
    <p:sldId id="330" r:id="rId20"/>
    <p:sldId id="331" r:id="rId21"/>
    <p:sldId id="332" r:id="rId22"/>
    <p:sldId id="315" r:id="rId23"/>
    <p:sldId id="334" r:id="rId24"/>
    <p:sldId id="333" r:id="rId25"/>
    <p:sldId id="335" r:id="rId26"/>
    <p:sldId id="336" r:id="rId27"/>
    <p:sldId id="342" r:id="rId28"/>
    <p:sldId id="337" r:id="rId29"/>
    <p:sldId id="317" r:id="rId30"/>
    <p:sldId id="340" r:id="rId31"/>
    <p:sldId id="300" r:id="rId32"/>
    <p:sldId id="326" r:id="rId33"/>
    <p:sldId id="327" r:id="rId34"/>
    <p:sldId id="312" r:id="rId35"/>
    <p:sldId id="343" r:id="rId36"/>
  </p:sldIdLst>
  <p:sldSz cx="12192000" cy="6858000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>
          <p15:clr>
            <a:srgbClr val="A4A3A4"/>
          </p15:clr>
        </p15:guide>
        <p15:guide id="2" pos="234">
          <p15:clr>
            <a:srgbClr val="A4A3A4"/>
          </p15:clr>
        </p15:guide>
        <p15:guide id="3" pos="7446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7514">
          <p15:clr>
            <a:srgbClr val="A4A3A4"/>
          </p15:clr>
        </p15:guide>
        <p15:guide id="6" pos="166">
          <p15:clr>
            <a:srgbClr val="A4A3A4"/>
          </p15:clr>
        </p15:guide>
        <p15:guide id="7" orient="horz" pos="3929">
          <p15:clr>
            <a:srgbClr val="A4A3A4"/>
          </p15:clr>
        </p15:guide>
        <p15:guide id="8" pos="3772">
          <p15:clr>
            <a:srgbClr val="A4A3A4"/>
          </p15:clr>
        </p15:guide>
        <p15:guide id="9" pos="3908">
          <p15:clr>
            <a:srgbClr val="A4A3A4"/>
          </p15:clr>
        </p15:guide>
        <p15:guide id="10" pos="4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0046"/>
    <a:srgbClr val="96A3FF"/>
    <a:srgbClr val="FFFF00"/>
    <a:srgbClr val="FFD200"/>
    <a:srgbClr val="000000"/>
    <a:srgbClr val="D9D9D9"/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312" y="108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94"/>
    </p:cViewPr>
  </p:sorterViewPr>
  <p:notesViewPr>
    <p:cSldViewPr>
      <p:cViewPr varScale="1">
        <p:scale>
          <a:sx n="123" d="100"/>
          <a:sy n="123" d="100"/>
        </p:scale>
        <p:origin x="-100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B0A545D-FBFD-4777-85F0-9D0371155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90A80-1870-47C8-938E-5B6D01A33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F0146B85-0917-42AE-B77D-B3CC2EFEF26B}" type="datetimeFigureOut">
              <a:rPr lang="de-DE"/>
              <a:pPr>
                <a:defRPr/>
              </a:pPr>
              <a:t>24.01.2021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E1B5-BAD5-462D-A26C-244F7D16B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4C500-EA29-403A-80B7-7C95930D6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07EE894-5EFE-467F-AD46-5DB6EDB100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8825EA-6310-442E-B120-0F44C0354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F65A3-8C96-4F90-B790-2B0BADCA8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FD926938-4E15-43D5-9BFE-FA8BBED33E99}" type="datetimeFigureOut">
              <a:rPr lang="de-DE"/>
              <a:pPr>
                <a:defRPr/>
              </a:pPr>
              <a:t>24.01.2021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D38113D-C987-45B2-BA74-C5EBF8089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86B1FAE-523A-4E39-9290-AEF28CA7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9338" y="4861441"/>
            <a:ext cx="6303211" cy="460557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B7D53-1F5E-41F9-8A06-ADEE2BA4B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F1572-CB5F-444A-8DE8-C518830FD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7DE3AC98-1333-4B0A-9DE0-51FBAC632E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Synergieeffekte</a:t>
            </a:r>
          </a:p>
          <a:p>
            <a:pPr lvl="1"/>
            <a:r>
              <a:rPr lang="de-DE" dirty="0"/>
              <a:t>Code kann wiederverwendet werden</a:t>
            </a:r>
          </a:p>
          <a:p>
            <a:pPr lvl="1"/>
            <a:r>
              <a:rPr lang="de-DE" dirty="0"/>
              <a:t>Beispiel Datenbankanbindung -&gt; Bei Veränderung des DB Schemas ist der Batch </a:t>
            </a:r>
            <a:r>
              <a:rPr lang="de-DE" dirty="0" err="1"/>
              <a:t>job</a:t>
            </a:r>
            <a:r>
              <a:rPr lang="de-DE" dirty="0"/>
              <a:t> direkt mitangepasst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4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immer bei Spring POJO orientiert</a:t>
            </a:r>
          </a:p>
          <a:p>
            <a:r>
              <a:rPr lang="de-DE" dirty="0"/>
              <a:t>Item Reader Interface</a:t>
            </a:r>
          </a:p>
          <a:p>
            <a:pPr lvl="1"/>
            <a:r>
              <a:rPr lang="de-DE" dirty="0"/>
              <a:t>Klasse braucht Funktion </a:t>
            </a:r>
            <a:r>
              <a:rPr lang="de-DE" dirty="0" err="1"/>
              <a:t>read</a:t>
            </a:r>
            <a:endParaRPr lang="de-DE" dirty="0"/>
          </a:p>
          <a:p>
            <a:pPr lvl="2"/>
            <a:r>
              <a:rPr lang="de-DE" dirty="0"/>
              <a:t>Liefert nur einen Eintrag</a:t>
            </a:r>
          </a:p>
          <a:p>
            <a:pPr lvl="0"/>
            <a:r>
              <a:rPr lang="de-DE" dirty="0"/>
              <a:t>Item </a:t>
            </a:r>
            <a:r>
              <a:rPr lang="de-DE" dirty="0" err="1"/>
              <a:t>Processor</a:t>
            </a:r>
            <a:r>
              <a:rPr lang="de-DE" dirty="0"/>
              <a:t> Interface</a:t>
            </a:r>
          </a:p>
          <a:p>
            <a:pPr marL="681142" lvl="1" indent="-185766" defTabSz="990752">
              <a:defRPr/>
            </a:pPr>
            <a:r>
              <a:rPr lang="de-DE" dirty="0"/>
              <a:t>Klasse braucht Funktion </a:t>
            </a:r>
            <a:r>
              <a:rPr lang="de-DE" dirty="0" err="1"/>
              <a:t>process</a:t>
            </a:r>
            <a:endParaRPr lang="de-DE" dirty="0"/>
          </a:p>
          <a:p>
            <a:pPr marL="1176518" lvl="2" indent="-185766" defTabSz="990752">
              <a:defRPr/>
            </a:pPr>
            <a:r>
              <a:rPr lang="de-DE" dirty="0"/>
              <a:t>Nimmt Parameter, liefert Rückgabe</a:t>
            </a:r>
          </a:p>
          <a:p>
            <a:pPr lvl="0"/>
            <a:r>
              <a:rPr lang="de-DE" dirty="0"/>
              <a:t>Item Writer Interface</a:t>
            </a:r>
          </a:p>
          <a:p>
            <a:pPr marL="681142" lvl="1" indent="-185766" defTabSz="990752">
              <a:defRPr/>
            </a:pPr>
            <a:r>
              <a:rPr lang="de-DE" dirty="0"/>
              <a:t>Klasse braucht Funktion </a:t>
            </a:r>
            <a:r>
              <a:rPr lang="de-DE" dirty="0" err="1"/>
              <a:t>write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8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Spring Batch unterteilt Batchanwendungen in mehrere Bausteine:</a:t>
            </a:r>
          </a:p>
          <a:p>
            <a:pPr lvl="1"/>
            <a:r>
              <a:rPr lang="de-DE" dirty="0" err="1"/>
              <a:t>Configuration</a:t>
            </a:r>
            <a:endParaRPr lang="de-DE" dirty="0"/>
          </a:p>
          <a:p>
            <a:pPr lvl="2"/>
            <a:r>
              <a:rPr lang="de-DE" dirty="0"/>
              <a:t>In XML oder Java möglich</a:t>
            </a:r>
          </a:p>
          <a:p>
            <a:pPr lvl="3"/>
            <a:r>
              <a:rPr lang="de-DE" dirty="0"/>
              <a:t>Java ist jünger und die </a:t>
            </a:r>
            <a:r>
              <a:rPr lang="de-DE"/>
              <a:t>bevorzugte 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71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2097EDD5-0B81-4F84-8009-5DBA4AD015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676BD54B-D702-4AD7-B27D-CDB87C2CD4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08D17B34-D21F-4FBC-B5DC-B3A6F19D6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5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345273-26C6-4DE9-8525-A46A4D65888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394E3203-0B6C-49E8-9A33-C6755EA0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F99088-E5B6-4B1C-933B-54A6854FD38E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96CD4BB-6A4B-4E52-B425-A495F52B4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0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63FF38-EE0D-47C2-BE41-9AC375FCC1E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CE967A3-00A1-4DB3-BC03-96CF8859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B05FD0-B43B-44AC-9CBA-0C47C683ECB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8C7D6B85-2853-46ED-AD84-4DBF8FA4A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1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DA0340E-1542-4039-B53B-A3AF2C693F0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45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DDFC2C-69A6-4A2E-8FB9-1EA5AB57FA0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2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442CD2-B98E-4469-AE0A-542E5951A8D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68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2E2BA62-9314-4CDB-96F2-41B609DAA1F7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45AED9-88E4-483F-A2DB-45A0DBEF3AC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07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3811BF3-486D-4637-9C15-5C5F6158A9A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6676CDF-8D90-4D78-A455-904330371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94B485-D9C8-40C8-A4BE-148339B869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7FDD76A8-880C-4A10-9F6C-7BD013239E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658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697AE7-A44F-4203-8946-433DBA34FB1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Grafik 12">
            <a:extLst>
              <a:ext uri="{FF2B5EF4-FFF2-40B4-BE49-F238E27FC236}">
                <a16:creationId xmlns:a16="http://schemas.microsoft.com/office/drawing/2014/main" id="{7B966A42-2E17-44DC-BA90-B7080564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7018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AE02-3856-453C-9C8D-B3F7A13613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564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8270E256-4B63-4984-A2E9-F3BB9A002EB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7A58792-527A-4240-BCE5-0EED16D0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909415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1028AF-F22D-4E77-981B-F4734599499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56A867-C12C-42E9-B52A-805CDB1C5C22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EB689BB-BC6D-4742-ADF8-8C60288309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692161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9124139-6DC7-4C17-8618-F251970A4788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3DD7D-2209-4DA2-B7AF-8CF91983041D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5502D3B-79FB-4317-AD0A-874B04F976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72203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799A894-DCEB-4139-8190-63BAE0D6D25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E12293-928E-43D0-973A-7B5300948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024492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C621614-1D41-41C3-ACE3-D0638B99361A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51F6EF4-6869-4B8B-830B-CF5188C321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41746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8FCA-069B-4678-8DA8-AE8634960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58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581E2234-16FB-423E-A320-763E17504D33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86496E7-32A7-45AD-A66D-8AB46A2CE0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474391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D7FD31-8C88-49A5-A5AB-6DAF6A70DCF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235DE0-EA56-4051-9E4C-46D43C420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2657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373C6D0E-4B9F-468A-BFAE-ACE4DBE3E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FCD6A941-9123-45E9-A18B-7872F2D9B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4F2CA77-E4B9-4423-A4F4-377208F8B5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075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5BB4B3F-9BD3-4D9D-ADF0-BAB3475E28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975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B6F7B181-6414-446A-B5FF-7C6F33274BB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72DA711-35D6-4877-88B2-479815C2F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893114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9F5A91A-4BDE-46E4-AE53-D3496D558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44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B44206A0-615E-455F-AA59-5E8994CFC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39956D1-FEA6-435A-8149-159C1F03CD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972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009A4D6-3AE6-4EE7-B1B3-29DEE9F04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49DACE5-A2AC-4868-A7C2-19EEF88FC2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32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26B239E6-35F1-4456-9A2B-E2DE3F2C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35C34122-D8FE-462D-8003-C275C7886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5536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4B037202-D790-4553-9AAB-69980EB0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F63CDCDF-6476-46FB-923D-A04CB487F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84743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883D9B50-0AA7-47AF-9BEA-FEA83B405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87099847-24C8-4CE1-A38A-BC2F67C8FE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665363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6056BA6-E042-41D6-84A1-A64D4D237E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7995FBA7-457A-493C-BDC0-FA086C7298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1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81F17D9F-0149-4971-B9DD-6FAC4C578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0270E21E-DBE5-48BE-B888-2BA453886E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D76CE341-0AA7-492F-976F-D5E54AC5EB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680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41227C83-530A-4FA1-BD3D-365A9224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C589135A-4BA5-4343-B311-70CC25B8B4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1CAD26E2-5994-4C91-A1AC-5EEC0F0C3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7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AE1928EA-1F09-4459-80F6-57485E9F4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7F0FDF-5701-40B1-921C-52C48CD1B1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B2C750E-BE85-43DD-A42D-6828F5C054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2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9B41841-F417-4D69-B465-61EB28B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36BD113-FD5E-44F9-95E9-674563C871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A96068CA-E774-436A-8BA7-9B1B37503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65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B539E2-DC3B-47A4-87EA-9B1F53CD292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F4B9C799-16E8-4C2D-ADAB-30A1BCF8E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A94390F-284B-40E7-ACE7-0B285BFB2A4A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5B81F59-0A4E-4430-81E0-A1CA9DC13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4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BA0C34B6-D071-45AF-B30F-FDBEBD73A7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A712C58C-DE0F-42FC-83F6-2FC598831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E1846-3081-4122-A76A-516AB309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0B242EBC-F58B-42D7-B270-081627A057C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6367463"/>
            <a:ext cx="458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47BC2F16-1149-4759-B4F0-07AD99C66C6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56BE2BC-DB84-406F-95CC-BB427DD2723F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E6C2582-A7B0-4915-87B3-D969D14C3BA7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1F278-A1D3-4C1C-A68C-D9B35972C613}" type="slidenum">
              <a:rPr lang="de-DE" altLang="de-DE" sz="800"/>
              <a:pPr eaLnBrk="1" hangingPunct="1"/>
              <a:t>‹Nr.›</a:t>
            </a:fld>
            <a:r>
              <a:rPr lang="de-DE" altLang="de-DE" sz="800" dirty="0"/>
              <a:t> von 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24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25" r:id="rId27"/>
    <p:sldLayoutId id="2147483753" r:id="rId28"/>
    <p:sldLayoutId id="2147483754" r:id="rId29"/>
    <p:sldLayoutId id="2147483726" r:id="rId30"/>
    <p:sldLayoutId id="2147483755" r:id="rId31"/>
    <p:sldLayoutId id="2147483727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entric.de/wissen/publikation/transaktionen-in-spring-batch-massenverarbeitung-mit-restart-skip-und-retry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atch/docs/current/reference/html/scalability.html" TargetMode="External"/><Relationship Id="rId2" Type="http://schemas.openxmlformats.org/officeDocument/2006/relationships/hyperlink" Target="https://blog.codecentric.de/en/2013/07/spring-batch-and-jsr-352-batch-applications-for-the-java-platform-differences/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jpg"/><Relationship Id="rId5" Type="http://schemas.openxmlformats.org/officeDocument/2006/relationships/hyperlink" Target="https://www.codecentric.de/wissen/publikation/transaktionen-in-spring-batch-massenverarbeitung-mit-restart-skip-und-retry" TargetMode="External"/><Relationship Id="rId4" Type="http://schemas.openxmlformats.org/officeDocument/2006/relationships/hyperlink" Target="https://www.muchsoft.com/presentations/jughh-javabatch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uchsoft.com/presentations/jughh-javabatch.pdf" TargetMode="Externa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atch/docs/current/reference/html/spring-batch-intro.html" TargetMode="External"/><Relationship Id="rId2" Type="http://schemas.openxmlformats.org/officeDocument/2006/relationships/hyperlink" Target="https://docs.spring.io/spring-batch/docs/current/reference/html/jsr-352.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undraw.co/search" TargetMode="External"/><Relationship Id="rId4" Type="http://schemas.openxmlformats.org/officeDocument/2006/relationships/hyperlink" Target="https://docs.spring.io/spring-batch/docs/current/reference/html/appendix.html#listOfReadersAndWriter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codecentric.de/wissen/publikation/transaktionen-in-spring-batch-massenverarbeitung-mit-restart-skip-und-retry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0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atch/docs/current/reference/html/spring-batch-intro.html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1.sv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undraw.co/illustrations" TargetMode="Externa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spring.io/spring-batch/docs/current/reference/html/scalability.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atch/docs/current/reference/html/jsr-35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blog.codecentric.de/en/2013/07/spring-batch-and-jsr-352-batch-applications-for-the-java-platform-difference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docs.spring.io/spring-batch/docs/current/reference/html/appendix.html#listOfReadersAndWriters" TargetMode="External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33.svg"/><Relationship Id="rId10" Type="http://schemas.openxmlformats.org/officeDocument/2006/relationships/hyperlink" Target="https://undraw.co/illustrations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>
            <a:extLst>
              <a:ext uri="{FF2B5EF4-FFF2-40B4-BE49-F238E27FC236}">
                <a16:creationId xmlns:a16="http://schemas.microsoft.com/office/drawing/2014/main" id="{6C09777E-4C98-4A25-A310-08C6FC15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r>
              <a:rPr lang="de-DE" altLang="de-DE" dirty="0"/>
              <a:t>Batch-verarbeitung</a:t>
            </a:r>
          </a:p>
        </p:txBody>
      </p:sp>
      <p:sp>
        <p:nvSpPr>
          <p:cNvPr id="38915" name="Untertitel 2">
            <a:extLst>
              <a:ext uri="{FF2B5EF4-FFF2-40B4-BE49-F238E27FC236}">
                <a16:creationId xmlns:a16="http://schemas.microsoft.com/office/drawing/2014/main" id="{6FA5CC20-C49C-4695-979D-EFE7F302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</p:txBody>
      </p:sp>
      <p:sp>
        <p:nvSpPr>
          <p:cNvPr id="38917" name="Textplatzhalter 11">
            <a:extLst>
              <a:ext uri="{FF2B5EF4-FFF2-40B4-BE49-F238E27FC236}">
                <a16:creationId xmlns:a16="http://schemas.microsoft.com/office/drawing/2014/main" id="{D26218D3-5F41-4DB2-8D07-8AD4EE808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5" y="3213100"/>
            <a:ext cx="6696075" cy="1295400"/>
          </a:xfrm>
        </p:spPr>
        <p:txBody>
          <a:bodyPr/>
          <a:lstStyle/>
          <a:p>
            <a:r>
              <a:rPr lang="de-DE" altLang="de-DE" dirty="0">
                <a:solidFill>
                  <a:schemeClr val="bg2"/>
                </a:solidFill>
              </a:rPr>
              <a:t>Mit Spring Batch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E08F0-93A5-4D04-A3CF-9C22735CB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F0BFB5C-C3E3-405A-A5A2-CF4768BB1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02" y="1976206"/>
            <a:ext cx="8820993" cy="12318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Features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373FC8-CE35-4E1E-B29A-3111333ABC9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</a:t>
            </a:r>
            <a:r>
              <a:rPr lang="de-DE" sz="1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TF12</a:t>
            </a:r>
            <a:r>
              <a:rPr lang="de-DE" sz="1400" dirty="0">
                <a:solidFill>
                  <a:schemeClr val="tx2"/>
                </a:solidFill>
              </a:rPr>
              <a:t>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81B132-C26E-4B8A-BE4F-ACA41FC37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82" y="4751970"/>
            <a:ext cx="1530635" cy="1151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17C4C0-6F03-41D6-AEFB-61C6E489A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53" y="3515014"/>
            <a:ext cx="1530635" cy="106611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F07C9ED-13C0-462B-A009-D2A44477EF8D}"/>
              </a:ext>
            </a:extLst>
          </p:cNvPr>
          <p:cNvSpPr/>
          <p:nvPr/>
        </p:nvSpPr>
        <p:spPr>
          <a:xfrm>
            <a:off x="1631504" y="1910639"/>
            <a:ext cx="1728192" cy="834566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028781" cy="401955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Restart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Skip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Retry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21ECEF-6643-4957-BE4E-22E997F353AF}"/>
              </a:ext>
            </a:extLst>
          </p:cNvPr>
          <p:cNvSpPr/>
          <p:nvPr/>
        </p:nvSpPr>
        <p:spPr>
          <a:xfrm rot="10800000">
            <a:off x="8832304" y="1890051"/>
            <a:ext cx="1728192" cy="834566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Retry</a:t>
            </a:r>
            <a:r>
              <a:rPr lang="de-DE" dirty="0"/>
              <a:t> mit Codebeispiel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1CFCC3-0638-4FBF-94B6-B63420B25761}"/>
              </a:ext>
            </a:extLst>
          </p:cNvPr>
          <p:cNvSpPr txBox="1"/>
          <p:nvPr/>
        </p:nvSpPr>
        <p:spPr>
          <a:xfrm>
            <a:off x="371351" y="1982450"/>
            <a:ext cx="609765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4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retryStep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4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retryStep</a:t>
            </a:r>
            <a:r>
              <a:rPr lang="de-DE" sz="14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.&lt;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chunk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10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faultTolerant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retryLimit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3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ConnectTimeoutException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retry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DeadlockLoserDataAccessException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.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0B99A7-9DB3-44DF-9FBB-E75D0E16725F}"/>
              </a:ext>
            </a:extLst>
          </p:cNvPr>
          <p:cNvSpPr txBox="1"/>
          <p:nvPr/>
        </p:nvSpPr>
        <p:spPr>
          <a:xfrm>
            <a:off x="6672065" y="1982450"/>
            <a:ext cx="5148584" cy="32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b="1" dirty="0" err="1"/>
              <a:t>faultTolerant</a:t>
            </a:r>
            <a:r>
              <a:rPr lang="de-DE" sz="1900" dirty="0"/>
              <a:t> gibt an, dass der </a:t>
            </a:r>
            <a:r>
              <a:rPr lang="de-DE" sz="1900" dirty="0" err="1"/>
              <a:t>Step</a:t>
            </a:r>
            <a:r>
              <a:rPr lang="de-DE" sz="1900" dirty="0"/>
              <a:t> nicht abbricht, wenn eine </a:t>
            </a:r>
            <a:r>
              <a:rPr lang="de-DE" sz="1900" dirty="0" err="1"/>
              <a:t>Exception</a:t>
            </a:r>
            <a:r>
              <a:rPr lang="de-DE" sz="1900" dirty="0"/>
              <a:t> auftritt</a:t>
            </a:r>
          </a:p>
          <a:p>
            <a:pPr marL="914400" lvl="1" indent="-4572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olidFill>
                  <a:schemeClr val="tx2"/>
                </a:solidFill>
              </a:rPr>
              <a:t>Wird benötigt, damit </a:t>
            </a:r>
            <a:r>
              <a:rPr lang="de-DE" sz="1900" dirty="0" err="1">
                <a:solidFill>
                  <a:schemeClr val="tx2"/>
                </a:solidFill>
              </a:rPr>
              <a:t>retry</a:t>
            </a:r>
            <a:r>
              <a:rPr lang="de-DE" sz="1900" dirty="0">
                <a:solidFill>
                  <a:schemeClr val="tx2"/>
                </a:solidFill>
              </a:rPr>
              <a:t> greifen kann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b="1" dirty="0" err="1"/>
              <a:t>retryLimit</a:t>
            </a:r>
            <a:r>
              <a:rPr lang="de-DE" sz="1900" dirty="0"/>
              <a:t> gibt an, wie häufig ein </a:t>
            </a:r>
            <a:r>
              <a:rPr lang="de-DE" sz="1900" dirty="0" err="1"/>
              <a:t>Step</a:t>
            </a:r>
            <a:r>
              <a:rPr lang="de-DE" sz="1900" dirty="0"/>
              <a:t> beim auftreten einer </a:t>
            </a:r>
            <a:r>
              <a:rPr lang="de-DE" sz="1900" dirty="0" err="1"/>
              <a:t>Exception</a:t>
            </a:r>
            <a:r>
              <a:rPr lang="de-DE" sz="1900" dirty="0"/>
              <a:t> wiederholt werden soll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Mit </a:t>
            </a:r>
            <a:r>
              <a:rPr lang="de-DE" sz="1900" b="1" dirty="0" err="1"/>
              <a:t>retry</a:t>
            </a:r>
            <a:r>
              <a:rPr lang="de-DE" sz="1900" b="1" dirty="0"/>
              <a:t>(</a:t>
            </a:r>
            <a:r>
              <a:rPr lang="de-DE" sz="1900" b="1" dirty="0" err="1"/>
              <a:t>Exception</a:t>
            </a:r>
            <a:r>
              <a:rPr lang="de-DE" sz="1900" b="1" dirty="0"/>
              <a:t>) </a:t>
            </a:r>
            <a:r>
              <a:rPr lang="de-DE" sz="1900" dirty="0"/>
              <a:t>kann spezifiziert werden, bei welchen </a:t>
            </a:r>
            <a:r>
              <a:rPr lang="de-DE" sz="1900" dirty="0" err="1"/>
              <a:t>Exceptions</a:t>
            </a:r>
            <a:r>
              <a:rPr lang="de-DE" sz="1900" dirty="0"/>
              <a:t> der </a:t>
            </a:r>
            <a:r>
              <a:rPr lang="de-DE" sz="1900" dirty="0" err="1"/>
              <a:t>Step</a:t>
            </a:r>
            <a:r>
              <a:rPr lang="de-DE" sz="1900" dirty="0"/>
              <a:t> wiederholt werden soll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2BDB4E-AE8F-4011-ACDC-866C400DAD64}"/>
              </a:ext>
            </a:extLst>
          </p:cNvPr>
          <p:cNvSpPr/>
          <p:nvPr/>
        </p:nvSpPr>
        <p:spPr>
          <a:xfrm>
            <a:off x="1343472" y="3501007"/>
            <a:ext cx="1728192" cy="25266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27B962-EE9A-43BE-A213-6FB7F53C7C0A}"/>
              </a:ext>
            </a:extLst>
          </p:cNvPr>
          <p:cNvSpPr/>
          <p:nvPr/>
        </p:nvSpPr>
        <p:spPr>
          <a:xfrm>
            <a:off x="1343472" y="3750651"/>
            <a:ext cx="1728192" cy="25266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8C4C73-B1EA-4924-A9AD-A10F53470840}"/>
              </a:ext>
            </a:extLst>
          </p:cNvPr>
          <p:cNvSpPr/>
          <p:nvPr/>
        </p:nvSpPr>
        <p:spPr>
          <a:xfrm>
            <a:off x="1343472" y="3933056"/>
            <a:ext cx="4896544" cy="426294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7EE6-49FE-40AB-8F16-134119F4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C650-8D06-412E-80EC-AA738647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707509" cy="1332148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Batcherstellung von Kontoauszügen</a:t>
            </a:r>
          </a:p>
        </p:txBody>
      </p:sp>
    </p:spTree>
    <p:extLst>
      <p:ext uri="{BB962C8B-B14F-4D97-AF65-F5344CB8AC3E}">
        <p14:creationId xmlns:p14="http://schemas.microsoft.com/office/powerpoint/2010/main" val="25512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25CF6-107A-4ADD-A9A4-1A75559E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7812757" cy="4019550"/>
          </a:xfrm>
        </p:spPr>
        <p:txBody>
          <a:bodyPr/>
          <a:lstStyle/>
          <a:p>
            <a:r>
              <a:rPr lang="de-DE" dirty="0"/>
              <a:t>Du arbeitest bei der Münster Bank und wurdest beauftragt eine Batchanwendung zu erstellen, die jeden Monat druckbare Kontoauszüge erstellt.</a:t>
            </a:r>
          </a:p>
          <a:p>
            <a:endParaRPr lang="de-DE" dirty="0"/>
          </a:p>
          <a:p>
            <a:r>
              <a:rPr lang="de-DE" dirty="0"/>
              <a:t>Pro Kunde soll jeweils ein Kontoauszug erstellt werden</a:t>
            </a:r>
          </a:p>
          <a:p>
            <a:endParaRPr lang="de-DE" dirty="0"/>
          </a:p>
          <a:p>
            <a:r>
              <a:rPr lang="de-DE" dirty="0"/>
              <a:t>Ein Kontoauszug listet die Kontostände und Buchungen aller Konten eines Kunden 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0F9D3C-C0F2-4ECA-9330-2C434FE3E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264" y="2526593"/>
            <a:ext cx="358252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C683F4-471B-4BC1-A0C2-C0E30A64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47" y="2801460"/>
            <a:ext cx="8919906" cy="2087341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72394F-032E-4A3A-9B33-5107731B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34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C38B979F-085A-4D49-992A-B327280DF917}"/>
              </a:ext>
            </a:extLst>
          </p:cNvPr>
          <p:cNvSpPr/>
          <p:nvPr/>
        </p:nvSpPr>
        <p:spPr>
          <a:xfrm>
            <a:off x="1127448" y="2463753"/>
            <a:ext cx="3096344" cy="300208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3BF0EFA-01AF-49A0-A97E-B3DEF4D12DF5}"/>
              </a:ext>
            </a:extLst>
          </p:cNvPr>
          <p:cNvSpPr/>
          <p:nvPr/>
        </p:nvSpPr>
        <p:spPr>
          <a:xfrm>
            <a:off x="256291" y="2090388"/>
            <a:ext cx="1427746" cy="402299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Datenquellen und Senken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7259E4B-4727-4969-B96F-1EEDF924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35A99A1-4035-4F28-A9AF-A86450CC11C1}"/>
              </a:ext>
            </a:extLst>
          </p:cNvPr>
          <p:cNvGrpSpPr/>
          <p:nvPr/>
        </p:nvGrpSpPr>
        <p:grpSpPr>
          <a:xfrm>
            <a:off x="256291" y="1651917"/>
            <a:ext cx="1728192" cy="1489051"/>
            <a:chOff x="256291" y="1651917"/>
            <a:chExt cx="1728192" cy="148905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DC47C90-F512-4CC7-9253-FDB760BA14E5}"/>
                </a:ext>
              </a:extLst>
            </p:cNvPr>
            <p:cNvGrpSpPr/>
            <p:nvPr/>
          </p:nvGrpSpPr>
          <p:grpSpPr>
            <a:xfrm>
              <a:off x="652335" y="1651917"/>
              <a:ext cx="936104" cy="1181274"/>
              <a:chOff x="695400" y="4485599"/>
              <a:chExt cx="1247233" cy="1573889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0B47A5ED-E2BA-46C2-A2CB-1F05EBAEC5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1100" t="31100" r="19288" b="6294"/>
              <a:stretch/>
            </p:blipFill>
            <p:spPr>
              <a:xfrm>
                <a:off x="695400" y="4485599"/>
                <a:ext cx="1247233" cy="1573889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1F8EE94-C551-4776-A0A2-33FA1293CDC3}"/>
                  </a:ext>
                </a:extLst>
              </p:cNvPr>
              <p:cNvSpPr txBox="1"/>
              <p:nvPr/>
            </p:nvSpPr>
            <p:spPr>
              <a:xfrm>
                <a:off x="695400" y="5389801"/>
                <a:ext cx="1247232" cy="45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json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16826DC-F14B-45B2-8335-F518CCE12311}"/>
                </a:ext>
              </a:extLst>
            </p:cNvPr>
            <p:cNvSpPr txBox="1"/>
            <p:nvPr/>
          </p:nvSpPr>
          <p:spPr>
            <a:xfrm>
              <a:off x="256291" y="283319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customers.json</a:t>
              </a:r>
              <a:endPara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EF4D7496-EF86-4F5B-B77F-47319A2E4B52}"/>
              </a:ext>
            </a:extLst>
          </p:cNvPr>
          <p:cNvGrpSpPr/>
          <p:nvPr/>
        </p:nvGrpSpPr>
        <p:grpSpPr>
          <a:xfrm>
            <a:off x="375990" y="4578270"/>
            <a:ext cx="1503783" cy="1535116"/>
            <a:chOff x="375990" y="4578270"/>
            <a:chExt cx="1503783" cy="1535116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DD1A3CD3-EBC2-4220-BDB5-D54AD1E8D3DB}"/>
                </a:ext>
              </a:extLst>
            </p:cNvPr>
            <p:cNvGrpSpPr/>
            <p:nvPr/>
          </p:nvGrpSpPr>
          <p:grpSpPr>
            <a:xfrm>
              <a:off x="375990" y="4578270"/>
              <a:ext cx="1503783" cy="1535116"/>
              <a:chOff x="375990" y="4578270"/>
              <a:chExt cx="1503783" cy="153511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CFA5D6F-2DC7-4789-B794-01E6AB43717D}"/>
                  </a:ext>
                </a:extLst>
              </p:cNvPr>
              <p:cNvSpPr txBox="1"/>
              <p:nvPr/>
            </p:nvSpPr>
            <p:spPr>
              <a:xfrm>
                <a:off x="375990" y="5805609"/>
                <a:ext cx="150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accounts.csv</a:t>
                </a:r>
              </a:p>
            </p:txBody>
          </p:sp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D22C1B67-5262-49D6-A85A-78EBEE5B17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2281" t="32484" r="20469" b="5680"/>
              <a:stretch/>
            </p:blipFill>
            <p:spPr>
              <a:xfrm>
                <a:off x="657332" y="4578270"/>
                <a:ext cx="936102" cy="1225095"/>
              </a:xfrm>
              <a:prstGeom prst="rect">
                <a:avLst/>
              </a:prstGeom>
            </p:spPr>
          </p:pic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909A4DA-500C-4343-910D-BC03264EA561}"/>
                </a:ext>
              </a:extLst>
            </p:cNvPr>
            <p:cNvSpPr txBox="1"/>
            <p:nvPr/>
          </p:nvSpPr>
          <p:spPr>
            <a:xfrm>
              <a:off x="652335" y="5291886"/>
              <a:ext cx="941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.csv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CB5846D-D347-4AF4-A1DD-59EAD6BA1EBA}"/>
              </a:ext>
            </a:extLst>
          </p:cNvPr>
          <p:cNvGrpSpPr/>
          <p:nvPr/>
        </p:nvGrpSpPr>
        <p:grpSpPr>
          <a:xfrm>
            <a:off x="9480376" y="2699752"/>
            <a:ext cx="2016224" cy="2045803"/>
            <a:chOff x="9408368" y="2633549"/>
            <a:chExt cx="2016224" cy="2045803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510A6D1-EEA4-47E0-9024-8EF695F8E513}"/>
                </a:ext>
              </a:extLst>
            </p:cNvPr>
            <p:cNvSpPr txBox="1"/>
            <p:nvPr/>
          </p:nvSpPr>
          <p:spPr>
            <a:xfrm>
              <a:off x="9408368" y="437157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kontoauszug-*.txt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CD25697-70BD-456E-9186-9D7033761886}"/>
                </a:ext>
              </a:extLst>
            </p:cNvPr>
            <p:cNvGrpSpPr/>
            <p:nvPr/>
          </p:nvGrpSpPr>
          <p:grpSpPr>
            <a:xfrm>
              <a:off x="9684688" y="2633549"/>
              <a:ext cx="1463584" cy="1735753"/>
              <a:chOff x="7464152" y="2697498"/>
              <a:chExt cx="1463584" cy="1735753"/>
            </a:xfrm>
          </p:grpSpPr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52F2144D-6D3D-4649-9E49-31CAED2D2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r="20469" b="5680"/>
              <a:stretch/>
            </p:blipFill>
            <p:spPr>
              <a:xfrm>
                <a:off x="7464152" y="2697498"/>
                <a:ext cx="1463584" cy="1735753"/>
              </a:xfrm>
              <a:prstGeom prst="rect">
                <a:avLst/>
              </a:prstGeom>
            </p:spPr>
          </p:pic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A83B5E6E-C599-4D9B-94D8-D3184B5FAB1B}"/>
                  </a:ext>
                </a:extLst>
              </p:cNvPr>
              <p:cNvSpPr txBox="1"/>
              <p:nvPr/>
            </p:nvSpPr>
            <p:spPr>
              <a:xfrm>
                <a:off x="8040216" y="3918473"/>
                <a:ext cx="887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txt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91AAC30-9BA4-49E2-B022-E825945AB2A1}"/>
              </a:ext>
            </a:extLst>
          </p:cNvPr>
          <p:cNvGrpSpPr/>
          <p:nvPr/>
        </p:nvGrpSpPr>
        <p:grpSpPr>
          <a:xfrm>
            <a:off x="4883012" y="2725873"/>
            <a:ext cx="3373228" cy="2143287"/>
            <a:chOff x="4422219" y="2651011"/>
            <a:chExt cx="3373228" cy="214328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6899B18-C186-4669-8C16-D41E0D454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544" t="14734" r="1958" b="25224"/>
            <a:stretch/>
          </p:blipFill>
          <p:spPr>
            <a:xfrm>
              <a:off x="4422219" y="2651011"/>
              <a:ext cx="3373228" cy="214328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B2A80A0-CC5D-4451-9BC6-FBA23AA5A9E4}"/>
                </a:ext>
              </a:extLst>
            </p:cNvPr>
            <p:cNvSpPr txBox="1"/>
            <p:nvPr/>
          </p:nvSpPr>
          <p:spPr>
            <a:xfrm>
              <a:off x="5638283" y="3131245"/>
              <a:ext cx="941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?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9FEDC2D-C02E-4225-A02E-28D1207C2625}"/>
              </a:ext>
            </a:extLst>
          </p:cNvPr>
          <p:cNvGrpSpPr/>
          <p:nvPr/>
        </p:nvGrpSpPr>
        <p:grpSpPr>
          <a:xfrm>
            <a:off x="2088615" y="3098423"/>
            <a:ext cx="1441765" cy="1898336"/>
            <a:chOff x="2141948" y="2742987"/>
            <a:chExt cx="1441765" cy="1898336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F77008B4-31F0-4DBB-A6ED-371141C72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9314" t="23336" r="15164" b="21645"/>
            <a:stretch/>
          </p:blipFill>
          <p:spPr>
            <a:xfrm>
              <a:off x="2293959" y="2742987"/>
              <a:ext cx="1137745" cy="1375116"/>
            </a:xfrm>
            <a:prstGeom prst="rect">
              <a:avLst/>
            </a:prstGeom>
          </p:spPr>
        </p:pic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9DF1B0A-1578-4D13-B03A-7F79AE176564}"/>
                </a:ext>
              </a:extLst>
            </p:cNvPr>
            <p:cNvSpPr txBox="1"/>
            <p:nvPr/>
          </p:nvSpPr>
          <p:spPr>
            <a:xfrm>
              <a:off x="2141948" y="4118103"/>
              <a:ext cx="1441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transaction-service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43ABF86-EE64-4B03-8486-CD1B17EB60A0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>
            <a:off x="3378371" y="3785981"/>
            <a:ext cx="1504641" cy="11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999C338-79FF-414B-A674-210487A6B16C}"/>
              </a:ext>
            </a:extLst>
          </p:cNvPr>
          <p:cNvCxnSpPr>
            <a:cxnSpLocks/>
          </p:cNvCxnSpPr>
          <p:nvPr/>
        </p:nvCxnSpPr>
        <p:spPr>
          <a:xfrm>
            <a:off x="8252055" y="3775508"/>
            <a:ext cx="1372337" cy="1047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5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1 - 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2AEB2EE-FD2E-4D9B-8A1F-E503CC10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6DFBF5-B8BC-4402-90A2-48A64A1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29" y="1626386"/>
            <a:ext cx="9275142" cy="43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EB8D6366-96F3-4325-A25D-A3E86E77F46D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EA48EF-2030-431E-8771-F9CE6DFAEC2D}"/>
              </a:ext>
            </a:extLst>
          </p:cNvPr>
          <p:cNvSpPr/>
          <p:nvPr/>
        </p:nvSpPr>
        <p:spPr>
          <a:xfrm>
            <a:off x="1919536" y="3506283"/>
            <a:ext cx="252028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F77370F-4C19-46E5-8C97-25FE4C85160B}"/>
              </a:ext>
            </a:extLst>
          </p:cNvPr>
          <p:cNvGrpSpPr/>
          <p:nvPr/>
        </p:nvGrpSpPr>
        <p:grpSpPr>
          <a:xfrm>
            <a:off x="9440180" y="4126718"/>
            <a:ext cx="1728192" cy="1489051"/>
            <a:chOff x="256291" y="1651917"/>
            <a:chExt cx="1728192" cy="1489051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8ACF6152-FC47-4FFB-B143-2FE6799FD022}"/>
                </a:ext>
              </a:extLst>
            </p:cNvPr>
            <p:cNvGrpSpPr/>
            <p:nvPr/>
          </p:nvGrpSpPr>
          <p:grpSpPr>
            <a:xfrm>
              <a:off x="652335" y="1651917"/>
              <a:ext cx="936104" cy="1181274"/>
              <a:chOff x="695400" y="4485599"/>
              <a:chExt cx="1247233" cy="1573889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970AC092-B7B6-4BC1-940B-7FE6D1C05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1100" t="31100" r="19288" b="6294"/>
              <a:stretch/>
            </p:blipFill>
            <p:spPr>
              <a:xfrm>
                <a:off x="695400" y="4485599"/>
                <a:ext cx="1247233" cy="1573889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BD4A0D-FCBA-4672-AA0D-7C67DE474D0A}"/>
                  </a:ext>
                </a:extLst>
              </p:cNvPr>
              <p:cNvSpPr txBox="1"/>
              <p:nvPr/>
            </p:nvSpPr>
            <p:spPr>
              <a:xfrm>
                <a:off x="695400" y="5389801"/>
                <a:ext cx="1247232" cy="45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json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71D64B2-EDA0-4B9A-A3BC-B588ACB2F18D}"/>
                </a:ext>
              </a:extLst>
            </p:cNvPr>
            <p:cNvSpPr txBox="1"/>
            <p:nvPr/>
          </p:nvSpPr>
          <p:spPr>
            <a:xfrm>
              <a:off x="256291" y="283319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customers.json</a:t>
              </a:r>
              <a:endPara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35F7DF8F-8BE5-47E7-9433-A1F805A16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276" y="2202069"/>
            <a:ext cx="1440000" cy="12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F62612E-B9DF-40C5-8C40-33AFC3B80DB1}"/>
              </a:ext>
            </a:extLst>
          </p:cNvPr>
          <p:cNvSpPr/>
          <p:nvPr/>
        </p:nvSpPr>
        <p:spPr>
          <a:xfrm>
            <a:off x="1919536" y="3672000"/>
            <a:ext cx="2520280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44C9B1E-2A0C-4986-BF5C-E8B321C54ACA}"/>
              </a:ext>
            </a:extLst>
          </p:cNvPr>
          <p:cNvGrpSpPr/>
          <p:nvPr/>
        </p:nvGrpSpPr>
        <p:grpSpPr>
          <a:xfrm>
            <a:off x="9552384" y="4103686"/>
            <a:ext cx="1503783" cy="1535116"/>
            <a:chOff x="375990" y="4578270"/>
            <a:chExt cx="1503783" cy="1535116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E4A3262-9372-4459-98BF-D519426B8138}"/>
                </a:ext>
              </a:extLst>
            </p:cNvPr>
            <p:cNvGrpSpPr/>
            <p:nvPr/>
          </p:nvGrpSpPr>
          <p:grpSpPr>
            <a:xfrm>
              <a:off x="375990" y="4578270"/>
              <a:ext cx="1503783" cy="1535116"/>
              <a:chOff x="375990" y="4578270"/>
              <a:chExt cx="1503783" cy="1535116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24A1296-D86D-4E12-BC36-962DC9C0B081}"/>
                  </a:ext>
                </a:extLst>
              </p:cNvPr>
              <p:cNvSpPr txBox="1"/>
              <p:nvPr/>
            </p:nvSpPr>
            <p:spPr>
              <a:xfrm>
                <a:off x="375990" y="5805609"/>
                <a:ext cx="150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accounts.csv</a:t>
                </a: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152D3F4F-4FDD-4ED3-8D5A-E5349C3137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2281" t="32484" r="20469" b="5680"/>
              <a:stretch/>
            </p:blipFill>
            <p:spPr>
              <a:xfrm>
                <a:off x="657332" y="4578270"/>
                <a:ext cx="936102" cy="1225095"/>
              </a:xfrm>
              <a:prstGeom prst="rect">
                <a:avLst/>
              </a:prstGeom>
            </p:spPr>
          </p:pic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92D65BA-0C5F-4828-A2A4-29A75FD18DDC}"/>
                </a:ext>
              </a:extLst>
            </p:cNvPr>
            <p:cNvSpPr txBox="1"/>
            <p:nvPr/>
          </p:nvSpPr>
          <p:spPr>
            <a:xfrm>
              <a:off x="652335" y="5291886"/>
              <a:ext cx="941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.csv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840F319F-11D9-4E30-9619-0446A61B0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276" y="2202069"/>
            <a:ext cx="1440000" cy="12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4EA5161-D30D-4E63-9282-F39E88A070DD}"/>
              </a:ext>
            </a:extLst>
          </p:cNvPr>
          <p:cNvSpPr/>
          <p:nvPr/>
        </p:nvSpPr>
        <p:spPr>
          <a:xfrm>
            <a:off x="1919536" y="3825064"/>
            <a:ext cx="2664296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5BBBE3-DC67-4884-87FE-EE8E94252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384" y="2280880"/>
            <a:ext cx="1440000" cy="106930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5B08999-EAAF-477D-B7E2-73BD9721F807}"/>
              </a:ext>
            </a:extLst>
          </p:cNvPr>
          <p:cNvGrpSpPr/>
          <p:nvPr/>
        </p:nvGrpSpPr>
        <p:grpSpPr>
          <a:xfrm>
            <a:off x="9552384" y="3882669"/>
            <a:ext cx="1441765" cy="1898336"/>
            <a:chOff x="2141948" y="2742987"/>
            <a:chExt cx="1441765" cy="18983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F24CA2D-4235-451D-9DFD-E78E53513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314" t="23336" r="15164" b="21645"/>
            <a:stretch/>
          </p:blipFill>
          <p:spPr>
            <a:xfrm>
              <a:off x="2293959" y="2742987"/>
              <a:ext cx="1137745" cy="1375116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6B555F-3B73-4859-916B-91664234679F}"/>
                </a:ext>
              </a:extLst>
            </p:cNvPr>
            <p:cNvSpPr txBox="1"/>
            <p:nvPr/>
          </p:nvSpPr>
          <p:spPr>
            <a:xfrm>
              <a:off x="2141948" y="4118103"/>
              <a:ext cx="1441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transaction-service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7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286719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Ihr kennt…</a:t>
            </a:r>
          </a:p>
          <a:p>
            <a:r>
              <a:rPr lang="de-DE" dirty="0"/>
              <a:t>die Merkmale einer Batch-Anwendung</a:t>
            </a:r>
          </a:p>
          <a:p>
            <a:r>
              <a:rPr lang="de-DE" dirty="0"/>
              <a:t>die Grundkonzepte von Spring Batch</a:t>
            </a:r>
          </a:p>
          <a:p>
            <a:r>
              <a:rPr lang="de-DE" dirty="0"/>
              <a:t>Stärken und Schwächen von Spring Batch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Ihr </a:t>
            </a:r>
            <a:r>
              <a:rPr lang="de-DE" dirty="0" err="1"/>
              <a:t>könnnt</a:t>
            </a:r>
            <a:r>
              <a:rPr lang="de-DE" dirty="0"/>
              <a:t>...</a:t>
            </a:r>
          </a:p>
          <a:p>
            <a:r>
              <a:rPr lang="de-DE" dirty="0"/>
              <a:t>Euch in bestehenden Spring Batch Anwendungen zurecht finden</a:t>
            </a:r>
          </a:p>
          <a:p>
            <a:r>
              <a:rPr lang="de-DE" dirty="0"/>
              <a:t>Eine einfache Batchanwendung mit Spring Batch aufsetzen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99368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D23FC81-AEC0-43AC-8369-13A4AF374C53}"/>
              </a:ext>
            </a:extLst>
          </p:cNvPr>
          <p:cNvSpPr/>
          <p:nvPr/>
        </p:nvSpPr>
        <p:spPr>
          <a:xfrm>
            <a:off x="1919536" y="4005064"/>
            <a:ext cx="2808312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4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3CCAF9-1E69-4FCE-88FA-F5C268DE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384" y="3310476"/>
            <a:ext cx="1440000" cy="10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EFD56FA-7682-42D6-9778-210346B7B648}"/>
              </a:ext>
            </a:extLst>
          </p:cNvPr>
          <p:cNvSpPr/>
          <p:nvPr/>
        </p:nvSpPr>
        <p:spPr>
          <a:xfrm>
            <a:off x="1919536" y="4168800"/>
            <a:ext cx="2664296" cy="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35201-1455-4293-81C6-F086CB39AE57}"/>
              </a:ext>
            </a:extLst>
          </p:cNvPr>
          <p:cNvSpPr txBox="1"/>
          <p:nvPr/>
        </p:nvSpPr>
        <p:spPr>
          <a:xfrm>
            <a:off x="510208" y="2952578"/>
            <a:ext cx="515374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createStatementsJob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importCustomersStep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importAccountsStep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calculateNewBalancesStep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next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generateStatementsStep</a:t>
            </a:r>
            <a:r>
              <a:rPr lang="de-DE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 – </a:t>
            </a:r>
            <a:r>
              <a:rPr lang="de-DE" dirty="0" err="1"/>
              <a:t>Step</a:t>
            </a:r>
            <a:r>
              <a:rPr lang="de-DE" dirty="0"/>
              <a:t> 5 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428A91-A0EC-485D-8A80-E848C7C5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464" y="2227374"/>
            <a:ext cx="1440000" cy="1176317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5EE4E3-07AD-4906-A649-98FE7FE8C1D0}"/>
              </a:ext>
            </a:extLst>
          </p:cNvPr>
          <p:cNvGrpSpPr/>
          <p:nvPr/>
        </p:nvGrpSpPr>
        <p:grpSpPr>
          <a:xfrm>
            <a:off x="9264352" y="3835688"/>
            <a:ext cx="2016224" cy="2045803"/>
            <a:chOff x="9408368" y="2633549"/>
            <a:chExt cx="2016224" cy="204580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275A51-F725-4AFC-A633-905B69D3D006}"/>
                </a:ext>
              </a:extLst>
            </p:cNvPr>
            <p:cNvSpPr txBox="1"/>
            <p:nvPr/>
          </p:nvSpPr>
          <p:spPr>
            <a:xfrm>
              <a:off x="9408368" y="4371575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kontoauszug-*.txt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B98700D-7B7B-4DA5-B1FB-88024DC22C70}"/>
                </a:ext>
              </a:extLst>
            </p:cNvPr>
            <p:cNvGrpSpPr/>
            <p:nvPr/>
          </p:nvGrpSpPr>
          <p:grpSpPr>
            <a:xfrm>
              <a:off x="9684688" y="2633549"/>
              <a:ext cx="1463584" cy="1735753"/>
              <a:chOff x="7464152" y="2697498"/>
              <a:chExt cx="1463584" cy="1735753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83806EED-4774-4482-A8DF-10F908BC4B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20469" b="5680"/>
              <a:stretch/>
            </p:blipFill>
            <p:spPr>
              <a:xfrm>
                <a:off x="7464152" y="2697498"/>
                <a:ext cx="1463584" cy="1735753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738DC3D-5A28-4FD4-8187-8DEFD92FE5D0}"/>
                  </a:ext>
                </a:extLst>
              </p:cNvPr>
              <p:cNvSpPr txBox="1"/>
              <p:nvPr/>
            </p:nvSpPr>
            <p:spPr>
              <a:xfrm>
                <a:off x="8040216" y="3918473"/>
                <a:ext cx="887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.</a:t>
                </a:r>
                <a:r>
                  <a:rPr lang="de-DE" sz="1600" dirty="0" err="1">
                    <a:solidFill>
                      <a:schemeClr val="bg1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txt</a:t>
                </a:r>
                <a:endParaRPr lang="de-DE" sz="1600" dirty="0">
                  <a:solidFill>
                    <a:schemeClr val="bg1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39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Batchanwendung ist nur teilweise implementiert</a:t>
            </a:r>
          </a:p>
          <a:p>
            <a:endParaRPr lang="de-DE" dirty="0"/>
          </a:p>
          <a:p>
            <a:r>
              <a:rPr lang="de-DE" dirty="0"/>
              <a:t>Aktuell werden unvollständige Kontoauszüge erstellt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Die Kunden und deren Konten werden richtig eingelesen und verarbeitet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Allerdings werden die Buchungen der Konten noch nicht beim Transactionservice abgefragt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1 - 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61690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1 - 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2AEB2EE-FD2E-4D9B-8A1F-E503CC10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6DFBF5-B8BC-4402-90A2-48A64A1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29" y="1626386"/>
            <a:ext cx="9275142" cy="43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CBA4A4F-7EB4-446E-BFC5-71DC6FE24112}"/>
              </a:ext>
            </a:extLst>
          </p:cNvPr>
          <p:cNvSpPr/>
          <p:nvPr/>
        </p:nvSpPr>
        <p:spPr>
          <a:xfrm>
            <a:off x="4752000" y="2780928"/>
            <a:ext cx="2034000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de-DE" dirty="0"/>
              <a:t>Buchungen vom transaction-service abfragen</a:t>
            </a:r>
          </a:p>
          <a:p>
            <a:pPr lvl="1"/>
            <a:r>
              <a:rPr lang="de-DE" dirty="0"/>
              <a:t>Binde den bereits vorliegenden </a:t>
            </a:r>
            <a:r>
              <a:rPr lang="de-DE" sz="1400" dirty="0" err="1">
                <a:solidFill>
                  <a:srgbClr val="267F99"/>
                </a:solidFill>
                <a:latin typeface="JuliaMono" panose="020B0609060300020004" pitchFamily="49" charset="0"/>
              </a:rPr>
              <a:t>HttpTransactionProcessor</a:t>
            </a:r>
            <a:r>
              <a:rPr lang="de-DE" dirty="0"/>
              <a:t> im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dirty="0"/>
              <a:t> ein.</a:t>
            </a:r>
          </a:p>
          <a:p>
            <a:pPr lvl="1"/>
            <a:r>
              <a:rPr lang="de-DE" dirty="0"/>
              <a:t>Führe die Batchanwendung mit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mvn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spring-boot:run</a:t>
            </a:r>
            <a:r>
              <a:rPr lang="de-DE" dirty="0"/>
              <a:t> aus. Was fällt dir an den Kontoauszügen auf?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1361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66DCE9-E852-45F8-8989-1BB132C32887}"/>
              </a:ext>
            </a:extLst>
          </p:cNvPr>
          <p:cNvSpPr/>
          <p:nvPr/>
        </p:nvSpPr>
        <p:spPr>
          <a:xfrm>
            <a:off x="4943872" y="3417574"/>
            <a:ext cx="2016224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4E11939-3906-4AFC-9F32-C583C0967580}"/>
              </a:ext>
            </a:extLst>
          </p:cNvPr>
          <p:cNvSpPr/>
          <p:nvPr/>
        </p:nvSpPr>
        <p:spPr>
          <a:xfrm>
            <a:off x="4943872" y="3102462"/>
            <a:ext cx="1512168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transaction-service ist unzuverlässig geworden und liefert gelegentlich Antworten mit dem Statuscode „500: Internal Server Error“</a:t>
            </a:r>
          </a:p>
          <a:p>
            <a:endParaRPr lang="de-DE" dirty="0"/>
          </a:p>
          <a:p>
            <a:r>
              <a:rPr lang="de-DE" dirty="0"/>
              <a:t>Vorbereitung: Zum „task-2“ Branch wechseln</a:t>
            </a:r>
            <a:endParaRPr lang="de-DE" b="1" dirty="0"/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Unstaged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changes</a:t>
            </a:r>
            <a:r>
              <a:rPr lang="de-DE" dirty="0">
                <a:solidFill>
                  <a:schemeClr val="tx2"/>
                </a:solidFill>
              </a:rPr>
              <a:t> verwerfen mit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checkout</a:t>
            </a:r>
            <a:r>
              <a:rPr lang="de-DE" sz="1400">
                <a:solidFill>
                  <a:schemeClr val="tx2"/>
                </a:solidFill>
              </a:rPr>
              <a:t> </a:t>
            </a:r>
            <a:r>
              <a:rPr lang="de-DE" sz="140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</a:t>
            </a:r>
            <a:endParaRPr lang="de-DE" b="1" dirty="0"/>
          </a:p>
          <a:p>
            <a:pPr lvl="1"/>
            <a:r>
              <a:rPr lang="de-DE" dirty="0">
                <a:solidFill>
                  <a:schemeClr val="tx2"/>
                </a:solidFill>
              </a:rPr>
              <a:t>Zum neuen Branch wechseln mit</a:t>
            </a:r>
            <a:r>
              <a:rPr lang="de-DE" dirty="0"/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checkout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task-2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2 - Ausgangssituation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71652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42AAA1-9A9E-462B-9A67-134D6A475869}"/>
              </a:ext>
            </a:extLst>
          </p:cNvPr>
          <p:cNvSpPr/>
          <p:nvPr/>
        </p:nvSpPr>
        <p:spPr>
          <a:xfrm>
            <a:off x="4223792" y="1844824"/>
            <a:ext cx="2088232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2755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de-DE" dirty="0"/>
              <a:t>Führe die Batchanwendung mit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mvn</a:t>
            </a:r>
            <a:r>
              <a:rPr lang="de-DE" sz="14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de-DE" sz="1400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spring-boot:run</a:t>
            </a:r>
            <a:r>
              <a:rPr lang="de-DE" dirty="0"/>
              <a:t> aus. Wie geht die Anwendung mit den 500-Antworten um?</a:t>
            </a:r>
          </a:p>
          <a:p>
            <a:pPr marL="457200" indent="-457200">
              <a:buFont typeface="+mj-lt"/>
              <a:buAutoNum type="alphaLcParenR"/>
            </a:pPr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Verbessere die Fehlertoleranz der Batchanwendung indem du für den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fetchTransactionsStep</a:t>
            </a:r>
            <a:r>
              <a:rPr lang="de-DE" sz="1400" b="0" dirty="0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 </a:t>
            </a:r>
            <a:r>
              <a:rPr lang="de-DE" dirty="0"/>
              <a:t>das </a:t>
            </a:r>
            <a:r>
              <a:rPr lang="de-DE" dirty="0" err="1">
                <a:hlinkClick r:id="rId2" action="ppaction://hlinksldjump"/>
              </a:rPr>
              <a:t>Retry</a:t>
            </a:r>
            <a:r>
              <a:rPr lang="de-DE" dirty="0">
                <a:hlinkClick r:id="rId2" action="ppaction://hlinksldjump"/>
              </a:rPr>
              <a:t>-Verfahren (vgl. Folie 11) </a:t>
            </a:r>
            <a:r>
              <a:rPr lang="de-DE" dirty="0"/>
              <a:t>anwendest.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Der Schritt soll erneut ausgeführt werden, wenn die </a:t>
            </a:r>
            <a:r>
              <a:rPr lang="de-DE" sz="1400" dirty="0">
                <a:solidFill>
                  <a:schemeClr val="tx2"/>
                </a:solidFill>
              </a:rPr>
              <a:t> 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org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springframework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web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client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HttpServerErrorException</a:t>
            </a:r>
            <a:r>
              <a:rPr lang="de-DE" sz="14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geschmissen wird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Der Schritt soll maximal drei Mal wiederholt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92569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42AAA1-9A9E-462B-9A67-134D6A475869}"/>
              </a:ext>
            </a:extLst>
          </p:cNvPr>
          <p:cNvSpPr/>
          <p:nvPr/>
        </p:nvSpPr>
        <p:spPr>
          <a:xfrm>
            <a:off x="4223792" y="1844824"/>
            <a:ext cx="2088232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275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2 - Ergebnis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5C761F-F5EC-456D-96E3-E679EA18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82198"/>
            <a:ext cx="7462347" cy="45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527550"/>
          </a:xfrm>
        </p:spPr>
        <p:txBody>
          <a:bodyPr/>
          <a:lstStyle/>
          <a:p>
            <a:r>
              <a:rPr lang="de-DE" dirty="0"/>
              <a:t>Spring Batch gibt Batch Anwendungen eine feste Struktur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Bessere Wartbarkeit</a:t>
            </a:r>
          </a:p>
          <a:p>
            <a:pPr lvl="1"/>
            <a:endParaRPr lang="de-DE" dirty="0"/>
          </a:p>
          <a:p>
            <a:r>
              <a:rPr lang="de-DE" dirty="0"/>
              <a:t>Bietet Schnittstellen zur Skalierung und Fehlerbehandlung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Parallele und verteilte Verarbeitung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Restart, </a:t>
            </a:r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, Skip</a:t>
            </a:r>
          </a:p>
          <a:p>
            <a:endParaRPr lang="de-DE" dirty="0"/>
          </a:p>
          <a:p>
            <a:r>
              <a:rPr lang="de-DE" dirty="0"/>
              <a:t>Kommt mit vorgefertigten Readern und </a:t>
            </a:r>
            <a:r>
              <a:rPr lang="de-DE" dirty="0" err="1"/>
              <a:t>Writern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 fest vorgeschriebenen Strukturen können störend sein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Bei Anwendungsfällen, die nicht von den Features von Spring Batch profitieren</a:t>
            </a:r>
            <a:endParaRPr lang="de-DE" dirty="0"/>
          </a:p>
          <a:p>
            <a:pPr lvl="1"/>
            <a:r>
              <a:rPr lang="de-DE" dirty="0">
                <a:solidFill>
                  <a:schemeClr val="tx2"/>
                </a:solidFill>
              </a:rPr>
              <a:t>Bei kleinen Anwendungen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07067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Seite 1 von 2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5006F70-85D8-419B-95D1-9B300F060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664435"/>
              </p:ext>
            </p:extLst>
          </p:nvPr>
        </p:nvGraphicFramePr>
        <p:xfrm>
          <a:off x="371475" y="1785938"/>
          <a:ext cx="882491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4058938188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151437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[MM19]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Definitive Guide to Spring Batch: Modern Finite Batch Processing in the Cloud </a:t>
                      </a:r>
                      <a:r>
                        <a:rPr lang="en-US" sz="1600" b="1" dirty="0"/>
                        <a:t>Michael T. </a:t>
                      </a:r>
                      <a:r>
                        <a:rPr lang="en-US" sz="1600" b="1" dirty="0" err="1"/>
                        <a:t>Minella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Chicago, IL, USA ISBN-13: 978-1-4842-3723-6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7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Spring Batch and JSR-352 (Batch Applications for the Java Platform) – Differences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https://blog.codecentric.de/en/2013/07/spring-batch-and-jsr-352-batch-applications-for-the-java-platform-differences/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[PP20]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Scaling</a:t>
                      </a:r>
                      <a:r>
                        <a:rPr lang="de-DE" sz="1600" dirty="0"/>
                        <a:t> and Parallel Processing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https://docs.spring.io/spring-batch/docs/current/reference/html/scalability.html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[TM14]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Java-Batch JSR-352 - Der neue Standard in Java EE 7 </a:t>
                      </a:r>
                      <a:r>
                        <a:rPr lang="de-DE" sz="1600" b="1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Thomas Much</a:t>
                      </a:r>
                    </a:p>
                    <a:p>
                      <a:r>
                        <a:rPr lang="de-DE" sz="1600" strike="noStrike" dirty="0">
                          <a:hlinkClick r:id="rId4"/>
                        </a:rPr>
                        <a:t>https://www.muchsoft.com/presentations/jughh-javabatch.pdf</a:t>
                      </a:r>
                      <a:r>
                        <a:rPr lang="de-DE" sz="1600" strike="noStrike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Transaktionen in Spring Batch: Massenverarbeitung mit Restart, Skip und </a:t>
                      </a:r>
                      <a:r>
                        <a:rPr lang="de-DE" sz="1600" dirty="0" err="1"/>
                        <a:t>Retry</a:t>
                      </a:r>
                      <a:r>
                        <a:rPr lang="de-DE" sz="1600" b="0" dirty="0"/>
                        <a:t>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5"/>
                        </a:rPr>
                        <a:t>https://www.codecentric.de/wissen/publikation/transaktionen-in-spring-batch-massenverarbeitung-mit-restart-skip-und-retry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25742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1330C9-0D4D-48D1-B344-531960B16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52" y="1785938"/>
            <a:ext cx="1626172" cy="23154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0E1806-3248-46ED-9A61-EBF5E2E7EDC4}"/>
              </a:ext>
            </a:extLst>
          </p:cNvPr>
          <p:cNvSpPr txBox="1"/>
          <p:nvPr/>
        </p:nvSpPr>
        <p:spPr>
          <a:xfrm>
            <a:off x="263352" y="5917104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Bildquelle: https://images-na.ssl-images-amazon.com/images/I/51+4Bnv2GSL._SY344_BO1,204,203,200_.jpg</a:t>
            </a:r>
          </a:p>
        </p:txBody>
      </p:sp>
    </p:spTree>
    <p:extLst>
      <p:ext uri="{BB962C8B-B14F-4D97-AF65-F5344CB8AC3E}">
        <p14:creationId xmlns:p14="http://schemas.microsoft.com/office/powerpoint/2010/main" val="41119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2867198"/>
          </a:xfrm>
        </p:spPr>
        <p:txBody>
          <a:bodyPr/>
          <a:lstStyle/>
          <a:p>
            <a:r>
              <a:rPr lang="de-DE" dirty="0"/>
              <a:t>Ohne Benutzerinteraktion</a:t>
            </a:r>
          </a:p>
          <a:p>
            <a:endParaRPr lang="de-DE" dirty="0"/>
          </a:p>
          <a:p>
            <a:r>
              <a:rPr lang="de-DE" dirty="0"/>
              <a:t>lang laufend (rechenintensiv) oder Massendatenverarbeitung (datenintensiv)</a:t>
            </a:r>
          </a:p>
          <a:p>
            <a:endParaRPr lang="de-DE" dirty="0"/>
          </a:p>
          <a:p>
            <a:r>
              <a:rPr lang="de-DE" dirty="0"/>
              <a:t>Ausführung von geschäftskritischen Aufgaben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Zeit- oder Ereignisgesteuert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Definition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1C118B-006A-4542-87C8-B545A5345FA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</a:t>
            </a:r>
            <a:r>
              <a:rPr lang="de-DE" sz="1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[TM14]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06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Seite 2 von 2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324E9069-3562-4AAF-B914-A979D2C5A42B}"/>
              </a:ext>
            </a:extLst>
          </p:cNvPr>
          <p:cNvGraphicFramePr>
            <a:graphicFrameLocks noGrp="1"/>
          </p:cNvGraphicFramePr>
          <p:nvPr/>
        </p:nvGraphicFramePr>
        <p:xfrm>
          <a:off x="371475" y="1785938"/>
          <a:ext cx="8824912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3766797821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31404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[JS20]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JSR-352 Support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https://docs.spring.io/spring-batch/docs/current/reference/html/jsr-352.html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[SI20]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Spring Batch </a:t>
                      </a:r>
                      <a:r>
                        <a:rPr lang="de-DE" sz="1600" dirty="0" err="1"/>
                        <a:t>Introduction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https://docs.spring.io/spring-batch/docs/current/reference/html/spring-batch-intro.html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6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[RW20]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4"/>
                        </a:rPr>
                        <a:t>https://docs.spring.io/spring-batch/docs/current/reference/html/appendix.html#listOfReadersAndWriters</a:t>
                      </a:r>
                      <a:r>
                        <a:rPr lang="de-DE" sz="1600" dirty="0"/>
                        <a:t> (abgerufen am: 03.01.21)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06647"/>
                  </a:ext>
                </a:extLst>
              </a:tr>
            </a:tbl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3C4D3BA-5C94-419C-939D-B14263FF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4742498"/>
            <a:ext cx="8824913" cy="1570990"/>
          </a:xfrm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</a:rPr>
              <a:t>Alle Illustrationen wurden von </a:t>
            </a:r>
            <a:r>
              <a:rPr lang="de-DE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https://undraw.co/search</a:t>
            </a:r>
            <a:r>
              <a:rPr lang="de-DE" dirty="0">
                <a:solidFill>
                  <a:schemeClr val="tx2"/>
                </a:solidFill>
              </a:rPr>
              <a:t> am 11.01.21 entnommen</a:t>
            </a:r>
          </a:p>
        </p:txBody>
      </p:sp>
    </p:spTree>
    <p:extLst>
      <p:ext uri="{BB962C8B-B14F-4D97-AF65-F5344CB8AC3E}">
        <p14:creationId xmlns:p14="http://schemas.microsoft.com/office/powerpoint/2010/main" val="1356350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>
            <a:extLst>
              <a:ext uri="{FF2B5EF4-FFF2-40B4-BE49-F238E27FC236}">
                <a16:creationId xmlns:a16="http://schemas.microsoft.com/office/drawing/2014/main" id="{53469B70-6EE0-4F34-8079-2A365EA2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3395662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</a:p>
        </p:txBody>
      </p:sp>
      <p:sp>
        <p:nvSpPr>
          <p:cNvPr id="74755" name="Untertitel 2">
            <a:extLst>
              <a:ext uri="{FF2B5EF4-FFF2-40B4-BE49-F238E27FC236}">
                <a16:creationId xmlns:a16="http://schemas.microsoft.com/office/drawing/2014/main" id="{5E4720BA-FA45-436E-A058-B1F7D76E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  <a:p>
            <a:r>
              <a:rPr lang="de-DE" altLang="de-DE" sz="1100" dirty="0"/>
              <a:t>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FAA08D-FB4C-4C36-9E84-BF4293C02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199830"/>
          </a:xfrm>
        </p:spPr>
        <p:txBody>
          <a:bodyPr/>
          <a:lstStyle/>
          <a:p>
            <a:r>
              <a:rPr lang="de-DE" dirty="0"/>
              <a:t>Liest eine Datei input.txt die einen Namen enthalten soll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z. B.: „Felix“</a:t>
            </a:r>
          </a:p>
          <a:p>
            <a:pPr lvl="1"/>
            <a:endParaRPr lang="de-DE" dirty="0"/>
          </a:p>
          <a:p>
            <a:r>
              <a:rPr lang="de-DE" dirty="0"/>
              <a:t>Batch Anwendung liest den Namen und schreibt eine Begrüßung in eine neue Datei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z. B.: „Hello Felix!“</a:t>
            </a:r>
          </a:p>
          <a:p>
            <a:endParaRPr lang="de-DE" dirty="0"/>
          </a:p>
          <a:p>
            <a:r>
              <a:rPr lang="de-DE" dirty="0"/>
              <a:t>Wenn mehrere Namen in der Inputdatei angegeben werden, werden auch mehrere Begrüßungen ausgegeben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4F95E7B-C0E0-4D9D-877B-B994AFC3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4075143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FA0154-D4AF-42DF-B248-F05F00EFAA0C}"/>
              </a:ext>
            </a:extLst>
          </p:cNvPr>
          <p:cNvSpPr/>
          <p:nvPr/>
        </p:nvSpPr>
        <p:spPr>
          <a:xfrm>
            <a:off x="9336360" y="188640"/>
            <a:ext cx="2592288" cy="46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30FEF3-2AC3-440A-9A26-58F5AFCFDA64}"/>
              </a:ext>
            </a:extLst>
          </p:cNvPr>
          <p:cNvSpPr txBox="1"/>
          <p:nvPr/>
        </p:nvSpPr>
        <p:spPr>
          <a:xfrm>
            <a:off x="263352" y="188640"/>
            <a:ext cx="5483932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Configuration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EnableBatchProcessing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BatchConfiguration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Autowired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Autowired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helloWorldJob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dirty="0">
                <a:solidFill>
                  <a:srgbClr val="000000"/>
                </a:solidFill>
                <a:latin typeface="JuliaMono" panose="020B0609060300020004" pitchFamily="49" charset="0"/>
              </a:rPr>
              <a:t>                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chunk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1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	     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FlatFileItemReaderBuilder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FileSystemResource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"input.txt"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lineMapper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PassThroughLineMapper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109172-F0D0-48BB-B91E-69C3BE42F0EE}"/>
              </a:ext>
            </a:extLst>
          </p:cNvPr>
          <p:cNvSpPr txBox="1"/>
          <p:nvPr/>
        </p:nvSpPr>
        <p:spPr>
          <a:xfrm>
            <a:off x="5375920" y="184091"/>
            <a:ext cx="669674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FlatFileItemWriter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FlatFileItemWriterBuilder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FileSystemResource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"output.txt"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lineAggregator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PassThroughLineAggregator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  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C37AC9-A122-460B-8FA6-F4ADF3DA2F64}"/>
              </a:ext>
            </a:extLst>
          </p:cNvPr>
          <p:cNvSpPr txBox="1"/>
          <p:nvPr/>
        </p:nvSpPr>
        <p:spPr>
          <a:xfrm>
            <a:off x="5747284" y="1957189"/>
            <a:ext cx="632538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GreetingProcessor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implements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{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Override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throws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Exception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"Hello 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+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+ 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"!"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}</a:t>
            </a:r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DBFE03-F088-4FEC-9B86-49F9B2205EC5}"/>
              </a:ext>
            </a:extLst>
          </p:cNvPr>
          <p:cNvSpPr txBox="1"/>
          <p:nvPr/>
        </p:nvSpPr>
        <p:spPr>
          <a:xfrm>
            <a:off x="5747284" y="3725738"/>
            <a:ext cx="632538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SpringBootApplication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HelloworldApplication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static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void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main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[]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args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SpringApplication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run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HelloworldApplication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args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}</a:t>
            </a:r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1CC3F6-51E5-41D5-A4F6-6C29B22550D9}"/>
              </a:ext>
            </a:extLst>
          </p:cNvPr>
          <p:cNvSpPr/>
          <p:nvPr/>
        </p:nvSpPr>
        <p:spPr>
          <a:xfrm>
            <a:off x="5610902" y="1799918"/>
            <a:ext cx="136382" cy="443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ln w="76200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D07EDBA-F81C-45F2-81AC-5F2B8C325147}"/>
              </a:ext>
            </a:extLst>
          </p:cNvPr>
          <p:cNvSpPr txBox="1">
            <a:spLocks/>
          </p:cNvSpPr>
          <p:nvPr/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Felix Schulze Sindern			Batchverarbeitung mit Spring Batch 				26.01.2020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DC278E-35B3-4917-8EFC-3C05BBD51361}"/>
              </a:ext>
            </a:extLst>
          </p:cNvPr>
          <p:cNvSpPr txBox="1"/>
          <p:nvPr/>
        </p:nvSpPr>
        <p:spPr>
          <a:xfrm>
            <a:off x="5747284" y="5445224"/>
            <a:ext cx="632538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b="1" dirty="0"/>
              <a:t>Hinweis: </a:t>
            </a:r>
            <a:r>
              <a:rPr lang="de-DE" sz="1600" dirty="0"/>
              <a:t>Das Hello World Beispiel ist im Repository auf dem Branch „</a:t>
            </a:r>
            <a:r>
              <a:rPr lang="de-DE" sz="1600" dirty="0" err="1"/>
              <a:t>hello-world</a:t>
            </a:r>
            <a:r>
              <a:rPr lang="de-DE" sz="1600" dirty="0"/>
              <a:t>“ zu finden</a:t>
            </a:r>
          </a:p>
        </p:txBody>
      </p:sp>
    </p:spTree>
    <p:extLst>
      <p:ext uri="{BB962C8B-B14F-4D97-AF65-F5344CB8AC3E}">
        <p14:creationId xmlns:p14="http://schemas.microsoft.com/office/powerpoint/2010/main" val="2501624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Standard JSR-352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erklären</a:t>
            </a:r>
          </a:p>
          <a:p>
            <a:r>
              <a:rPr lang="de-DE" dirty="0"/>
              <a:t>Spring Batch folgt dem Standard</a:t>
            </a:r>
          </a:p>
          <a:p>
            <a:r>
              <a:rPr lang="de-DE" sz="1800" dirty="0"/>
              <a:t>[TF13] und [JS20] Als Quelle nehmen</a:t>
            </a:r>
          </a:p>
          <a:p>
            <a:r>
              <a:rPr lang="de-DE" sz="1800" dirty="0"/>
              <a:t>Reine Implementierung mit JSR352 möglich, aber spring </a:t>
            </a:r>
            <a:r>
              <a:rPr lang="de-DE" sz="1800" dirty="0" err="1"/>
              <a:t>batch</a:t>
            </a:r>
            <a:r>
              <a:rPr lang="de-DE" sz="1800" dirty="0"/>
              <a:t> komfortabler</a:t>
            </a:r>
          </a:p>
          <a:p>
            <a:pPr lvl="1"/>
            <a:r>
              <a:rPr lang="de-DE" dirty="0"/>
              <a:t>JSR352 kommt ohne Standard </a:t>
            </a:r>
            <a:r>
              <a:rPr lang="de-DE" dirty="0" err="1"/>
              <a:t>reader</a:t>
            </a:r>
            <a:r>
              <a:rPr lang="de-DE" dirty="0"/>
              <a:t> </a:t>
            </a:r>
            <a:r>
              <a:rPr lang="de-DE" dirty="0" err="1"/>
              <a:t>writer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Spring greift auf ggf. familiäre Konzepte des Spring </a:t>
            </a:r>
            <a:r>
              <a:rPr lang="de-DE" dirty="0" err="1"/>
              <a:t>Ekosystems</a:t>
            </a:r>
            <a:r>
              <a:rPr lang="de-DE" dirty="0"/>
              <a:t> zu</a:t>
            </a:r>
          </a:p>
          <a:p>
            <a:pPr lvl="2"/>
            <a:r>
              <a:rPr lang="de-DE" dirty="0"/>
              <a:t>Spring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Spring Resources</a:t>
            </a:r>
          </a:p>
          <a:p>
            <a:r>
              <a:rPr lang="de-DE" dirty="0"/>
              <a:t>Daher diverse Vorteile</a:t>
            </a:r>
          </a:p>
          <a:p>
            <a:pPr lvl="1"/>
            <a:r>
              <a:rPr lang="de-DE" dirty="0"/>
              <a:t>Langlebigkeit</a:t>
            </a:r>
          </a:p>
          <a:p>
            <a:pPr lvl="1"/>
            <a:r>
              <a:rPr lang="de-DE" dirty="0"/>
              <a:t>Code ist dank Konventionen einfacher zu lesen</a:t>
            </a:r>
          </a:p>
          <a:p>
            <a:pPr lvl="1"/>
            <a:r>
              <a:rPr lang="de-DE" dirty="0"/>
              <a:t>Neue Mitarbeiter können sich schnell einarbeiten</a:t>
            </a:r>
          </a:p>
          <a:p>
            <a:pPr lvl="1"/>
            <a:r>
              <a:rPr lang="de-DE" dirty="0"/>
              <a:t>Standard ist auf hohe Skalierbarkeit ausgerichtet</a:t>
            </a:r>
          </a:p>
          <a:p>
            <a:pPr lvl="1"/>
            <a:r>
              <a:rPr lang="de-DE" dirty="0"/>
              <a:t>Mechanismen zur Fehlerbehandlung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https://www.muchsoft.com/presentations/jughh-javabatch.pdf</a:t>
            </a:r>
          </a:p>
          <a:p>
            <a:pPr marL="62865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asdf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C8FF6B5-94AE-4100-B8C8-D2E7E1E6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911096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Features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373FC8-CE35-4E1E-B29A-3111333ABC9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</a:t>
            </a:r>
            <a:r>
              <a:rPr lang="de-DE" sz="1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TF12</a:t>
            </a:r>
            <a:r>
              <a:rPr lang="de-DE" sz="1400" dirty="0">
                <a:solidFill>
                  <a:schemeClr val="tx2"/>
                </a:solidFill>
              </a:rPr>
              <a:t>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81B132-C26E-4B8A-BE4F-ACA41FC3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17" y="4622735"/>
            <a:ext cx="1530635" cy="1151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17C4C0-6F03-41D6-AEFB-61C6E489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18" y="3357325"/>
            <a:ext cx="1530635" cy="10661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0243438-08CA-47CA-83F6-5BA0123CE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962511"/>
            <a:ext cx="5256584" cy="1250465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F07C9ED-13C0-462B-A009-D2A44477EF8D}"/>
              </a:ext>
            </a:extLst>
          </p:cNvPr>
          <p:cNvSpPr/>
          <p:nvPr/>
        </p:nvSpPr>
        <p:spPr>
          <a:xfrm>
            <a:off x="7176120" y="1904279"/>
            <a:ext cx="1728192" cy="834566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028781" cy="4019550"/>
          </a:xfrm>
        </p:spPr>
        <p:txBody>
          <a:bodyPr/>
          <a:lstStyle/>
          <a:p>
            <a:r>
              <a:rPr lang="de-DE" dirty="0"/>
              <a:t>Restart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Wenn eine </a:t>
            </a:r>
            <a:r>
              <a:rPr lang="de-DE" dirty="0" err="1">
                <a:solidFill>
                  <a:schemeClr val="tx2"/>
                </a:solidFill>
              </a:rPr>
              <a:t>Exception</a:t>
            </a:r>
            <a:r>
              <a:rPr lang="de-DE" dirty="0">
                <a:solidFill>
                  <a:schemeClr val="tx2"/>
                </a:solidFill>
              </a:rPr>
              <a:t> auftritt wird der Job neu gestartet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Es wird an der Stelle angefangen wo der Job </a:t>
            </a:r>
            <a:r>
              <a:rPr lang="de-DE" dirty="0" err="1">
                <a:solidFill>
                  <a:schemeClr val="tx2"/>
                </a:solidFill>
              </a:rPr>
              <a:t>abgegrochen</a:t>
            </a:r>
            <a:r>
              <a:rPr lang="de-DE" dirty="0">
                <a:solidFill>
                  <a:schemeClr val="tx2"/>
                </a:solidFill>
              </a:rPr>
              <a:t> 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Skip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Wenn innerhalb eines Schrittes eine </a:t>
            </a:r>
            <a:r>
              <a:rPr lang="de-DE" dirty="0" err="1">
                <a:solidFill>
                  <a:schemeClr val="tx2"/>
                </a:solidFill>
              </a:rPr>
              <a:t>Exception</a:t>
            </a:r>
            <a:r>
              <a:rPr lang="de-DE" dirty="0">
                <a:solidFill>
                  <a:schemeClr val="tx2"/>
                </a:solidFill>
              </a:rPr>
              <a:t> in einem Chunk auftritt, wird dieser Chunk übersprungen</a:t>
            </a:r>
          </a:p>
          <a:p>
            <a:pPr lvl="1"/>
            <a:endParaRPr lang="de-DE" dirty="0"/>
          </a:p>
          <a:p>
            <a:r>
              <a:rPr lang="de-DE" dirty="0" err="1"/>
              <a:t>Retry</a:t>
            </a:r>
            <a:endParaRPr lang="de-DE" dirty="0"/>
          </a:p>
          <a:p>
            <a:pPr lvl="1"/>
            <a:r>
              <a:rPr lang="de-DE" dirty="0">
                <a:solidFill>
                  <a:schemeClr val="tx2"/>
                </a:solidFill>
              </a:rPr>
              <a:t>Wenn innerhalb eines Schrittes eine </a:t>
            </a:r>
            <a:r>
              <a:rPr lang="de-DE" dirty="0" err="1">
                <a:solidFill>
                  <a:schemeClr val="tx2"/>
                </a:solidFill>
              </a:rPr>
              <a:t>Exception</a:t>
            </a:r>
            <a:r>
              <a:rPr lang="de-DE" dirty="0">
                <a:solidFill>
                  <a:schemeClr val="tx2"/>
                </a:solidFill>
              </a:rPr>
              <a:t> in einem Chunk auftritt, wird versucht diesen Chunk erneut zu verarbeiten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21ECEF-6643-4957-BE4E-22E997F353AF}"/>
              </a:ext>
            </a:extLst>
          </p:cNvPr>
          <p:cNvSpPr/>
          <p:nvPr/>
        </p:nvSpPr>
        <p:spPr>
          <a:xfrm rot="10800000">
            <a:off x="11208162" y="1904279"/>
            <a:ext cx="1728192" cy="834566"/>
          </a:xfrm>
          <a:prstGeom prst="rect">
            <a:avLst/>
          </a:prstGeom>
          <a:gradFill flip="none" rotWithShape="1">
            <a:gsLst>
              <a:gs pos="6000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Massendatenverarbeitung – typischer Weise zeitbasiert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Berechnungen am Monatsende, Mitteilungen oder Korrespondenz</a:t>
            </a:r>
          </a:p>
          <a:p>
            <a:pPr lvl="1"/>
            <a:endParaRPr lang="de-DE" dirty="0"/>
          </a:p>
          <a:p>
            <a:r>
              <a:rPr lang="de-DE" dirty="0"/>
              <a:t>Regelmäßige Anpassung von Geschäftsregeln in Systemen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Tarifanpassungen, Zinsfußänderung, Ermittlung von Versicherungsleistungen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Integration von Informationen aus externen Quellen – erfordert häufig Formatierung, Transformierung, Validierung der Informationen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Erneutes Trainieren von </a:t>
            </a:r>
            <a:r>
              <a:rPr lang="de-DE" dirty="0" err="1">
                <a:solidFill>
                  <a:schemeClr val="tx2"/>
                </a:solidFill>
              </a:rPr>
              <a:t>recommender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Beispiele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1B51E2-21E7-49EA-9A77-00F85CCEFE7C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</a:t>
            </a:r>
            <a:r>
              <a:rPr lang="de-DE" sz="1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[SI20]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33458"/>
          </a:xfrm>
        </p:spPr>
        <p:txBody>
          <a:bodyPr/>
          <a:lstStyle/>
          <a:p>
            <a:r>
              <a:rPr lang="de-DE" dirty="0"/>
              <a:t>Abstrakt gesehen besteht ein Batch Job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768175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</a:t>
            </a:r>
            <a:r>
              <a:rPr lang="de-DE" sz="1900"/>
              <a:t>Daten einlesen</a:t>
            </a:r>
            <a:endParaRPr lang="de-DE" sz="1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00F9A4C-8B48-4905-98FB-CB6E9DB2B143}"/>
              </a:ext>
            </a:extLst>
          </p:cNvPr>
          <p:cNvGrpSpPr/>
          <p:nvPr/>
        </p:nvGrpSpPr>
        <p:grpSpPr>
          <a:xfrm>
            <a:off x="4473838" y="2981990"/>
            <a:ext cx="2520200" cy="2159151"/>
            <a:chOff x="4473838" y="2981990"/>
            <a:chExt cx="2520200" cy="2159151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C4A4BAD6-BD24-4EF1-A0CD-4CBDBF4BE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3938" y="2981990"/>
              <a:ext cx="2160000" cy="160396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D204D59-F1D1-4AD0-8F4D-93E1115A3FAA}"/>
                </a:ext>
              </a:extLst>
            </p:cNvPr>
            <p:cNvSpPr txBox="1"/>
            <p:nvPr/>
          </p:nvSpPr>
          <p:spPr>
            <a:xfrm>
              <a:off x="4473838" y="4752124"/>
              <a:ext cx="2520200" cy="38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e-DE" sz="1900" dirty="0"/>
                <a:t>2. Daten verarbeiten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CD0AF9-5AD3-4556-AD4A-16EA6E823BA6}"/>
              </a:ext>
            </a:extLst>
          </p:cNvPr>
          <p:cNvGrpSpPr/>
          <p:nvPr/>
        </p:nvGrpSpPr>
        <p:grpSpPr>
          <a:xfrm>
            <a:off x="8292264" y="2901732"/>
            <a:ext cx="2520000" cy="2238614"/>
            <a:chOff x="8292264" y="2901732"/>
            <a:chExt cx="2520000" cy="2238614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8899196B-195C-4C45-8426-C5566645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7713" y="2901732"/>
              <a:ext cx="2160000" cy="176447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74A97CD-42DA-4A40-AEDD-B43F975BC542}"/>
                </a:ext>
              </a:extLst>
            </p:cNvPr>
            <p:cNvSpPr txBox="1"/>
            <p:nvPr/>
          </p:nvSpPr>
          <p:spPr>
            <a:xfrm>
              <a:off x="8292264" y="4751329"/>
              <a:ext cx="2520000" cy="38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e-DE" sz="1900" dirty="0"/>
                <a:t>3. Daten persistieren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12473A02-5AA0-4717-AEBB-A7CC5A2994C2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</a:t>
            </a:r>
            <a:r>
              <a:rPr lang="de-DE" sz="14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https://undraw.co/illustrations</a:t>
            </a:r>
            <a:endParaRPr lang="de-DE" sz="1400" dirty="0">
              <a:solidFill>
                <a:schemeClr val="tx2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6539F77-6C10-46CF-A96C-37E4A3352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416" y="2810861"/>
            <a:ext cx="2160000" cy="1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0869" cy="4019326"/>
          </a:xfrm>
        </p:spPr>
        <p:txBody>
          <a:bodyPr/>
          <a:lstStyle/>
          <a:p>
            <a:r>
              <a:rPr lang="de-DE" dirty="0"/>
              <a:t>Java Framework zur Erstellung von Batchprogrammen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Bietet wiederverwendbare Funktionen zur Batchverarbeitung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Logging</a:t>
            </a:r>
            <a:r>
              <a:rPr lang="de-DE" dirty="0">
                <a:solidFill>
                  <a:schemeClr val="tx2"/>
                </a:solidFill>
              </a:rPr>
              <a:t> und Tracing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Transaktionsmanagement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Statistiken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Liefert Schnittstellen zur Verbesserung der Fehlertoleranz/Robustheit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Restart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/Skip</a:t>
            </a:r>
          </a:p>
          <a:p>
            <a:endParaRPr lang="de-DE" dirty="0"/>
          </a:p>
          <a:p>
            <a:r>
              <a:rPr lang="de-DE" dirty="0"/>
              <a:t>Bietet Möglichkeiten zur parallelen und verteilten Verarbeitung </a:t>
            </a:r>
            <a:r>
              <a:rPr lang="de-DE" sz="2000" dirty="0"/>
              <a:t>[</a:t>
            </a:r>
            <a:r>
              <a:rPr lang="de-DE" sz="2000" dirty="0">
                <a:hlinkClick r:id="rId2"/>
              </a:rPr>
              <a:t>PP20</a:t>
            </a:r>
            <a:r>
              <a:rPr lang="de-DE" sz="2000" dirty="0"/>
              <a:t>]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E05FF0-E024-4E48-ABFB-F6272BF37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8291" r="18731" b="17450"/>
          <a:stretch/>
        </p:blipFill>
        <p:spPr>
          <a:xfrm>
            <a:off x="10080892" y="1683061"/>
            <a:ext cx="785824" cy="785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3174E8-0493-4981-AF8B-6F066C183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6991" y="2468885"/>
            <a:ext cx="2333625" cy="6000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FB94BC-5F3C-4866-A864-BF68E1D584E0}"/>
              </a:ext>
            </a:extLst>
          </p:cNvPr>
          <p:cNvSpPr txBox="1"/>
          <p:nvPr/>
        </p:nvSpPr>
        <p:spPr>
          <a:xfrm>
            <a:off x="371351" y="5622596"/>
            <a:ext cx="11439672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Bildquellen: 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https://pbs.twimg.com/profile_images/1235943430519435264/fgg5R6sI_400x400.png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https://upload.wikimedia.org/wikipedia/commons/thumb/4/44/Spring_Framework_Logo_2018.svg/1920px-Spring_Framework_Logo_2018.svg.png</a:t>
            </a:r>
          </a:p>
        </p:txBody>
      </p:sp>
    </p:spTree>
    <p:extLst>
      <p:ext uri="{BB962C8B-B14F-4D97-AF65-F5344CB8AC3E}">
        <p14:creationId xmlns:p14="http://schemas.microsoft.com/office/powerpoint/2010/main" val="29342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9367837" cy="4019550"/>
          </a:xfrm>
        </p:spPr>
        <p:txBody>
          <a:bodyPr/>
          <a:lstStyle/>
          <a:p>
            <a:r>
              <a:rPr lang="de-DE" dirty="0"/>
              <a:t>Eine simple Batchanwendung ist vergleichsweise einfach umsetzbar</a:t>
            </a:r>
          </a:p>
          <a:p>
            <a:endParaRPr lang="de-DE" dirty="0"/>
          </a:p>
          <a:p>
            <a:r>
              <a:rPr lang="de-DE" dirty="0"/>
              <a:t>Eigene Lösungen sind häufig nur schlecht wartbar, da nur der Autor den überblick hat (Wartungshölle)</a:t>
            </a:r>
          </a:p>
          <a:p>
            <a:endParaRPr lang="de-DE" dirty="0"/>
          </a:p>
          <a:p>
            <a:r>
              <a:rPr lang="de-DE" dirty="0"/>
              <a:t>Spring Batch bietet eine feste Struktur wie Batchanwendungen erstellt werden können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ist gut skalierbar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In Umgebungen mit niedriger Fehlertoleranz bewährt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von Spring Batch folgt dem Java Standard JSR-352 [</a:t>
            </a:r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JS20</a:t>
            </a:r>
            <a:r>
              <a:rPr lang="de-DE" dirty="0">
                <a:solidFill>
                  <a:schemeClr val="tx2"/>
                </a:solidFill>
              </a:rPr>
              <a:t>, </a:t>
            </a:r>
            <a:r>
              <a:rPr lang="de-DE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TF13</a:t>
            </a:r>
            <a:r>
              <a:rPr lang="de-DE" dirty="0">
                <a:solidFill>
                  <a:schemeClr val="tx2"/>
                </a:solidFill>
              </a:rPr>
              <a:t>]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Synergieeffekte können genutzt werden wenn eine </a:t>
            </a:r>
            <a:r>
              <a:rPr lang="de-DE" dirty="0" err="1"/>
              <a:t>Domänenverwantes</a:t>
            </a:r>
            <a:r>
              <a:rPr lang="de-DE" dirty="0"/>
              <a:t> Spring Projekt bereits existiert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Warum Spring Batch?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22331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Lesen, Verarbeiten und Schreiben von Daten wird in Spring Batch anhand von Interfaces definiert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Spring Batch liefert vorgefertigte Reader und Writer für beliebte Dateiformate bzw. Schnittstellen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Unter Anderem: JDBC, Mongo, JSON, Flatfile, Kafka, AMQP [</a:t>
            </a:r>
            <a:r>
              <a:rPr lang="de-D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RW20</a:t>
            </a:r>
            <a:r>
              <a:rPr lang="de-DE" dirty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Reader, Writer und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EEF99E-E51B-40A0-8CF8-2BAAAC25F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64" y="2564904"/>
            <a:ext cx="1440000" cy="1176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6DE360-3C22-4232-8E36-DAC95809D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3938" y="2679299"/>
            <a:ext cx="1440000" cy="1069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A5144A8-95CD-4485-8EB8-C266DA4D140B}"/>
              </a:ext>
            </a:extLst>
          </p:cNvPr>
          <p:cNvSpPr txBox="1"/>
          <p:nvPr/>
        </p:nvSpPr>
        <p:spPr>
          <a:xfrm>
            <a:off x="655612" y="39760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Reader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9BCE6F-03B4-45F6-BFE2-A5AF92C92D49}"/>
              </a:ext>
            </a:extLst>
          </p:cNvPr>
          <p:cNvSpPr txBox="1"/>
          <p:nvPr/>
        </p:nvSpPr>
        <p:spPr>
          <a:xfrm>
            <a:off x="4473838" y="39600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</a:t>
            </a:r>
            <a:r>
              <a:rPr lang="de-DE" sz="1900" dirty="0" err="1"/>
              <a:t>Processor</a:t>
            </a:r>
            <a:endParaRPr lang="de-DE" sz="19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072DF0-6B15-4E8F-9D23-D92125F23B38}"/>
              </a:ext>
            </a:extLst>
          </p:cNvPr>
          <p:cNvSpPr txBox="1"/>
          <p:nvPr/>
        </p:nvSpPr>
        <p:spPr>
          <a:xfrm>
            <a:off x="8292264" y="39592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Writer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EC78F9-665B-4586-95F0-E4FF47F5B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5612" y="2600488"/>
            <a:ext cx="1440000" cy="1226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C63264-400C-4DC9-B611-F0CC88B52EEF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</a:t>
            </a:r>
            <a:r>
              <a:rPr lang="de-DE" sz="1400" dirty="0">
                <a:solidFill>
                  <a:schemeClr val="tx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https://undraw.co/illustrations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86FBA21-2544-4763-82DC-7E24FFE6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75" y="1726469"/>
            <a:ext cx="9463048" cy="185908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FBFBE56F-CDC9-4201-8F39-7FD5934BE420}"/>
              </a:ext>
            </a:extLst>
          </p:cNvPr>
          <p:cNvSpPr txBox="1"/>
          <p:nvPr/>
        </p:nvSpPr>
        <p:spPr>
          <a:xfrm>
            <a:off x="715019" y="3688055"/>
            <a:ext cx="2376264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Definiert die Jobs und ihre Bestandteile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8618D9-38C1-42E9-B113-4B670A5361C9}"/>
              </a:ext>
            </a:extLst>
          </p:cNvPr>
          <p:cNvSpPr txBox="1"/>
          <p:nvPr/>
        </p:nvSpPr>
        <p:spPr>
          <a:xfrm>
            <a:off x="3091283" y="3688055"/>
            <a:ext cx="2546474" cy="1353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Fassen </a:t>
            </a:r>
            <a:r>
              <a:rPr lang="de-DE" sz="1900" dirty="0" err="1"/>
              <a:t>Steps</a:t>
            </a:r>
            <a:r>
              <a:rPr lang="de-DE" sz="1900" dirty="0"/>
              <a:t> zusammen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parallel ausgeführt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2B7886-0661-43B7-9C72-A2398DF93DEE}"/>
              </a:ext>
            </a:extLst>
          </p:cNvPr>
          <p:cNvSpPr txBox="1"/>
          <p:nvPr/>
        </p:nvSpPr>
        <p:spPr>
          <a:xfrm>
            <a:off x="5637757" y="3688055"/>
            <a:ext cx="2546475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sequentiell ausgeführt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2DD81EA-6744-4A8E-8AC2-CFCB9CDB6FF0}"/>
              </a:ext>
            </a:extLst>
          </p:cNvPr>
          <p:cNvSpPr txBox="1"/>
          <p:nvPr/>
        </p:nvSpPr>
        <p:spPr>
          <a:xfrm>
            <a:off x="8184231" y="3688055"/>
            <a:ext cx="2808313" cy="1997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Ergebnisse werden weitergereicht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Beliebig viele </a:t>
            </a:r>
            <a:r>
              <a:rPr lang="de-DE" sz="1900" dirty="0" err="1"/>
              <a:t>Processors</a:t>
            </a:r>
            <a:r>
              <a:rPr lang="de-DE" sz="1900" dirty="0"/>
              <a:t> möglich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Reader und Writer sind vorgeschrieben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FCD5853-3F99-402F-A3B2-DF256C2628DF}"/>
              </a:ext>
            </a:extLst>
          </p:cNvPr>
          <p:cNvGrpSpPr/>
          <p:nvPr/>
        </p:nvGrpSpPr>
        <p:grpSpPr>
          <a:xfrm>
            <a:off x="-10609856" y="1639280"/>
            <a:ext cx="23945894" cy="4361800"/>
            <a:chOff x="-10609856" y="1639280"/>
            <a:chExt cx="23945894" cy="43618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A903556-CC1A-469F-8142-5EA32F5E322D}"/>
                </a:ext>
              </a:extLst>
            </p:cNvPr>
            <p:cNvSpPr/>
            <p:nvPr/>
          </p:nvSpPr>
          <p:spPr>
            <a:xfrm>
              <a:off x="3091283" y="1639281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668D13-0254-4C13-B4EA-60F7087AF027}"/>
                </a:ext>
              </a:extLst>
            </p:cNvPr>
            <p:cNvSpPr/>
            <p:nvPr/>
          </p:nvSpPr>
          <p:spPr>
            <a:xfrm>
              <a:off x="-10609856" y="1639280"/>
              <a:ext cx="11110927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6780657-7344-4781-BEC4-638C704D9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768389"/>
            <a:ext cx="4034415" cy="8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2088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0.00417 L 0.42578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0.00417 L 0.6346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63 0.00417 L 0.9138 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M_PowerPoint_16x9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FHM_PowerPoint_16x9_MSB</Template>
  <TotalTime>0</TotalTime>
  <Words>3668</Words>
  <Application>Microsoft Office PowerPoint</Application>
  <PresentationFormat>Breitbild</PresentationFormat>
  <Paragraphs>434</Paragraphs>
  <Slides>35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JuliaMono</vt:lpstr>
      <vt:lpstr>Symbol</vt:lpstr>
      <vt:lpstr>FHM_PowerPoint_16x9_ETI</vt:lpstr>
      <vt:lpstr>Batch-verarbeitung</vt:lpstr>
      <vt:lpstr>Einleitung</vt:lpstr>
      <vt:lpstr>Einleitung</vt:lpstr>
      <vt:lpstr>Einleitung</vt:lpstr>
      <vt:lpstr>Einleitung</vt:lpstr>
      <vt:lpstr>Spring Batch</vt:lpstr>
      <vt:lpstr>Spring Batch</vt:lpstr>
      <vt:lpstr>Spring Batch</vt:lpstr>
      <vt:lpstr>Spring Batch</vt:lpstr>
      <vt:lpstr>Spring Batch</vt:lpstr>
      <vt:lpstr>Spring Batch</vt:lpstr>
      <vt:lpstr>Übung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Fazit</vt:lpstr>
      <vt:lpstr>Literaturverzeichnis</vt:lpstr>
      <vt:lpstr>Literaturverzeichnis</vt:lpstr>
      <vt:lpstr>Vielen Dank für Ihre Aufmerksamkeit!</vt:lpstr>
      <vt:lpstr>Spring Batch</vt:lpstr>
      <vt:lpstr>PowerPoint-Präsentation</vt:lpstr>
      <vt:lpstr>Java Standard JSR-352</vt:lpstr>
      <vt:lpstr>Spring Batch</vt:lpstr>
    </vt:vector>
  </TitlesOfParts>
  <Company>FH Münster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Felix Schulze Sindern</cp:lastModifiedBy>
  <cp:revision>258</cp:revision>
  <dcterms:created xsi:type="dcterms:W3CDTF">2017-07-05T09:24:57Z</dcterms:created>
  <dcterms:modified xsi:type="dcterms:W3CDTF">2021-01-24T11:07:42Z</dcterms:modified>
</cp:coreProperties>
</file>