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78"/>
    <p:restoredTop sz="94698"/>
  </p:normalViewPr>
  <p:slideViewPr>
    <p:cSldViewPr snapToGrid="0" snapToObjects="1">
      <p:cViewPr varScale="1">
        <p:scale>
          <a:sx n="88" d="100"/>
          <a:sy n="88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A967-12F0-E74F-9106-717F80062889}" type="datetimeFigureOut">
              <a:rPr kumimoji="1" lang="ko-KR" altLang="en-US" smtClean="0"/>
              <a:t>2017. 11. 17.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6F92-CBDA-4344-A4CB-AD9EB155E5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48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A967-12F0-E74F-9106-717F80062889}" type="datetimeFigureOut">
              <a:rPr kumimoji="1" lang="ko-KR" altLang="en-US" smtClean="0"/>
              <a:t>2017. 11. 17.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6F92-CBDA-4344-A4CB-AD9EB155E5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09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A967-12F0-E74F-9106-717F80062889}" type="datetimeFigureOut">
              <a:rPr kumimoji="1" lang="ko-KR" altLang="en-US" smtClean="0"/>
              <a:t>2017. 11. 17.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6F92-CBDA-4344-A4CB-AD9EB155E5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49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A967-12F0-E74F-9106-717F80062889}" type="datetimeFigureOut">
              <a:rPr kumimoji="1" lang="ko-KR" altLang="en-US" smtClean="0"/>
              <a:t>2017. 11. 17.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6F92-CBDA-4344-A4CB-AD9EB155E5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270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A967-12F0-E74F-9106-717F80062889}" type="datetimeFigureOut">
              <a:rPr kumimoji="1" lang="ko-KR" altLang="en-US" smtClean="0"/>
              <a:t>2017. 11. 17.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6F92-CBDA-4344-A4CB-AD9EB155E5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12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A967-12F0-E74F-9106-717F80062889}" type="datetimeFigureOut">
              <a:rPr kumimoji="1" lang="ko-KR" altLang="en-US" smtClean="0"/>
              <a:t>2017. 11. 17.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6F92-CBDA-4344-A4CB-AD9EB155E5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480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A967-12F0-E74F-9106-717F80062889}" type="datetimeFigureOut">
              <a:rPr kumimoji="1" lang="ko-KR" altLang="en-US" smtClean="0"/>
              <a:t>2017. 11. 17.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6F92-CBDA-4344-A4CB-AD9EB155E5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660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A967-12F0-E74F-9106-717F80062889}" type="datetimeFigureOut">
              <a:rPr kumimoji="1" lang="ko-KR" altLang="en-US" smtClean="0"/>
              <a:t>2017. 11. 17.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6F92-CBDA-4344-A4CB-AD9EB155E5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760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A967-12F0-E74F-9106-717F80062889}" type="datetimeFigureOut">
              <a:rPr kumimoji="1" lang="ko-KR" altLang="en-US" smtClean="0"/>
              <a:t>2017. 11. 17.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6F92-CBDA-4344-A4CB-AD9EB155E5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981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A967-12F0-E74F-9106-717F80062889}" type="datetimeFigureOut">
              <a:rPr kumimoji="1" lang="ko-KR" altLang="en-US" smtClean="0"/>
              <a:t>2017. 11. 17.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6F92-CBDA-4344-A4CB-AD9EB155E5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989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A967-12F0-E74F-9106-717F80062889}" type="datetimeFigureOut">
              <a:rPr kumimoji="1" lang="ko-KR" altLang="en-US" smtClean="0"/>
              <a:t>2017. 11. 17.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6F92-CBDA-4344-A4CB-AD9EB155E5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608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8A967-12F0-E74F-9106-717F80062889}" type="datetimeFigureOut">
              <a:rPr kumimoji="1" lang="ko-KR" altLang="en-US" smtClean="0"/>
              <a:t>2017. 11. 17.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06F92-CBDA-4344-A4CB-AD9EB155E5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320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모바일 앱 개발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Monyhly</a:t>
            </a:r>
            <a:r>
              <a:rPr kumimoji="1" lang="en-US" altLang="ko-KR" dirty="0" smtClean="0"/>
              <a:t> Assignment #1</a:t>
            </a:r>
          </a:p>
          <a:p>
            <a:r>
              <a:rPr kumimoji="1" lang="en-US" altLang="ko-KR" dirty="0" smtClean="0"/>
              <a:t>20121055</a:t>
            </a:r>
            <a:r>
              <a:rPr kumimoji="1" lang="ko-KR" altLang="en-US" dirty="0" smtClean="0"/>
              <a:t> 설유환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10260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 4"/>
          <p:cNvSpPr>
            <a:spLocks noGrp="1"/>
          </p:cNvSpPr>
          <p:nvPr>
            <p:ph type="subTitle" idx="1"/>
          </p:nvPr>
        </p:nvSpPr>
        <p:spPr>
          <a:xfrm>
            <a:off x="1524000" y="179555"/>
            <a:ext cx="9144000" cy="486652"/>
          </a:xfrm>
        </p:spPr>
        <p:txBody>
          <a:bodyPr>
            <a:noAutofit/>
          </a:bodyPr>
          <a:lstStyle/>
          <a:p>
            <a:r>
              <a:rPr kumimoji="1" lang="ko-KR" altLang="en-US" sz="3600" b="1" smtClean="0"/>
              <a:t>과제 목표</a:t>
            </a:r>
            <a:endParaRPr kumimoji="1" lang="ko-KR" altLang="en-US" sz="3600" b="1"/>
          </a:p>
        </p:txBody>
      </p:sp>
      <p:sp>
        <p:nvSpPr>
          <p:cNvPr id="7" name="직사각형 6"/>
          <p:cNvSpPr/>
          <p:nvPr/>
        </p:nvSpPr>
        <p:spPr>
          <a:xfrm>
            <a:off x="3048000" y="213633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 smtClean="0">
                <a:solidFill>
                  <a:srgbClr val="000000"/>
                </a:solidFill>
                <a:effectLst/>
                <a:latin typeface="Dotum" charset="-127"/>
              </a:rPr>
              <a:t>GPS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Dotum" charset="-127"/>
              </a:rPr>
              <a:t>기반 시스템</a:t>
            </a:r>
          </a:p>
          <a:p>
            <a:r>
              <a:rPr lang="en-US" altLang="ko-KR" b="0" i="0" dirty="0" smtClean="0">
                <a:solidFill>
                  <a:srgbClr val="000000"/>
                </a:solidFill>
                <a:effectLst/>
                <a:latin typeface="Dotum" charset="-127"/>
              </a:rPr>
              <a:t>- 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Dotum" charset="-127"/>
              </a:rPr>
              <a:t>최소의 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Dotum" charset="-127"/>
              </a:rPr>
              <a:t>GPS 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Dotum" charset="-127"/>
              </a:rPr>
              <a:t>신호를 가지고 가장 빠르게 건물의 출입을 학인하는 알고리즘 개발</a:t>
            </a:r>
          </a:p>
          <a:p>
            <a:r>
              <a:rPr lang="en-US" altLang="ko-KR" b="0" i="0" dirty="0" smtClean="0">
                <a:solidFill>
                  <a:srgbClr val="000000"/>
                </a:solidFill>
                <a:effectLst/>
                <a:latin typeface="Dotum" charset="-127"/>
              </a:rPr>
              <a:t>- 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Dotum" charset="-127"/>
              </a:rPr>
              <a:t>성적산출기준</a:t>
            </a:r>
          </a:p>
          <a:p>
            <a:r>
              <a:rPr lang="en-US" altLang="ko-KR" b="0" i="0" dirty="0" smtClean="0">
                <a:solidFill>
                  <a:srgbClr val="000000"/>
                </a:solidFill>
                <a:effectLst/>
                <a:latin typeface="Dotum" charset="-127"/>
              </a:rPr>
              <a:t>-- GPS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Dotum" charset="-127"/>
              </a:rPr>
              <a:t>신호를 잡는 회수</a:t>
            </a:r>
          </a:p>
          <a:p>
            <a:r>
              <a:rPr lang="en-US" altLang="ko-KR" b="0" i="0" dirty="0" smtClean="0">
                <a:solidFill>
                  <a:srgbClr val="000000"/>
                </a:solidFill>
                <a:effectLst/>
                <a:latin typeface="Dotum" charset="-127"/>
              </a:rPr>
              <a:t>-- 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Dotum" charset="-127"/>
              </a:rPr>
              <a:t>출입시 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Dotum" charset="-127"/>
              </a:rPr>
              <a:t>app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Dotum" charset="-127"/>
              </a:rPr>
              <a:t>에서 판단까지 걸리는 시간</a:t>
            </a:r>
          </a:p>
          <a:p>
            <a:r>
              <a:rPr lang="ko-KR" altLang="en-US" b="0" i="0" dirty="0" smtClean="0">
                <a:solidFill>
                  <a:srgbClr val="000000"/>
                </a:solidFill>
                <a:effectLst/>
                <a:latin typeface="Dotum" charset="-127"/>
              </a:rPr>
              <a:t> </a:t>
            </a:r>
          </a:p>
          <a:p>
            <a:r>
              <a:rPr lang="en-US" altLang="ko-KR" b="0" i="0" dirty="0" smtClean="0">
                <a:solidFill>
                  <a:srgbClr val="000000"/>
                </a:solidFill>
                <a:effectLst/>
                <a:latin typeface="Dotum" charset="-127"/>
              </a:rPr>
              <a:t>- 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Dotum" charset="-127"/>
              </a:rPr>
              <a:t>보고서 양식 포스팅</a:t>
            </a:r>
          </a:p>
          <a:p>
            <a:r>
              <a:rPr lang="en-US" altLang="ko-KR" b="0" i="0" dirty="0" smtClean="0">
                <a:solidFill>
                  <a:srgbClr val="000000"/>
                </a:solidFill>
                <a:effectLst/>
                <a:latin typeface="Dotum" charset="-127"/>
              </a:rPr>
              <a:t>- 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Dotum" charset="-127"/>
              </a:rPr>
              <a:t>참고 코드 포스팅</a:t>
            </a:r>
            <a:endParaRPr lang="ko-KR" altLang="en-US" b="0" i="0" dirty="0">
              <a:solidFill>
                <a:srgbClr val="000000"/>
              </a:solidFill>
              <a:effectLst/>
              <a:latin typeface="Dotu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07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 4"/>
          <p:cNvSpPr>
            <a:spLocks noGrp="1"/>
          </p:cNvSpPr>
          <p:nvPr>
            <p:ph type="subTitle" idx="1"/>
          </p:nvPr>
        </p:nvSpPr>
        <p:spPr>
          <a:xfrm>
            <a:off x="1524000" y="179555"/>
            <a:ext cx="9144000" cy="486652"/>
          </a:xfrm>
        </p:spPr>
        <p:txBody>
          <a:bodyPr>
            <a:noAutofit/>
          </a:bodyPr>
          <a:lstStyle/>
          <a:p>
            <a:r>
              <a:rPr kumimoji="1" lang="ko-KR" altLang="en-US" sz="3600" b="1" smtClean="0"/>
              <a:t>과제 목표</a:t>
            </a:r>
            <a:endParaRPr kumimoji="1" lang="ko-KR" altLang="en-US" sz="3600" b="1"/>
          </a:p>
        </p:txBody>
      </p:sp>
      <p:sp>
        <p:nvSpPr>
          <p:cNvPr id="6" name="직사각형 5"/>
          <p:cNvSpPr/>
          <p:nvPr/>
        </p:nvSpPr>
        <p:spPr>
          <a:xfrm>
            <a:off x="459377" y="285787"/>
            <a:ext cx="1132549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i="0" smtClean="0">
                <a:solidFill>
                  <a:srgbClr val="000000"/>
                </a:solidFill>
                <a:effectLst/>
                <a:latin typeface="Dotum" charset="-127"/>
              </a:rPr>
              <a:t>개요</a:t>
            </a:r>
            <a:r>
              <a:rPr lang="en-US" altLang="ko-KR" b="1" i="0" dirty="0" smtClean="0">
                <a:solidFill>
                  <a:srgbClr val="000000"/>
                </a:solidFill>
                <a:effectLst/>
                <a:latin typeface="Dotum" charset="-127"/>
              </a:rPr>
              <a:t>(20</a:t>
            </a:r>
            <a:r>
              <a:rPr lang="ko-KR" altLang="en-US" b="1" i="0" dirty="0" smtClean="0">
                <a:solidFill>
                  <a:srgbClr val="000000"/>
                </a:solidFill>
                <a:effectLst/>
                <a:latin typeface="Dotum" charset="-127"/>
              </a:rPr>
              <a:t>점</a:t>
            </a:r>
            <a:r>
              <a:rPr lang="en-US" altLang="ko-KR" b="1" i="0" dirty="0" smtClean="0">
                <a:solidFill>
                  <a:srgbClr val="000000"/>
                </a:solidFill>
                <a:effectLst/>
                <a:latin typeface="Dotum" charset="-127"/>
              </a:rPr>
              <a:t>)</a:t>
            </a:r>
            <a:endParaRPr lang="ko-KR" altLang="en-US" b="0" i="0" dirty="0" smtClean="0">
              <a:solidFill>
                <a:srgbClr val="000000"/>
              </a:solidFill>
              <a:effectLst/>
              <a:latin typeface="Dotum" charset="-127"/>
            </a:endParaRPr>
          </a:p>
          <a:p>
            <a:pPr marL="508000"/>
            <a:r>
              <a:rPr lang="en-US" altLang="ko-KR" b="0" i="0" dirty="0" smtClean="0">
                <a:solidFill>
                  <a:srgbClr val="000000"/>
                </a:solidFill>
                <a:effectLst/>
                <a:latin typeface="Dotum" charset="-127"/>
              </a:rPr>
              <a:t>-  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Dotum" charset="-127"/>
              </a:rPr>
              <a:t>알고리즘에 대한 개요 설명</a:t>
            </a:r>
          </a:p>
          <a:p>
            <a:pPr marL="508000"/>
            <a:r>
              <a:rPr lang="en-US" altLang="ko-KR" b="0" i="0" dirty="0" smtClean="0">
                <a:solidFill>
                  <a:srgbClr val="000000"/>
                </a:solidFill>
                <a:effectLst/>
                <a:latin typeface="Dotum" charset="-127"/>
              </a:rPr>
              <a:t>-  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Dotum" charset="-127"/>
              </a:rPr>
              <a:t>도식화를 기반으로 그림을 그려 설명</a:t>
            </a:r>
          </a:p>
          <a:p>
            <a:r>
              <a:rPr lang="ko-KR" altLang="en-US" b="0" i="0" dirty="0" smtClean="0">
                <a:solidFill>
                  <a:srgbClr val="000000"/>
                </a:solidFill>
                <a:effectLst/>
                <a:latin typeface="Dotum" charset="-127"/>
              </a:rPr>
              <a:t> </a:t>
            </a:r>
          </a:p>
          <a:p>
            <a:r>
              <a:rPr lang="ko-KR" altLang="en-US" b="1" i="0" dirty="0" smtClean="0">
                <a:solidFill>
                  <a:srgbClr val="000000"/>
                </a:solidFill>
                <a:effectLst/>
                <a:latin typeface="Dotum" charset="-127"/>
              </a:rPr>
              <a:t>세부구조 설명</a:t>
            </a:r>
            <a:r>
              <a:rPr lang="en-US" altLang="ko-KR" b="1" i="0" dirty="0" smtClean="0">
                <a:solidFill>
                  <a:srgbClr val="000000"/>
                </a:solidFill>
                <a:effectLst/>
                <a:latin typeface="Dotum" charset="-127"/>
              </a:rPr>
              <a:t>(30</a:t>
            </a:r>
            <a:r>
              <a:rPr lang="ko-KR" altLang="en-US" b="1" i="0" dirty="0" smtClean="0">
                <a:solidFill>
                  <a:srgbClr val="000000"/>
                </a:solidFill>
                <a:effectLst/>
                <a:latin typeface="Dotum" charset="-127"/>
              </a:rPr>
              <a:t>점</a:t>
            </a:r>
            <a:r>
              <a:rPr lang="en-US" altLang="ko-KR" b="1" i="0" dirty="0" smtClean="0">
                <a:solidFill>
                  <a:srgbClr val="000000"/>
                </a:solidFill>
                <a:effectLst/>
                <a:latin typeface="Dotum" charset="-127"/>
              </a:rPr>
              <a:t>)</a:t>
            </a:r>
            <a:endParaRPr lang="ko-KR" altLang="en-US" b="0" i="0" dirty="0" smtClean="0">
              <a:solidFill>
                <a:srgbClr val="000000"/>
              </a:solidFill>
              <a:effectLst/>
              <a:latin typeface="Dotum" charset="-127"/>
            </a:endParaRPr>
          </a:p>
          <a:p>
            <a:pPr marL="508000"/>
            <a:r>
              <a:rPr lang="en-US" altLang="ko-KR" b="0" i="0" dirty="0" smtClean="0">
                <a:solidFill>
                  <a:srgbClr val="000000"/>
                </a:solidFill>
                <a:effectLst/>
                <a:latin typeface="Dotum" charset="-127"/>
              </a:rPr>
              <a:t>-  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Dotum" charset="-127"/>
              </a:rPr>
              <a:t>알고리즘의 세부적인 구현을 위해 사용한 함수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Dotum" charset="-127"/>
              </a:rPr>
              <a:t>/API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Dotum" charset="-127"/>
              </a:rPr>
              <a:t>들에 대한 설명</a:t>
            </a:r>
          </a:p>
          <a:p>
            <a:pPr marL="508000"/>
            <a:r>
              <a:rPr lang="en-US" altLang="ko-KR" b="0" i="0" dirty="0" smtClean="0">
                <a:solidFill>
                  <a:srgbClr val="000000"/>
                </a:solidFill>
                <a:effectLst/>
                <a:latin typeface="Dotum" charset="-127"/>
              </a:rPr>
              <a:t>-  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Dotum" charset="-127"/>
              </a:rPr>
              <a:t>건물 안으로 들어올 때에 감지하는 방법 및 왜 그 방법이 에너지 효율성과 빠르게 인식하는 관점에서 효과적인지에 대한 설명</a:t>
            </a:r>
          </a:p>
          <a:p>
            <a:pPr marL="762000"/>
            <a:r>
              <a:rPr lang="en-US" altLang="ko-KR" b="0" i="0" dirty="0" smtClean="0">
                <a:solidFill>
                  <a:srgbClr val="000000"/>
                </a:solidFill>
                <a:effectLst/>
                <a:latin typeface="Dotum" charset="-127"/>
              </a:rPr>
              <a:t>-  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Dotum" charset="-127"/>
              </a:rPr>
              <a:t>더불어 해당 구현을 어떻게 했는지에 대한 상세설명 추가</a:t>
            </a:r>
          </a:p>
          <a:p>
            <a:pPr marL="508000"/>
            <a:r>
              <a:rPr lang="en-US" altLang="ko-KR" b="0" i="0" dirty="0" smtClean="0">
                <a:solidFill>
                  <a:srgbClr val="000000"/>
                </a:solidFill>
                <a:effectLst/>
                <a:latin typeface="Dotum" charset="-127"/>
              </a:rPr>
              <a:t>-  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Dotum" charset="-127"/>
              </a:rPr>
              <a:t>건물 밖으로 들어올 때에 감지하는 방법 및 왜 그 방법이 에너지 효율성과 빠르게 인식하는 관점에서 효과적인지에 대한 설명</a:t>
            </a:r>
          </a:p>
          <a:p>
            <a:pPr marL="762000"/>
            <a:r>
              <a:rPr lang="en-US" altLang="ko-KR" b="0" i="0" dirty="0" smtClean="0">
                <a:solidFill>
                  <a:srgbClr val="000000"/>
                </a:solidFill>
                <a:effectLst/>
                <a:latin typeface="Dotum" charset="-127"/>
              </a:rPr>
              <a:t>-  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Dotum" charset="-127"/>
              </a:rPr>
              <a:t>더불어 해당 구현을 어떻게 했는지에 대한 상세설명 추가</a:t>
            </a:r>
          </a:p>
          <a:p>
            <a:r>
              <a:rPr lang="ko-KR" altLang="en-US" b="0" i="0" dirty="0" smtClean="0">
                <a:solidFill>
                  <a:srgbClr val="000000"/>
                </a:solidFill>
                <a:effectLst/>
                <a:latin typeface="Dotum" charset="-127"/>
              </a:rPr>
              <a:t> </a:t>
            </a:r>
          </a:p>
          <a:p>
            <a:r>
              <a:rPr lang="ko-KR" altLang="en-US" b="1" i="0" dirty="0" smtClean="0">
                <a:solidFill>
                  <a:srgbClr val="000000"/>
                </a:solidFill>
                <a:effectLst/>
                <a:latin typeface="Dotum" charset="-127"/>
              </a:rPr>
              <a:t>성능평가 결과</a:t>
            </a:r>
            <a:r>
              <a:rPr lang="en-US" altLang="ko-KR" b="1" i="0" dirty="0" smtClean="0">
                <a:solidFill>
                  <a:srgbClr val="000000"/>
                </a:solidFill>
                <a:effectLst/>
                <a:latin typeface="Dotum" charset="-127"/>
              </a:rPr>
              <a:t>(30</a:t>
            </a:r>
            <a:r>
              <a:rPr lang="ko-KR" altLang="en-US" b="1" i="0" dirty="0" smtClean="0">
                <a:solidFill>
                  <a:srgbClr val="000000"/>
                </a:solidFill>
                <a:effectLst/>
                <a:latin typeface="Dotum" charset="-127"/>
              </a:rPr>
              <a:t>점</a:t>
            </a:r>
            <a:r>
              <a:rPr lang="en-US" altLang="ko-KR" b="1" i="0" dirty="0" smtClean="0">
                <a:solidFill>
                  <a:srgbClr val="000000"/>
                </a:solidFill>
                <a:effectLst/>
                <a:latin typeface="Dotum" charset="-127"/>
              </a:rPr>
              <a:t>)</a:t>
            </a:r>
            <a:endParaRPr lang="ko-KR" altLang="en-US" b="0" i="0" dirty="0" smtClean="0">
              <a:solidFill>
                <a:srgbClr val="000000"/>
              </a:solidFill>
              <a:effectLst/>
              <a:latin typeface="Dotum" charset="-127"/>
            </a:endParaRPr>
          </a:p>
          <a:p>
            <a:pPr marL="508000"/>
            <a:r>
              <a:rPr lang="en-US" altLang="ko-KR" b="0" i="0" dirty="0" smtClean="0">
                <a:solidFill>
                  <a:srgbClr val="000000"/>
                </a:solidFill>
                <a:effectLst/>
                <a:latin typeface="Dotum" charset="-127"/>
              </a:rPr>
              <a:t>-  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Dotum" charset="-127"/>
              </a:rPr>
              <a:t>몇 번의 성능평가를 거쳐서 실제 어느정도의 성능이 나왔는지에 대한 설명</a:t>
            </a:r>
          </a:p>
          <a:p>
            <a:pPr marL="508000"/>
            <a:r>
              <a:rPr lang="en-US" altLang="ko-KR" b="0" i="0" dirty="0" smtClean="0">
                <a:solidFill>
                  <a:srgbClr val="000000"/>
                </a:solidFill>
                <a:effectLst/>
                <a:latin typeface="Dotum" charset="-127"/>
              </a:rPr>
              <a:t>-  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Dotum" charset="-127"/>
              </a:rPr>
              <a:t>실측값을 그래프로 표현하여 추가하기</a:t>
            </a:r>
            <a:br>
              <a:rPr lang="ko-KR" altLang="en-US" b="0" i="0" dirty="0" smtClean="0">
                <a:solidFill>
                  <a:srgbClr val="000000"/>
                </a:solidFill>
                <a:effectLst/>
                <a:latin typeface="Dotum" charset="-127"/>
              </a:rPr>
            </a:br>
            <a:r>
              <a:rPr lang="ko-KR" altLang="en-US" b="0" i="0" dirty="0" smtClean="0">
                <a:solidFill>
                  <a:srgbClr val="000000"/>
                </a:solidFill>
                <a:effectLst/>
                <a:latin typeface="Dotum" charset="-127"/>
              </a:rPr>
              <a:t>  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Dotum" charset="-127"/>
              </a:rPr>
              <a:t>(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Dotum" charset="-127"/>
              </a:rPr>
              <a:t>그 그래프를 그린 이유와 타당성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Dotum" charset="-127"/>
              </a:rPr>
              <a:t>, 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Dotum" charset="-127"/>
              </a:rPr>
              <a:t>그리고 정량적인 향상에 대해서 표시하기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Dotum" charset="-127"/>
              </a:rPr>
              <a:t>)</a:t>
            </a:r>
          </a:p>
          <a:p>
            <a:pPr marL="508000"/>
            <a:r>
              <a:rPr lang="en-US" altLang="ko-KR" b="0" i="0" dirty="0" smtClean="0">
                <a:solidFill>
                  <a:srgbClr val="000000"/>
                </a:solidFill>
                <a:effectLst/>
                <a:latin typeface="Dotum" charset="-127"/>
              </a:rPr>
              <a:t>-  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Dotum" charset="-127"/>
              </a:rPr>
              <a:t>위의 결과가 나오게된 이유에 대해서 자신만의 설명을 붙이기</a:t>
            </a:r>
          </a:p>
          <a:p>
            <a:r>
              <a:rPr lang="ko-KR" altLang="en-US" b="0" i="0" dirty="0" smtClean="0">
                <a:solidFill>
                  <a:srgbClr val="000000"/>
                </a:solidFill>
                <a:effectLst/>
                <a:latin typeface="Dotum" charset="-127"/>
              </a:rPr>
              <a:t> </a:t>
            </a:r>
          </a:p>
          <a:p>
            <a:r>
              <a:rPr lang="ko-KR" altLang="en-US" b="0" i="0" dirty="0" smtClean="0">
                <a:solidFill>
                  <a:srgbClr val="000000"/>
                </a:solidFill>
                <a:effectLst/>
                <a:latin typeface="Dotum" charset="-127"/>
              </a:rPr>
              <a:t>제출</a:t>
            </a:r>
          </a:p>
          <a:p>
            <a:pPr marL="508000"/>
            <a:r>
              <a:rPr lang="en-US" altLang="ko-KR" b="0" i="0" dirty="0" smtClean="0">
                <a:solidFill>
                  <a:srgbClr val="000000"/>
                </a:solidFill>
                <a:effectLst/>
                <a:latin typeface="Dotum" charset="-127"/>
              </a:rPr>
              <a:t>-  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Dotum" charset="-127"/>
              </a:rPr>
              <a:t>보고서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Dotum" charset="-127"/>
              </a:rPr>
              <a:t>(PPT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Dotum" charset="-127"/>
              </a:rPr>
              <a:t>도 되고 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Dotum" charset="-127"/>
              </a:rPr>
              <a:t>DOC/HWP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Dotum" charset="-127"/>
              </a:rPr>
              <a:t>도 됩니다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Dotum" charset="-127"/>
              </a:rPr>
              <a:t>. 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Dotum" charset="-127"/>
              </a:rPr>
              <a:t>그림이 많을수 있기 때문에 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Dotum" charset="-127"/>
              </a:rPr>
              <a:t>PPT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Dotum" charset="-127"/>
              </a:rPr>
              <a:t>도 허용합니다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Dotum" charset="-127"/>
              </a:rPr>
              <a:t>.)</a:t>
            </a:r>
          </a:p>
          <a:p>
            <a:pPr marL="508000"/>
            <a:r>
              <a:rPr lang="en-US" altLang="ko-KR" b="0" i="0" dirty="0" smtClean="0">
                <a:solidFill>
                  <a:srgbClr val="000000"/>
                </a:solidFill>
                <a:effectLst/>
                <a:latin typeface="Dotum" charset="-127"/>
              </a:rPr>
              <a:t>-  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Dotum" charset="-127"/>
              </a:rPr>
              <a:t>소스코드파일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Dotum" charset="-127"/>
              </a:rPr>
              <a:t>(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Dotum" charset="-127"/>
              </a:rPr>
              <a:t>사용한 안드로이드 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Dotum" charset="-127"/>
              </a:rPr>
              <a:t>API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Dotum" charset="-127"/>
              </a:rPr>
              <a:t>버전과 기기 명시할 것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Dotum" charset="-127"/>
              </a:rPr>
              <a:t>) </a:t>
            </a:r>
            <a:r>
              <a:rPr lang="en-US" altLang="ko-KR" b="1" i="0" dirty="0" smtClean="0">
                <a:solidFill>
                  <a:srgbClr val="000000"/>
                </a:solidFill>
                <a:effectLst/>
                <a:latin typeface="Dotum" charset="-127"/>
              </a:rPr>
              <a:t>20</a:t>
            </a:r>
            <a:r>
              <a:rPr lang="ko-KR" altLang="en-US" b="1" i="0" dirty="0" smtClean="0">
                <a:solidFill>
                  <a:srgbClr val="000000"/>
                </a:solidFill>
                <a:effectLst/>
                <a:latin typeface="Dotum" charset="-127"/>
              </a:rPr>
              <a:t>점</a:t>
            </a:r>
            <a:endParaRPr lang="ko-KR" altLang="en-US" b="0" i="0" dirty="0">
              <a:solidFill>
                <a:srgbClr val="000000"/>
              </a:solidFill>
              <a:effectLst/>
              <a:latin typeface="Dotu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58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 4"/>
          <p:cNvSpPr>
            <a:spLocks noGrp="1"/>
          </p:cNvSpPr>
          <p:nvPr>
            <p:ph type="subTitle" idx="1"/>
          </p:nvPr>
        </p:nvSpPr>
        <p:spPr>
          <a:xfrm>
            <a:off x="1524000" y="179555"/>
            <a:ext cx="9144000" cy="486652"/>
          </a:xfrm>
        </p:spPr>
        <p:txBody>
          <a:bodyPr>
            <a:noAutofit/>
          </a:bodyPr>
          <a:lstStyle/>
          <a:p>
            <a:r>
              <a:rPr kumimoji="1" lang="ko-KR" altLang="en-US" sz="3600" b="1" dirty="0" smtClean="0"/>
              <a:t>접근 방법</a:t>
            </a:r>
            <a:endParaRPr kumimoji="1"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4151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[R] 24"/>
          <p:cNvCxnSpPr/>
          <p:nvPr/>
        </p:nvCxnSpPr>
        <p:spPr>
          <a:xfrm flipH="1">
            <a:off x="9347200" y="1314627"/>
            <a:ext cx="1582058" cy="3274787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523" y="278064"/>
            <a:ext cx="6212477" cy="6212477"/>
          </a:xfrm>
          <a:prstGeom prst="rect">
            <a:avLst/>
          </a:prstGeom>
        </p:spPr>
      </p:pic>
      <p:sp>
        <p:nvSpPr>
          <p:cNvPr id="5" name="부제 4"/>
          <p:cNvSpPr>
            <a:spLocks noGrp="1"/>
          </p:cNvSpPr>
          <p:nvPr>
            <p:ph type="subTitle" idx="1"/>
          </p:nvPr>
        </p:nvSpPr>
        <p:spPr>
          <a:xfrm>
            <a:off x="1524000" y="179555"/>
            <a:ext cx="9144000" cy="486652"/>
          </a:xfrm>
        </p:spPr>
        <p:txBody>
          <a:bodyPr>
            <a:noAutofit/>
          </a:bodyPr>
          <a:lstStyle/>
          <a:p>
            <a:r>
              <a:rPr kumimoji="1" lang="ko-KR" altLang="en-US" sz="3600" b="1" dirty="0" smtClean="0"/>
              <a:t>접근 방법</a:t>
            </a:r>
            <a:endParaRPr kumimoji="1" lang="ko-KR" altLang="en-US" sz="3600" b="1" dirty="0"/>
          </a:p>
        </p:txBody>
      </p:sp>
      <p:cxnSp>
        <p:nvCxnSpPr>
          <p:cNvPr id="8" name="직선 연결선[R] 7"/>
          <p:cNvCxnSpPr/>
          <p:nvPr/>
        </p:nvCxnSpPr>
        <p:spPr>
          <a:xfrm>
            <a:off x="6096000" y="782321"/>
            <a:ext cx="0" cy="583619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477" y="278064"/>
            <a:ext cx="1069109" cy="1069109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8418286" y="2598057"/>
            <a:ext cx="1364343" cy="3323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3320" y="4646021"/>
            <a:ext cx="944881" cy="12192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699" y="2567750"/>
            <a:ext cx="1266372" cy="1266372"/>
          </a:xfrm>
          <a:prstGeom prst="rect">
            <a:avLst/>
          </a:prstGeom>
        </p:spPr>
      </p:pic>
      <p:cxnSp>
        <p:nvCxnSpPr>
          <p:cNvPr id="28" name="직선 연결선[R] 27"/>
          <p:cNvCxnSpPr/>
          <p:nvPr/>
        </p:nvCxnSpPr>
        <p:spPr>
          <a:xfrm>
            <a:off x="9085760" y="3731134"/>
            <a:ext cx="0" cy="888587"/>
          </a:xfrm>
          <a:prstGeom prst="line">
            <a:avLst/>
          </a:prstGeom>
          <a:ln w="762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30117" y="527411"/>
            <a:ext cx="6104708" cy="5412553"/>
            <a:chOff x="30117" y="164554"/>
            <a:chExt cx="6104708" cy="5412553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4825" y="1561371"/>
              <a:ext cx="2540000" cy="2540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81432" y="164554"/>
              <a:ext cx="2300148" cy="2300148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47256" y="3200936"/>
              <a:ext cx="685802" cy="685802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29922" y="4357906"/>
              <a:ext cx="944881" cy="1219201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17" y="3033485"/>
              <a:ext cx="2540000" cy="254000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83043" y="4646021"/>
              <a:ext cx="685802" cy="685802"/>
            </a:xfrm>
            <a:prstGeom prst="rect">
              <a:avLst/>
            </a:prstGeom>
          </p:spPr>
        </p:pic>
        <p:cxnSp>
          <p:nvCxnSpPr>
            <p:cNvPr id="18" name="직선 연결선[R] 17"/>
            <p:cNvCxnSpPr/>
            <p:nvPr/>
          </p:nvCxnSpPr>
          <p:spPr>
            <a:xfrm>
              <a:off x="2054337" y="2119086"/>
              <a:ext cx="1036211" cy="2285273"/>
            </a:xfrm>
            <a:prstGeom prst="line">
              <a:avLst/>
            </a:prstGeom>
            <a:ln w="76200">
              <a:solidFill>
                <a:schemeClr val="accent4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/>
            <p:cNvCxnSpPr/>
            <p:nvPr/>
          </p:nvCxnSpPr>
          <p:spPr>
            <a:xfrm flipH="1">
              <a:off x="3545384" y="3886738"/>
              <a:ext cx="355466" cy="517621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/>
            <p:cNvCxnSpPr>
              <a:endCxn id="15" idx="2"/>
            </p:cNvCxnSpPr>
            <p:nvPr/>
          </p:nvCxnSpPr>
          <p:spPr>
            <a:xfrm flipH="1">
              <a:off x="2225944" y="5255621"/>
              <a:ext cx="565154" cy="76202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/>
          <p:cNvSpPr/>
          <p:nvPr/>
        </p:nvSpPr>
        <p:spPr>
          <a:xfrm>
            <a:off x="6222273" y="854882"/>
            <a:ext cx="909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mtClean="0">
                <a:solidFill>
                  <a:srgbClr val="000000"/>
                </a:solidFill>
                <a:latin typeface="Dotum" charset="-127"/>
              </a:rPr>
              <a:t>내부</a:t>
            </a:r>
            <a:endParaRPr lang="ko-KR" altLang="en-US" b="0" i="0" dirty="0">
              <a:solidFill>
                <a:srgbClr val="000000"/>
              </a:solidFill>
              <a:effectLst/>
              <a:latin typeface="Dotum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066119" y="865434"/>
            <a:ext cx="909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Dotum" charset="-127"/>
              </a:rPr>
              <a:t>외부</a:t>
            </a:r>
            <a:endParaRPr lang="ko-KR" altLang="en-US" b="0" i="0" dirty="0">
              <a:solidFill>
                <a:srgbClr val="000000"/>
              </a:solidFill>
              <a:effectLst/>
              <a:latin typeface="Dotu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19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 4"/>
          <p:cNvSpPr>
            <a:spLocks noGrp="1"/>
          </p:cNvSpPr>
          <p:nvPr>
            <p:ph type="subTitle" idx="1"/>
          </p:nvPr>
        </p:nvSpPr>
        <p:spPr>
          <a:xfrm>
            <a:off x="1524000" y="179555"/>
            <a:ext cx="9144000" cy="486652"/>
          </a:xfrm>
        </p:spPr>
        <p:txBody>
          <a:bodyPr>
            <a:noAutofit/>
          </a:bodyPr>
          <a:lstStyle/>
          <a:p>
            <a:r>
              <a:rPr kumimoji="1" lang="ko-KR" altLang="en-US" sz="3600" b="1" dirty="0" smtClean="0"/>
              <a:t>접근 방법</a:t>
            </a:r>
            <a:endParaRPr kumimoji="1"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433251" y="847486"/>
            <a:ext cx="1132549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rgbClr val="000000"/>
                </a:solidFill>
                <a:latin typeface="Dotum" charset="-127"/>
              </a:rPr>
              <a:t>여러 접근 방법의 가능성</a:t>
            </a:r>
            <a:endParaRPr lang="ko-KR" altLang="en-US" b="1" i="0" dirty="0" smtClean="0">
              <a:solidFill>
                <a:srgbClr val="000000"/>
              </a:solidFill>
              <a:effectLst/>
              <a:latin typeface="Dotum" charset="-127"/>
            </a:endParaRPr>
          </a:p>
          <a:p>
            <a:pPr marL="508000"/>
            <a:r>
              <a:rPr lang="en-US" altLang="ko-KR" b="0" i="0" dirty="0" smtClean="0">
                <a:solidFill>
                  <a:srgbClr val="000000"/>
                </a:solidFill>
                <a:effectLst/>
                <a:latin typeface="Dotum" charset="-127"/>
              </a:rPr>
              <a:t>1.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Dotum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Dotum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Dotum" charset="-127"/>
              </a:rPr>
              <a:t>LocationManager</a:t>
            </a:r>
            <a:r>
              <a:rPr lang="ko-KR" altLang="en-US" dirty="0">
                <a:solidFill>
                  <a:srgbClr val="000000"/>
                </a:solidFill>
                <a:latin typeface="Dotum" charset="-127"/>
              </a:rPr>
              <a:t>가 제공하는 다양한 방법들</a:t>
            </a:r>
            <a:r>
              <a:rPr lang="en-US" altLang="ko-KR" dirty="0">
                <a:solidFill>
                  <a:srgbClr val="000000"/>
                </a:solidFill>
                <a:latin typeface="Dotum" charset="-127"/>
              </a:rPr>
              <a:t>(GPS, </a:t>
            </a:r>
            <a:r>
              <a:rPr lang="en-US" altLang="ko-KR" dirty="0" err="1">
                <a:solidFill>
                  <a:srgbClr val="000000"/>
                </a:solidFill>
                <a:latin typeface="Dotum" charset="-127"/>
              </a:rPr>
              <a:t>Wi-fi</a:t>
            </a:r>
            <a:r>
              <a:rPr lang="en-US" altLang="ko-KR" dirty="0">
                <a:solidFill>
                  <a:srgbClr val="000000"/>
                </a:solidFill>
                <a:latin typeface="Dotum" charset="-127"/>
              </a:rPr>
              <a:t>, Cell, Sensors)</a:t>
            </a:r>
            <a:r>
              <a:rPr lang="ko-KR" altLang="en-US" dirty="0">
                <a:solidFill>
                  <a:srgbClr val="000000"/>
                </a:solidFill>
                <a:latin typeface="Dotum" charset="-127"/>
              </a:rPr>
              <a:t>을 혼합하여 결론을 도출  </a:t>
            </a:r>
            <a:r>
              <a:rPr lang="en-US" altLang="ko-KR" dirty="0">
                <a:solidFill>
                  <a:srgbClr val="000000"/>
                </a:solidFill>
                <a:latin typeface="Dotum" charset="-127"/>
              </a:rPr>
              <a:t>	</a:t>
            </a:r>
            <a:r>
              <a:rPr lang="ko-KR" altLang="en-US" dirty="0">
                <a:solidFill>
                  <a:srgbClr val="000000"/>
                </a:solidFill>
                <a:latin typeface="Dotum" charset="-127"/>
              </a:rPr>
              <a:t>할 수 있다</a:t>
            </a:r>
            <a:r>
              <a:rPr lang="en-US" altLang="ko-KR" dirty="0">
                <a:solidFill>
                  <a:srgbClr val="000000"/>
                </a:solidFill>
                <a:latin typeface="Dotum" charset="-127"/>
              </a:rPr>
              <a:t>. </a:t>
            </a:r>
            <a:endParaRPr lang="en-US" altLang="ko-KR" dirty="0" smtClean="0">
              <a:solidFill>
                <a:srgbClr val="000000"/>
              </a:solidFill>
              <a:latin typeface="Dotum" charset="-127"/>
            </a:endParaRPr>
          </a:p>
          <a:p>
            <a:pPr marL="508000"/>
            <a:r>
              <a:rPr lang="ko-KR" altLang="en-US" dirty="0">
                <a:solidFill>
                  <a:srgbClr val="000000"/>
                </a:solidFill>
                <a:latin typeface="Dotum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Dotum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Dotum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Dotum" charset="-127"/>
              </a:rPr>
              <a:t>=&gt;</a:t>
            </a:r>
            <a:r>
              <a:rPr lang="ko-KR" altLang="en-US" dirty="0" smtClean="0">
                <a:solidFill>
                  <a:srgbClr val="000000"/>
                </a:solidFill>
                <a:latin typeface="Dotum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Dotum" charset="-127"/>
              </a:rPr>
              <a:t>LocationManager</a:t>
            </a:r>
            <a:r>
              <a:rPr lang="ko-KR" altLang="en-US" dirty="0">
                <a:solidFill>
                  <a:srgbClr val="000000"/>
                </a:solidFill>
                <a:latin typeface="Dotum" charset="-127"/>
              </a:rPr>
              <a:t>가 </a:t>
            </a:r>
            <a:r>
              <a:rPr lang="en-US" altLang="ko-KR" dirty="0" err="1">
                <a:solidFill>
                  <a:srgbClr val="000000"/>
                </a:solidFill>
                <a:latin typeface="Dotum" charset="-127"/>
              </a:rPr>
              <a:t>LocationProvider</a:t>
            </a:r>
            <a:r>
              <a:rPr lang="en-US" altLang="ko-KR" dirty="0">
                <a:solidFill>
                  <a:srgbClr val="000000"/>
                </a:solidFill>
                <a:latin typeface="Dotum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Dotum" charset="-127"/>
              </a:rPr>
              <a:t>위치정보 제공자</a:t>
            </a:r>
            <a:r>
              <a:rPr lang="en-US" altLang="ko-KR" dirty="0">
                <a:solidFill>
                  <a:srgbClr val="000000"/>
                </a:solidFill>
                <a:latin typeface="Dotum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Dotum" charset="-127"/>
              </a:rPr>
              <a:t>를 선택하는 기준이 있다</a:t>
            </a:r>
            <a:r>
              <a:rPr lang="en-US" altLang="ko-KR" dirty="0">
                <a:solidFill>
                  <a:srgbClr val="000000"/>
                </a:solidFill>
                <a:latin typeface="Dotum" charset="-127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Dotum" charset="-127"/>
              </a:rPr>
              <a:t> 조건을 </a:t>
            </a:r>
            <a:r>
              <a:rPr lang="ko-KR" altLang="en-US" dirty="0" smtClean="0">
                <a:solidFill>
                  <a:srgbClr val="000000"/>
                </a:solidFill>
                <a:latin typeface="Dotum" charset="-127"/>
              </a:rPr>
              <a:t>설정해</a:t>
            </a:r>
            <a:r>
              <a:rPr lang="en-US" altLang="ko-KR" dirty="0" smtClean="0">
                <a:solidFill>
                  <a:srgbClr val="000000"/>
                </a:solidFill>
                <a:latin typeface="Dotum" charset="-127"/>
              </a:rPr>
              <a:t>	(</a:t>
            </a:r>
            <a:r>
              <a:rPr lang="en-US" altLang="ko-KR" dirty="0">
                <a:solidFill>
                  <a:srgbClr val="000000"/>
                </a:solidFill>
                <a:latin typeface="Dotum" charset="-127"/>
              </a:rPr>
              <a:t>Criteria)</a:t>
            </a:r>
            <a:r>
              <a:rPr lang="ko-KR" altLang="en-US" dirty="0">
                <a:solidFill>
                  <a:srgbClr val="000000"/>
                </a:solidFill>
                <a:latin typeface="Dotum" charset="-127"/>
              </a:rPr>
              <a:t> 사용자 임의의 가장 좋은</a:t>
            </a:r>
            <a:r>
              <a:rPr lang="en-US" altLang="ko-KR" dirty="0">
                <a:solidFill>
                  <a:srgbClr val="000000"/>
                </a:solidFill>
                <a:latin typeface="Dotum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Dotum" charset="-127"/>
              </a:rPr>
              <a:t>getBestProvider</a:t>
            </a:r>
            <a:r>
              <a:rPr lang="en-US" altLang="ko-KR" dirty="0">
                <a:solidFill>
                  <a:srgbClr val="000000"/>
                </a:solidFill>
                <a:latin typeface="Dotum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Dotum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otum" charset="-127"/>
              </a:rPr>
              <a:t>Provider</a:t>
            </a:r>
            <a:r>
              <a:rPr lang="ko-KR" altLang="en-US" dirty="0">
                <a:solidFill>
                  <a:srgbClr val="000000"/>
                </a:solidFill>
                <a:latin typeface="Dotum" charset="-127"/>
              </a:rPr>
              <a:t>를 선택할 수 있다</a:t>
            </a:r>
            <a:r>
              <a:rPr lang="en-US" altLang="ko-KR" dirty="0">
                <a:solidFill>
                  <a:srgbClr val="000000"/>
                </a:solidFill>
                <a:latin typeface="Dotum" charset="-127"/>
              </a:rPr>
              <a:t>. </a:t>
            </a:r>
            <a:r>
              <a:rPr lang="en-US" altLang="ko-KR" dirty="0">
                <a:solidFill>
                  <a:srgbClr val="000000"/>
                </a:solidFill>
                <a:latin typeface="Dotum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Dotum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Dotum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Dotum" charset="-127"/>
              </a:rPr>
              <a:t>  </a:t>
            </a:r>
            <a:r>
              <a:rPr lang="en-US" altLang="ko-KR" dirty="0" smtClean="0">
                <a:solidFill>
                  <a:srgbClr val="000000"/>
                </a:solidFill>
                <a:latin typeface="Dotum" charset="-127"/>
              </a:rPr>
              <a:t>=&gt;</a:t>
            </a:r>
            <a:r>
              <a:rPr lang="ko-KR" altLang="en-US" dirty="0" smtClean="0">
                <a:solidFill>
                  <a:srgbClr val="000000"/>
                </a:solidFill>
                <a:latin typeface="Dotum" charset="-127"/>
              </a:rPr>
              <a:t> 너무 많은 변수</a:t>
            </a:r>
            <a:r>
              <a:rPr lang="en-US" altLang="ko-KR" dirty="0" smtClean="0">
                <a:solidFill>
                  <a:srgbClr val="000000"/>
                </a:solidFill>
                <a:latin typeface="Dotum" charset="-127"/>
              </a:rPr>
              <a:t>,</a:t>
            </a:r>
            <a:r>
              <a:rPr lang="ko-KR" altLang="en-US" dirty="0" smtClean="0">
                <a:solidFill>
                  <a:srgbClr val="000000"/>
                </a:solidFill>
                <a:latin typeface="Dotum" charset="-127"/>
              </a:rPr>
              <a:t> 까다로운 조건 설정</a:t>
            </a:r>
            <a:r>
              <a:rPr lang="en-US" altLang="ko-KR" dirty="0" smtClean="0">
                <a:solidFill>
                  <a:srgbClr val="000000"/>
                </a:solidFill>
                <a:latin typeface="Dotum" charset="-127"/>
              </a:rPr>
              <a:t>,</a:t>
            </a:r>
            <a:r>
              <a:rPr lang="ko-KR" altLang="en-US" dirty="0" smtClean="0">
                <a:solidFill>
                  <a:srgbClr val="000000"/>
                </a:solidFill>
                <a:latin typeface="Dotum" charset="-127"/>
              </a:rPr>
              <a:t> 다양한 환경에서 일반적인 결과를 도출하기 힘듬</a:t>
            </a:r>
            <a:r>
              <a:rPr lang="en-US" altLang="ko-KR" dirty="0" smtClean="0">
                <a:solidFill>
                  <a:srgbClr val="000000"/>
                </a:solidFill>
                <a:latin typeface="Dotum" charset="-127"/>
              </a:rPr>
              <a:t>.</a:t>
            </a:r>
          </a:p>
          <a:p>
            <a:pPr marL="508000"/>
            <a:r>
              <a:rPr lang="en-US" altLang="ko-KR" dirty="0" smtClean="0">
                <a:solidFill>
                  <a:srgbClr val="000000"/>
                </a:solidFill>
                <a:latin typeface="Dotum" charset="-127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Dotum" charset="-127"/>
              </a:rPr>
            </a:br>
            <a:r>
              <a:rPr lang="en-US" altLang="ko-KR" dirty="0" smtClean="0">
                <a:solidFill>
                  <a:srgbClr val="000000"/>
                </a:solidFill>
                <a:latin typeface="Dotum" charset="-127"/>
              </a:rPr>
              <a:t>2.</a:t>
            </a:r>
            <a:r>
              <a:rPr lang="ko-KR" altLang="en-US" dirty="0" smtClean="0">
                <a:solidFill>
                  <a:srgbClr val="000000"/>
                </a:solidFill>
                <a:latin typeface="Dotum" charset="-127"/>
              </a:rPr>
              <a:t> 건물 외부와 내부의 차이를 극명하게 나타낼 수 있는 정보만 사용한다</a:t>
            </a:r>
            <a:r>
              <a:rPr lang="en-US" altLang="ko-KR" dirty="0" smtClean="0">
                <a:solidFill>
                  <a:srgbClr val="000000"/>
                </a:solidFill>
                <a:latin typeface="Dotum" charset="-127"/>
              </a:rPr>
              <a:t>.</a:t>
            </a:r>
          </a:p>
          <a:p>
            <a:pPr marL="508000"/>
            <a:r>
              <a:rPr lang="ko-KR" altLang="en-US" dirty="0">
                <a:solidFill>
                  <a:srgbClr val="000000"/>
                </a:solidFill>
                <a:latin typeface="Dotum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Dotum" charset="-127"/>
              </a:rPr>
              <a:t>  </a:t>
            </a:r>
            <a:r>
              <a:rPr lang="en-US" altLang="ko-KR" dirty="0" smtClean="0">
                <a:solidFill>
                  <a:srgbClr val="000000"/>
                </a:solidFill>
                <a:latin typeface="Dotum" charset="-127"/>
              </a:rPr>
              <a:t>=&gt;</a:t>
            </a:r>
            <a:r>
              <a:rPr lang="ko-KR" altLang="en-US" dirty="0" smtClean="0">
                <a:solidFill>
                  <a:srgbClr val="000000"/>
                </a:solidFill>
                <a:latin typeface="Dotum" charset="-127"/>
              </a:rPr>
              <a:t> 사용하는 변수를 최대한 줄임으로써 다양한 환경에서 </a:t>
            </a:r>
            <a:r>
              <a:rPr lang="en-US" altLang="ko-KR" dirty="0" smtClean="0">
                <a:solidFill>
                  <a:srgbClr val="000000"/>
                </a:solidFill>
                <a:latin typeface="Dotum" charset="-127"/>
              </a:rPr>
              <a:t>general</a:t>
            </a:r>
            <a:r>
              <a:rPr lang="ko-KR" altLang="en-US" dirty="0" smtClean="0">
                <a:solidFill>
                  <a:srgbClr val="000000"/>
                </a:solidFill>
                <a:latin typeface="Dotum" charset="-127"/>
              </a:rPr>
              <a:t>한 결과값 도출을 목표</a:t>
            </a:r>
            <a:endParaRPr lang="en-US" altLang="ko-KR" dirty="0" smtClean="0">
              <a:solidFill>
                <a:srgbClr val="000000"/>
              </a:solidFill>
              <a:latin typeface="Dotum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3251" y="3595040"/>
            <a:ext cx="113254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rgbClr val="000000"/>
                </a:solidFill>
                <a:latin typeface="Dotum" charset="-127"/>
              </a:rPr>
              <a:t>건물 외부와 내부의 차이</a:t>
            </a:r>
            <a:endParaRPr lang="ko-KR" altLang="en-US" b="1" i="0" dirty="0" smtClean="0">
              <a:solidFill>
                <a:srgbClr val="000000"/>
              </a:solidFill>
              <a:effectLst/>
              <a:latin typeface="Dotum" charset="-127"/>
            </a:endParaRPr>
          </a:p>
          <a:p>
            <a:pPr marL="508000"/>
            <a:r>
              <a:rPr lang="en-US" altLang="ko-KR" b="0" i="0" dirty="0" smtClean="0">
                <a:solidFill>
                  <a:srgbClr val="000000"/>
                </a:solidFill>
                <a:effectLst/>
                <a:latin typeface="Dotum" charset="-127"/>
              </a:rPr>
              <a:t>-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Dotum" charset="-127"/>
              </a:rPr>
              <a:t> </a:t>
            </a:r>
            <a:r>
              <a:rPr lang="en-US" altLang="ko-KR" dirty="0" smtClean="0">
                <a:solidFill>
                  <a:srgbClr val="000000"/>
                </a:solidFill>
                <a:latin typeface="Dotum" charset="-127"/>
              </a:rPr>
              <a:t>Android</a:t>
            </a:r>
            <a:r>
              <a:rPr lang="ko-KR" altLang="en-US" dirty="0" smtClean="0">
                <a:solidFill>
                  <a:srgbClr val="000000"/>
                </a:solidFill>
                <a:latin typeface="Dotum" charset="-127"/>
              </a:rPr>
              <a:t>의 </a:t>
            </a:r>
            <a:r>
              <a:rPr lang="en-US" altLang="ko-KR" dirty="0" err="1" smtClean="0">
                <a:solidFill>
                  <a:srgbClr val="000000"/>
                </a:solidFill>
                <a:latin typeface="Dotum" charset="-127"/>
              </a:rPr>
              <a:t>LocationManager</a:t>
            </a:r>
            <a:r>
              <a:rPr lang="ko-KR" altLang="en-US" dirty="0" smtClean="0">
                <a:solidFill>
                  <a:srgbClr val="000000"/>
                </a:solidFill>
                <a:latin typeface="Dotum" charset="-127"/>
              </a:rPr>
              <a:t>가 </a:t>
            </a:r>
            <a:r>
              <a:rPr lang="en-US" altLang="ko-KR" dirty="0" smtClean="0">
                <a:solidFill>
                  <a:srgbClr val="000000"/>
                </a:solidFill>
                <a:latin typeface="Dotum" charset="-127"/>
              </a:rPr>
              <a:t>device</a:t>
            </a:r>
            <a:r>
              <a:rPr lang="ko-KR" altLang="en-US" dirty="0" smtClean="0">
                <a:solidFill>
                  <a:srgbClr val="000000"/>
                </a:solidFill>
                <a:latin typeface="Dotum" charset="-127"/>
              </a:rPr>
              <a:t>의 위치를 파악하는 여러 방법 중에 건물 내부와 외부의 차이를 </a:t>
            </a:r>
            <a:r>
              <a:rPr lang="en-US" altLang="ko-KR" dirty="0" smtClean="0">
                <a:solidFill>
                  <a:srgbClr val="000000"/>
                </a:solidFill>
                <a:latin typeface="Dotum" charset="-127"/>
              </a:rPr>
              <a:t>	</a:t>
            </a:r>
            <a:r>
              <a:rPr lang="ko-KR" altLang="en-US" dirty="0" smtClean="0">
                <a:solidFill>
                  <a:srgbClr val="000000"/>
                </a:solidFill>
                <a:latin typeface="Dotum" charset="-127"/>
              </a:rPr>
              <a:t>보여줄 수 있는 </a:t>
            </a:r>
            <a:r>
              <a:rPr lang="en-US" altLang="ko-KR" dirty="0" smtClean="0">
                <a:solidFill>
                  <a:srgbClr val="000000"/>
                </a:solidFill>
                <a:latin typeface="Dotum" charset="-127"/>
              </a:rPr>
              <a:t>Provider</a:t>
            </a:r>
            <a:r>
              <a:rPr lang="ko-KR" altLang="en-US" dirty="0" smtClean="0">
                <a:solidFill>
                  <a:srgbClr val="000000"/>
                </a:solidFill>
                <a:latin typeface="Dotum" charset="-127"/>
              </a:rPr>
              <a:t>는 </a:t>
            </a:r>
            <a:r>
              <a:rPr lang="en-US" altLang="ko-KR" dirty="0" smtClean="0">
                <a:solidFill>
                  <a:srgbClr val="000000"/>
                </a:solidFill>
                <a:latin typeface="Dotum" charset="-127"/>
              </a:rPr>
              <a:t>Network</a:t>
            </a:r>
            <a:r>
              <a:rPr lang="ko-KR" altLang="en-US" dirty="0" smtClean="0">
                <a:solidFill>
                  <a:srgbClr val="000000"/>
                </a:solidFill>
                <a:latin typeface="Dotum" charset="-127"/>
              </a:rPr>
              <a:t>와 </a:t>
            </a:r>
            <a:r>
              <a:rPr lang="en-US" altLang="ko-KR" dirty="0" smtClean="0">
                <a:solidFill>
                  <a:srgbClr val="000000"/>
                </a:solidFill>
                <a:latin typeface="Dotum" charset="-127"/>
              </a:rPr>
              <a:t>GPS</a:t>
            </a:r>
            <a:r>
              <a:rPr lang="ko-KR" altLang="en-US" dirty="0" smtClean="0">
                <a:solidFill>
                  <a:srgbClr val="000000"/>
                </a:solidFill>
                <a:latin typeface="Dotum" charset="-127"/>
              </a:rPr>
              <a:t>가 있다</a:t>
            </a:r>
            <a:r>
              <a:rPr lang="en-US" altLang="ko-KR" dirty="0" smtClean="0">
                <a:solidFill>
                  <a:srgbClr val="000000"/>
                </a:solidFill>
                <a:latin typeface="Dotum" charset="-127"/>
              </a:rPr>
              <a:t>.</a:t>
            </a:r>
          </a:p>
          <a:p>
            <a:pPr marL="508000"/>
            <a:r>
              <a:rPr lang="en-US" altLang="ko-KR" dirty="0">
                <a:solidFill>
                  <a:srgbClr val="000000"/>
                </a:solidFill>
                <a:latin typeface="Dotum" charset="-127"/>
              </a:rPr>
              <a:t>-</a:t>
            </a:r>
            <a:r>
              <a:rPr lang="ko-KR" altLang="en-US" dirty="0">
                <a:solidFill>
                  <a:srgbClr val="000000"/>
                </a:solidFill>
                <a:latin typeface="Dotum" charset="-127"/>
              </a:rPr>
              <a:t> 건물 밖에서는 </a:t>
            </a:r>
            <a:r>
              <a:rPr lang="en-US" altLang="ko-KR" dirty="0">
                <a:solidFill>
                  <a:srgbClr val="000000"/>
                </a:solidFill>
                <a:latin typeface="Dotum" charset="-127"/>
              </a:rPr>
              <a:t>Network</a:t>
            </a:r>
            <a:r>
              <a:rPr lang="ko-KR" altLang="en-US" dirty="0">
                <a:solidFill>
                  <a:srgbClr val="000000"/>
                </a:solidFill>
                <a:latin typeface="Dotum" charset="-127"/>
              </a:rPr>
              <a:t>보다 </a:t>
            </a:r>
            <a:r>
              <a:rPr lang="en-US" altLang="ko-KR" dirty="0">
                <a:solidFill>
                  <a:srgbClr val="000000"/>
                </a:solidFill>
                <a:latin typeface="Dotum" charset="-127"/>
              </a:rPr>
              <a:t>GPS</a:t>
            </a:r>
            <a:r>
              <a:rPr lang="ko-KR" altLang="en-US" dirty="0">
                <a:solidFill>
                  <a:srgbClr val="000000"/>
                </a:solidFill>
                <a:latin typeface="Dotum" charset="-127"/>
              </a:rPr>
              <a:t>를 통한 측위방법이 더 정확하다</a:t>
            </a:r>
            <a:r>
              <a:rPr lang="en-US" altLang="ko-KR" dirty="0">
                <a:solidFill>
                  <a:srgbClr val="000000"/>
                </a:solidFill>
                <a:latin typeface="Dotum" charset="-127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Dotum" charset="-127"/>
              </a:rPr>
              <a:t> </a:t>
            </a:r>
            <a:endParaRPr lang="ko-KR" altLang="en-US" b="0" i="0" dirty="0" smtClean="0">
              <a:solidFill>
                <a:srgbClr val="000000"/>
              </a:solidFill>
              <a:effectLst/>
              <a:latin typeface="Dotum" charset="-127"/>
            </a:endParaRPr>
          </a:p>
          <a:p>
            <a:pPr marL="508000"/>
            <a:r>
              <a:rPr lang="en-US" altLang="ko-KR" b="0" i="0" dirty="0" smtClean="0">
                <a:solidFill>
                  <a:srgbClr val="000000"/>
                </a:solidFill>
                <a:effectLst/>
                <a:latin typeface="Dotum" charset="-127"/>
              </a:rPr>
              <a:t>-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Dotum" charset="-127"/>
              </a:rPr>
              <a:t>건물 안에서는 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Dotum" charset="-127"/>
              </a:rPr>
              <a:t>GPS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Dotum" charset="-127"/>
              </a:rPr>
              <a:t>보다 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Dotum" charset="-127"/>
              </a:rPr>
              <a:t>Network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Dotum" charset="-127"/>
              </a:rPr>
              <a:t>를 통한 측위방법이 더 정확하다</a:t>
            </a:r>
            <a:r>
              <a:rPr lang="en-US" altLang="ko-KR" dirty="0" smtClean="0">
                <a:solidFill>
                  <a:srgbClr val="000000"/>
                </a:solidFill>
                <a:latin typeface="Dotum" charset="-127"/>
              </a:rPr>
              <a:t>.</a:t>
            </a:r>
          </a:p>
          <a:p>
            <a:pPr marL="508000"/>
            <a:r>
              <a:rPr lang="en-US" altLang="ko-KR" dirty="0" smtClean="0">
                <a:solidFill>
                  <a:srgbClr val="000000"/>
                </a:solidFill>
                <a:latin typeface="Dotum" charset="-127"/>
              </a:rPr>
              <a:t>But, </a:t>
            </a:r>
            <a:r>
              <a:rPr lang="ko-KR" altLang="en-US" dirty="0" smtClean="0">
                <a:solidFill>
                  <a:srgbClr val="000000"/>
                </a:solidFill>
                <a:latin typeface="Dotum" charset="-127"/>
              </a:rPr>
              <a:t>건물에서 제공하는 </a:t>
            </a:r>
            <a:r>
              <a:rPr lang="en-US" altLang="ko-KR" dirty="0" smtClean="0">
                <a:solidFill>
                  <a:srgbClr val="000000"/>
                </a:solidFill>
                <a:latin typeface="Dotum" charset="-127"/>
              </a:rPr>
              <a:t>Network</a:t>
            </a:r>
            <a:r>
              <a:rPr lang="ko-KR" altLang="en-US" dirty="0" smtClean="0">
                <a:solidFill>
                  <a:srgbClr val="000000"/>
                </a:solidFill>
                <a:latin typeface="Dotum" charset="-127"/>
              </a:rPr>
              <a:t>가 없는경우</a:t>
            </a:r>
            <a:r>
              <a:rPr lang="en-US" altLang="ko-KR" dirty="0" smtClean="0">
                <a:solidFill>
                  <a:srgbClr val="000000"/>
                </a:solidFill>
                <a:latin typeface="Dotum" charset="-127"/>
              </a:rPr>
              <a:t>(</a:t>
            </a:r>
            <a:r>
              <a:rPr lang="ko-KR" altLang="en-US" dirty="0" smtClean="0">
                <a:solidFill>
                  <a:srgbClr val="000000"/>
                </a:solidFill>
                <a:latin typeface="Dotum" charset="-127"/>
              </a:rPr>
              <a:t>자체 </a:t>
            </a:r>
            <a:r>
              <a:rPr lang="en-US" altLang="ko-KR" dirty="0" smtClean="0">
                <a:solidFill>
                  <a:srgbClr val="000000"/>
                </a:solidFill>
                <a:latin typeface="Dotum" charset="-127"/>
              </a:rPr>
              <a:t>Wi-Fi</a:t>
            </a:r>
            <a:r>
              <a:rPr lang="ko-KR" altLang="en-US" dirty="0" smtClean="0">
                <a:solidFill>
                  <a:srgbClr val="000000"/>
                </a:solidFill>
                <a:latin typeface="Dotum" charset="-127"/>
              </a:rPr>
              <a:t>가 없는 건물</a:t>
            </a:r>
            <a:r>
              <a:rPr lang="en-US" altLang="ko-KR" dirty="0" smtClean="0">
                <a:solidFill>
                  <a:srgbClr val="000000"/>
                </a:solidFill>
                <a:latin typeface="Dotum" charset="-127"/>
              </a:rPr>
              <a:t>)</a:t>
            </a:r>
            <a:r>
              <a:rPr lang="ko-KR" altLang="en-US" dirty="0" smtClean="0">
                <a:solidFill>
                  <a:srgbClr val="000000"/>
                </a:solidFill>
                <a:latin typeface="Dotum" charset="-127"/>
              </a:rPr>
              <a:t> 혹은 건물이 다수 밀집해 있는 지역</a:t>
            </a:r>
            <a:r>
              <a:rPr lang="en-US" altLang="ko-KR" dirty="0" smtClean="0">
                <a:solidFill>
                  <a:srgbClr val="000000"/>
                </a:solidFill>
                <a:latin typeface="Dotum" charset="-127"/>
              </a:rPr>
              <a:t>(</a:t>
            </a:r>
            <a:r>
              <a:rPr lang="ko-KR" altLang="en-US" dirty="0" smtClean="0">
                <a:solidFill>
                  <a:srgbClr val="000000"/>
                </a:solidFill>
                <a:latin typeface="Dotum" charset="-127"/>
              </a:rPr>
              <a:t>번화가</a:t>
            </a:r>
            <a:r>
              <a:rPr lang="en-US" altLang="ko-KR" dirty="0" smtClean="0">
                <a:solidFill>
                  <a:srgbClr val="000000"/>
                </a:solidFill>
                <a:latin typeface="Dotum" charset="-127"/>
              </a:rPr>
              <a:t>),</a:t>
            </a:r>
            <a:r>
              <a:rPr lang="ko-KR" altLang="en-US" dirty="0" smtClean="0">
                <a:solidFill>
                  <a:srgbClr val="000000"/>
                </a:solidFill>
                <a:latin typeface="Dotum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Dotum" charset="-127"/>
              </a:rPr>
              <a:t>public Wi-Fi</a:t>
            </a:r>
            <a:r>
              <a:rPr lang="ko-KR" altLang="en-US" dirty="0">
                <a:solidFill>
                  <a:srgbClr val="000000"/>
                </a:solidFill>
                <a:latin typeface="Dotum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Dotum" charset="-127"/>
              </a:rPr>
              <a:t>구축이 잘 되어있는 지역</a:t>
            </a:r>
            <a:r>
              <a:rPr lang="en-US" altLang="ko-KR" dirty="0" smtClean="0">
                <a:solidFill>
                  <a:srgbClr val="000000"/>
                </a:solidFill>
                <a:latin typeface="Dotum" charset="-127"/>
              </a:rPr>
              <a:t>(</a:t>
            </a:r>
            <a:r>
              <a:rPr lang="ko-KR" altLang="en-US" dirty="0" smtClean="0">
                <a:solidFill>
                  <a:srgbClr val="000000"/>
                </a:solidFill>
                <a:latin typeface="Dotum" charset="-127"/>
              </a:rPr>
              <a:t>중앙대학교 캠퍼스 </a:t>
            </a:r>
            <a:r>
              <a:rPr lang="en-US" altLang="ko-KR" dirty="0" smtClean="0">
                <a:solidFill>
                  <a:srgbClr val="000000"/>
                </a:solidFill>
                <a:latin typeface="Dotum" charset="-127"/>
              </a:rPr>
              <a:t>Smart-CAU)</a:t>
            </a:r>
            <a:r>
              <a:rPr lang="ko-KR" altLang="en-US" dirty="0" smtClean="0">
                <a:solidFill>
                  <a:srgbClr val="000000"/>
                </a:solidFill>
                <a:latin typeface="Dotum" charset="-127"/>
              </a:rPr>
              <a:t>은 </a:t>
            </a:r>
            <a:r>
              <a:rPr lang="en-US" altLang="ko-KR" dirty="0" smtClean="0">
                <a:solidFill>
                  <a:srgbClr val="000000"/>
                </a:solidFill>
                <a:latin typeface="Dotum" charset="-127"/>
              </a:rPr>
              <a:t>Network Provider</a:t>
            </a:r>
            <a:r>
              <a:rPr lang="ko-KR" altLang="en-US" dirty="0" smtClean="0">
                <a:solidFill>
                  <a:srgbClr val="000000"/>
                </a:solidFill>
                <a:latin typeface="Dotum" charset="-127"/>
              </a:rPr>
              <a:t> 정보사용이 제한적</a:t>
            </a:r>
            <a:endParaRPr lang="en-US" altLang="ko-KR" dirty="0" smtClean="0">
              <a:solidFill>
                <a:srgbClr val="000000"/>
              </a:solidFill>
              <a:latin typeface="Dotum" charset="-127"/>
            </a:endParaRPr>
          </a:p>
          <a:p>
            <a:pPr marL="508000"/>
            <a:r>
              <a:rPr lang="en-US" altLang="ko-KR" dirty="0" smtClean="0">
                <a:solidFill>
                  <a:srgbClr val="000000"/>
                </a:solidFill>
                <a:latin typeface="Dotum" charset="-127"/>
              </a:rPr>
              <a:t>=&gt;</a:t>
            </a:r>
            <a:r>
              <a:rPr lang="ko-KR" altLang="en-US" dirty="0" smtClean="0">
                <a:solidFill>
                  <a:srgbClr val="000000"/>
                </a:solidFill>
                <a:latin typeface="Dotum" charset="-127"/>
              </a:rPr>
              <a:t> 최소한의 조건</a:t>
            </a:r>
            <a:r>
              <a:rPr lang="en-US" altLang="ko-KR" dirty="0" smtClean="0">
                <a:solidFill>
                  <a:srgbClr val="000000"/>
                </a:solidFill>
                <a:latin typeface="Dotum" charset="-127"/>
              </a:rPr>
              <a:t>,</a:t>
            </a:r>
            <a:r>
              <a:rPr lang="ko-KR" altLang="en-US" dirty="0" smtClean="0">
                <a:solidFill>
                  <a:srgbClr val="000000"/>
                </a:solidFill>
                <a:latin typeface="Dotum" charset="-127"/>
              </a:rPr>
              <a:t> 단순히 </a:t>
            </a:r>
            <a:r>
              <a:rPr lang="en-US" altLang="ko-KR" dirty="0" smtClean="0">
                <a:solidFill>
                  <a:srgbClr val="000000"/>
                </a:solidFill>
                <a:latin typeface="Dotum" charset="-127"/>
              </a:rPr>
              <a:t>GPS</a:t>
            </a:r>
            <a:r>
              <a:rPr lang="ko-KR" altLang="en-US" dirty="0" smtClean="0">
                <a:solidFill>
                  <a:srgbClr val="000000"/>
                </a:solidFill>
                <a:latin typeface="Dotum" charset="-127"/>
              </a:rPr>
              <a:t>만 이용하는 방법</a:t>
            </a:r>
            <a:r>
              <a:rPr lang="en-US" altLang="ko-KR" dirty="0" smtClean="0">
                <a:solidFill>
                  <a:srgbClr val="000000"/>
                </a:solidFill>
                <a:latin typeface="Dotum" charset="-127"/>
              </a:rPr>
              <a:t>.</a:t>
            </a:r>
            <a:r>
              <a:rPr lang="ko-KR" altLang="en-US" dirty="0" smtClean="0">
                <a:solidFill>
                  <a:srgbClr val="000000"/>
                </a:solidFill>
                <a:latin typeface="Dotum" charset="-127"/>
              </a:rPr>
              <a:t> 건물 내부는 </a:t>
            </a:r>
            <a:r>
              <a:rPr lang="en-US" altLang="ko-KR" dirty="0" smtClean="0">
                <a:solidFill>
                  <a:srgbClr val="000000"/>
                </a:solidFill>
                <a:latin typeface="Dotum" charset="-127"/>
              </a:rPr>
              <a:t>GPS</a:t>
            </a:r>
            <a:r>
              <a:rPr lang="ko-KR" altLang="en-US" dirty="0" smtClean="0">
                <a:solidFill>
                  <a:srgbClr val="000000"/>
                </a:solidFill>
                <a:latin typeface="Dotum" charset="-127"/>
              </a:rPr>
              <a:t>신호가 약하고 부정확하지만 건물 외부는 </a:t>
            </a:r>
            <a:r>
              <a:rPr lang="en-US" altLang="ko-KR" dirty="0" smtClean="0">
                <a:solidFill>
                  <a:srgbClr val="000000"/>
                </a:solidFill>
                <a:latin typeface="Dotum" charset="-127"/>
              </a:rPr>
              <a:t>GPS</a:t>
            </a:r>
            <a:r>
              <a:rPr lang="ko-KR" altLang="en-US" dirty="0" smtClean="0">
                <a:solidFill>
                  <a:srgbClr val="000000"/>
                </a:solidFill>
                <a:latin typeface="Dotum" charset="-127"/>
              </a:rPr>
              <a:t>신호가 강하고 정확하다</a:t>
            </a:r>
            <a:r>
              <a:rPr lang="en-US" altLang="ko-KR" dirty="0" smtClean="0">
                <a:solidFill>
                  <a:srgbClr val="000000"/>
                </a:solidFill>
                <a:latin typeface="Dotum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9770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 4"/>
          <p:cNvSpPr>
            <a:spLocks noGrp="1"/>
          </p:cNvSpPr>
          <p:nvPr>
            <p:ph type="subTitle" idx="1"/>
          </p:nvPr>
        </p:nvSpPr>
        <p:spPr>
          <a:xfrm>
            <a:off x="1524000" y="179555"/>
            <a:ext cx="9144000" cy="486652"/>
          </a:xfrm>
        </p:spPr>
        <p:txBody>
          <a:bodyPr>
            <a:noAutofit/>
          </a:bodyPr>
          <a:lstStyle/>
          <a:p>
            <a:r>
              <a:rPr kumimoji="1" lang="ko-KR" altLang="en-US" sz="3600" b="1" dirty="0" smtClean="0"/>
              <a:t>접근 방법</a:t>
            </a:r>
            <a:endParaRPr kumimoji="1"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433251" y="1084072"/>
            <a:ext cx="113254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rgbClr val="000000"/>
                </a:solidFill>
                <a:latin typeface="Dotum" charset="-127"/>
              </a:rPr>
              <a:t>건물 외부와 내부의 </a:t>
            </a:r>
            <a:r>
              <a:rPr lang="en-US" altLang="ko-KR" b="1" dirty="0" smtClean="0">
                <a:solidFill>
                  <a:srgbClr val="000000"/>
                </a:solidFill>
                <a:latin typeface="Dotum" charset="-127"/>
              </a:rPr>
              <a:t>GPS</a:t>
            </a:r>
            <a:r>
              <a:rPr lang="ko-KR" altLang="en-US" b="1" dirty="0" smtClean="0">
                <a:solidFill>
                  <a:srgbClr val="000000"/>
                </a:solidFill>
                <a:latin typeface="Dotum" charset="-127"/>
              </a:rPr>
              <a:t> 차이</a:t>
            </a:r>
            <a:endParaRPr lang="ko-KR" altLang="en-US" b="1" i="0" dirty="0" smtClean="0">
              <a:solidFill>
                <a:srgbClr val="000000"/>
              </a:solidFill>
              <a:effectLst/>
              <a:latin typeface="Dotum" charset="-127"/>
            </a:endParaRPr>
          </a:p>
          <a:p>
            <a:pPr marL="508000"/>
            <a:r>
              <a:rPr lang="en-US" altLang="ko-KR" b="0" i="0" dirty="0" smtClean="0">
                <a:solidFill>
                  <a:srgbClr val="000000"/>
                </a:solidFill>
                <a:effectLst/>
                <a:latin typeface="Dotum" charset="-127"/>
              </a:rPr>
              <a:t>- </a:t>
            </a:r>
            <a:r>
              <a:rPr lang="en-US" altLang="ko-KR" b="0" i="0" dirty="0" err="1" smtClean="0">
                <a:solidFill>
                  <a:srgbClr val="000000"/>
                </a:solidFill>
                <a:effectLst/>
                <a:latin typeface="Dotum" charset="-127"/>
              </a:rPr>
              <a:t>GpsStatus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Dotum" charset="-127"/>
              </a:rPr>
              <a:t>를 이용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Dotum" charset="-127"/>
              </a:rPr>
              <a:t>.</a:t>
            </a:r>
            <a:endParaRPr lang="ko-KR" altLang="en-US" b="0" i="0" dirty="0" smtClean="0">
              <a:solidFill>
                <a:srgbClr val="000000"/>
              </a:solidFill>
              <a:effectLst/>
              <a:latin typeface="Dotum" charset="-127"/>
            </a:endParaRPr>
          </a:p>
          <a:p>
            <a:pPr marL="793750" indent="-285750">
              <a:buFontTx/>
              <a:buChar char="-"/>
            </a:pPr>
            <a:r>
              <a:rPr lang="ko-KR" altLang="en-US" dirty="0" smtClean="0">
                <a:solidFill>
                  <a:srgbClr val="000000"/>
                </a:solidFill>
                <a:latin typeface="Dotum" charset="-127"/>
              </a:rPr>
              <a:t>현재 위치정보를 받고 있는 </a:t>
            </a:r>
            <a:r>
              <a:rPr lang="en-US" altLang="ko-KR" dirty="0" err="1" smtClean="0">
                <a:solidFill>
                  <a:srgbClr val="000000"/>
                </a:solidFill>
                <a:latin typeface="Dotum" charset="-127"/>
              </a:rPr>
              <a:t>Gps</a:t>
            </a:r>
            <a:r>
              <a:rPr lang="ko-KR" altLang="en-US" dirty="0" smtClean="0">
                <a:solidFill>
                  <a:srgbClr val="000000"/>
                </a:solidFill>
                <a:latin typeface="Dotum" charset="-127"/>
              </a:rPr>
              <a:t>에 대한 정보를 이용한다</a:t>
            </a:r>
            <a:r>
              <a:rPr lang="en-US" altLang="ko-KR" dirty="0" smtClean="0">
                <a:solidFill>
                  <a:srgbClr val="000000"/>
                </a:solidFill>
                <a:latin typeface="Dotum" charset="-127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Dotum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Dotum" charset="-127"/>
              </a:rPr>
              <a:t>그 중 </a:t>
            </a:r>
            <a:r>
              <a:rPr lang="en-US" altLang="ko-KR" dirty="0" smtClean="0">
                <a:solidFill>
                  <a:srgbClr val="000000"/>
                </a:solidFill>
                <a:latin typeface="Dotum" charset="-127"/>
              </a:rPr>
              <a:t>Satellites</a:t>
            </a:r>
            <a:r>
              <a:rPr lang="ko-KR" altLang="en-US" dirty="0" smtClean="0">
                <a:solidFill>
                  <a:srgbClr val="000000"/>
                </a:solidFill>
                <a:latin typeface="Dotum" charset="-127"/>
              </a:rPr>
              <a:t>의 갯수를 받아온다</a:t>
            </a:r>
            <a:r>
              <a:rPr lang="en-US" altLang="ko-KR" dirty="0" smtClean="0">
                <a:solidFill>
                  <a:srgbClr val="000000"/>
                </a:solidFill>
                <a:latin typeface="Dotum" charset="-127"/>
              </a:rPr>
              <a:t>.</a:t>
            </a:r>
          </a:p>
          <a:p>
            <a:pPr marL="793750" indent="-285750">
              <a:buFontTx/>
              <a:buChar char="-"/>
            </a:pPr>
            <a:r>
              <a:rPr lang="ko-KR" altLang="en-US" dirty="0" smtClean="0">
                <a:solidFill>
                  <a:srgbClr val="000000"/>
                </a:solidFill>
                <a:latin typeface="Dotum" charset="-127"/>
              </a:rPr>
              <a:t>건물 내부는 외부보다 연결되는 </a:t>
            </a:r>
            <a:r>
              <a:rPr lang="en-US" altLang="ko-KR" dirty="0" smtClean="0">
                <a:solidFill>
                  <a:srgbClr val="000000"/>
                </a:solidFill>
                <a:latin typeface="Dotum" charset="-127"/>
              </a:rPr>
              <a:t>Satellites</a:t>
            </a:r>
            <a:r>
              <a:rPr lang="ko-KR" altLang="en-US" dirty="0" smtClean="0">
                <a:solidFill>
                  <a:srgbClr val="000000"/>
                </a:solidFill>
                <a:latin typeface="Dotum" charset="-127"/>
              </a:rPr>
              <a:t>의 갯수가 적다는점을 이용</a:t>
            </a:r>
            <a:r>
              <a:rPr lang="en-US" altLang="ko-KR" dirty="0" smtClean="0">
                <a:solidFill>
                  <a:srgbClr val="000000"/>
                </a:solidFill>
                <a:latin typeface="Dotum" charset="-127"/>
              </a:rPr>
              <a:t>.</a:t>
            </a:r>
          </a:p>
          <a:p>
            <a:pPr marL="793750" indent="-285750">
              <a:buFontTx/>
              <a:buChar char="-"/>
            </a:pPr>
            <a:r>
              <a:rPr lang="ko-KR" altLang="en-US" dirty="0" smtClean="0">
                <a:solidFill>
                  <a:srgbClr val="000000"/>
                </a:solidFill>
                <a:latin typeface="Dotum" charset="-127"/>
              </a:rPr>
              <a:t>건물 외부에서 받고 있던 </a:t>
            </a:r>
            <a:r>
              <a:rPr lang="en-US" altLang="ko-KR" dirty="0" smtClean="0">
                <a:solidFill>
                  <a:srgbClr val="000000"/>
                </a:solidFill>
                <a:latin typeface="Dotum" charset="-127"/>
              </a:rPr>
              <a:t>Satellites</a:t>
            </a:r>
            <a:r>
              <a:rPr lang="ko-KR" altLang="en-US" dirty="0" smtClean="0">
                <a:solidFill>
                  <a:srgbClr val="000000"/>
                </a:solidFill>
                <a:latin typeface="Dotum" charset="-127"/>
              </a:rPr>
              <a:t>의 갯수가 급격히 줄어들면 </a:t>
            </a:r>
            <a:r>
              <a:rPr lang="en-US" altLang="ko-KR" dirty="0" smtClean="0">
                <a:solidFill>
                  <a:srgbClr val="000000"/>
                </a:solidFill>
                <a:latin typeface="Dotum" charset="-127"/>
              </a:rPr>
              <a:t>-&gt;</a:t>
            </a:r>
            <a:r>
              <a:rPr lang="ko-KR" altLang="en-US" dirty="0" smtClean="0">
                <a:solidFill>
                  <a:srgbClr val="000000"/>
                </a:solidFill>
                <a:latin typeface="Dotum" charset="-127"/>
              </a:rPr>
              <a:t> 건물 내부로 들어왔다</a:t>
            </a:r>
            <a:r>
              <a:rPr lang="en-US" altLang="ko-KR" dirty="0" smtClean="0">
                <a:solidFill>
                  <a:srgbClr val="000000"/>
                </a:solidFill>
                <a:latin typeface="Dotum" charset="-127"/>
              </a:rPr>
              <a:t>.</a:t>
            </a:r>
            <a:r>
              <a:rPr lang="ko-KR" altLang="en-US" dirty="0" smtClean="0">
                <a:solidFill>
                  <a:srgbClr val="000000"/>
                </a:solidFill>
                <a:latin typeface="Dotum" charset="-127"/>
              </a:rPr>
              <a:t> 판별</a:t>
            </a:r>
            <a:endParaRPr lang="en-US" altLang="ko-KR" dirty="0" smtClean="0">
              <a:solidFill>
                <a:srgbClr val="000000"/>
              </a:solidFill>
              <a:latin typeface="Dotu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2734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121</Words>
  <Application>Microsoft Macintosh PowerPoint</Application>
  <PresentationFormat>와이드스크린</PresentationFormat>
  <Paragraphs>54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Dotum</vt:lpstr>
      <vt:lpstr>Arial</vt:lpstr>
      <vt:lpstr>Office 테마</vt:lpstr>
      <vt:lpstr>모바일 앱 개발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 앱 개발</dc:title>
  <dc:creator>설유환</dc:creator>
  <cp:lastModifiedBy>설유환</cp:lastModifiedBy>
  <cp:revision>8</cp:revision>
  <dcterms:created xsi:type="dcterms:W3CDTF">2017-11-17T04:18:34Z</dcterms:created>
  <dcterms:modified xsi:type="dcterms:W3CDTF">2017-11-17T08:46:00Z</dcterms:modified>
</cp:coreProperties>
</file>