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303" r:id="rId4"/>
    <p:sldId id="297" r:id="rId5"/>
    <p:sldId id="298" r:id="rId6"/>
    <p:sldId id="299" r:id="rId7"/>
    <p:sldId id="300" r:id="rId8"/>
    <p:sldId id="301" r:id="rId9"/>
    <p:sldId id="302" r:id="rId10"/>
    <p:sldId id="30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89580"/>
  </p:normalViewPr>
  <p:slideViewPr>
    <p:cSldViewPr snapToGrid="0" snapToObjects="1">
      <p:cViewPr varScale="1">
        <p:scale>
          <a:sx n="83" d="100"/>
          <a:sy n="83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D154D-6F0F-A84E-8138-A9DAE6B971B3}" type="datetimeFigureOut">
              <a:rPr kumimoji="1" lang="ko-KR" altLang="en-US" smtClean="0"/>
              <a:t>2018. 1. 17.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6127A-013E-9C44-A760-649B6F27EE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843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0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42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4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977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565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361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011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790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2018. 1. 17.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1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2018. 1. 17.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0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2018. 1. 17.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07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2018. 1. 17.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5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2018. 1. 17.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53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2018. 1. 17.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3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2018. 1. 17.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3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2018. 1. 17.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28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2018. 1. 17.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9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2018. 1. 17.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3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2018. 1. 17.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7057-CD51-EE43-ADBD-6A3A9432EFAD}" type="datetimeFigureOut">
              <a:rPr kumimoji="1" lang="ko-KR" altLang="en-US" smtClean="0"/>
              <a:t>2018. 1. 17.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3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1269" y="2663686"/>
            <a:ext cx="10429461" cy="1202635"/>
          </a:xfrm>
        </p:spPr>
        <p:txBody>
          <a:bodyPr>
            <a:normAutofit fontScale="90000"/>
          </a:bodyPr>
          <a:lstStyle/>
          <a:p>
            <a:r>
              <a:rPr kumimoji="1" lang="en-US" altLang="ko-KR" sz="3100" b="1" dirty="0"/>
              <a:t>Blockchain Inefficiency in the Bitcoin Peers Network</a:t>
            </a:r>
            <a:br>
              <a:rPr kumimoji="1" lang="en-US" altLang="ko-KR" sz="3100" b="1" dirty="0"/>
            </a:br>
            <a:r>
              <a:rPr kumimoji="1" lang="en-US" altLang="ko-KR" sz="3100" b="1" dirty="0"/>
              <a:t/>
            </a:r>
            <a:br>
              <a:rPr kumimoji="1" lang="en-US" altLang="ko-KR" sz="3100" b="1" dirty="0"/>
            </a:br>
            <a:r>
              <a:rPr lang="it-IT" altLang="ko-KR" sz="1800" dirty="0"/>
              <a:t>Giuseppe Pappalardo∗1,2, T. Di Matteo1,3,4, Guido Caldarelli2 , and Tomaso Aste1,3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2017</a:t>
            </a:r>
            <a:r>
              <a:rPr lang="en-US" altLang="ko-KR" sz="3200" dirty="0"/>
              <a:t>. 6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22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Conclusion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9061" y="1227909"/>
            <a:ext cx="10012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비효율의 원인 </a:t>
            </a:r>
            <a:r>
              <a:rPr kumimoji="1" lang="en-US" altLang="ko-KR" dirty="0" smtClean="0"/>
              <a:t>?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1MB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blocksize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때문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br>
              <a:rPr kumimoji="1" lang="en-US" altLang="ko-KR" dirty="0" smtClean="0"/>
            </a:br>
            <a:r>
              <a:rPr kumimoji="1" lang="ko-KR" altLang="en-US" dirty="0" smtClean="0"/>
              <a:t>채굴된 </a:t>
            </a:r>
            <a:r>
              <a:rPr kumimoji="1" lang="en-US" altLang="ko-KR" dirty="0" smtClean="0"/>
              <a:t>Block</a:t>
            </a:r>
            <a:r>
              <a:rPr kumimoji="1" lang="ko-KR" altLang="en-US" dirty="0" smtClean="0"/>
              <a:t>들은 평균 </a:t>
            </a:r>
            <a:r>
              <a:rPr kumimoji="1" lang="en-US" altLang="ko-KR" dirty="0" smtClean="0"/>
              <a:t>0.8MB,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3%</a:t>
            </a:r>
            <a:r>
              <a:rPr kumimoji="1" lang="ko-KR" altLang="en-US" dirty="0" smtClean="0"/>
              <a:t>정도만이 </a:t>
            </a:r>
            <a:r>
              <a:rPr kumimoji="1" lang="en-US" altLang="ko-KR" dirty="0" smtClean="0"/>
              <a:t>0.99MB</a:t>
            </a:r>
            <a:r>
              <a:rPr kumimoji="1" lang="ko-KR" altLang="en-US" dirty="0" smtClean="0"/>
              <a:t>이고 </a:t>
            </a:r>
            <a:r>
              <a:rPr kumimoji="1" lang="en-US" altLang="ko-KR" dirty="0" smtClean="0"/>
              <a:t>transaction</a:t>
            </a:r>
            <a:r>
              <a:rPr kumimoji="1" lang="ko-KR" altLang="en-US" dirty="0" smtClean="0"/>
              <a:t>없는 </a:t>
            </a:r>
            <a:r>
              <a:rPr kumimoji="1" lang="en-US" altLang="ko-KR" dirty="0" smtClean="0"/>
              <a:t>block</a:t>
            </a:r>
            <a:r>
              <a:rPr kumimoji="1" lang="ko-KR" altLang="en-US" dirty="0" smtClean="0"/>
              <a:t>이 채굴되기도 한다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Incentive </a:t>
            </a:r>
            <a:r>
              <a:rPr kumimoji="1" lang="ko-KR" altLang="en-US" dirty="0" smtClean="0"/>
              <a:t>시스템이 </a:t>
            </a:r>
            <a:r>
              <a:rPr kumimoji="1" lang="en-US" altLang="ko-KR" dirty="0" smtClean="0"/>
              <a:t>mining rewards</a:t>
            </a:r>
            <a:r>
              <a:rPr kumimoji="1" lang="ko-KR" altLang="en-US" dirty="0" smtClean="0"/>
              <a:t>에 집중 되어있기 때문에 데이터 레코딩이나 효율적인 전파에 노력하지 않기 때문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05911" y="6029223"/>
            <a:ext cx="74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9</a:t>
            </a:r>
            <a:r>
              <a:rPr kumimoji="1" lang="en-US" altLang="ko-KR" sz="2400" dirty="0" smtClean="0"/>
              <a:t>/9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81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Methods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9061" y="1227909"/>
            <a:ext cx="97888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연결된 노드로부터 받는 모든 </a:t>
            </a:r>
            <a:r>
              <a:rPr kumimoji="1" lang="en-US" altLang="ko-KR" dirty="0" err="1"/>
              <a:t>inv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msg</a:t>
            </a:r>
            <a:r>
              <a:rPr kumimoji="1" lang="en-US" altLang="ko-KR" dirty="0"/>
              <a:t> (</a:t>
            </a:r>
            <a:r>
              <a:rPr kumimoji="1" lang="en-US" altLang="ko-KR" i="1" dirty="0"/>
              <a:t>timestamp, address, </a:t>
            </a:r>
            <a:r>
              <a:rPr kumimoji="1" lang="en-US" altLang="ko-KR" i="1" dirty="0" err="1"/>
              <a:t>hashcode</a:t>
            </a:r>
            <a:r>
              <a:rPr kumimoji="1" lang="en-US" altLang="ko-KR" dirty="0"/>
              <a:t>) </a:t>
            </a:r>
            <a:r>
              <a:rPr kumimoji="1" lang="ko-KR" altLang="en-US" dirty="0"/>
              <a:t>를 저장합니다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네트워크에 부하를 주지 않기 위해 </a:t>
            </a:r>
            <a:r>
              <a:rPr kumimoji="1" lang="en-US" altLang="ko-KR" dirty="0" err="1"/>
              <a:t>getdata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는 따로 발행하지 않습니다</a:t>
            </a:r>
            <a:r>
              <a:rPr kumimoji="1" lang="en-US" altLang="ko-KR" dirty="0"/>
              <a:t>.)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2016.05.04(</a:t>
            </a:r>
            <a:r>
              <a:rPr kumimoji="1" lang="ko-KR" altLang="en-US" dirty="0"/>
              <a:t>수</a:t>
            </a:r>
            <a:r>
              <a:rPr kumimoji="1" lang="en-US" altLang="ko-KR" dirty="0"/>
              <a:t>)01:20:45</a:t>
            </a:r>
            <a:r>
              <a:rPr kumimoji="1" lang="ko-KR" altLang="en-US" dirty="0"/>
              <a:t> </a:t>
            </a:r>
            <a:r>
              <a:rPr kumimoji="1" lang="en-US" altLang="ko-KR" dirty="0"/>
              <a:t>~ 2016.05.11(</a:t>
            </a:r>
            <a:r>
              <a:rPr kumimoji="1" lang="ko-KR" altLang="en-US" dirty="0"/>
              <a:t>수</a:t>
            </a:r>
            <a:r>
              <a:rPr kumimoji="1" lang="en-US" altLang="ko-KR" dirty="0"/>
              <a:t>)18:44:58 (GMT) 7</a:t>
            </a:r>
            <a:r>
              <a:rPr kumimoji="1" lang="ko-KR" altLang="en-US" dirty="0"/>
              <a:t>일간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(Block height : 410,119 to 411,327 : 1,209 valid blocks)</a:t>
            </a:r>
            <a:br>
              <a:rPr kumimoji="1" lang="en-US" altLang="ko-KR" dirty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		- 12,424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peers</a:t>
            </a:r>
            <a:r>
              <a:rPr kumimoji="1" lang="ko-KR" altLang="en-US" dirty="0"/>
              <a:t> </a:t>
            </a:r>
            <a:r>
              <a:rPr kumimoji="1" lang="en-US" altLang="ko-KR" dirty="0"/>
              <a:t>(8,969-ipv4 / 3,332-ipv6 / 124-TOR)</a:t>
            </a:r>
            <a:br>
              <a:rPr kumimoji="1" lang="en-US" altLang="ko-KR" dirty="0"/>
            </a:br>
            <a:r>
              <a:rPr kumimoji="1" lang="en-US" altLang="ko-KR" dirty="0"/>
              <a:t>		- </a:t>
            </a:r>
            <a:r>
              <a:rPr kumimoji="1" lang="ko-KR" altLang="en-US" dirty="0"/>
              <a:t>평균 </a:t>
            </a:r>
            <a:r>
              <a:rPr kumimoji="1" lang="en-US" altLang="ko-KR" dirty="0"/>
              <a:t>5,000~7,000 </a:t>
            </a:r>
            <a:r>
              <a:rPr kumimoji="1" lang="ko-KR" altLang="en-US" dirty="0"/>
              <a:t>연결유지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		- </a:t>
            </a:r>
            <a:r>
              <a:rPr kumimoji="1" lang="ko-KR" altLang="en-US" dirty="0"/>
              <a:t>서로 다른 </a:t>
            </a:r>
            <a:r>
              <a:rPr kumimoji="1" lang="en-US" altLang="ko-KR" dirty="0"/>
              <a:t>peer</a:t>
            </a:r>
            <a:r>
              <a:rPr kumimoji="1" lang="ko-KR" altLang="en-US" dirty="0"/>
              <a:t>로부터 받은 </a:t>
            </a:r>
            <a:r>
              <a:rPr kumimoji="1" lang="en-US" altLang="ko-KR" dirty="0"/>
              <a:t>block </a:t>
            </a:r>
            <a:r>
              <a:rPr kumimoji="1" lang="ko-KR" altLang="en-US" dirty="0"/>
              <a:t>정보가 </a:t>
            </a:r>
            <a:r>
              <a:rPr kumimoji="1" lang="en-US" altLang="ko-KR" dirty="0"/>
              <a:t>126,000</a:t>
            </a:r>
            <a:r>
              <a:rPr kumimoji="1" lang="ko-KR" altLang="en-US" dirty="0"/>
              <a:t>개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		- 589GB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TX </a:t>
            </a:r>
            <a:r>
              <a:rPr kumimoji="1" lang="en-US" altLang="ko-KR" dirty="0" err="1"/>
              <a:t>msg</a:t>
            </a:r>
            <a:r>
              <a:rPr kumimoji="1" lang="en-US" altLang="ko-KR" dirty="0"/>
              <a:t> , 3GB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Block </a:t>
            </a:r>
            <a:r>
              <a:rPr kumimoji="1" lang="en-US" altLang="ko-KR" dirty="0" err="1"/>
              <a:t>msg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를 수집하여 관찰했습니다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05911" y="6029223"/>
            <a:ext cx="74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1/9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311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Terms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9061" y="1227909"/>
            <a:ext cx="97888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 smtClean="0"/>
              <a:t>Blocks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Mined During Listening Block (MDLB) :</a:t>
            </a:r>
            <a:br>
              <a:rPr kumimoji="1" lang="en-US" altLang="ko-KR" dirty="0" smtClean="0"/>
            </a:br>
            <a:r>
              <a:rPr kumimoji="1" lang="en-US" altLang="ko-KR" dirty="0" smtClean="0"/>
              <a:t> 	</a:t>
            </a:r>
            <a:r>
              <a:rPr kumimoji="1" lang="ko-KR" altLang="en-US" dirty="0" smtClean="0"/>
              <a:t>정상적으로 발견되고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정상적으로 퍼트려진 </a:t>
            </a:r>
            <a:r>
              <a:rPr kumimoji="1" lang="en-US" altLang="ko-KR" dirty="0" smtClean="0"/>
              <a:t>Block.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Echo Blocks (EB) :</a:t>
            </a:r>
            <a:br>
              <a:rPr kumimoji="1" lang="en-US" altLang="ko-KR" dirty="0" smtClean="0"/>
            </a:br>
            <a:r>
              <a:rPr kumimoji="1" lang="en-US" altLang="ko-KR" dirty="0" smtClean="0"/>
              <a:t> 	</a:t>
            </a:r>
            <a:r>
              <a:rPr kumimoji="1" lang="ko-KR" altLang="en-US" dirty="0" smtClean="0"/>
              <a:t>과정은 정상적이나 이미 </a:t>
            </a:r>
            <a:r>
              <a:rPr kumimoji="1" lang="en-US" altLang="ko-KR" dirty="0" err="1" smtClean="0"/>
              <a:t>Blockchain</a:t>
            </a:r>
            <a:r>
              <a:rPr kumimoji="1" lang="ko-KR" altLang="en-US" dirty="0" smtClean="0"/>
              <a:t>에 포함된 뒤에 도착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inv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msg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기준 분석 때문</a:t>
            </a:r>
            <a:r>
              <a:rPr kumimoji="1" lang="en-US" altLang="ko-KR" dirty="0" smtClean="0"/>
              <a:t>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Fork Block (FB) :</a:t>
            </a:r>
            <a:br>
              <a:rPr kumimoji="1" lang="en-US" altLang="ko-KR" dirty="0" smtClean="0"/>
            </a:br>
            <a:r>
              <a:rPr kumimoji="1" lang="en-US" altLang="ko-KR" dirty="0" smtClean="0"/>
              <a:t> 	</a:t>
            </a:r>
            <a:r>
              <a:rPr kumimoji="1" lang="ko-KR" altLang="en-US" dirty="0" smtClean="0"/>
              <a:t>정상적으로 발견</a:t>
            </a:r>
            <a:r>
              <a:rPr kumimoji="1" lang="en-US" altLang="ko-KR" dirty="0" smtClean="0"/>
              <a:t>(Hashing)</a:t>
            </a:r>
            <a:r>
              <a:rPr kumimoji="1" lang="ko-KR" altLang="en-US" dirty="0" smtClean="0"/>
              <a:t>되었으나 </a:t>
            </a:r>
            <a:r>
              <a:rPr kumimoji="1" lang="en-US" altLang="ko-KR" dirty="0" err="1" smtClean="0"/>
              <a:t>Blockchain</a:t>
            </a:r>
            <a:r>
              <a:rPr kumimoji="1" lang="ko-KR" altLang="en-US" dirty="0" smtClean="0"/>
              <a:t>에 포함되지 못한 </a:t>
            </a:r>
            <a:r>
              <a:rPr kumimoji="1" lang="en-US" altLang="ko-KR" dirty="0" smtClean="0"/>
              <a:t>Block.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Invalid Block (IB) :</a:t>
            </a:r>
            <a:br>
              <a:rPr kumimoji="1" lang="en-US" altLang="ko-KR" dirty="0" smtClean="0"/>
            </a:br>
            <a:r>
              <a:rPr kumimoji="1" lang="en-US" altLang="ko-KR" dirty="0" smtClean="0"/>
              <a:t> 	</a:t>
            </a:r>
            <a:r>
              <a:rPr kumimoji="1" lang="en-US" altLang="ko-KR" dirty="0" err="1" smtClean="0"/>
              <a:t>PoW</a:t>
            </a:r>
            <a:r>
              <a:rPr kumimoji="1" lang="ko-KR" altLang="en-US" dirty="0" smtClean="0"/>
              <a:t>과정에 충족되지 못하면서 퍼트려지는 </a:t>
            </a:r>
            <a:r>
              <a:rPr kumimoji="1" lang="en-US" altLang="ko-KR" dirty="0" smtClean="0"/>
              <a:t>Block. 23</a:t>
            </a:r>
            <a:r>
              <a:rPr kumimoji="1" lang="ko-KR" altLang="en-US" dirty="0" smtClean="0"/>
              <a:t>노드로부터 </a:t>
            </a:r>
            <a:r>
              <a:rPr kumimoji="1" lang="en-US" altLang="ko-KR" dirty="0" smtClean="0"/>
              <a:t>51,103</a:t>
            </a:r>
            <a:r>
              <a:rPr kumimoji="1" lang="ko-KR" altLang="en-US" dirty="0" smtClean="0"/>
              <a:t>개 존재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en-US" altLang="ko-KR" dirty="0" smtClean="0"/>
              <a:t>Transactions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</a:t>
            </a:r>
            <a:r>
              <a:rPr kumimoji="1" lang="en-US" altLang="ko-KR" dirty="0" err="1" smtClean="0"/>
              <a:t>Blockchain</a:t>
            </a:r>
            <a:r>
              <a:rPr kumimoji="1" lang="en-US" altLang="ko-KR" dirty="0" smtClean="0"/>
              <a:t> Transactions (BT) :</a:t>
            </a:r>
            <a:br>
              <a:rPr kumimoji="1" lang="en-US" altLang="ko-KR" dirty="0" smtClean="0"/>
            </a:br>
            <a:r>
              <a:rPr kumimoji="1" lang="en-US" altLang="ko-KR" dirty="0" smtClean="0"/>
              <a:t> 	</a:t>
            </a:r>
            <a:r>
              <a:rPr kumimoji="1" lang="ko-KR" altLang="en-US" dirty="0" smtClean="0"/>
              <a:t>유효하고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Blockchain</a:t>
            </a:r>
            <a:r>
              <a:rPr kumimoji="1" lang="ko-KR" altLang="en-US" dirty="0" smtClean="0"/>
              <a:t>에 포함된 </a:t>
            </a:r>
            <a:r>
              <a:rPr kumimoji="1" lang="en-US" altLang="ko-KR" dirty="0" smtClean="0"/>
              <a:t>Transactions.</a:t>
            </a:r>
            <a:br>
              <a:rPr kumimoji="1" lang="en-US" altLang="ko-KR" dirty="0" smtClean="0"/>
            </a:br>
            <a:r>
              <a:rPr kumimoji="1" lang="en-US" altLang="ko-KR" dirty="0" smtClean="0"/>
              <a:t>- Echo </a:t>
            </a:r>
            <a:r>
              <a:rPr kumimoji="1" lang="en-US" altLang="ko-KR" dirty="0" err="1" smtClean="0"/>
              <a:t>Transcations</a:t>
            </a:r>
            <a:r>
              <a:rPr kumimoji="1" lang="en-US" altLang="ko-KR" dirty="0" smtClean="0"/>
              <a:t> (ET) : </a:t>
            </a:r>
            <a:br>
              <a:rPr kumimoji="1" lang="en-US" altLang="ko-KR" dirty="0" smtClean="0"/>
            </a:br>
            <a:r>
              <a:rPr kumimoji="1" lang="en-US" altLang="ko-KR" dirty="0" smtClean="0"/>
              <a:t> 	</a:t>
            </a:r>
            <a:r>
              <a:rPr kumimoji="1" lang="ko-KR" altLang="en-US" dirty="0" smtClean="0"/>
              <a:t>유효하고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Block</a:t>
            </a:r>
            <a:r>
              <a:rPr kumimoji="1" lang="ko-KR" altLang="en-US" dirty="0" smtClean="0"/>
              <a:t>에 포함되었으나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뒤늦게 전파되고 있는 </a:t>
            </a:r>
            <a:r>
              <a:rPr kumimoji="1" lang="en-US" altLang="ko-KR" dirty="0" smtClean="0"/>
              <a:t>Transactions. 12,425</a:t>
            </a:r>
            <a:r>
              <a:rPr kumimoji="1" lang="ko-KR" altLang="en-US" dirty="0" smtClean="0"/>
              <a:t>개 존재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Invalid Transactions (IT) :</a:t>
            </a:r>
            <a:br>
              <a:rPr kumimoji="1" lang="en-US" altLang="ko-KR" dirty="0" smtClean="0"/>
            </a:br>
            <a:r>
              <a:rPr kumimoji="1" lang="en-US" altLang="ko-KR" dirty="0" smtClean="0"/>
              <a:t> 	</a:t>
            </a:r>
            <a:r>
              <a:rPr kumimoji="1" lang="ko-KR" altLang="en-US" dirty="0" smtClean="0"/>
              <a:t>몇몇 이유로 유효하지 않은 </a:t>
            </a:r>
            <a:r>
              <a:rPr kumimoji="1" lang="en-US" altLang="ko-KR" dirty="0" smtClean="0"/>
              <a:t>Transactions. 62,889</a:t>
            </a:r>
            <a:r>
              <a:rPr kumimoji="1" lang="ko-KR" altLang="en-US" dirty="0" smtClean="0"/>
              <a:t>개 존재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05911" y="6029223"/>
            <a:ext cx="74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</a:t>
            </a:r>
            <a:r>
              <a:rPr kumimoji="1" lang="en-US" altLang="ko-KR" sz="2400" dirty="0" smtClean="0"/>
              <a:t>/9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92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Included vs excluded</a:t>
            </a:r>
            <a:endParaRPr kumimoji="1"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4A2E7B4-3501-47F2-8E6F-17E8368F0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91" y="1026930"/>
            <a:ext cx="9705170" cy="4987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5911" y="6029223"/>
            <a:ext cx="74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</a:t>
            </a:r>
            <a:r>
              <a:rPr kumimoji="1" lang="en-US" altLang="ko-KR" sz="2400" dirty="0" smtClean="0"/>
              <a:t>/9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66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Nodes reached by a new valid block</a:t>
            </a:r>
            <a:endParaRPr kumimoji="1"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4D0728E-682D-4A9E-A6B2-669FE0DE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2" y="1317233"/>
            <a:ext cx="5593784" cy="4326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6E91F27-4F10-4AC0-BF28-54755858E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476" y="1363687"/>
            <a:ext cx="5556099" cy="4280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05911" y="6029223"/>
            <a:ext cx="74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</a:t>
            </a:r>
            <a:r>
              <a:rPr kumimoji="1" lang="en-US" altLang="ko-KR" sz="2400" dirty="0" smtClean="0"/>
              <a:t>/9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03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66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Number of Transactions per hour</a:t>
            </a:r>
            <a:endParaRPr kumimoji="1"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CC470C3-716D-4BEA-912D-3920C62D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21" y="1274811"/>
            <a:ext cx="10064921" cy="5169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D96104-DC23-42D5-B61F-F96D50A9A33F}"/>
              </a:ext>
            </a:extLst>
          </p:cNvPr>
          <p:cNvSpPr txBox="1"/>
          <p:nvPr/>
        </p:nvSpPr>
        <p:spPr>
          <a:xfrm>
            <a:off x="7455877" y="4233954"/>
            <a:ext cx="3297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Included Transactions</a:t>
            </a:r>
          </a:p>
          <a:p>
            <a:r>
              <a:rPr kumimoji="1" lang="en-US" altLang="ko-KR" b="1" dirty="0">
                <a:solidFill>
                  <a:srgbClr val="FF0000"/>
                </a:solidFill>
              </a:rPr>
              <a:t/>
            </a:r>
            <a:br>
              <a:rPr kumimoji="1" lang="en-US" altLang="ko-KR" b="1" dirty="0">
                <a:solidFill>
                  <a:srgbClr val="FF0000"/>
                </a:solidFill>
              </a:rPr>
            </a:br>
            <a:r>
              <a:rPr kumimoji="1" lang="en-US" altLang="ko-KR" b="1" dirty="0">
                <a:solidFill>
                  <a:srgbClr val="FF0000"/>
                </a:solidFill>
              </a:rPr>
              <a:t>Invalid Transactions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5911" y="6029223"/>
            <a:ext cx="74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</a:t>
            </a:r>
            <a:r>
              <a:rPr kumimoji="1" lang="en-US" altLang="ko-KR" sz="2400" dirty="0" smtClean="0"/>
              <a:t>/9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26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66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Distribution of time intervals</a:t>
            </a:r>
            <a:endParaRPr kumimoji="1"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05E435E-1229-464A-97CC-31D0B3C0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8" y="1325732"/>
            <a:ext cx="10986231" cy="42169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95" y="5841471"/>
            <a:ext cx="1689100" cy="520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99274" y="5841471"/>
                <a:ext cx="51622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1/</m:t>
                    </m:r>
                    <m:r>
                      <a:rPr kumimoji="1" lang="en-US" altLang="ko-K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=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 smtClean="0"/>
                  <a:t>2800s</a:t>
                </a:r>
                <a:r>
                  <a:rPr kumimoji="1" lang="ko-KR" altLang="en-US" sz="2400" dirty="0" smtClean="0"/>
                  <a:t> </a:t>
                </a:r>
                <a:r>
                  <a:rPr kumimoji="1" lang="en-US" altLang="ko-KR" sz="2400" dirty="0" smtClean="0"/>
                  <a:t>, 4.1block</a:t>
                </a:r>
                <a:endParaRPr kumimoji="1" lang="en-US" altLang="ko-KR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74" y="5841471"/>
                <a:ext cx="516220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36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005911" y="6029223"/>
            <a:ext cx="74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</a:t>
            </a:r>
            <a:r>
              <a:rPr kumimoji="1" lang="en-US" altLang="ko-KR" sz="2400" dirty="0" smtClean="0"/>
              <a:t>/9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59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66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Fraction of included transactions</a:t>
            </a:r>
            <a:endParaRPr kumimoji="1"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AF06689-D61B-4CF2-A1F6-54B10863D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8" y="1631841"/>
            <a:ext cx="5685956" cy="43328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C283DA4-744B-431A-9991-A49789250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387" y="1695145"/>
            <a:ext cx="5429704" cy="4206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05911" y="6029223"/>
            <a:ext cx="74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7</a:t>
            </a:r>
            <a:r>
              <a:rPr kumimoji="1" lang="en-US" altLang="ko-KR" sz="2400" dirty="0" smtClean="0"/>
              <a:t>/9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2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66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Average waiting time</a:t>
            </a:r>
            <a:endParaRPr kumimoji="1"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6A77A1D-959F-499D-B24F-1F7CF3EE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5" y="1354308"/>
            <a:ext cx="5332203" cy="40758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5CCCA0A-A56B-4581-8A93-4E9CF906B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948" y="1190618"/>
            <a:ext cx="5640964" cy="4403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5911" y="6029223"/>
            <a:ext cx="74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</a:t>
            </a:r>
            <a:r>
              <a:rPr kumimoji="1" lang="en-US" altLang="ko-KR" sz="2400" dirty="0" smtClean="0"/>
              <a:t>/9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69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16654</TotalTime>
  <Words>83</Words>
  <Application>Microsoft Macintosh PowerPoint</Application>
  <PresentationFormat>와이드스크린</PresentationFormat>
  <Paragraphs>40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Cambria Math</vt:lpstr>
      <vt:lpstr>Arial</vt:lpstr>
      <vt:lpstr>Office 테마</vt:lpstr>
      <vt:lpstr>Blockchain Inefficiency in the Bitcoin Peers Network  Giuseppe Pappalardo∗1,2, T. Di Matteo1,3,4, Guido Caldarelli2 , and Tomaso Aste1,3   2017. 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Bitcoin’s Public Topology and Influential Nodes</dc:title>
  <dc:creator>설유환</dc:creator>
  <cp:lastModifiedBy>설유환</cp:lastModifiedBy>
  <cp:revision>148</cp:revision>
  <dcterms:created xsi:type="dcterms:W3CDTF">2017-12-14T10:28:20Z</dcterms:created>
  <dcterms:modified xsi:type="dcterms:W3CDTF">2018-01-17T07:36:48Z</dcterms:modified>
</cp:coreProperties>
</file>