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54" r:id="rId2"/>
    <p:sldId id="457" r:id="rId3"/>
    <p:sldId id="360" r:id="rId4"/>
    <p:sldId id="464" r:id="rId5"/>
    <p:sldId id="456" r:id="rId6"/>
    <p:sldId id="462" r:id="rId7"/>
    <p:sldId id="465" r:id="rId8"/>
    <p:sldId id="460" r:id="rId9"/>
    <p:sldId id="466" r:id="rId10"/>
    <p:sldId id="467" r:id="rId11"/>
    <p:sldId id="455" r:id="rId12"/>
    <p:sldId id="458" r:id="rId13"/>
    <p:sldId id="459" r:id="rId14"/>
    <p:sldId id="263" r:id="rId15"/>
    <p:sldId id="461" r:id="rId16"/>
    <p:sldId id="4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C15"/>
    <a:srgbClr val="4472C4"/>
    <a:srgbClr val="595959"/>
    <a:srgbClr val="16A086"/>
    <a:srgbClr val="13A286"/>
    <a:srgbClr val="445468"/>
    <a:srgbClr val="9CBC58"/>
    <a:srgbClr val="C1392B"/>
    <a:srgbClr val="C3382B"/>
    <a:srgbClr val="297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50EB-3659-4E21-85A6-A93CC68DCE64}" type="datetimeFigureOut">
              <a:rPr lang="ko-KR" altLang="en-US" smtClean="0"/>
              <a:t>2017-08-08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0903-85C3-4BC1-8466-40E94ACB7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9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0541-0799-4B80-BB55-C561F12F4962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03A348-FBDC-4A5E-B853-3495B643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2162197"/>
            <a:ext cx="6402428" cy="2139629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444750" y="3654668"/>
            <a:ext cx="7308850" cy="353943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Metamask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Chrome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Plug-in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을 이용해 간단한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Ethereum </a:t>
            </a:r>
            <a:r>
              <a:rPr lang="en-US" altLang="ko-KR" sz="150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dApp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실행해보기</a:t>
            </a:r>
            <a:endParaRPr lang="en-US" sz="15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6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TestRPC</a:t>
            </a:r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ko-KR" alt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구동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4FA658-750F-4B68-9A3C-BBDD16EF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49" y="1683104"/>
            <a:ext cx="8273539" cy="37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7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 Contract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19519" y="4890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일반적 사회에서 이뤄지는 신용거래의 불완전성을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Ethereum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이 제공하는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Smart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Contract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을</a:t>
            </a:r>
          </a:p>
          <a:p>
            <a:pPr algn="ctr"/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통해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자 개입 없이 거래당사자간 완전한 신뢰를 가진 계약을 이행할 수 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.</a:t>
            </a:r>
            <a:endParaRPr lang="id-ID" sz="16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cs typeface="Clear Sans Light" panose="020B03030302020203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11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D4F7329E-6A3C-40C2-8224-720791007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63" y="1927028"/>
            <a:ext cx="4831233" cy="2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3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 Contract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12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45CEF83-557A-4658-949E-88329443C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57" y="1918907"/>
            <a:ext cx="4540075" cy="3028879"/>
          </a:xfrm>
          <a:prstGeom prst="rect">
            <a:avLst/>
          </a:prstGeom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5AC70F38-752C-4E70-903C-D8C1AA122FBD}"/>
              </a:ext>
            </a:extLst>
          </p:cNvPr>
          <p:cNvSpPr/>
          <p:nvPr/>
        </p:nvSpPr>
        <p:spPr>
          <a:xfrm>
            <a:off x="1260857" y="1351789"/>
            <a:ext cx="4514740" cy="417176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DACF7-B6D0-4490-A6CF-96998DAC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22" y="1918907"/>
            <a:ext cx="4654778" cy="30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7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Smart Contract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13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http://cfile27.uf.tistory.com/image/25533441577BF44C059710">
            <a:extLst>
              <a:ext uri="{FF2B5EF4-FFF2-40B4-BE49-F238E27FC236}">
                <a16:creationId xmlns:a16="http://schemas.microsoft.com/office/drawing/2014/main" id="{F8244FC2-225D-4A19-BBF1-D263DC30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942620"/>
            <a:ext cx="5883165" cy="33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47B63B-1E71-4A7B-97C0-B7049080E2F8}"/>
              </a:ext>
            </a:extLst>
          </p:cNvPr>
          <p:cNvSpPr/>
          <p:nvPr/>
        </p:nvSpPr>
        <p:spPr>
          <a:xfrm>
            <a:off x="4339281" y="5392719"/>
            <a:ext cx="324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http://goodjoon.tistory.com/261</a:t>
            </a:r>
          </a:p>
        </p:txBody>
      </p:sp>
    </p:spTree>
    <p:extLst>
      <p:ext uri="{BB962C8B-B14F-4D97-AF65-F5344CB8AC3E}">
        <p14:creationId xmlns:p14="http://schemas.microsoft.com/office/powerpoint/2010/main" val="287763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dApp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14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9856CA53-24F3-4A7A-8F1B-30A5EDEE8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78" y="2299800"/>
            <a:ext cx="5090282" cy="2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Dapp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79" name="TextBox 78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15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87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88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0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1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9BF5B54-24BE-4239-9865-8DFEDABE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93" y="1598199"/>
            <a:ext cx="6085737" cy="45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 rot="2700000">
            <a:off x="2581345" y="3212192"/>
            <a:ext cx="2700243" cy="118049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2700000">
            <a:off x="4739146" y="3212196"/>
            <a:ext cx="2700243" cy="118049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2700000">
            <a:off x="6915678" y="3212198"/>
            <a:ext cx="2700243" cy="118049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More Ethereum 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05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www.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yourwebsite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.com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868699" y="6214958"/>
            <a:ext cx="825592" cy="916859"/>
            <a:chOff x="10868699" y="6240358"/>
            <a:chExt cx="825592" cy="916859"/>
          </a:xfrm>
        </p:grpSpPr>
        <p:sp>
          <p:nvSpPr>
            <p:cNvPr id="55" name="TextBox 54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935BBC0D-156C-474B-BE53-7DA8707D3EBF}" type="slidenum">
                <a:rPr 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16</a:t>
              </a:fld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994895" y="6240358"/>
              <a:ext cx="699396" cy="916859"/>
              <a:chOff x="10930629" y="6027457"/>
              <a:chExt cx="989830" cy="1297598"/>
            </a:xfrm>
          </p:grpSpPr>
          <p:sp>
            <p:nvSpPr>
              <p:cNvPr id="59" name="Shape 962"/>
              <p:cNvSpPr/>
              <p:nvPr/>
            </p:nvSpPr>
            <p:spPr>
              <a:xfrm rot="17920429">
                <a:off x="11197117" y="6073757"/>
                <a:ext cx="144531" cy="144531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" name="Shape 95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6" h="20567" extrusionOk="0">
                    <a:moveTo>
                      <a:pt x="9238" y="14072"/>
                    </a:moveTo>
                    <a:cubicBezTo>
                      <a:pt x="9105" y="16884"/>
                      <a:pt x="7229" y="19023"/>
                      <a:pt x="5050" y="18851"/>
                    </a:cubicBezTo>
                    <a:cubicBezTo>
                      <a:pt x="2871" y="18678"/>
                      <a:pt x="1212" y="16258"/>
                      <a:pt x="1346" y="13446"/>
                    </a:cubicBezTo>
                    <a:cubicBezTo>
                      <a:pt x="1480" y="10634"/>
                      <a:pt x="3355" y="8495"/>
                      <a:pt x="5535" y="8668"/>
                    </a:cubicBezTo>
                    <a:cubicBezTo>
                      <a:pt x="7714" y="8841"/>
                      <a:pt x="9372" y="11260"/>
                      <a:pt x="9238" y="14072"/>
                    </a:cubicBezTo>
                    <a:close/>
                    <a:moveTo>
                      <a:pt x="19715" y="121"/>
                    </a:moveTo>
                    <a:cubicBezTo>
                      <a:pt x="19056" y="588"/>
                      <a:pt x="11954" y="7063"/>
                      <a:pt x="11954" y="7063"/>
                    </a:cubicBezTo>
                    <a:cubicBezTo>
                      <a:pt x="11954" y="7063"/>
                      <a:pt x="11777" y="7234"/>
                      <a:pt x="11865" y="7501"/>
                    </a:cubicBezTo>
                    <a:lnTo>
                      <a:pt x="9537" y="9583"/>
                    </a:lnTo>
                    <a:cubicBezTo>
                      <a:pt x="9384" y="9323"/>
                      <a:pt x="9214" y="9074"/>
                      <a:pt x="9029" y="8838"/>
                    </a:cubicBezTo>
                    <a:cubicBezTo>
                      <a:pt x="6939" y="6186"/>
                      <a:pt x="3579" y="6222"/>
                      <a:pt x="1523" y="8918"/>
                    </a:cubicBezTo>
                    <a:cubicBezTo>
                      <a:pt x="-532" y="11614"/>
                      <a:pt x="-504" y="15949"/>
                      <a:pt x="1585" y="18601"/>
                    </a:cubicBezTo>
                    <a:cubicBezTo>
                      <a:pt x="3675" y="21253"/>
                      <a:pt x="7035" y="21217"/>
                      <a:pt x="9090" y="18521"/>
                    </a:cubicBezTo>
                    <a:cubicBezTo>
                      <a:pt x="10706" y="16403"/>
                      <a:pt x="11034" y="13271"/>
                      <a:pt x="10087" y="10740"/>
                    </a:cubicBezTo>
                    <a:lnTo>
                      <a:pt x="12463" y="8682"/>
                    </a:lnTo>
                    <a:cubicBezTo>
                      <a:pt x="12623" y="8885"/>
                      <a:pt x="12812" y="8735"/>
                      <a:pt x="12812" y="8735"/>
                    </a:cubicBezTo>
                    <a:cubicBezTo>
                      <a:pt x="12812" y="8735"/>
                      <a:pt x="20075" y="2565"/>
                      <a:pt x="20653" y="1945"/>
                    </a:cubicBezTo>
                    <a:cubicBezTo>
                      <a:pt x="21068" y="1500"/>
                      <a:pt x="20858" y="966"/>
                      <a:pt x="20708" y="702"/>
                    </a:cubicBezTo>
                    <a:lnTo>
                      <a:pt x="20712" y="698"/>
                    </a:lnTo>
                    <a:cubicBezTo>
                      <a:pt x="20712" y="698"/>
                      <a:pt x="20373" y="-347"/>
                      <a:pt x="19715" y="12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68" name="Shape 44"/>
            <p:cNvSpPr/>
            <p:nvPr/>
          </p:nvSpPr>
          <p:spPr>
            <a:xfrm>
              <a:off x="825244" y="6300868"/>
              <a:ext cx="410278" cy="41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9" name="Shape 1487"/>
            <p:cNvSpPr/>
            <p:nvPr/>
          </p:nvSpPr>
          <p:spPr>
            <a:xfrm>
              <a:off x="961710" y="6396892"/>
              <a:ext cx="167003" cy="2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93728" y="2814387"/>
            <a:ext cx="2700242" cy="1975466"/>
            <a:chOff x="1493728" y="2814387"/>
            <a:chExt cx="2700242" cy="1975466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 rot="18900000">
              <a:off x="1493728" y="3212191"/>
              <a:ext cx="2700242" cy="1180493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677" y="36"/>
                </a:cxn>
                <a:cxn ang="0">
                  <a:pos x="677" y="36"/>
                </a:cxn>
                <a:cxn ang="0">
                  <a:pos x="676" y="37"/>
                </a:cxn>
                <a:cxn ang="0">
                  <a:pos x="674" y="38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223" y="0"/>
                </a:cxn>
                <a:cxn ang="0">
                  <a:pos x="0" y="223"/>
                </a:cxn>
                <a:cxn ang="0">
                  <a:pos x="223" y="446"/>
                </a:cxn>
                <a:cxn ang="0">
                  <a:pos x="345" y="409"/>
                </a:cxn>
                <a:cxn ang="0">
                  <a:pos x="345" y="409"/>
                </a:cxn>
                <a:cxn ang="0">
                  <a:pos x="675" y="408"/>
                </a:cxn>
                <a:cxn ang="0">
                  <a:pos x="675" y="408"/>
                </a:cxn>
                <a:cxn ang="0">
                  <a:pos x="677" y="409"/>
                </a:cxn>
                <a:cxn ang="0">
                  <a:pos x="677" y="409"/>
                </a:cxn>
                <a:cxn ang="0">
                  <a:pos x="800" y="446"/>
                </a:cxn>
                <a:cxn ang="0">
                  <a:pos x="1023" y="223"/>
                </a:cxn>
                <a:cxn ang="0">
                  <a:pos x="800" y="0"/>
                </a:cxn>
              </a:cxnLst>
              <a:rect l="0" t="0" r="r" b="b"/>
              <a:pathLst>
                <a:path w="1023" h="446">
                  <a:moveTo>
                    <a:pt x="800" y="0"/>
                  </a:moveTo>
                  <a:cubicBezTo>
                    <a:pt x="754" y="0"/>
                    <a:pt x="713" y="13"/>
                    <a:pt x="677" y="36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7" y="36"/>
                    <a:pt x="676" y="37"/>
                    <a:pt x="676" y="37"/>
                  </a:cubicBezTo>
                  <a:cubicBezTo>
                    <a:pt x="675" y="37"/>
                    <a:pt x="675" y="38"/>
                    <a:pt x="674" y="38"/>
                  </a:cubicBezTo>
                  <a:cubicBezTo>
                    <a:pt x="525" y="137"/>
                    <a:pt x="345" y="36"/>
                    <a:pt x="345" y="36"/>
                  </a:cubicBezTo>
                  <a:cubicBezTo>
                    <a:pt x="345" y="36"/>
                    <a:pt x="345" y="36"/>
                    <a:pt x="345" y="36"/>
                  </a:cubicBezTo>
                  <a:cubicBezTo>
                    <a:pt x="310" y="13"/>
                    <a:pt x="268" y="0"/>
                    <a:pt x="223" y="0"/>
                  </a:cubicBezTo>
                  <a:cubicBezTo>
                    <a:pt x="99" y="0"/>
                    <a:pt x="0" y="100"/>
                    <a:pt x="0" y="223"/>
                  </a:cubicBezTo>
                  <a:cubicBezTo>
                    <a:pt x="0" y="346"/>
                    <a:pt x="99" y="446"/>
                    <a:pt x="223" y="446"/>
                  </a:cubicBezTo>
                  <a:cubicBezTo>
                    <a:pt x="268" y="446"/>
                    <a:pt x="310" y="432"/>
                    <a:pt x="345" y="409"/>
                  </a:cubicBezTo>
                  <a:cubicBezTo>
                    <a:pt x="345" y="409"/>
                    <a:pt x="345" y="409"/>
                    <a:pt x="345" y="409"/>
                  </a:cubicBezTo>
                  <a:cubicBezTo>
                    <a:pt x="345" y="409"/>
                    <a:pt x="525" y="308"/>
                    <a:pt x="675" y="408"/>
                  </a:cubicBezTo>
                  <a:cubicBezTo>
                    <a:pt x="675" y="408"/>
                    <a:pt x="675" y="408"/>
                    <a:pt x="675" y="408"/>
                  </a:cubicBezTo>
                  <a:cubicBezTo>
                    <a:pt x="676" y="409"/>
                    <a:pt x="677" y="409"/>
                    <a:pt x="677" y="409"/>
                  </a:cubicBezTo>
                  <a:cubicBezTo>
                    <a:pt x="677" y="409"/>
                    <a:pt x="677" y="409"/>
                    <a:pt x="677" y="409"/>
                  </a:cubicBezTo>
                  <a:cubicBezTo>
                    <a:pt x="713" y="432"/>
                    <a:pt x="754" y="446"/>
                    <a:pt x="800" y="446"/>
                  </a:cubicBezTo>
                  <a:cubicBezTo>
                    <a:pt x="923" y="446"/>
                    <a:pt x="1023" y="346"/>
                    <a:pt x="1023" y="223"/>
                  </a:cubicBezTo>
                  <a:cubicBezTo>
                    <a:pt x="1023" y="100"/>
                    <a:pt x="923" y="0"/>
                    <a:pt x="80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855800" y="3891819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 rot="2700000">
              <a:off x="2945587" y="2812852"/>
              <a:ext cx="894964" cy="89803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5975" y="2812851"/>
            <a:ext cx="2700242" cy="1975467"/>
            <a:chOff x="3655975" y="2812851"/>
            <a:chExt cx="2700242" cy="1975467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 rot="18900000">
              <a:off x="3655975" y="3212192"/>
              <a:ext cx="2700242" cy="1180493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677" y="36"/>
                </a:cxn>
                <a:cxn ang="0">
                  <a:pos x="677" y="36"/>
                </a:cxn>
                <a:cxn ang="0">
                  <a:pos x="676" y="37"/>
                </a:cxn>
                <a:cxn ang="0">
                  <a:pos x="674" y="38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223" y="0"/>
                </a:cxn>
                <a:cxn ang="0">
                  <a:pos x="0" y="223"/>
                </a:cxn>
                <a:cxn ang="0">
                  <a:pos x="223" y="446"/>
                </a:cxn>
                <a:cxn ang="0">
                  <a:pos x="345" y="409"/>
                </a:cxn>
                <a:cxn ang="0">
                  <a:pos x="345" y="409"/>
                </a:cxn>
                <a:cxn ang="0">
                  <a:pos x="675" y="408"/>
                </a:cxn>
                <a:cxn ang="0">
                  <a:pos x="675" y="408"/>
                </a:cxn>
                <a:cxn ang="0">
                  <a:pos x="677" y="409"/>
                </a:cxn>
                <a:cxn ang="0">
                  <a:pos x="677" y="409"/>
                </a:cxn>
                <a:cxn ang="0">
                  <a:pos x="800" y="446"/>
                </a:cxn>
                <a:cxn ang="0">
                  <a:pos x="1023" y="223"/>
                </a:cxn>
                <a:cxn ang="0">
                  <a:pos x="800" y="0"/>
                </a:cxn>
              </a:cxnLst>
              <a:rect l="0" t="0" r="r" b="b"/>
              <a:pathLst>
                <a:path w="1023" h="446">
                  <a:moveTo>
                    <a:pt x="800" y="0"/>
                  </a:moveTo>
                  <a:cubicBezTo>
                    <a:pt x="754" y="0"/>
                    <a:pt x="713" y="13"/>
                    <a:pt x="677" y="36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7" y="36"/>
                    <a:pt x="676" y="37"/>
                    <a:pt x="676" y="37"/>
                  </a:cubicBezTo>
                  <a:cubicBezTo>
                    <a:pt x="675" y="37"/>
                    <a:pt x="675" y="38"/>
                    <a:pt x="674" y="38"/>
                  </a:cubicBezTo>
                  <a:cubicBezTo>
                    <a:pt x="525" y="137"/>
                    <a:pt x="345" y="36"/>
                    <a:pt x="345" y="36"/>
                  </a:cubicBezTo>
                  <a:cubicBezTo>
                    <a:pt x="345" y="36"/>
                    <a:pt x="345" y="36"/>
                    <a:pt x="345" y="36"/>
                  </a:cubicBezTo>
                  <a:cubicBezTo>
                    <a:pt x="310" y="13"/>
                    <a:pt x="268" y="0"/>
                    <a:pt x="223" y="0"/>
                  </a:cubicBezTo>
                  <a:cubicBezTo>
                    <a:pt x="99" y="0"/>
                    <a:pt x="0" y="100"/>
                    <a:pt x="0" y="223"/>
                  </a:cubicBezTo>
                  <a:cubicBezTo>
                    <a:pt x="0" y="346"/>
                    <a:pt x="99" y="446"/>
                    <a:pt x="223" y="446"/>
                  </a:cubicBezTo>
                  <a:cubicBezTo>
                    <a:pt x="268" y="446"/>
                    <a:pt x="310" y="432"/>
                    <a:pt x="345" y="409"/>
                  </a:cubicBezTo>
                  <a:cubicBezTo>
                    <a:pt x="345" y="409"/>
                    <a:pt x="345" y="409"/>
                    <a:pt x="345" y="409"/>
                  </a:cubicBezTo>
                  <a:cubicBezTo>
                    <a:pt x="345" y="409"/>
                    <a:pt x="525" y="308"/>
                    <a:pt x="675" y="408"/>
                  </a:cubicBezTo>
                  <a:cubicBezTo>
                    <a:pt x="675" y="408"/>
                    <a:pt x="675" y="408"/>
                    <a:pt x="675" y="408"/>
                  </a:cubicBezTo>
                  <a:cubicBezTo>
                    <a:pt x="676" y="409"/>
                    <a:pt x="677" y="409"/>
                    <a:pt x="677" y="409"/>
                  </a:cubicBezTo>
                  <a:cubicBezTo>
                    <a:pt x="677" y="409"/>
                    <a:pt x="677" y="409"/>
                    <a:pt x="677" y="409"/>
                  </a:cubicBezTo>
                  <a:cubicBezTo>
                    <a:pt x="713" y="432"/>
                    <a:pt x="754" y="446"/>
                    <a:pt x="800" y="446"/>
                  </a:cubicBezTo>
                  <a:cubicBezTo>
                    <a:pt x="923" y="446"/>
                    <a:pt x="1023" y="346"/>
                    <a:pt x="1023" y="223"/>
                  </a:cubicBezTo>
                  <a:cubicBezTo>
                    <a:pt x="1023" y="100"/>
                    <a:pt x="923" y="0"/>
                    <a:pt x="800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101980" y="2812851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 rot="2700000">
              <a:off x="4019659" y="3891819"/>
              <a:ext cx="894964" cy="89803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28061" y="2812851"/>
            <a:ext cx="2700242" cy="1980603"/>
            <a:chOff x="5828061" y="2812851"/>
            <a:chExt cx="2700242" cy="1980603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8900000">
              <a:off x="5828061" y="3212198"/>
              <a:ext cx="2700242" cy="1180493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677" y="36"/>
                </a:cxn>
                <a:cxn ang="0">
                  <a:pos x="677" y="36"/>
                </a:cxn>
                <a:cxn ang="0">
                  <a:pos x="676" y="37"/>
                </a:cxn>
                <a:cxn ang="0">
                  <a:pos x="674" y="38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223" y="0"/>
                </a:cxn>
                <a:cxn ang="0">
                  <a:pos x="0" y="223"/>
                </a:cxn>
                <a:cxn ang="0">
                  <a:pos x="223" y="446"/>
                </a:cxn>
                <a:cxn ang="0">
                  <a:pos x="345" y="409"/>
                </a:cxn>
                <a:cxn ang="0">
                  <a:pos x="345" y="409"/>
                </a:cxn>
                <a:cxn ang="0">
                  <a:pos x="675" y="408"/>
                </a:cxn>
                <a:cxn ang="0">
                  <a:pos x="675" y="408"/>
                </a:cxn>
                <a:cxn ang="0">
                  <a:pos x="677" y="409"/>
                </a:cxn>
                <a:cxn ang="0">
                  <a:pos x="677" y="409"/>
                </a:cxn>
                <a:cxn ang="0">
                  <a:pos x="800" y="446"/>
                </a:cxn>
                <a:cxn ang="0">
                  <a:pos x="1023" y="223"/>
                </a:cxn>
                <a:cxn ang="0">
                  <a:pos x="800" y="0"/>
                </a:cxn>
              </a:cxnLst>
              <a:rect l="0" t="0" r="r" b="b"/>
              <a:pathLst>
                <a:path w="1023" h="446">
                  <a:moveTo>
                    <a:pt x="800" y="0"/>
                  </a:moveTo>
                  <a:cubicBezTo>
                    <a:pt x="754" y="0"/>
                    <a:pt x="713" y="13"/>
                    <a:pt x="677" y="36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7" y="36"/>
                    <a:pt x="676" y="37"/>
                    <a:pt x="676" y="37"/>
                  </a:cubicBezTo>
                  <a:cubicBezTo>
                    <a:pt x="675" y="37"/>
                    <a:pt x="675" y="38"/>
                    <a:pt x="674" y="38"/>
                  </a:cubicBezTo>
                  <a:cubicBezTo>
                    <a:pt x="525" y="137"/>
                    <a:pt x="345" y="36"/>
                    <a:pt x="345" y="36"/>
                  </a:cubicBezTo>
                  <a:cubicBezTo>
                    <a:pt x="345" y="36"/>
                    <a:pt x="345" y="36"/>
                    <a:pt x="345" y="36"/>
                  </a:cubicBezTo>
                  <a:cubicBezTo>
                    <a:pt x="310" y="13"/>
                    <a:pt x="268" y="0"/>
                    <a:pt x="223" y="0"/>
                  </a:cubicBezTo>
                  <a:cubicBezTo>
                    <a:pt x="99" y="0"/>
                    <a:pt x="0" y="100"/>
                    <a:pt x="0" y="223"/>
                  </a:cubicBezTo>
                  <a:cubicBezTo>
                    <a:pt x="0" y="346"/>
                    <a:pt x="99" y="446"/>
                    <a:pt x="223" y="446"/>
                  </a:cubicBezTo>
                  <a:cubicBezTo>
                    <a:pt x="268" y="446"/>
                    <a:pt x="310" y="432"/>
                    <a:pt x="345" y="409"/>
                  </a:cubicBezTo>
                  <a:cubicBezTo>
                    <a:pt x="345" y="409"/>
                    <a:pt x="345" y="409"/>
                    <a:pt x="345" y="409"/>
                  </a:cubicBezTo>
                  <a:cubicBezTo>
                    <a:pt x="345" y="409"/>
                    <a:pt x="525" y="308"/>
                    <a:pt x="675" y="408"/>
                  </a:cubicBezTo>
                  <a:cubicBezTo>
                    <a:pt x="675" y="408"/>
                    <a:pt x="675" y="408"/>
                    <a:pt x="675" y="408"/>
                  </a:cubicBezTo>
                  <a:cubicBezTo>
                    <a:pt x="676" y="409"/>
                    <a:pt x="677" y="409"/>
                    <a:pt x="677" y="409"/>
                  </a:cubicBezTo>
                  <a:cubicBezTo>
                    <a:pt x="677" y="409"/>
                    <a:pt x="677" y="409"/>
                    <a:pt x="677" y="409"/>
                  </a:cubicBezTo>
                  <a:cubicBezTo>
                    <a:pt x="713" y="432"/>
                    <a:pt x="754" y="446"/>
                    <a:pt x="800" y="446"/>
                  </a:cubicBezTo>
                  <a:cubicBezTo>
                    <a:pt x="923" y="446"/>
                    <a:pt x="1023" y="346"/>
                    <a:pt x="1023" y="223"/>
                  </a:cubicBezTo>
                  <a:cubicBezTo>
                    <a:pt x="1023" y="100"/>
                    <a:pt x="923" y="0"/>
                    <a:pt x="800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6192720" y="3895420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7282605" y="2812851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990307" y="2810219"/>
            <a:ext cx="2700242" cy="1677954"/>
            <a:chOff x="7990307" y="2810219"/>
            <a:chExt cx="2700242" cy="1677954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 rot="18900000">
              <a:off x="7990307" y="3212199"/>
              <a:ext cx="2700242" cy="1180493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677" y="36"/>
                </a:cxn>
                <a:cxn ang="0">
                  <a:pos x="677" y="36"/>
                </a:cxn>
                <a:cxn ang="0">
                  <a:pos x="676" y="37"/>
                </a:cxn>
                <a:cxn ang="0">
                  <a:pos x="674" y="38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223" y="0"/>
                </a:cxn>
                <a:cxn ang="0">
                  <a:pos x="0" y="223"/>
                </a:cxn>
                <a:cxn ang="0">
                  <a:pos x="223" y="446"/>
                </a:cxn>
                <a:cxn ang="0">
                  <a:pos x="345" y="409"/>
                </a:cxn>
                <a:cxn ang="0">
                  <a:pos x="345" y="409"/>
                </a:cxn>
                <a:cxn ang="0">
                  <a:pos x="675" y="408"/>
                </a:cxn>
                <a:cxn ang="0">
                  <a:pos x="675" y="408"/>
                </a:cxn>
                <a:cxn ang="0">
                  <a:pos x="677" y="409"/>
                </a:cxn>
                <a:cxn ang="0">
                  <a:pos x="677" y="409"/>
                </a:cxn>
                <a:cxn ang="0">
                  <a:pos x="800" y="446"/>
                </a:cxn>
                <a:cxn ang="0">
                  <a:pos x="1023" y="223"/>
                </a:cxn>
                <a:cxn ang="0">
                  <a:pos x="800" y="0"/>
                </a:cxn>
              </a:cxnLst>
              <a:rect l="0" t="0" r="r" b="b"/>
              <a:pathLst>
                <a:path w="1023" h="446">
                  <a:moveTo>
                    <a:pt x="800" y="0"/>
                  </a:moveTo>
                  <a:cubicBezTo>
                    <a:pt x="754" y="0"/>
                    <a:pt x="713" y="13"/>
                    <a:pt x="677" y="36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7" y="36"/>
                    <a:pt x="676" y="37"/>
                    <a:pt x="676" y="37"/>
                  </a:cubicBezTo>
                  <a:cubicBezTo>
                    <a:pt x="675" y="37"/>
                    <a:pt x="675" y="38"/>
                    <a:pt x="674" y="38"/>
                  </a:cubicBezTo>
                  <a:cubicBezTo>
                    <a:pt x="525" y="137"/>
                    <a:pt x="345" y="36"/>
                    <a:pt x="345" y="36"/>
                  </a:cubicBezTo>
                  <a:cubicBezTo>
                    <a:pt x="345" y="36"/>
                    <a:pt x="345" y="36"/>
                    <a:pt x="345" y="36"/>
                  </a:cubicBezTo>
                  <a:cubicBezTo>
                    <a:pt x="310" y="13"/>
                    <a:pt x="268" y="0"/>
                    <a:pt x="223" y="0"/>
                  </a:cubicBezTo>
                  <a:cubicBezTo>
                    <a:pt x="99" y="0"/>
                    <a:pt x="0" y="100"/>
                    <a:pt x="0" y="223"/>
                  </a:cubicBezTo>
                  <a:cubicBezTo>
                    <a:pt x="0" y="346"/>
                    <a:pt x="99" y="446"/>
                    <a:pt x="223" y="446"/>
                  </a:cubicBezTo>
                  <a:cubicBezTo>
                    <a:pt x="268" y="446"/>
                    <a:pt x="310" y="432"/>
                    <a:pt x="345" y="409"/>
                  </a:cubicBezTo>
                  <a:cubicBezTo>
                    <a:pt x="345" y="409"/>
                    <a:pt x="345" y="409"/>
                    <a:pt x="345" y="409"/>
                  </a:cubicBezTo>
                  <a:cubicBezTo>
                    <a:pt x="345" y="409"/>
                    <a:pt x="525" y="308"/>
                    <a:pt x="675" y="408"/>
                  </a:cubicBezTo>
                  <a:cubicBezTo>
                    <a:pt x="675" y="408"/>
                    <a:pt x="675" y="408"/>
                    <a:pt x="675" y="408"/>
                  </a:cubicBezTo>
                  <a:cubicBezTo>
                    <a:pt x="676" y="409"/>
                    <a:pt x="677" y="409"/>
                    <a:pt x="677" y="409"/>
                  </a:cubicBezTo>
                  <a:cubicBezTo>
                    <a:pt x="677" y="409"/>
                    <a:pt x="677" y="409"/>
                    <a:pt x="677" y="409"/>
                  </a:cubicBezTo>
                  <a:cubicBezTo>
                    <a:pt x="713" y="432"/>
                    <a:pt x="754" y="446"/>
                    <a:pt x="800" y="446"/>
                  </a:cubicBezTo>
                  <a:cubicBezTo>
                    <a:pt x="923" y="446"/>
                    <a:pt x="1023" y="346"/>
                    <a:pt x="1023" y="223"/>
                  </a:cubicBezTo>
                  <a:cubicBezTo>
                    <a:pt x="1023" y="100"/>
                    <a:pt x="923" y="0"/>
                    <a:pt x="80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>
              <a:off x="9436261" y="2810219"/>
              <a:ext cx="894964" cy="8980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650114" y="4107958"/>
              <a:ext cx="308364" cy="380215"/>
              <a:chOff x="2386013" y="3200401"/>
              <a:chExt cx="163513" cy="201613"/>
            </a:xfrm>
            <a:solidFill>
              <a:srgbClr val="C3382B"/>
            </a:solidFill>
          </p:grpSpPr>
          <p:sp>
            <p:nvSpPr>
              <p:cNvPr id="79" name="Rectangle 18"/>
              <p:cNvSpPr>
                <a:spLocks noChangeArrowheads="1"/>
              </p:cNvSpPr>
              <p:nvPr/>
            </p:nvSpPr>
            <p:spPr bwMode="auto">
              <a:xfrm>
                <a:off x="2428875" y="3297238"/>
                <a:ext cx="28575" cy="25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0" name="Rectangle 19"/>
              <p:cNvSpPr>
                <a:spLocks noChangeArrowheads="1"/>
              </p:cNvSpPr>
              <p:nvPr/>
            </p:nvSpPr>
            <p:spPr bwMode="auto">
              <a:xfrm>
                <a:off x="2473325" y="3297238"/>
                <a:ext cx="28575" cy="25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1" name="Rectangle 20"/>
              <p:cNvSpPr>
                <a:spLocks noChangeArrowheads="1"/>
              </p:cNvSpPr>
              <p:nvPr/>
            </p:nvSpPr>
            <p:spPr bwMode="auto">
              <a:xfrm>
                <a:off x="2516188" y="3297238"/>
                <a:ext cx="28575" cy="25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Rectangle 21"/>
              <p:cNvSpPr>
                <a:spLocks noChangeArrowheads="1"/>
              </p:cNvSpPr>
              <p:nvPr/>
            </p:nvSpPr>
            <p:spPr bwMode="auto">
              <a:xfrm>
                <a:off x="2428875" y="3338513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3" name="Rectangle 22"/>
              <p:cNvSpPr>
                <a:spLocks noChangeArrowheads="1"/>
              </p:cNvSpPr>
              <p:nvPr/>
            </p:nvSpPr>
            <p:spPr bwMode="auto">
              <a:xfrm>
                <a:off x="2473325" y="3338513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4" name="Rectangle 23"/>
              <p:cNvSpPr>
                <a:spLocks noChangeArrowheads="1"/>
              </p:cNvSpPr>
              <p:nvPr/>
            </p:nvSpPr>
            <p:spPr bwMode="auto">
              <a:xfrm>
                <a:off x="2516188" y="3338513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2428875" y="3378201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Rectangle 25"/>
              <p:cNvSpPr>
                <a:spLocks noChangeArrowheads="1"/>
              </p:cNvSpPr>
              <p:nvPr/>
            </p:nvSpPr>
            <p:spPr bwMode="auto">
              <a:xfrm>
                <a:off x="2386013" y="3338513"/>
                <a:ext cx="25400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Rectangle 26"/>
              <p:cNvSpPr>
                <a:spLocks noChangeArrowheads="1"/>
              </p:cNvSpPr>
              <p:nvPr/>
            </p:nvSpPr>
            <p:spPr bwMode="auto">
              <a:xfrm>
                <a:off x="2386013" y="3378201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8" name="Rectangle 27"/>
              <p:cNvSpPr>
                <a:spLocks noChangeArrowheads="1"/>
              </p:cNvSpPr>
              <p:nvPr/>
            </p:nvSpPr>
            <p:spPr bwMode="auto">
              <a:xfrm>
                <a:off x="2473325" y="3378201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9" name="Rectangle 28"/>
              <p:cNvSpPr>
                <a:spLocks noChangeArrowheads="1"/>
              </p:cNvSpPr>
              <p:nvPr/>
            </p:nvSpPr>
            <p:spPr bwMode="auto">
              <a:xfrm>
                <a:off x="2516188" y="3378201"/>
                <a:ext cx="28575" cy="238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2387600" y="3200401"/>
                <a:ext cx="20638" cy="349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2" name="Rectangle 31"/>
              <p:cNvSpPr>
                <a:spLocks noChangeArrowheads="1"/>
              </p:cNvSpPr>
              <p:nvPr/>
            </p:nvSpPr>
            <p:spPr bwMode="auto">
              <a:xfrm>
                <a:off x="2525713" y="3200401"/>
                <a:ext cx="23813" cy="349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CC197F-D5DC-4C18-9234-1F9E9D289361}"/>
              </a:ext>
            </a:extLst>
          </p:cNvPr>
          <p:cNvSpPr txBox="1"/>
          <p:nvPr/>
        </p:nvSpPr>
        <p:spPr>
          <a:xfrm>
            <a:off x="1898484" y="4046089"/>
            <a:ext cx="81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907A2E-607A-4429-BCCA-368482A73581}"/>
              </a:ext>
            </a:extLst>
          </p:cNvPr>
          <p:cNvSpPr txBox="1"/>
          <p:nvPr/>
        </p:nvSpPr>
        <p:spPr>
          <a:xfrm>
            <a:off x="2979783" y="3054745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’14. 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8D3469-E5C8-4502-B32F-5AA72425BBC6}"/>
              </a:ext>
            </a:extLst>
          </p:cNvPr>
          <p:cNvSpPr txBox="1"/>
          <p:nvPr/>
        </p:nvSpPr>
        <p:spPr>
          <a:xfrm>
            <a:off x="4054062" y="4151897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’14. 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91516B-6D18-4023-814C-91C96087EC39}"/>
              </a:ext>
            </a:extLst>
          </p:cNvPr>
          <p:cNvSpPr txBox="1"/>
          <p:nvPr/>
        </p:nvSpPr>
        <p:spPr>
          <a:xfrm>
            <a:off x="5164813" y="3061813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’16.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355C0F-21F4-4421-8124-61E4645E1423}"/>
              </a:ext>
            </a:extLst>
          </p:cNvPr>
          <p:cNvSpPr txBox="1"/>
          <p:nvPr/>
        </p:nvSpPr>
        <p:spPr>
          <a:xfrm>
            <a:off x="1444502" y="4944123"/>
            <a:ext cx="1656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Whitepaper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발표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3ECBEA-2B42-4A4C-BD71-C8178C9B66D4}"/>
              </a:ext>
            </a:extLst>
          </p:cNvPr>
          <p:cNvSpPr txBox="1"/>
          <p:nvPr/>
        </p:nvSpPr>
        <p:spPr>
          <a:xfrm>
            <a:off x="3137436" y="2295365"/>
            <a:ext cx="48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ICO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6DF291-C9CB-490C-B5D1-A24133FB9CC3}"/>
              </a:ext>
            </a:extLst>
          </p:cNvPr>
          <p:cNvSpPr txBox="1"/>
          <p:nvPr/>
        </p:nvSpPr>
        <p:spPr>
          <a:xfrm>
            <a:off x="3792189" y="4944123"/>
            <a:ext cx="1323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Frontier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출시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1CE35E-B11E-4EFF-8733-3EEA8F16358B}"/>
              </a:ext>
            </a:extLst>
          </p:cNvPr>
          <p:cNvSpPr txBox="1"/>
          <p:nvPr/>
        </p:nvSpPr>
        <p:spPr>
          <a:xfrm>
            <a:off x="4737001" y="2286252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Homestead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출시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5B4031-3F93-4D3E-986D-41655FB3AA78}"/>
              </a:ext>
            </a:extLst>
          </p:cNvPr>
          <p:cNvSpPr txBox="1"/>
          <p:nvPr/>
        </p:nvSpPr>
        <p:spPr>
          <a:xfrm>
            <a:off x="5758714" y="4968645"/>
            <a:ext cx="189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DAO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해킹 및 하드포크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67BB93-8D34-484D-A1C8-8D70EFF12E0D}"/>
              </a:ext>
            </a:extLst>
          </p:cNvPr>
          <p:cNvSpPr txBox="1"/>
          <p:nvPr/>
        </p:nvSpPr>
        <p:spPr>
          <a:xfrm>
            <a:off x="6826433" y="2284948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DoS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공격 및 하드포크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D09D8E0-D092-4100-80E6-2368053C7629}"/>
              </a:ext>
            </a:extLst>
          </p:cNvPr>
          <p:cNvSpPr txBox="1"/>
          <p:nvPr/>
        </p:nvSpPr>
        <p:spPr>
          <a:xfrm>
            <a:off x="6222051" y="4151897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’16. 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773F26-19E9-4DE4-9152-8C8A22621DC8}"/>
              </a:ext>
            </a:extLst>
          </p:cNvPr>
          <p:cNvSpPr txBox="1"/>
          <p:nvPr/>
        </p:nvSpPr>
        <p:spPr>
          <a:xfrm>
            <a:off x="7345106" y="3054683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’16. 9</a:t>
            </a:r>
          </a:p>
        </p:txBody>
      </p:sp>
      <p:sp>
        <p:nvSpPr>
          <p:cNvPr id="107" name="Oval 6">
            <a:extLst>
              <a:ext uri="{FF2B5EF4-FFF2-40B4-BE49-F238E27FC236}">
                <a16:creationId xmlns:a16="http://schemas.microsoft.com/office/drawing/2014/main" id="{5E73E6F9-B857-41ED-9EAB-9FC3335C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291" y="3889459"/>
            <a:ext cx="894964" cy="89803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72505F-574B-4129-892E-5902FF0F1D04}"/>
              </a:ext>
            </a:extLst>
          </p:cNvPr>
          <p:cNvSpPr txBox="1"/>
          <p:nvPr/>
        </p:nvSpPr>
        <p:spPr>
          <a:xfrm>
            <a:off x="8405147" y="4154673"/>
            <a:ext cx="81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’17.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73643F-94B7-4B10-83EF-39635C0C9D47}"/>
              </a:ext>
            </a:extLst>
          </p:cNvPr>
          <p:cNvSpPr txBox="1"/>
          <p:nvPr/>
        </p:nvSpPr>
        <p:spPr>
          <a:xfrm>
            <a:off x="8024063" y="4970756"/>
            <a:ext cx="176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Metropolis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출시예정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6F514B-B7F6-4EFC-9461-0C1B19A2E4A3}"/>
              </a:ext>
            </a:extLst>
          </p:cNvPr>
          <p:cNvSpPr txBox="1"/>
          <p:nvPr/>
        </p:nvSpPr>
        <p:spPr>
          <a:xfrm>
            <a:off x="9511974" y="2962350"/>
            <a:ext cx="81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</a:rPr>
              <a:t>’18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D0D821-DD94-40F3-B6D6-BA251951B4EE}"/>
              </a:ext>
            </a:extLst>
          </p:cNvPr>
          <p:cNvSpPr txBox="1"/>
          <p:nvPr/>
        </p:nvSpPr>
        <p:spPr>
          <a:xfrm>
            <a:off x="9245259" y="2285207"/>
            <a:ext cx="1558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Serenity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cs typeface="Clear Sans" panose="020B0503030202020304" pitchFamily="34" charset="0"/>
              </a:rPr>
              <a:t>출시예정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53" grpId="0"/>
      <p:bldP spid="42" grpId="0"/>
      <p:bldP spid="42" grpId="1"/>
      <p:bldP spid="42" grpId="2"/>
      <p:bldP spid="42" grpId="3"/>
      <p:bldP spid="42" grpId="4"/>
      <p:bldP spid="42" grpId="5"/>
      <p:bldP spid="42" grpId="6"/>
      <p:bldP spid="42" grpId="7"/>
      <p:bldP spid="42" grpId="8"/>
      <p:bldP spid="42" grpId="9"/>
      <p:bldP spid="42" grpId="10"/>
      <p:bldP spid="42" grpId="11"/>
      <p:bldP spid="42" grpId="1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5F2B11-9346-41E1-ADE9-CD215580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31" y="685800"/>
            <a:ext cx="6879059" cy="569856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437560" y="442520"/>
            <a:ext cx="9144000" cy="7462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ko-KR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dApp</a:t>
            </a:r>
            <a:endParaRPr lang="en-GB" altLang="ko-KR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Metamask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F0AC81-A7CD-49FE-97C3-C6CBA3112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37" y="1432077"/>
            <a:ext cx="8961364" cy="49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745E32-5D1B-487D-8F5A-73360F6064B7}"/>
              </a:ext>
            </a:extLst>
          </p:cNvPr>
          <p:cNvGrpSpPr/>
          <p:nvPr/>
        </p:nvGrpSpPr>
        <p:grpSpPr>
          <a:xfrm>
            <a:off x="1059311" y="1447348"/>
            <a:ext cx="10584857" cy="4819650"/>
            <a:chOff x="1059311" y="1447348"/>
            <a:chExt cx="10584857" cy="4819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F42F30C-C2B8-4FBD-9184-44BDB179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311" y="1451776"/>
              <a:ext cx="3467584" cy="47917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B9DBA73-7C0B-444C-AFC8-6F6EB5483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1814" y="1447348"/>
              <a:ext cx="3438525" cy="48006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DCDF505-54D3-4CCE-A7D1-26ED731C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7068" y="1447348"/>
              <a:ext cx="3467100" cy="4819650"/>
            </a:xfrm>
            <a:prstGeom prst="rect">
              <a:avLst/>
            </a:prstGeom>
          </p:spPr>
        </p:pic>
      </p:grpSp>
      <p:sp>
        <p:nvSpPr>
          <p:cNvPr id="46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Metamask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F05217-2FC0-494F-B680-D3D717302B4A}"/>
              </a:ext>
            </a:extLst>
          </p:cNvPr>
          <p:cNvGrpSpPr/>
          <p:nvPr/>
        </p:nvGrpSpPr>
        <p:grpSpPr>
          <a:xfrm>
            <a:off x="144911" y="1145749"/>
            <a:ext cx="11238907" cy="5014905"/>
            <a:chOff x="144911" y="1145749"/>
            <a:chExt cx="11238907" cy="50149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7438E7-5C58-4874-A65C-EC9063FA440D}"/>
                </a:ext>
              </a:extLst>
            </p:cNvPr>
            <p:cNvSpPr/>
            <p:nvPr/>
          </p:nvSpPr>
          <p:spPr>
            <a:xfrm>
              <a:off x="1059311" y="1451776"/>
              <a:ext cx="1242154" cy="3597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57822-72F7-4AE7-8326-73424893E959}"/>
                </a:ext>
              </a:extLst>
            </p:cNvPr>
            <p:cNvSpPr txBox="1"/>
            <p:nvPr/>
          </p:nvSpPr>
          <p:spPr>
            <a:xfrm>
              <a:off x="144911" y="1145749"/>
              <a:ext cx="247364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개발진행을 위한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Test Net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9BAC9-0EF9-4102-8FEF-1B9A10ABD5FC}"/>
                </a:ext>
              </a:extLst>
            </p:cNvPr>
            <p:cNvSpPr/>
            <p:nvPr/>
          </p:nvSpPr>
          <p:spPr>
            <a:xfrm>
              <a:off x="1400203" y="3487869"/>
              <a:ext cx="2736755" cy="6088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6F0BBB-221E-4BD3-828F-C0145AAB5E55}"/>
                </a:ext>
              </a:extLst>
            </p:cNvPr>
            <p:cNvSpPr txBox="1"/>
            <p:nvPr/>
          </p:nvSpPr>
          <p:spPr>
            <a:xfrm>
              <a:off x="2431365" y="4260685"/>
              <a:ext cx="24736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개인키를 생성시키는 문자열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-&gt; HD</a:t>
              </a:r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월렛</a:t>
              </a:r>
              <a:endParaRPr lang="en-US" altLang="ko-KR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CD6CD8-9B37-4B0C-AA5A-E5949827A477}"/>
                </a:ext>
              </a:extLst>
            </p:cNvPr>
            <p:cNvSpPr/>
            <p:nvPr/>
          </p:nvSpPr>
          <p:spPr>
            <a:xfrm>
              <a:off x="4758475" y="3432529"/>
              <a:ext cx="3129380" cy="272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1BE988-3BFD-4EDD-91AB-8095BB21AA17}"/>
                </a:ext>
              </a:extLst>
            </p:cNvPr>
            <p:cNvSpPr/>
            <p:nvPr/>
          </p:nvSpPr>
          <p:spPr>
            <a:xfrm>
              <a:off x="8437418" y="4638487"/>
              <a:ext cx="2946400" cy="2752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CF28A3-E2FD-4A07-AA2B-DFF4CBD8FBCB}"/>
                </a:ext>
              </a:extLst>
            </p:cNvPr>
            <p:cNvSpPr txBox="1"/>
            <p:nvPr/>
          </p:nvSpPr>
          <p:spPr>
            <a:xfrm>
              <a:off x="8673797" y="4956725"/>
              <a:ext cx="247364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지갑 주소</a:t>
              </a:r>
              <a:endParaRPr lang="en-US" altLang="ko-KR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58B8DC-9B32-4CB0-99C2-7090BD8FFF93}"/>
                </a:ext>
              </a:extLst>
            </p:cNvPr>
            <p:cNvSpPr txBox="1"/>
            <p:nvPr/>
          </p:nvSpPr>
          <p:spPr>
            <a:xfrm>
              <a:off x="5781617" y="3155079"/>
              <a:ext cx="247364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트랜잭션 목록</a:t>
              </a:r>
              <a:endParaRPr lang="en-US" altLang="ko-KR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1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Solidity compiler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F16854-4E9F-47BB-90E9-4ACBAB46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678" y="1432077"/>
            <a:ext cx="5657850" cy="450532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ADCB49-6CAE-4D45-9B5E-6F6AB2C01381}"/>
              </a:ext>
            </a:extLst>
          </p:cNvPr>
          <p:cNvGrpSpPr/>
          <p:nvPr/>
        </p:nvGrpSpPr>
        <p:grpSpPr>
          <a:xfrm>
            <a:off x="479089" y="1740275"/>
            <a:ext cx="5192569" cy="3317640"/>
            <a:chOff x="479089" y="1740275"/>
            <a:chExt cx="5192569" cy="331764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3A9F00F-603F-4AAC-9D69-1EBDBDEB0AE9}"/>
                </a:ext>
              </a:extLst>
            </p:cNvPr>
            <p:cNvGrpSpPr/>
            <p:nvPr/>
          </p:nvGrpSpPr>
          <p:grpSpPr>
            <a:xfrm>
              <a:off x="479089" y="2088785"/>
              <a:ext cx="5192569" cy="2969130"/>
              <a:chOff x="512645" y="1300219"/>
              <a:chExt cx="5192569" cy="296913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A74F78F5-A9EA-4051-90C6-5E7C2739F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41" y="1341862"/>
                <a:ext cx="5155873" cy="2927487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A32A7C3-CB4E-4F8F-A0C3-7098CD287C90}"/>
                  </a:ext>
                </a:extLst>
              </p:cNvPr>
              <p:cNvSpPr/>
              <p:nvPr/>
            </p:nvSpPr>
            <p:spPr>
              <a:xfrm>
                <a:off x="512645" y="1300219"/>
                <a:ext cx="5108134" cy="296913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0DEB1B-A364-4E52-9A88-E2154EC61337}"/>
                </a:ext>
              </a:extLst>
            </p:cNvPr>
            <p:cNvSpPr txBox="1"/>
            <p:nvPr/>
          </p:nvSpPr>
          <p:spPr>
            <a:xfrm>
              <a:off x="799255" y="1740275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Solidity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language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로 쓰여진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Smart Contract 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코드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C4530AB-9330-4866-999C-C21C20078F54}"/>
              </a:ext>
            </a:extLst>
          </p:cNvPr>
          <p:cNvGrpSpPr/>
          <p:nvPr/>
        </p:nvGrpSpPr>
        <p:grpSpPr>
          <a:xfrm>
            <a:off x="5587223" y="1186367"/>
            <a:ext cx="5501828" cy="3368493"/>
            <a:chOff x="5587223" y="1186367"/>
            <a:chExt cx="5501828" cy="336849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07F228F-997F-4BF7-9B3F-2513B61F8C8F}"/>
                </a:ext>
              </a:extLst>
            </p:cNvPr>
            <p:cNvGrpSpPr/>
            <p:nvPr/>
          </p:nvGrpSpPr>
          <p:grpSpPr>
            <a:xfrm>
              <a:off x="5587223" y="1495305"/>
              <a:ext cx="4450162" cy="3059555"/>
              <a:chOff x="5587223" y="1495305"/>
              <a:chExt cx="4450162" cy="305955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4F143B1-6DCA-44BA-A8C9-E59CB40403A0}"/>
                  </a:ext>
                </a:extLst>
              </p:cNvPr>
              <p:cNvSpPr/>
              <p:nvPr/>
            </p:nvSpPr>
            <p:spPr>
              <a:xfrm>
                <a:off x="8098046" y="1495305"/>
                <a:ext cx="1939339" cy="3675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7075C121-02ED-436B-983A-69BE9B7EFE9F}"/>
                  </a:ext>
                </a:extLst>
              </p:cNvPr>
              <p:cNvGrpSpPr/>
              <p:nvPr/>
            </p:nvGrpSpPr>
            <p:grpSpPr>
              <a:xfrm>
                <a:off x="5587223" y="3573350"/>
                <a:ext cx="4102418" cy="981510"/>
                <a:chOff x="5587223" y="3573350"/>
                <a:chExt cx="4102418" cy="98151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8379F5D-3CC3-4CCF-B756-8D8376E93F56}"/>
                    </a:ext>
                  </a:extLst>
                </p:cNvPr>
                <p:cNvSpPr/>
                <p:nvPr/>
              </p:nvSpPr>
              <p:spPr>
                <a:xfrm>
                  <a:off x="8975571" y="4269349"/>
                  <a:ext cx="714070" cy="285511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B5F3F8BF-9A94-46C7-9D25-78086448B51C}"/>
                    </a:ext>
                  </a:extLst>
                </p:cNvPr>
                <p:cNvCxnSpPr>
                  <a:cxnSpLocks/>
                  <a:stCxn id="35" idx="3"/>
                  <a:endCxn id="26" idx="1"/>
                </p:cNvCxnSpPr>
                <p:nvPr/>
              </p:nvCxnSpPr>
              <p:spPr>
                <a:xfrm>
                  <a:off x="5587223" y="3573350"/>
                  <a:ext cx="3388348" cy="838755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142DB9-462C-4882-AB51-C4350E3CEA17}"/>
                </a:ext>
              </a:extLst>
            </p:cNvPr>
            <p:cNvSpPr txBox="1"/>
            <p:nvPr/>
          </p:nvSpPr>
          <p:spPr>
            <a:xfrm>
              <a:off x="6862091" y="1186367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를 생성시킨 </a:t>
              </a:r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월렛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(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현재 내 </a:t>
              </a:r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월렛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주소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)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0D0E0ED-7CB2-4223-844B-169B101B8631}"/>
              </a:ext>
            </a:extLst>
          </p:cNvPr>
          <p:cNvGrpSpPr/>
          <p:nvPr/>
        </p:nvGrpSpPr>
        <p:grpSpPr>
          <a:xfrm>
            <a:off x="7098123" y="4554860"/>
            <a:ext cx="4226960" cy="1373466"/>
            <a:chOff x="7098123" y="4554860"/>
            <a:chExt cx="4226960" cy="137346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49BDD82-08E6-47D6-9821-8539E0F0EE01}"/>
                </a:ext>
              </a:extLst>
            </p:cNvPr>
            <p:cNvGrpSpPr/>
            <p:nvPr/>
          </p:nvGrpSpPr>
          <p:grpSpPr>
            <a:xfrm>
              <a:off x="8219567" y="4554860"/>
              <a:ext cx="2469119" cy="1094918"/>
              <a:chOff x="8219567" y="4554860"/>
              <a:chExt cx="2469119" cy="109491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2C8634B-E9E3-4D0F-9FED-0C0DB883A74B}"/>
                  </a:ext>
                </a:extLst>
              </p:cNvPr>
              <p:cNvSpPr/>
              <p:nvPr/>
            </p:nvSpPr>
            <p:spPr>
              <a:xfrm>
                <a:off x="8219567" y="5396594"/>
                <a:ext cx="2469119" cy="25318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813D89B-F4C2-43CE-B693-FDCC292A933F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>
                <a:off x="9332606" y="4554860"/>
                <a:ext cx="121521" cy="841734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1A8027-AD13-4FF1-B72B-AE8281EF0B7B}"/>
                </a:ext>
              </a:extLst>
            </p:cNvPr>
            <p:cNvSpPr txBox="1"/>
            <p:nvPr/>
          </p:nvSpPr>
          <p:spPr>
            <a:xfrm>
              <a:off x="7098123" y="5682105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컨트랙트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코드가 저장된 블록체인 주소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Etherscan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6D3D2D0-9580-44BC-872B-727B1C87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0" y="1803308"/>
            <a:ext cx="10739040" cy="35765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3DC3A8-B293-4E03-9A0A-F7B413296512}"/>
              </a:ext>
            </a:extLst>
          </p:cNvPr>
          <p:cNvGrpSpPr/>
          <p:nvPr/>
        </p:nvGrpSpPr>
        <p:grpSpPr>
          <a:xfrm>
            <a:off x="5011099" y="2807964"/>
            <a:ext cx="4737177" cy="2323329"/>
            <a:chOff x="5011099" y="2807964"/>
            <a:chExt cx="4737177" cy="23233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03C7C7C-3B0B-40F8-BDE7-41A6B8149706}"/>
                </a:ext>
              </a:extLst>
            </p:cNvPr>
            <p:cNvGrpSpPr/>
            <p:nvPr/>
          </p:nvGrpSpPr>
          <p:grpSpPr>
            <a:xfrm>
              <a:off x="5011099" y="2807964"/>
              <a:ext cx="4737177" cy="2323329"/>
              <a:chOff x="5011099" y="2807964"/>
              <a:chExt cx="4737177" cy="2323329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BC63343-10A9-42C7-AF1E-C5BBE32D6699}"/>
                  </a:ext>
                </a:extLst>
              </p:cNvPr>
              <p:cNvGrpSpPr/>
              <p:nvPr/>
            </p:nvGrpSpPr>
            <p:grpSpPr>
              <a:xfrm>
                <a:off x="5011099" y="2807964"/>
                <a:ext cx="4089200" cy="2323329"/>
                <a:chOff x="5011099" y="2807964"/>
                <a:chExt cx="4089200" cy="2323329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66F996F-54E0-4FB9-8515-F015330E3605}"/>
                    </a:ext>
                  </a:extLst>
                </p:cNvPr>
                <p:cNvSpPr/>
                <p:nvPr/>
              </p:nvSpPr>
              <p:spPr>
                <a:xfrm>
                  <a:off x="6374166" y="2807964"/>
                  <a:ext cx="2726133" cy="23707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0BC08F4D-8B36-4B90-B48C-A5C82024AEE9}"/>
                    </a:ext>
                  </a:extLst>
                </p:cNvPr>
                <p:cNvSpPr/>
                <p:nvPr/>
              </p:nvSpPr>
              <p:spPr>
                <a:xfrm>
                  <a:off x="5011099" y="4513956"/>
                  <a:ext cx="2623697" cy="61733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BE577A-E33D-4C67-BD74-D8BC6FDB3497}"/>
                  </a:ext>
                </a:extLst>
              </p:cNvPr>
              <p:cNvSpPr txBox="1"/>
              <p:nvPr/>
            </p:nvSpPr>
            <p:spPr>
              <a:xfrm>
                <a:off x="5521316" y="3574469"/>
                <a:ext cx="42269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Contract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를 생성시킨 </a:t>
                </a:r>
                <a:r>
                  <a:rPr lang="ko-KR" altLang="en-US" sz="1600" b="1" dirty="0" err="1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월렛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 (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현재 내 </a:t>
                </a:r>
                <a:r>
                  <a:rPr lang="ko-KR" altLang="en-US" sz="1600" b="1" dirty="0" err="1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월렛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 주소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)</a:t>
                </a:r>
                <a:endPara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endParaRPr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2EF8F78-28CB-4976-B65C-FDC74C98942E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6322948" y="3932808"/>
              <a:ext cx="1187561" cy="5811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2B08756-7A04-40C0-B3F2-737FF44CD24A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7732450" y="3045041"/>
              <a:ext cx="4783" cy="46163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F2E893-4C9F-416A-8514-FF7501540249}"/>
              </a:ext>
            </a:extLst>
          </p:cNvPr>
          <p:cNvGrpSpPr/>
          <p:nvPr/>
        </p:nvGrpSpPr>
        <p:grpSpPr>
          <a:xfrm>
            <a:off x="961710" y="1803308"/>
            <a:ext cx="5538140" cy="636045"/>
            <a:chOff x="961710" y="1803308"/>
            <a:chExt cx="5538140" cy="63604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E1AE8C-8289-4254-AEBE-B21200023D4B}"/>
                </a:ext>
              </a:extLst>
            </p:cNvPr>
            <p:cNvSpPr/>
            <p:nvPr/>
          </p:nvSpPr>
          <p:spPr>
            <a:xfrm>
              <a:off x="961710" y="1803308"/>
              <a:ext cx="5538140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B05EAF-962E-43D3-9B79-975A5CE54278}"/>
                </a:ext>
              </a:extLst>
            </p:cNvPr>
            <p:cNvSpPr txBox="1"/>
            <p:nvPr/>
          </p:nvSpPr>
          <p:spPr>
            <a:xfrm>
              <a:off x="1380903" y="2193132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컨트랙트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코드가 저장된 블록체인 주소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97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9823D7-B3EC-4300-BA6F-2CB22217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63" y="1294996"/>
            <a:ext cx="7396711" cy="53360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Etherscan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869EB0-9A15-437D-B8CA-C40E88F21923}"/>
              </a:ext>
            </a:extLst>
          </p:cNvPr>
          <p:cNvGrpSpPr/>
          <p:nvPr/>
        </p:nvGrpSpPr>
        <p:grpSpPr>
          <a:xfrm>
            <a:off x="2393162" y="1271059"/>
            <a:ext cx="9325453" cy="5333890"/>
            <a:chOff x="2393162" y="1271059"/>
            <a:chExt cx="9325453" cy="533389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E1AE8C-8289-4254-AEBE-B21200023D4B}"/>
                </a:ext>
              </a:extLst>
            </p:cNvPr>
            <p:cNvSpPr/>
            <p:nvPr/>
          </p:nvSpPr>
          <p:spPr>
            <a:xfrm>
              <a:off x="2393163" y="1271059"/>
              <a:ext cx="2800274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B05EAF-962E-43D3-9B79-975A5CE54278}"/>
                </a:ext>
              </a:extLst>
            </p:cNvPr>
            <p:cNvSpPr txBox="1"/>
            <p:nvPr/>
          </p:nvSpPr>
          <p:spPr>
            <a:xfrm>
              <a:off x="5378175" y="1332903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메타마스크 자체로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web3 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지원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3EC9E8-98CE-498D-9043-A027E0CBF939}"/>
                </a:ext>
              </a:extLst>
            </p:cNvPr>
            <p:cNvSpPr/>
            <p:nvPr/>
          </p:nvSpPr>
          <p:spPr>
            <a:xfrm>
              <a:off x="2393163" y="2017335"/>
              <a:ext cx="4222790" cy="5000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F40B9-3E4D-4881-B935-9B8748DCC140}"/>
                </a:ext>
              </a:extLst>
            </p:cNvPr>
            <p:cNvSpPr txBox="1"/>
            <p:nvPr/>
          </p:nvSpPr>
          <p:spPr>
            <a:xfrm>
              <a:off x="6733639" y="2144251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계정정보 호출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(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계정이 여럿일 수 있음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)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9D1AA13-9041-4F88-8335-BDE0BF118DD8}"/>
                </a:ext>
              </a:extLst>
            </p:cNvPr>
            <p:cNvSpPr/>
            <p:nvPr/>
          </p:nvSpPr>
          <p:spPr>
            <a:xfrm>
              <a:off x="2393163" y="2517390"/>
              <a:ext cx="6374318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6F24C-37E1-4428-9632-9EE401516C65}"/>
                </a:ext>
              </a:extLst>
            </p:cNvPr>
            <p:cNvSpPr txBox="1"/>
            <p:nvPr/>
          </p:nvSpPr>
          <p:spPr>
            <a:xfrm>
              <a:off x="6436558" y="2870639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변수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contractAddress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값 저장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93983A-BD5B-4C9A-9073-9A2F9AC4B198}"/>
                </a:ext>
              </a:extLst>
            </p:cNvPr>
            <p:cNvSpPr/>
            <p:nvPr/>
          </p:nvSpPr>
          <p:spPr>
            <a:xfrm>
              <a:off x="2393162" y="4277987"/>
              <a:ext cx="6374319" cy="11165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1390A6-534C-4B40-90FC-1F7D623C283D}"/>
                </a:ext>
              </a:extLst>
            </p:cNvPr>
            <p:cNvSpPr txBox="1"/>
            <p:nvPr/>
          </p:nvSpPr>
          <p:spPr>
            <a:xfrm>
              <a:off x="6091518" y="4007829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변수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abi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에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 ABI 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내용 저장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D8CF402-721C-4379-B237-C0AC38E31550}"/>
                </a:ext>
              </a:extLst>
            </p:cNvPr>
            <p:cNvSpPr/>
            <p:nvPr/>
          </p:nvSpPr>
          <p:spPr>
            <a:xfrm>
              <a:off x="2393162" y="5555530"/>
              <a:ext cx="4974032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541C5-FDBF-4B3D-A379-C78C828733BB}"/>
                </a:ext>
              </a:extLst>
            </p:cNvPr>
            <p:cNvSpPr txBox="1"/>
            <p:nvPr/>
          </p:nvSpPr>
          <p:spPr>
            <a:xfrm>
              <a:off x="7491655" y="5593436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abi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값으로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 class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생성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2F61338-9399-4CB7-9724-1B6B8A256720}"/>
                </a:ext>
              </a:extLst>
            </p:cNvPr>
            <p:cNvSpPr/>
            <p:nvPr/>
          </p:nvSpPr>
          <p:spPr>
            <a:xfrm>
              <a:off x="2393162" y="6012756"/>
              <a:ext cx="5900984" cy="322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C2D8D3-21B8-429C-9CF4-634FC4E8D27E}"/>
                </a:ext>
              </a:extLst>
            </p:cNvPr>
            <p:cNvSpPr txBox="1"/>
            <p:nvPr/>
          </p:nvSpPr>
          <p:spPr>
            <a:xfrm>
              <a:off x="5999736" y="6358728"/>
              <a:ext cx="422696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 class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로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contract instance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생성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97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EC76CCD7-AD87-4814-8FAD-9A56E02D7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6" r="34483" b="35570"/>
          <a:stretch/>
        </p:blipFill>
        <p:spPr>
          <a:xfrm>
            <a:off x="3517858" y="1553557"/>
            <a:ext cx="4804264" cy="1248827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Asynchronous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684B78-E310-41F3-87BD-72EC94AD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08" y="3302493"/>
            <a:ext cx="8740811" cy="318708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BCD84A7-AD3F-42F4-9BF2-35194BD27E03}"/>
              </a:ext>
            </a:extLst>
          </p:cNvPr>
          <p:cNvGrpSpPr/>
          <p:nvPr/>
        </p:nvGrpSpPr>
        <p:grpSpPr>
          <a:xfrm>
            <a:off x="1922707" y="2450237"/>
            <a:ext cx="8336097" cy="3735235"/>
            <a:chOff x="1922707" y="2450237"/>
            <a:chExt cx="8336097" cy="373523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62C7266-6AEB-461E-B510-A95F97B9CE6F}"/>
                </a:ext>
              </a:extLst>
            </p:cNvPr>
            <p:cNvSpPr/>
            <p:nvPr/>
          </p:nvSpPr>
          <p:spPr>
            <a:xfrm>
              <a:off x="1922708" y="3321777"/>
              <a:ext cx="3288484" cy="293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E024FD-B47B-45BE-8DE2-3A6ED55708E3}"/>
                </a:ext>
              </a:extLst>
            </p:cNvPr>
            <p:cNvSpPr txBox="1"/>
            <p:nvPr/>
          </p:nvSpPr>
          <p:spPr>
            <a:xfrm>
              <a:off x="6091519" y="2591022"/>
              <a:ext cx="416728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 err="1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컨트랙트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코드의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set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함수</a:t>
              </a:r>
              <a:endParaRPr lang="en-US" altLang="ko-KR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  <a:p>
              <a:r>
                <a: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Return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값이 없지만 기본적으로 트랜잭션이 기록된 블록체인의 주소를 반환함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AC86976-0710-4A39-90C0-982AC6D32254}"/>
                </a:ext>
              </a:extLst>
            </p:cNvPr>
            <p:cNvSpPr/>
            <p:nvPr/>
          </p:nvSpPr>
          <p:spPr>
            <a:xfrm>
              <a:off x="1922707" y="5891491"/>
              <a:ext cx="6590977" cy="293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FEF1C38-2159-4981-A8F5-EB323CADF4D3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3566950" y="2450237"/>
              <a:ext cx="2353040" cy="87154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A81A92A-F3E3-474C-BDB9-3DD3CFF7E7AE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5218196" y="2450237"/>
              <a:ext cx="701794" cy="34412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21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web3</a:t>
            </a:r>
            <a:r>
              <a:rPr lang="ko-KR" altLang="en-US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 </a:t>
            </a:r>
            <a:r>
              <a:rPr lang="en-US" altLang="ko-KR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function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Ruda" panose="02000000000000000000" pitchFamily="2" charset="0"/>
              <a:ea typeface="Fira Sans Book" panose="00000400000000000000" pitchFamily="50" charset="0"/>
              <a:cs typeface="Clear Sans Light" panose="020B03030302020203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BC795E-FDB6-49E2-9434-2EF50CD1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9" y="2068284"/>
            <a:ext cx="5155873" cy="2927487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E26807F4-B2C1-4E50-90C7-BEF9348D79FC}"/>
              </a:ext>
            </a:extLst>
          </p:cNvPr>
          <p:cNvGrpSpPr/>
          <p:nvPr/>
        </p:nvGrpSpPr>
        <p:grpSpPr>
          <a:xfrm>
            <a:off x="1944767" y="2650251"/>
            <a:ext cx="7980468" cy="2134812"/>
            <a:chOff x="1944767" y="2650251"/>
            <a:chExt cx="7980468" cy="213481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2FD39FB-DF0B-4259-8289-F139103A999B}"/>
                </a:ext>
              </a:extLst>
            </p:cNvPr>
            <p:cNvGrpSpPr/>
            <p:nvPr/>
          </p:nvGrpSpPr>
          <p:grpSpPr>
            <a:xfrm>
              <a:off x="1944767" y="2650251"/>
              <a:ext cx="7980468" cy="2134812"/>
              <a:chOff x="941033" y="2694640"/>
              <a:chExt cx="7980468" cy="21348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215DDF2-B53C-4317-B069-D36628EF485A}"/>
                  </a:ext>
                </a:extLst>
              </p:cNvPr>
              <p:cNvSpPr/>
              <p:nvPr/>
            </p:nvSpPr>
            <p:spPr>
              <a:xfrm>
                <a:off x="941033" y="3187083"/>
                <a:ext cx="2343705" cy="8067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611BEC-961A-4F4D-901B-58580DE4444C}"/>
                  </a:ext>
                </a:extLst>
              </p:cNvPr>
              <p:cNvSpPr txBox="1"/>
              <p:nvPr/>
            </p:nvSpPr>
            <p:spPr>
              <a:xfrm>
                <a:off x="5840629" y="2694640"/>
                <a:ext cx="30808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상태변화를 일으키는 </a:t>
                </a:r>
                <a:br>
                  <a:rPr lang="en-US" altLang="ko-KR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</a:br>
                <a:r>
                  <a:rPr lang="en-US" altLang="ko-KR" sz="1600" b="1" dirty="0" err="1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sendTransaction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() -&gt; gas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Ruda" panose="02000000000000000000" pitchFamily="2" charset="0"/>
                    <a:cs typeface="Clear Sans" panose="020B0503030202020304" pitchFamily="34" charset="0"/>
                  </a:rPr>
                  <a:t> 소모</a:t>
                </a:r>
                <a:endParaRPr lang="en-GB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C1C4FFF-E97F-4511-92D2-A1F261C0A73B}"/>
                  </a:ext>
                </a:extLst>
              </p:cNvPr>
              <p:cNvSpPr/>
              <p:nvPr/>
            </p:nvSpPr>
            <p:spPr>
              <a:xfrm>
                <a:off x="941034" y="4034367"/>
                <a:ext cx="4421080" cy="79508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305E54B-F103-46BD-A11F-1276D635C58C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 flipV="1">
                <a:off x="3284738" y="2940862"/>
                <a:ext cx="2555891" cy="64962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94BC20E-AC68-44A1-B5E4-7F4F4A67F5F3}"/>
                  </a:ext>
                </a:extLst>
              </p:cNvPr>
              <p:cNvCxnSpPr>
                <a:cxnSpLocks/>
                <a:stCxn id="15" idx="3"/>
                <a:endCxn id="29" idx="1"/>
              </p:cNvCxnSpPr>
              <p:nvPr/>
            </p:nvCxnSpPr>
            <p:spPr>
              <a:xfrm flipV="1">
                <a:off x="5362114" y="4077820"/>
                <a:ext cx="478515" cy="35409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58745C-6A57-42D0-9DCC-171087861DD8}"/>
                </a:ext>
              </a:extLst>
            </p:cNvPr>
            <p:cNvSpPr txBox="1"/>
            <p:nvPr/>
          </p:nvSpPr>
          <p:spPr>
            <a:xfrm>
              <a:off x="6844363" y="3787209"/>
              <a:ext cx="308087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상태변화를 일으키지 않는 </a:t>
              </a:r>
              <a:b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</a:b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call() -&gt; gas</a:t>
              </a:r>
              <a:r>
                <a:rPr lang="ko-KR" altLang="en-US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 소모 </a:t>
              </a:r>
              <a:r>
                <a:rPr lang="en-US" altLang="ko-KR" sz="1600" b="1" dirty="0">
                  <a:solidFill>
                    <a:srgbClr val="FF0000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X</a:t>
              </a:r>
              <a:endParaRPr lang="en-GB" sz="1600" b="1" dirty="0">
                <a:solidFill>
                  <a:srgbClr val="FF0000"/>
                </a:solidFill>
                <a:latin typeface="Ruda" panose="02000000000000000000" pitchFamily="2" charset="0"/>
                <a:cs typeface="Clear Sans" panose="020B0503030202020304" pitchFamily="34" charset="0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A883E70F-B249-4215-B394-C68A0912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19" y="5272400"/>
            <a:ext cx="9144000" cy="95179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88DB5E-F2CA-4DC8-8547-853EEF8F2C5E}"/>
              </a:ext>
            </a:extLst>
          </p:cNvPr>
          <p:cNvSpPr/>
          <p:nvPr/>
        </p:nvSpPr>
        <p:spPr>
          <a:xfrm>
            <a:off x="1886915" y="5880651"/>
            <a:ext cx="696487" cy="343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07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16708</TotalTime>
  <Words>220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Clear Sans</vt:lpstr>
      <vt:lpstr>Clear Sans Light</vt:lpstr>
      <vt:lpstr>Fira Sans Book</vt:lpstr>
      <vt:lpstr>Helvetica Light</vt:lpstr>
      <vt:lpstr>Lato Light</vt:lpstr>
      <vt:lpstr>Open Sans</vt:lpstr>
      <vt:lpstr>Ruda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설유환</cp:lastModifiedBy>
  <cp:revision>3523</cp:revision>
  <dcterms:created xsi:type="dcterms:W3CDTF">2014-12-23T09:42:55Z</dcterms:created>
  <dcterms:modified xsi:type="dcterms:W3CDTF">2017-08-09T00:51:33Z</dcterms:modified>
</cp:coreProperties>
</file>