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8" r:id="rId4"/>
    <p:sldId id="279" r:id="rId5"/>
    <p:sldId id="280" r:id="rId6"/>
    <p:sldId id="281" r:id="rId7"/>
    <p:sldId id="28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25"/>
    <p:restoredTop sz="63366"/>
  </p:normalViewPr>
  <p:slideViewPr>
    <p:cSldViewPr snapToGrid="0" snapToObjects="1">
      <p:cViewPr varScale="1">
        <p:scale>
          <a:sx n="72" d="100"/>
          <a:sy n="72" d="100"/>
        </p:scale>
        <p:origin x="24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D154D-6F0F-A84E-8138-A9DAE6B971B3}" type="datetimeFigureOut">
              <a:rPr kumimoji="1" lang="ko-KR" altLang="en-US" smtClean="0"/>
              <a:t>2018-01-22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6127A-013E-9C44-A760-649B6F27EE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9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320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7100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클러스터링문제</a:t>
            </a:r>
            <a:r>
              <a:rPr kumimoji="1" lang="en-US" altLang="ko-KR" dirty="0"/>
              <a:t> : </a:t>
            </a:r>
            <a:r>
              <a:rPr kumimoji="1" lang="en-US" altLang="ko-KR" dirty="0" err="1"/>
              <a:t>logicaly</a:t>
            </a:r>
            <a:r>
              <a:rPr kumimoji="1" lang="ko-KR" altLang="en-US" dirty="0"/>
              <a:t>하게는 </a:t>
            </a:r>
            <a:r>
              <a:rPr kumimoji="1" lang="ko-KR" altLang="en-US" dirty="0" err="1"/>
              <a:t>클러스터링이지만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전체적인면에서는</a:t>
            </a:r>
            <a:r>
              <a:rPr kumimoji="1" lang="ko-KR" altLang="en-US" dirty="0"/>
              <a:t> 클러스터링이 </a:t>
            </a:r>
            <a:r>
              <a:rPr kumimoji="1" lang="ko-KR" altLang="en-US" dirty="0" err="1"/>
              <a:t>아닐수</a:t>
            </a:r>
            <a:r>
              <a:rPr kumimoji="1" lang="ko-KR" altLang="en-US" dirty="0"/>
              <a:t> 있음</a:t>
            </a:r>
            <a:r>
              <a:rPr kumimoji="1" lang="en-US" altLang="ko-KR" dirty="0"/>
              <a:t>. </a:t>
            </a:r>
            <a:r>
              <a:rPr kumimoji="1" lang="ko-KR" altLang="en-US" dirty="0"/>
              <a:t>하지만 가까이 </a:t>
            </a:r>
            <a:r>
              <a:rPr kumimoji="1" lang="ko-KR" altLang="en-US" dirty="0" err="1"/>
              <a:t>있는애들을</a:t>
            </a:r>
            <a:r>
              <a:rPr kumimoji="1" lang="ko-KR" altLang="en-US" dirty="0"/>
              <a:t> 우선적으로 </a:t>
            </a:r>
            <a:r>
              <a:rPr kumimoji="1" lang="en-US" altLang="ko-KR" dirty="0"/>
              <a:t>connection </a:t>
            </a:r>
            <a:r>
              <a:rPr kumimoji="1" lang="ko-KR" altLang="en-US" dirty="0"/>
              <a:t>연결하기때문에 결과적으로는 내부 </a:t>
            </a:r>
            <a:r>
              <a:rPr kumimoji="1" lang="en-US" altLang="ko-KR" dirty="0"/>
              <a:t>cluster</a:t>
            </a:r>
            <a:r>
              <a:rPr kumimoji="1" lang="ko-KR" altLang="en-US" dirty="0"/>
              <a:t>에 먼저 </a:t>
            </a:r>
            <a:r>
              <a:rPr kumimoji="1" lang="ko-KR" altLang="en-US" dirty="0" err="1"/>
              <a:t>전파될것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3273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9976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1928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9406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2018-01-22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811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2018-01-22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507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2018-01-22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507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2018-01-22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251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2018-01-22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534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2018-01-22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413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2018-01-22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731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2018-01-22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728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2018-01-22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290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2018-01-22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73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2018-01-22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75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B7057-CD51-EE43-ADBD-6A3A9432EFAD}" type="datetimeFigureOut">
              <a:rPr kumimoji="1" lang="ko-KR" altLang="en-US" smtClean="0"/>
              <a:t>2018-01-22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035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81269" y="2663686"/>
            <a:ext cx="10429461" cy="1202635"/>
          </a:xfrm>
        </p:spPr>
        <p:txBody>
          <a:bodyPr>
            <a:normAutofit fontScale="90000"/>
          </a:bodyPr>
          <a:lstStyle/>
          <a:p>
            <a:r>
              <a:rPr kumimoji="1" lang="en-US" altLang="ko-KR" sz="3100" b="1" dirty="0"/>
              <a:t>Locality Based Approach to Improve Propagation</a:t>
            </a:r>
            <a:br>
              <a:rPr kumimoji="1" lang="en-US" altLang="ko-KR" sz="3100" b="1" dirty="0"/>
            </a:br>
            <a:r>
              <a:rPr kumimoji="1" lang="en-US" altLang="ko-KR" sz="3100" b="1" dirty="0"/>
              <a:t>Delay on the Bitcoin Peer-to-Peer Network</a:t>
            </a:r>
            <a:br>
              <a:rPr kumimoji="1" lang="en-US" altLang="ko-KR" sz="2800" dirty="0"/>
            </a:br>
            <a:br>
              <a:rPr kumimoji="1" lang="en-US" altLang="ko-KR" sz="2400" dirty="0"/>
            </a:br>
            <a:r>
              <a:rPr lang="en-US" altLang="ko-KR" sz="2000" dirty="0" err="1"/>
              <a:t>Muntadher</a:t>
            </a:r>
            <a:r>
              <a:rPr lang="en-US" altLang="ko-KR" sz="2000" dirty="0"/>
              <a:t> Fadhil; Gareth </a:t>
            </a:r>
            <a:r>
              <a:rPr lang="en-US" altLang="ko-KR" sz="2000" dirty="0" err="1"/>
              <a:t>Owenson</a:t>
            </a:r>
            <a:r>
              <a:rPr lang="en-US" altLang="ko-KR" sz="2000" dirty="0"/>
              <a:t>; Mo </a:t>
            </a:r>
            <a:r>
              <a:rPr lang="en-US" altLang="ko-KR" sz="2000" dirty="0" err="1"/>
              <a:t>Adda</a:t>
            </a:r>
            <a:r>
              <a:rPr lang="en-US" altLang="ko-KR" sz="2000" dirty="0"/>
              <a:t>., 2017 – </a:t>
            </a:r>
            <a:br>
              <a:rPr lang="en-US" altLang="ko-KR" sz="2000" dirty="0"/>
            </a:br>
            <a:r>
              <a:rPr lang="en-US" altLang="ko-KR" sz="2000" dirty="0"/>
              <a:t>Integrated Network and Service Management (IM), 2017 IFIP/IEEE Symposium on</a:t>
            </a:r>
            <a:br>
              <a:rPr lang="en-US" altLang="ko-KR" sz="3200" dirty="0"/>
            </a:b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322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/>
              <a:t>Localised</a:t>
            </a:r>
            <a:r>
              <a:rPr kumimoji="1" lang="en-US" altLang="ko-KR" sz="2400" b="1" dirty="0"/>
              <a:t> cluster generation</a:t>
            </a:r>
            <a:endParaRPr kumimoji="1"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75856" y="1214054"/>
            <a:ext cx="978883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/>
              <a:t>알다시피 복수원장들의 일관성 유지는 필수적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i="1" dirty="0"/>
              <a:t>INV – GETDATA - DATA</a:t>
            </a:r>
            <a:r>
              <a:rPr kumimoji="1" lang="en-US" altLang="ko-KR" dirty="0"/>
              <a:t> </a:t>
            </a:r>
            <a:r>
              <a:rPr kumimoji="1" lang="ko-KR" altLang="en-US" dirty="0"/>
              <a:t>로 이어지는 전파에 제한적인 요소들</a:t>
            </a:r>
            <a:r>
              <a:rPr kumimoji="1" lang="en-US" altLang="ko-KR" dirty="0"/>
              <a:t> </a:t>
            </a:r>
            <a:r>
              <a:rPr kumimoji="1" lang="ko-KR" altLang="en-US" dirty="0"/>
              <a:t>존재</a:t>
            </a:r>
            <a:br>
              <a:rPr kumimoji="1" lang="en-US" altLang="ko-KR" dirty="0"/>
            </a:b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노드간 연결을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지역적</a:t>
            </a:r>
            <a:r>
              <a:rPr kumimoji="1" lang="en-US" altLang="ko-KR" dirty="0"/>
              <a:t>’ </a:t>
            </a:r>
            <a:r>
              <a:rPr kumimoji="1" lang="ko-KR" altLang="en-US" dirty="0"/>
              <a:t>으로 클러스터링 하는 방법을 제안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en-US" altLang="ko-KR" sz="2400" dirty="0"/>
              <a:t>=&gt; Locality Based Clustering (LBC)</a:t>
            </a:r>
            <a:br>
              <a:rPr kumimoji="1" lang="en-US" altLang="ko-KR" sz="2400" dirty="0"/>
            </a:br>
            <a:br>
              <a:rPr kumimoji="1" lang="en-US" altLang="ko-KR" sz="2400" dirty="0"/>
            </a:br>
            <a:r>
              <a:rPr kumimoji="1" lang="en-US" altLang="ko-KR" sz="2400" dirty="0"/>
              <a:t>			</a:t>
            </a:r>
            <a:r>
              <a:rPr kumimoji="1" lang="en-US" altLang="ko-KR" sz="2400" i="1" dirty="0" err="1"/>
              <a:t>D</a:t>
            </a:r>
            <a:r>
              <a:rPr kumimoji="1" lang="en-US" altLang="ko-KR" i="1" dirty="0" err="1"/>
              <a:t>i,j</a:t>
            </a:r>
            <a:r>
              <a:rPr kumimoji="1" lang="en-US" altLang="ko-KR" i="1" dirty="0"/>
              <a:t> </a:t>
            </a:r>
            <a:r>
              <a:rPr kumimoji="1" lang="en-US" altLang="ko-KR" sz="2400" i="1" dirty="0"/>
              <a:t>&lt; </a:t>
            </a:r>
            <a:r>
              <a:rPr kumimoji="1" lang="en-US" altLang="ko-KR" sz="2400" i="1" dirty="0" err="1"/>
              <a:t>D</a:t>
            </a:r>
            <a:r>
              <a:rPr kumimoji="1" lang="en-US" altLang="ko-KR" i="1" dirty="0" err="1"/>
              <a:t>th</a:t>
            </a:r>
            <a:r>
              <a:rPr kumimoji="1" lang="en-US" altLang="ko-KR" sz="2400" dirty="0"/>
              <a:t> </a:t>
            </a:r>
            <a:br>
              <a:rPr kumimoji="1" lang="en-US" altLang="ko-KR" sz="2400" dirty="0"/>
            </a:br>
            <a:endParaRPr kumimoji="1" lang="en-US" altLang="ko-KR" sz="2400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두 지점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, j</a:t>
            </a:r>
            <a:r>
              <a:rPr kumimoji="1" lang="ko-KR" altLang="en-US" dirty="0"/>
              <a:t>간의 거리가 </a:t>
            </a:r>
            <a:r>
              <a:rPr kumimoji="1" lang="en-US" altLang="ko-KR" i="1" dirty="0" err="1"/>
              <a:t>D</a:t>
            </a:r>
            <a:r>
              <a:rPr kumimoji="1" lang="en-US" altLang="ko-KR" sz="1400" i="1" dirty="0" err="1"/>
              <a:t>th</a:t>
            </a:r>
            <a:r>
              <a:rPr kumimoji="1" lang="en-US" altLang="ko-KR" i="1" dirty="0"/>
              <a:t> </a:t>
            </a:r>
            <a:r>
              <a:rPr kumimoji="1" lang="ko-KR" altLang="en-US" dirty="0"/>
              <a:t>미만이라면 충분히 가깝다고 판단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D8C3F7-1AE6-4975-B0D8-3A8900DB7350}"/>
              </a:ext>
            </a:extLst>
          </p:cNvPr>
          <p:cNvSpPr txBox="1"/>
          <p:nvPr/>
        </p:nvSpPr>
        <p:spPr>
          <a:xfrm>
            <a:off x="11558908" y="6116845"/>
            <a:ext cx="30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1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25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3B7413D-F349-4252-9509-988CED8EF396}"/>
              </a:ext>
            </a:extLst>
          </p:cNvPr>
          <p:cNvSpPr txBox="1"/>
          <p:nvPr/>
        </p:nvSpPr>
        <p:spPr>
          <a:xfrm>
            <a:off x="1575856" y="1214054"/>
            <a:ext cx="97888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 err="1"/>
              <a:t>MaxMind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GeoLite</a:t>
            </a:r>
            <a:r>
              <a:rPr kumimoji="1" lang="en-US" altLang="ko-KR" dirty="0"/>
              <a:t> City database</a:t>
            </a:r>
            <a:r>
              <a:rPr kumimoji="1" lang="ko-KR" altLang="en-US" dirty="0"/>
              <a:t>를 통해 얻은 </a:t>
            </a:r>
            <a:r>
              <a:rPr kumimoji="1" lang="en-US" altLang="ko-KR" dirty="0"/>
              <a:t>IP</a:t>
            </a:r>
            <a:r>
              <a:rPr kumimoji="1" lang="ko-KR" altLang="en-US" dirty="0"/>
              <a:t>의 위도</a:t>
            </a:r>
            <a:r>
              <a:rPr kumimoji="1" lang="en-US" altLang="ko-KR" dirty="0"/>
              <a:t>, </a:t>
            </a:r>
            <a:r>
              <a:rPr kumimoji="1" lang="ko-KR" altLang="en-US" dirty="0"/>
              <a:t>경도 값으로 삼각법 </a:t>
            </a:r>
            <a:r>
              <a:rPr kumimoji="1" lang="en-US" altLang="ko-KR" dirty="0"/>
              <a:t>(Haversine) </a:t>
            </a:r>
            <a:br>
              <a:rPr kumimoji="1" lang="en-US" altLang="ko-KR" dirty="0"/>
            </a:br>
            <a:r>
              <a:rPr kumimoji="1" lang="ko-KR" altLang="en-US" dirty="0"/>
              <a:t>통해 거리를 계산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이 방법을 통해 새로 알게 되는 노드가 있을 때마다 충분히 가까운지를 검토</a:t>
            </a:r>
            <a:r>
              <a:rPr kumimoji="1" lang="en-US" altLang="ko-KR" dirty="0"/>
              <a:t>, </a:t>
            </a:r>
            <a:r>
              <a:rPr kumimoji="1" lang="ko-KR" altLang="en-US" dirty="0"/>
              <a:t>가까우면 내 주변 이웃</a:t>
            </a:r>
            <a:r>
              <a:rPr kumimoji="1" lang="en-US" altLang="ko-KR" dirty="0"/>
              <a:t>(</a:t>
            </a:r>
            <a:r>
              <a:rPr kumimoji="1" lang="ko-KR" altLang="en-US" dirty="0"/>
              <a:t>실제 지리학적으로도 이웃인</a:t>
            </a:r>
            <a:r>
              <a:rPr kumimoji="1" lang="en-US" altLang="ko-KR" dirty="0"/>
              <a:t>) </a:t>
            </a:r>
            <a:r>
              <a:rPr kumimoji="1" lang="ko-KR" altLang="en-US" dirty="0"/>
              <a:t>노드에게 추천 반복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en-US" altLang="ko-KR" dirty="0"/>
              <a:t>=&gt; </a:t>
            </a:r>
            <a:r>
              <a:rPr kumimoji="1" lang="ko-KR" altLang="en-US" dirty="0"/>
              <a:t>실제 거리가 가까운 노드끼리 연결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/>
              <a:t>Localised</a:t>
            </a:r>
            <a:r>
              <a:rPr kumimoji="1" lang="en-US" altLang="ko-KR" sz="2400" b="1" dirty="0"/>
              <a:t> cluster generation</a:t>
            </a:r>
            <a:endParaRPr kumimoji="1" lang="ko-KR" altLang="en-US" sz="2400" b="1" dirty="0"/>
          </a:p>
        </p:txBody>
      </p:sp>
      <p:pic>
        <p:nvPicPr>
          <p:cNvPr id="1026" name="Picture 2" descr="http://aia.bizadmin.co.kr/wp-content/uploads/2017/04/haversines-1.png">
            <a:extLst>
              <a:ext uri="{FF2B5EF4-FFF2-40B4-BE49-F238E27FC236}">
                <a16:creationId xmlns:a16="http://schemas.microsoft.com/office/drawing/2014/main" id="{CE9B5BF5-F644-4B91-9EA3-6B018F6AF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856" y="3159010"/>
            <a:ext cx="4752975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87628BEC-2F5B-47E7-BA3F-5954D6F3A744}"/>
              </a:ext>
            </a:extLst>
          </p:cNvPr>
          <p:cNvGrpSpPr/>
          <p:nvPr/>
        </p:nvGrpSpPr>
        <p:grpSpPr>
          <a:xfrm>
            <a:off x="6659336" y="4432851"/>
            <a:ext cx="4705350" cy="809625"/>
            <a:chOff x="6659336" y="3505199"/>
            <a:chExt cx="4705350" cy="80962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CC4D833C-577D-4519-93C1-CC43F8962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59336" y="3505199"/>
              <a:ext cx="4705350" cy="276225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8D453FE-9777-4B5E-B4AF-CCBC0B9B8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59336" y="3781424"/>
              <a:ext cx="2828925" cy="533400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0823DED-32F7-40CF-B33E-8568065A1F48}"/>
              </a:ext>
            </a:extLst>
          </p:cNvPr>
          <p:cNvGrpSpPr/>
          <p:nvPr/>
        </p:nvGrpSpPr>
        <p:grpSpPr>
          <a:xfrm>
            <a:off x="6659336" y="3925407"/>
            <a:ext cx="5414328" cy="369332"/>
            <a:chOff x="6659336" y="3453001"/>
            <a:chExt cx="5414328" cy="36933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E3806B5-7306-4A5A-B39A-56E26BD87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59336" y="3504281"/>
              <a:ext cx="257175" cy="3048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1F1C3EE-38BF-4B0E-91E5-CC05181998F2}"/>
                </a:ext>
              </a:extLst>
            </p:cNvPr>
            <p:cNvSpPr/>
            <p:nvPr/>
          </p:nvSpPr>
          <p:spPr>
            <a:xfrm>
              <a:off x="6748167" y="3453001"/>
              <a:ext cx="53254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 </a:t>
              </a:r>
              <a:r>
                <a:rPr lang="en-US" altLang="ko-KR" dirty="0"/>
                <a:t>= </a:t>
              </a:r>
              <a:r>
                <a:rPr lang="ko-KR" altLang="en-US" dirty="0"/>
                <a:t>위도</a:t>
              </a:r>
              <a:r>
                <a:rPr lang="en-US" altLang="ko-KR" dirty="0"/>
                <a:t>, </a:t>
              </a:r>
              <a:r>
                <a:rPr lang="el-GR" altLang="ko-KR" dirty="0"/>
                <a:t>λ</a:t>
              </a:r>
              <a:r>
                <a:rPr lang="en-US" altLang="ko-KR" dirty="0"/>
                <a:t> = </a:t>
              </a:r>
              <a:r>
                <a:rPr lang="ko-KR" altLang="en-US" dirty="0"/>
                <a:t>경도</a:t>
              </a:r>
              <a:r>
                <a:rPr lang="en-US" altLang="ko-KR" dirty="0"/>
                <a:t>, R = </a:t>
              </a:r>
              <a:r>
                <a:rPr lang="ko-KR" altLang="en-US" dirty="0" err="1"/>
                <a:t>지구반지름</a:t>
              </a:r>
              <a:r>
                <a:rPr lang="en-US" altLang="ko-KR" dirty="0"/>
                <a:t>(</a:t>
              </a:r>
              <a:r>
                <a:rPr lang="ko-KR" altLang="en-US" dirty="0"/>
                <a:t>평균 </a:t>
              </a:r>
              <a:r>
                <a:rPr lang="en-US" altLang="ko-KR" dirty="0"/>
                <a:t>6,371km)</a:t>
              </a:r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9E7345A-2F39-4CB3-B8B5-608EF20CAF6E}"/>
              </a:ext>
            </a:extLst>
          </p:cNvPr>
          <p:cNvSpPr txBox="1"/>
          <p:nvPr/>
        </p:nvSpPr>
        <p:spPr>
          <a:xfrm>
            <a:off x="11558908" y="6116845"/>
            <a:ext cx="30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2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04984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3B7413D-F349-4252-9509-988CED8EF396}"/>
              </a:ext>
            </a:extLst>
          </p:cNvPr>
          <p:cNvSpPr txBox="1"/>
          <p:nvPr/>
        </p:nvSpPr>
        <p:spPr>
          <a:xfrm>
            <a:off x="1575856" y="1214054"/>
            <a:ext cx="9788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/>
              <a:t>실제 </a:t>
            </a:r>
            <a:r>
              <a:rPr kumimoji="1" lang="en-US" altLang="ko-KR" dirty="0"/>
              <a:t>bitcoin network</a:t>
            </a:r>
            <a:r>
              <a:rPr kumimoji="1" lang="ko-KR" altLang="en-US" dirty="0"/>
              <a:t>에서 클라이언트 동작과 전파과정에 영향력이 높은 변수들</a:t>
            </a:r>
            <a:br>
              <a:rPr kumimoji="1" lang="en-US" altLang="ko-KR" dirty="0"/>
            </a:br>
            <a:r>
              <a:rPr kumimoji="1" lang="en-US" altLang="ko-KR" dirty="0"/>
              <a:t>(</a:t>
            </a:r>
            <a:r>
              <a:rPr kumimoji="1" lang="ko-KR" altLang="en-US" dirty="0"/>
              <a:t>도달가능한 </a:t>
            </a:r>
            <a:r>
              <a:rPr kumimoji="1" lang="ko-KR" altLang="en-US" dirty="0" err="1"/>
              <a:t>노드수</a:t>
            </a:r>
            <a:r>
              <a:rPr kumimoji="1" lang="en-US" altLang="ko-KR" dirty="0"/>
              <a:t>, </a:t>
            </a:r>
            <a:r>
              <a:rPr kumimoji="1" lang="ko-KR" altLang="en-US" dirty="0"/>
              <a:t>링크 지연 속도</a:t>
            </a:r>
            <a:r>
              <a:rPr kumimoji="1" lang="en-US" altLang="ko-KR" dirty="0"/>
              <a:t>, </a:t>
            </a:r>
            <a:r>
              <a:rPr kumimoji="1" lang="ko-KR" altLang="en-US" dirty="0"/>
              <a:t>노드의 세션길이 등</a:t>
            </a:r>
            <a:r>
              <a:rPr kumimoji="1" lang="en-US" altLang="ko-KR" dirty="0"/>
              <a:t>)</a:t>
            </a:r>
            <a:r>
              <a:rPr kumimoji="1" lang="ko-KR" altLang="en-US" dirty="0"/>
              <a:t>을 측정해 검증을 위한 </a:t>
            </a:r>
            <a:r>
              <a:rPr kumimoji="1" lang="en-US" altLang="ko-KR" dirty="0" err="1"/>
              <a:t>Simulatior</a:t>
            </a:r>
            <a:r>
              <a:rPr kumimoji="1" lang="en-US" altLang="ko-KR" dirty="0"/>
              <a:t> validation</a:t>
            </a:r>
            <a:r>
              <a:rPr kumimoji="1" lang="ko-KR" altLang="en-US" dirty="0"/>
              <a:t>을 진행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br>
              <a:rPr kumimoji="1" lang="en-US" altLang="ko-KR" dirty="0"/>
            </a:b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Simulation</a:t>
            </a:r>
            <a:endParaRPr kumimoji="1" lang="ko-KR" altLang="en-US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FDA962-B531-404F-96B4-9A7A99FF9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19" y="2261589"/>
            <a:ext cx="5924550" cy="41338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2BC5D4-F4CC-4FB7-902C-E762D5F5857C}"/>
              </a:ext>
            </a:extLst>
          </p:cNvPr>
          <p:cNvSpPr txBox="1"/>
          <p:nvPr/>
        </p:nvSpPr>
        <p:spPr>
          <a:xfrm>
            <a:off x="11558908" y="6116845"/>
            <a:ext cx="30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3</a:t>
            </a:r>
            <a:endParaRPr kumimoji="1" lang="ko-KR" altLang="en-US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66A597F-3FA8-4D0A-8C4B-835790386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958" y="4487102"/>
            <a:ext cx="2905125" cy="6381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25334E8-ADE7-44BF-89CB-2B3DE39AF3F7}"/>
              </a:ext>
            </a:extLst>
          </p:cNvPr>
          <p:cNvSpPr txBox="1"/>
          <p:nvPr/>
        </p:nvSpPr>
        <p:spPr>
          <a:xfrm>
            <a:off x="6872768" y="3247771"/>
            <a:ext cx="4371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/>
              <a:t>Client K</a:t>
            </a:r>
            <a:r>
              <a:rPr kumimoji="1" lang="ko-KR" altLang="en-US" dirty="0"/>
              <a:t>로 부터 전파되는 </a:t>
            </a:r>
            <a:r>
              <a:rPr kumimoji="1" lang="en-US" altLang="ko-KR" dirty="0"/>
              <a:t>transaction</a:t>
            </a:r>
            <a:r>
              <a:rPr kumimoji="1" lang="ko-KR" altLang="en-US" dirty="0"/>
              <a:t>을 추적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순서대로 </a:t>
            </a:r>
            <a:r>
              <a:rPr kumimoji="1" lang="en-US" altLang="ko-KR" dirty="0" err="1"/>
              <a:t>Tk</a:t>
            </a:r>
            <a:r>
              <a:rPr kumimoji="1" lang="en-US" altLang="ko-KR" dirty="0"/>
              <a:t>, T0, T1, …, </a:t>
            </a:r>
            <a:r>
              <a:rPr kumimoji="1" lang="en-US" altLang="ko-KR" dirty="0" err="1"/>
              <a:t>Tn</a:t>
            </a:r>
            <a:r>
              <a:rPr kumimoji="1" lang="ko-KR" altLang="en-US" dirty="0"/>
              <a:t>을 측정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5272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3B7413D-F349-4252-9509-988CED8EF396}"/>
              </a:ext>
            </a:extLst>
          </p:cNvPr>
          <p:cNvSpPr txBox="1"/>
          <p:nvPr/>
        </p:nvSpPr>
        <p:spPr>
          <a:xfrm>
            <a:off x="1575856" y="1214054"/>
            <a:ext cx="9788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/>
              <a:t>기본 </a:t>
            </a:r>
            <a:r>
              <a:rPr kumimoji="1" lang="en-US" altLang="ko-KR" dirty="0"/>
              <a:t>bitcoin protocol, BCBSN protocol, LBC protocol </a:t>
            </a:r>
            <a:r>
              <a:rPr kumimoji="1" lang="ko-KR" altLang="en-US" dirty="0"/>
              <a:t>셋의 </a:t>
            </a:r>
            <a:r>
              <a:rPr kumimoji="1" lang="en-US" altLang="ko-KR" dirty="0"/>
              <a:t>time distribution</a:t>
            </a:r>
            <a:r>
              <a:rPr kumimoji="1" lang="ko-KR" altLang="en-US" dirty="0"/>
              <a:t> 비교</a:t>
            </a:r>
            <a:br>
              <a:rPr kumimoji="1" lang="en-US" altLang="ko-KR" dirty="0"/>
            </a:b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Result</a:t>
            </a:r>
            <a:endParaRPr kumimoji="1" lang="ko-KR" alt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2BC5D4-F4CC-4FB7-902C-E762D5F5857C}"/>
              </a:ext>
            </a:extLst>
          </p:cNvPr>
          <p:cNvSpPr txBox="1"/>
          <p:nvPr/>
        </p:nvSpPr>
        <p:spPr>
          <a:xfrm>
            <a:off x="11558908" y="6116845"/>
            <a:ext cx="30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</a:t>
            </a:r>
            <a:endParaRPr kumimoji="1"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151C44-3404-4ACC-8C65-7C4C33D25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071" y="1673877"/>
            <a:ext cx="6059857" cy="490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19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3B7413D-F349-4252-9509-988CED8EF396}"/>
              </a:ext>
            </a:extLst>
          </p:cNvPr>
          <p:cNvSpPr txBox="1"/>
          <p:nvPr/>
        </p:nvSpPr>
        <p:spPr>
          <a:xfrm>
            <a:off x="1575856" y="1214054"/>
            <a:ext cx="9788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/>
              <a:t>LBC protocol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threshold </a:t>
            </a:r>
            <a:r>
              <a:rPr kumimoji="1" lang="ko-KR" altLang="en-US" dirty="0"/>
              <a:t>별 비교</a:t>
            </a:r>
            <a:br>
              <a:rPr kumimoji="1" lang="en-US" altLang="ko-KR" dirty="0"/>
            </a:b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Result</a:t>
            </a:r>
            <a:endParaRPr kumimoji="1" lang="ko-KR" alt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2BC5D4-F4CC-4FB7-902C-E762D5F5857C}"/>
              </a:ext>
            </a:extLst>
          </p:cNvPr>
          <p:cNvSpPr txBox="1"/>
          <p:nvPr/>
        </p:nvSpPr>
        <p:spPr>
          <a:xfrm>
            <a:off x="11558908" y="6116845"/>
            <a:ext cx="30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5</a:t>
            </a:r>
            <a:endParaRPr kumimoji="1"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3B8ED8-2DD8-48C9-87D1-DA511AB13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749" y="1654060"/>
            <a:ext cx="6204502" cy="506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38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3B7413D-F349-4252-9509-988CED8EF396}"/>
              </a:ext>
            </a:extLst>
          </p:cNvPr>
          <p:cNvSpPr txBox="1"/>
          <p:nvPr/>
        </p:nvSpPr>
        <p:spPr>
          <a:xfrm>
            <a:off x="1575856" y="1214054"/>
            <a:ext cx="97888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/>
              <a:t>Eclipse Attack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“</a:t>
            </a:r>
            <a:r>
              <a:rPr kumimoji="1" lang="ko-KR" altLang="en-US" dirty="0"/>
              <a:t>어쨌든 </a:t>
            </a:r>
            <a:r>
              <a:rPr kumimoji="1" lang="en-US" altLang="ko-KR" dirty="0"/>
              <a:t>bad peer</a:t>
            </a:r>
            <a:r>
              <a:rPr kumimoji="1" lang="ko-KR" altLang="en-US" dirty="0"/>
              <a:t>의 수보다 </a:t>
            </a:r>
            <a:r>
              <a:rPr kumimoji="1" lang="en-US" altLang="ko-KR" dirty="0"/>
              <a:t>good peer</a:t>
            </a:r>
            <a:r>
              <a:rPr kumimoji="1" lang="ko-KR" altLang="en-US" dirty="0"/>
              <a:t>의 수가 더 크다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선의의 </a:t>
            </a:r>
            <a:r>
              <a:rPr kumimoji="1" lang="en-US" altLang="ko-KR" dirty="0"/>
              <a:t>peer</a:t>
            </a:r>
            <a:r>
              <a:rPr kumimoji="1" lang="ko-KR" altLang="en-US" dirty="0"/>
              <a:t>로 연결될 확률이 높다</a:t>
            </a:r>
            <a:r>
              <a:rPr kumimoji="1" lang="en-US" altLang="ko-KR" dirty="0"/>
              <a:t>.”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Bad peer</a:t>
            </a:r>
            <a:r>
              <a:rPr kumimoji="1" lang="ko-KR" altLang="en-US" dirty="0"/>
              <a:t>의 문제보다 잠재적 </a:t>
            </a:r>
            <a:r>
              <a:rPr kumimoji="1" lang="en-US" altLang="ko-KR" dirty="0"/>
              <a:t>bad cluster</a:t>
            </a:r>
            <a:r>
              <a:rPr kumimoji="1" lang="ko-KR" altLang="en-US" dirty="0"/>
              <a:t>의 문제가 더 심각한데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이는 국가를 </a:t>
            </a:r>
            <a:r>
              <a:rPr kumimoji="1" lang="ko-KR" altLang="en-US" dirty="0" err="1"/>
              <a:t>대상으로하는</a:t>
            </a:r>
            <a:r>
              <a:rPr kumimoji="1" lang="ko-KR" altLang="en-US" dirty="0"/>
              <a:t> 공격이다</a:t>
            </a:r>
            <a:r>
              <a:rPr kumimoji="1" lang="en-US" altLang="ko-KR" dirty="0"/>
              <a:t>. (</a:t>
            </a:r>
            <a:r>
              <a:rPr kumimoji="1" lang="ko-KR" altLang="en-US" dirty="0"/>
              <a:t>그러므로 안전하다</a:t>
            </a:r>
            <a:r>
              <a:rPr kumimoji="1" lang="en-US" altLang="ko-KR" dirty="0"/>
              <a:t>?)</a:t>
            </a:r>
            <a:br>
              <a:rPr kumimoji="1" lang="en-US" altLang="ko-KR" dirty="0"/>
            </a:b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Partition Attacks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향후 테스트 해보겠다</a:t>
            </a:r>
            <a:r>
              <a:rPr kumimoji="1" lang="en-US" altLang="ko-KR" dirty="0"/>
              <a:t>.	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Potential attacks</a:t>
            </a:r>
            <a:endParaRPr kumimoji="1" lang="ko-KR" alt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2BC5D4-F4CC-4FB7-902C-E762D5F5857C}"/>
              </a:ext>
            </a:extLst>
          </p:cNvPr>
          <p:cNvSpPr txBox="1"/>
          <p:nvPr/>
        </p:nvSpPr>
        <p:spPr>
          <a:xfrm>
            <a:off x="11558908" y="6116845"/>
            <a:ext cx="30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6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92399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10868</TotalTime>
  <Words>183</Words>
  <Application>Microsoft Office PowerPoint</Application>
  <PresentationFormat>와이드스크린</PresentationFormat>
  <Paragraphs>37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Locality Based Approach to Improve Propagation Delay on the Bitcoin Peer-to-Peer Network  Muntadher Fadhil; Gareth Owenson; Mo Adda., 2017 –  Integrated Network and Service Management (IM), 2017 IFIP/IEEE Symposium on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Bitcoin’s Public Topology and Influential Nodes</dc:title>
  <dc:creator>설유환</dc:creator>
  <cp:lastModifiedBy>설유환</cp:lastModifiedBy>
  <cp:revision>100</cp:revision>
  <dcterms:created xsi:type="dcterms:W3CDTF">2017-12-14T10:28:20Z</dcterms:created>
  <dcterms:modified xsi:type="dcterms:W3CDTF">2018-01-22T16:11:34Z</dcterms:modified>
</cp:coreProperties>
</file>