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8" r:id="rId2"/>
    <p:sldId id="289" r:id="rId3"/>
    <p:sldId id="290" r:id="rId4"/>
    <p:sldId id="291" r:id="rId5"/>
    <p:sldId id="283" r:id="rId6"/>
    <p:sldId id="284" r:id="rId7"/>
    <p:sldId id="285" r:id="rId8"/>
    <p:sldId id="286" r:id="rId9"/>
    <p:sldId id="287" r:id="rId10"/>
    <p:sldId id="292" r:id="rId11"/>
    <p:sldId id="294" r:id="rId12"/>
    <p:sldId id="295" r:id="rId13"/>
    <p:sldId id="293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9"/>
    <p:restoredTop sz="86654"/>
  </p:normalViewPr>
  <p:slideViewPr>
    <p:cSldViewPr snapToGrid="0" snapToObjects="1">
      <p:cViewPr varScale="1">
        <p:scale>
          <a:sx n="61" d="100"/>
          <a:sy n="61" d="100"/>
        </p:scale>
        <p:origin x="24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44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788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87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72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2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47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59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0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08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41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64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72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36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/>
              <a:t>Buy your coffee with bitcoin: Real-world deployment of a bitcoin point of sale terminal</a:t>
            </a:r>
            <a:br>
              <a:rPr lang="en-US" altLang="ko-KR" sz="3200" b="1" dirty="0"/>
            </a:br>
            <a:r>
              <a:rPr lang="en-US" altLang="ko-KR" sz="2200" dirty="0"/>
              <a:t>S </a:t>
            </a:r>
            <a:r>
              <a:rPr lang="en-US" altLang="ko-KR" sz="2200" dirty="0" err="1"/>
              <a:t>Eskandari</a:t>
            </a:r>
            <a:r>
              <a:rPr lang="en-US" altLang="ko-KR" sz="2200" dirty="0"/>
              <a:t>, J Clark… - Ubiquitous Intelligence &amp; …, 2016 - ieeexplore.ieee.org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3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Mycelium Gear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dirty="0"/>
              <a:t>방법</a:t>
            </a:r>
            <a:r>
              <a:rPr kumimoji="1" lang="en-US" altLang="ko-KR" dirty="0"/>
              <a:t>4)</a:t>
            </a:r>
            <a:r>
              <a:rPr kumimoji="1" lang="ko-KR" altLang="en-US" dirty="0"/>
              <a:t> </a:t>
            </a:r>
            <a:r>
              <a:rPr kumimoji="1" lang="en-US" altLang="ko-KR" dirty="0"/>
              <a:t>Mycelium </a:t>
            </a:r>
            <a:r>
              <a:rPr kumimoji="1" lang="ko-KR" altLang="en-US" dirty="0"/>
              <a:t>그룹에서 제공하는 서비스입니다</a:t>
            </a:r>
            <a:r>
              <a:rPr kumimoji="1" lang="en-US" altLang="ko-KR" dirty="0"/>
              <a:t>. Deterministic Wallet(BIP32)</a:t>
            </a:r>
            <a:r>
              <a:rPr kumimoji="1" lang="ko-KR" altLang="en-US" dirty="0"/>
              <a:t>이라는 방식을 사용해 </a:t>
            </a:r>
            <a:r>
              <a:rPr kumimoji="1" lang="en-US" altLang="ko-KR" dirty="0"/>
              <a:t>private key</a:t>
            </a:r>
            <a:r>
              <a:rPr kumimoji="1" lang="ko-KR" altLang="en-US" dirty="0"/>
              <a:t> 직접 소유하지 않아도 하나의 </a:t>
            </a:r>
            <a:r>
              <a:rPr kumimoji="1" lang="en-US" altLang="ko-KR" dirty="0"/>
              <a:t>seed(12 words)</a:t>
            </a:r>
            <a:r>
              <a:rPr kumimoji="1" lang="ko-KR" altLang="en-US" dirty="0"/>
              <a:t>로 여러 곳에서 동작 할 수 있는 </a:t>
            </a:r>
            <a:r>
              <a:rPr kumimoji="1" lang="ko-KR" altLang="en-US" dirty="0" smtClean="0"/>
              <a:t>지갑입니다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9</a:t>
            </a:r>
            <a:endParaRPr kumimoji="1"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894700" y="2691676"/>
            <a:ext cx="1216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●</a:t>
            </a:r>
          </a:p>
          <a:p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736" y="2532209"/>
            <a:ext cx="63611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Usability </a:t>
            </a:r>
            <a:r>
              <a:rPr kumimoji="1" lang="en-US" altLang="ko-KR" b="1" dirty="0"/>
              <a:t>: </a:t>
            </a:r>
            <a:br>
              <a:rPr kumimoji="1" lang="en-US" altLang="ko-KR" b="1" dirty="0"/>
            </a:br>
            <a:r>
              <a:rPr kumimoji="1" lang="ko-KR" altLang="en-US" sz="1400" dirty="0" smtClean="0"/>
              <a:t>전자상거래가 </a:t>
            </a:r>
            <a:r>
              <a:rPr kumimoji="1" lang="ko-KR" altLang="en-US" sz="1400" dirty="0"/>
              <a:t>메인인 서비스인만큼 물리적인 서비스에 적용하기에는 약간의 </a:t>
            </a:r>
            <a:r>
              <a:rPr kumimoji="1" lang="ko-KR" altLang="en-US" sz="1400" dirty="0" smtClean="0"/>
              <a:t>변화를 </a:t>
            </a:r>
            <a:r>
              <a:rPr kumimoji="1" lang="ko-KR" altLang="en-US" sz="1400" dirty="0"/>
              <a:t>필요로 </a:t>
            </a:r>
            <a:r>
              <a:rPr kumimoji="1" lang="ko-KR" altLang="en-US" sz="1400" dirty="0" smtClean="0"/>
              <a:t>합니다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별도의 비용이 들지 않으며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여러 통화와 환전을 </a:t>
            </a:r>
            <a:r>
              <a:rPr kumimoji="1" lang="ko-KR" altLang="en-US" sz="1400" dirty="0" smtClean="0"/>
              <a:t>지원하는 </a:t>
            </a:r>
            <a:r>
              <a:rPr kumimoji="1" lang="ko-KR" altLang="en-US" sz="1400" dirty="0"/>
              <a:t>인터페이스가 있습니다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거래를 하기 위한 약간의 교육이 </a:t>
            </a:r>
            <a:r>
              <a:rPr kumimoji="1" lang="ko-KR" altLang="en-US" sz="1400" dirty="0" smtClean="0"/>
              <a:t>필요합니다</a:t>
            </a:r>
            <a:r>
              <a:rPr kumimoji="1"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Deployment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별도의 </a:t>
            </a:r>
            <a:r>
              <a:rPr lang="ko-KR" altLang="en-US" sz="1400" dirty="0"/>
              <a:t>장비 구매가 필요하지 않습니다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마찬가지로 </a:t>
            </a:r>
            <a:r>
              <a:rPr lang="en-US" altLang="ko-KR" sz="1400" dirty="0"/>
              <a:t>Mycelium </a:t>
            </a:r>
            <a:r>
              <a:rPr lang="ko-KR" altLang="en-US" sz="1400" dirty="0"/>
              <a:t>페이지에 </a:t>
            </a:r>
            <a:r>
              <a:rPr lang="ko-KR" altLang="en-US" sz="1400" dirty="0" smtClean="0"/>
              <a:t>접근할 </a:t>
            </a:r>
            <a:r>
              <a:rPr lang="ko-KR" altLang="en-US" sz="1400" dirty="0"/>
              <a:t>수 있을 정도의 장비면 </a:t>
            </a:r>
            <a:r>
              <a:rPr lang="ko-KR" altLang="en-US" sz="1400" dirty="0" smtClean="0"/>
              <a:t>충분합니다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사업별 </a:t>
            </a:r>
            <a:r>
              <a:rPr lang="en-US" altLang="ko-KR" sz="1400" dirty="0"/>
              <a:t>customizing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불편함이 </a:t>
            </a:r>
            <a:r>
              <a:rPr lang="ko-KR" altLang="en-US" sz="1400" dirty="0"/>
              <a:t>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kumimoji="1" lang="en-US" altLang="ko-KR" b="1" dirty="0" smtClean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Privacy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BIP32 </a:t>
            </a:r>
            <a:r>
              <a:rPr lang="ko-KR" altLang="en-US" sz="1400" dirty="0"/>
              <a:t>방식은 거래마다 새로운 주소를 씁니다</a:t>
            </a:r>
            <a:r>
              <a:rPr lang="en-US" altLang="ko-KR" sz="1400" dirty="0"/>
              <a:t>. Payer</a:t>
            </a:r>
            <a:r>
              <a:rPr lang="ko-KR" altLang="en-US" sz="1400" dirty="0"/>
              <a:t>가 거래내역을 보여주지 </a:t>
            </a:r>
            <a:r>
              <a:rPr lang="ko-KR" altLang="en-US" sz="1400" dirty="0" smtClean="0"/>
              <a:t>않는 </a:t>
            </a:r>
            <a:r>
              <a:rPr lang="ko-KR" altLang="en-US" sz="1400" dirty="0"/>
              <a:t>이상 직원이 따로 거래내역목록을 확인할 수 는 없습니다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Security </a:t>
            </a:r>
            <a:r>
              <a:rPr kumimoji="1" lang="en-US" altLang="ko-KR" b="1" dirty="0"/>
              <a:t>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유저가 </a:t>
            </a:r>
            <a:r>
              <a:rPr lang="en-US" altLang="ko-KR" sz="1400" dirty="0"/>
              <a:t>private key </a:t>
            </a:r>
            <a:r>
              <a:rPr lang="ko-KR" altLang="en-US" sz="1400" dirty="0"/>
              <a:t>직접소유하고 있지는 않지만 </a:t>
            </a:r>
            <a:r>
              <a:rPr lang="en-US" altLang="ko-KR" sz="1400" dirty="0"/>
              <a:t>12 words</a:t>
            </a:r>
            <a:r>
              <a:rPr lang="ko-KR" altLang="en-US" sz="1400" dirty="0"/>
              <a:t>를 가지고 </a:t>
            </a:r>
            <a:r>
              <a:rPr lang="ko-KR" altLang="en-US" sz="1400" dirty="0" smtClean="0"/>
              <a:t>있다면 모든 </a:t>
            </a:r>
            <a:r>
              <a:rPr lang="ko-KR" altLang="en-US" sz="1400" dirty="0"/>
              <a:t>기능을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허나 </a:t>
            </a:r>
            <a:r>
              <a:rPr lang="en-US" altLang="ko-KR" sz="1400" dirty="0"/>
              <a:t>12 words </a:t>
            </a:r>
            <a:r>
              <a:rPr lang="ko-KR" altLang="en-US" sz="1400" dirty="0"/>
              <a:t>자체에 암호화는 </a:t>
            </a:r>
            <a:r>
              <a:rPr lang="ko-KR" altLang="en-US" sz="1400" dirty="0" smtClean="0"/>
              <a:t>선택적이므로 </a:t>
            </a:r>
            <a:r>
              <a:rPr lang="ko-KR" altLang="en-US" sz="1400" dirty="0"/>
              <a:t>위험할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84264" y="2696586"/>
            <a:ext cx="3311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600" dirty="0"/>
              <a:t>User friendly : </a:t>
            </a:r>
            <a:br>
              <a:rPr kumimoji="1" lang="en-US" altLang="ko-KR" sz="1600" dirty="0"/>
            </a:br>
            <a:r>
              <a:rPr kumimoji="1" lang="en-US" altLang="ko-KR" sz="1600" dirty="0"/>
              <a:t>Time efficiency : </a:t>
            </a:r>
            <a:br>
              <a:rPr kumimoji="1" lang="en-US" altLang="ko-KR" sz="1600" dirty="0"/>
            </a:br>
            <a:r>
              <a:rPr kumimoji="1" lang="en-US" altLang="ko-KR" sz="1600" dirty="0"/>
              <a:t>Fair exchange rate : </a:t>
            </a:r>
            <a:br>
              <a:rPr kumimoji="1" lang="en-US" altLang="ko-KR" sz="1600" dirty="0"/>
            </a:br>
            <a:r>
              <a:rPr kumimoji="1" lang="en-US" altLang="ko-KR" sz="1600" dirty="0"/>
              <a:t>Availability : </a:t>
            </a:r>
            <a:br>
              <a:rPr kumimoji="1" lang="en-US" altLang="ko-KR" sz="1600" dirty="0"/>
            </a:br>
            <a:r>
              <a:rPr kumimoji="1" lang="en-US" altLang="ko-KR" sz="1600" dirty="0"/>
              <a:t>Low cost to run : </a:t>
            </a:r>
            <a:br>
              <a:rPr kumimoji="1" lang="en-US" altLang="ko-KR" sz="1600" dirty="0"/>
            </a:br>
            <a:r>
              <a:rPr kumimoji="1" lang="en-US" altLang="ko-KR" sz="1600" dirty="0"/>
              <a:t>Enables branching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payee’s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payer’s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Confidential Payments list :</a:t>
            </a:r>
          </a:p>
          <a:p>
            <a:pPr algn="r"/>
            <a:r>
              <a:rPr lang="en-US" altLang="ko-KR" sz="1600" dirty="0"/>
              <a:t>No 3rd-party trust :</a:t>
            </a:r>
            <a:br>
              <a:rPr lang="en-US" altLang="ko-KR" sz="1600" dirty="0"/>
            </a:br>
            <a:r>
              <a:rPr lang="en-US" altLang="ko-KR" sz="1600" dirty="0"/>
              <a:t>Data encryption :</a:t>
            </a:r>
          </a:p>
          <a:p>
            <a:pPr algn="r"/>
            <a:r>
              <a:rPr lang="en-US" altLang="ko-KR" sz="1600" dirty="0"/>
              <a:t>No software dependency :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74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Aunja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/>
              <a:t>PoS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kumimoji="1" lang="ko-KR" altLang="en-US" dirty="0"/>
              <a:t>제안</a:t>
            </a:r>
            <a:r>
              <a:rPr kumimoji="1" lang="en-US" altLang="ko-KR" dirty="0"/>
              <a:t>) </a:t>
            </a:r>
            <a:r>
              <a:rPr kumimoji="1" lang="ko-KR" altLang="en-US" dirty="0"/>
              <a:t>요구공학적인 방식을 통해 새로운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framework</a:t>
            </a:r>
            <a:r>
              <a:rPr kumimoji="1" lang="ko-KR" altLang="en-US" dirty="0"/>
              <a:t>을 </a:t>
            </a:r>
            <a:r>
              <a:rPr kumimoji="1" lang="ko-KR" altLang="en-US" dirty="0" smtClean="0"/>
              <a:t>개발합니다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시나리오 수립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컨셉 데모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여러차례의 프로토타입을 통해 다음 사항들을 최대한 충족시킬 수 있는 방향으로 개발한 모델입니다</a:t>
            </a:r>
            <a:r>
              <a:rPr kumimoji="1" lang="en-US" altLang="ko-KR" dirty="0" smtClean="0"/>
              <a:t>.</a:t>
            </a:r>
          </a:p>
          <a:p>
            <a:pPr lvl="0" latinLnBrk="0">
              <a:defRPr/>
            </a:pPr>
            <a:r>
              <a:rPr kumimoji="1" lang="ko-KR" altLang="en-US" dirty="0" smtClean="0"/>
              <a:t>지불 인터페이스 프론트엔드와 실제 비트코인 네트워크와 연결되는 백엔드 서버를 분리해 </a:t>
            </a:r>
            <a:r>
              <a:rPr kumimoji="1" lang="ko-KR" altLang="en-US" dirty="0" smtClean="0"/>
              <a:t>운영합니다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0" latinLnBrk="0">
              <a:defRPr/>
            </a:pPr>
            <a:r>
              <a:rPr kumimoji="1" lang="en-US" altLang="ko-KR" dirty="0" smtClean="0"/>
              <a:t>“Shared Hosting”</a:t>
            </a:r>
            <a:r>
              <a:rPr kumimoji="1" lang="ko-KR" altLang="en-US" dirty="0" smtClean="0"/>
              <a:t>에 유리한 </a:t>
            </a:r>
            <a:r>
              <a:rPr kumimoji="1" lang="en-US" altLang="ko-KR" dirty="0" smtClean="0"/>
              <a:t>PHP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PHP open source library</a:t>
            </a:r>
            <a:r>
              <a:rPr kumimoji="1" lang="ko-KR" altLang="en-US" dirty="0" smtClean="0"/>
              <a:t>로 </a:t>
            </a:r>
            <a:r>
              <a:rPr kumimoji="1" lang="ko-KR" altLang="en-US" dirty="0" smtClean="0"/>
              <a:t>구현합니다</a:t>
            </a:r>
            <a:r>
              <a:rPr kumimoji="1" lang="en-US" altLang="ko-KR" dirty="0" smtClean="0"/>
              <a:t>.</a:t>
            </a:r>
          </a:p>
          <a:p>
            <a:pPr lvl="0" latinLnBrk="0">
              <a:defRPr/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PHP Elliptic Curve library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ECDSA key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pair</a:t>
            </a:r>
            <a:r>
              <a:rPr kumimoji="1" lang="ko-KR" altLang="en-US" dirty="0" smtClean="0"/>
              <a:t> 생성용도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- Bitcoin-prices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Bitcoinaverage.com</a:t>
            </a:r>
            <a:r>
              <a:rPr kumimoji="1" lang="ko-KR" altLang="en-US" dirty="0" smtClean="0"/>
              <a:t>의 시장가격 정보를 받을 수 있는 </a:t>
            </a:r>
            <a:r>
              <a:rPr kumimoji="1" lang="en-US" altLang="ko-KR" dirty="0" smtClean="0"/>
              <a:t>API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- Bitcoin SCI (Shopping Cart Interface)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bitcoin transaction</a:t>
            </a:r>
            <a:r>
              <a:rPr kumimoji="1" lang="ko-KR" altLang="en-US" dirty="0" smtClean="0"/>
              <a:t> 발행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input interface,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address generate </a:t>
            </a:r>
            <a:r>
              <a:rPr kumimoji="1" lang="ko-KR" altLang="en-US" dirty="0" smtClean="0"/>
              <a:t> 등 여러 기본적인 기능을 </a:t>
            </a:r>
            <a:r>
              <a:rPr kumimoji="1" lang="en-US" altLang="ko-KR" dirty="0" smtClean="0"/>
              <a:t>		</a:t>
            </a:r>
            <a:r>
              <a:rPr kumimoji="1" lang="ko-KR" altLang="en-US" dirty="0" smtClean="0"/>
              <a:t>수행할 수 있는 </a:t>
            </a:r>
            <a:r>
              <a:rPr kumimoji="1" lang="en-US" altLang="ko-KR" dirty="0" smtClean="0"/>
              <a:t>PHP library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pPr lvl="0" latinLnBrk="0">
              <a:defRPr/>
            </a:pPr>
            <a:endParaRPr kumimoji="1" lang="en-US" altLang="ko-KR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322253" y="6116845"/>
            <a:ext cx="53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10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020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Aunja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/>
              <a:t>PoS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kumimoji="1" lang="ko-KR" altLang="en-US" dirty="0" smtClean="0"/>
              <a:t>이외에도 </a:t>
            </a:r>
            <a:r>
              <a:rPr kumimoji="1" lang="en-US" altLang="ko-KR" dirty="0" smtClean="0"/>
              <a:t>database, report page, cash out option</a:t>
            </a:r>
            <a:r>
              <a:rPr kumimoji="1" lang="ko-KR" altLang="en-US" dirty="0" smtClean="0"/>
              <a:t>등 다른 방식들의 단점을 보완하기 위한 방법들을 </a:t>
            </a:r>
            <a:r>
              <a:rPr kumimoji="1" lang="ko-KR" altLang="en-US" dirty="0" smtClean="0"/>
              <a:t>추가합니다</a:t>
            </a:r>
            <a:r>
              <a:rPr kumimoji="1" lang="en-US" altLang="ko-KR" dirty="0" smtClean="0"/>
              <a:t>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894700" y="2691676"/>
            <a:ext cx="1216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●</a:t>
            </a:r>
          </a:p>
          <a:p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 smtClean="0"/>
              <a:t>● 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 smtClean="0"/>
              <a:t>○ 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 smtClean="0"/>
              <a:t>● 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 smtClean="0"/>
              <a:t>● 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 smtClean="0"/>
              <a:t>● 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736" y="2532209"/>
            <a:ext cx="63611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Usability </a:t>
            </a:r>
            <a:r>
              <a:rPr kumimoji="1" lang="en-US" altLang="ko-KR" b="1" dirty="0"/>
              <a:t>: </a:t>
            </a:r>
            <a:br>
              <a:rPr kumimoji="1" lang="en-US" altLang="ko-KR" b="1" dirty="0"/>
            </a:br>
            <a:r>
              <a:rPr kumimoji="1" lang="ko-KR" altLang="en-US" sz="1400" dirty="0" smtClean="0"/>
              <a:t>직원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고객 누구나 쉽게 사용 할 수 있도록 직관적이고 간단한 인터페이스여야 </a:t>
            </a:r>
            <a:r>
              <a:rPr kumimoji="1" lang="ko-KR" altLang="en-US" sz="1400" dirty="0" smtClean="0"/>
              <a:t>합니다</a:t>
            </a:r>
            <a:r>
              <a:rPr kumimoji="1" lang="en-US" altLang="ko-KR" sz="1400" dirty="0" smtClean="0"/>
              <a:t>.</a:t>
            </a:r>
            <a:r>
              <a:rPr kumimoji="1" lang="ko-KR" altLang="en-US" sz="1400" dirty="0" smtClean="0"/>
              <a:t> 동시에 필요한 정보 </a:t>
            </a:r>
            <a:r>
              <a:rPr kumimoji="1" lang="en-US" altLang="ko-KR" sz="1400" dirty="0" smtClean="0"/>
              <a:t>(</a:t>
            </a:r>
            <a:r>
              <a:rPr kumimoji="1" lang="ko-KR" altLang="en-US" sz="1400" dirty="0" smtClean="0"/>
              <a:t>환율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달러기준 인풋박스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전송완료여부</a:t>
            </a:r>
            <a:r>
              <a:rPr kumimoji="1" lang="en-US" altLang="ko-KR" sz="1400" dirty="0" smtClean="0"/>
              <a:t>)</a:t>
            </a:r>
            <a:r>
              <a:rPr kumimoji="1" lang="ko-KR" altLang="en-US" sz="1400" dirty="0" smtClean="0"/>
              <a:t>등 누락되지 않아야 </a:t>
            </a:r>
            <a:r>
              <a:rPr kumimoji="1" lang="ko-KR" altLang="en-US" sz="1400" dirty="0" smtClean="0"/>
              <a:t>합니다</a:t>
            </a:r>
            <a:r>
              <a:rPr kumimoji="1" lang="en-US" altLang="ko-KR" sz="1400" dirty="0" smtClean="0"/>
              <a:t>.</a:t>
            </a:r>
            <a:r>
              <a:rPr kumimoji="1" lang="ko-KR" altLang="en-US" sz="1400" dirty="0" smtClean="0"/>
              <a:t> 결제속도는 기존의 방식보다 느리지 않아야 </a:t>
            </a:r>
            <a:r>
              <a:rPr kumimoji="1" lang="ko-KR" altLang="en-US" sz="1400" dirty="0" smtClean="0"/>
              <a:t>합니다</a:t>
            </a:r>
            <a:r>
              <a:rPr kumimoji="1" lang="en-US" altLang="ko-KR" sz="1400" dirty="0" smtClean="0"/>
              <a:t>.</a:t>
            </a:r>
            <a:br>
              <a:rPr kumimoji="1" lang="en-US" altLang="ko-KR" sz="1400" dirty="0" smtClean="0"/>
            </a:br>
            <a:endParaRPr kumimoji="1" lang="en-US" altLang="ko-KR" sz="1400" dirty="0" smtClean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Deployment 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서버 호스팅 비용 이외의 별도 비용이 발생하지 않습니다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Privacy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결제를 담당하는 프론트엔드와 실제 데이터처리를 하는 백엔드로 나뉘어져 있는 구조로 누출되는 정보 없이 </a:t>
            </a:r>
            <a:r>
              <a:rPr lang="en-US" altLang="ko-KR" sz="1400" dirty="0" smtClean="0"/>
              <a:t>privacy</a:t>
            </a:r>
            <a:r>
              <a:rPr lang="ko-KR" altLang="en-US" sz="1400" dirty="0" smtClean="0"/>
              <a:t> 보안에 </a:t>
            </a:r>
            <a:r>
              <a:rPr lang="ko-KR" altLang="en-US" sz="1400" dirty="0" smtClean="0"/>
              <a:t>강력합니다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거래내역기록의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기밀유지를 위한 </a:t>
            </a:r>
            <a:r>
              <a:rPr lang="en-US" altLang="ko-KR" sz="1400" dirty="0" smtClean="0"/>
              <a:t>report page</a:t>
            </a:r>
            <a:r>
              <a:rPr lang="ko-KR" altLang="en-US" sz="1400" dirty="0" smtClean="0"/>
              <a:t>의 인터페이스도 </a:t>
            </a:r>
            <a:r>
              <a:rPr lang="ko-KR" altLang="en-US" sz="1400" dirty="0" smtClean="0"/>
              <a:t>추가합니다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Security 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환율정보 이외에 별도의 </a:t>
            </a:r>
            <a:r>
              <a:rPr lang="en-US" altLang="ko-KR" sz="1400" dirty="0" smtClean="0"/>
              <a:t>3rd-party,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software </a:t>
            </a:r>
            <a:r>
              <a:rPr lang="ko-KR" altLang="en-US" sz="1400" dirty="0" smtClean="0"/>
              <a:t>없이 진행됩니다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모든 데이터는 서버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암호화되어 저장되어 보호받습니다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6684264" y="2696586"/>
            <a:ext cx="3311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600" dirty="0"/>
              <a:t>User friendly : </a:t>
            </a:r>
            <a:br>
              <a:rPr kumimoji="1" lang="en-US" altLang="ko-KR" sz="1600" dirty="0"/>
            </a:br>
            <a:r>
              <a:rPr kumimoji="1" lang="en-US" altLang="ko-KR" sz="1600" dirty="0"/>
              <a:t>Time efficiency : </a:t>
            </a:r>
            <a:br>
              <a:rPr kumimoji="1" lang="en-US" altLang="ko-KR" sz="1600" dirty="0"/>
            </a:br>
            <a:r>
              <a:rPr kumimoji="1" lang="en-US" altLang="ko-KR" sz="1600" dirty="0"/>
              <a:t>Fair exchange rate : </a:t>
            </a:r>
            <a:br>
              <a:rPr kumimoji="1" lang="en-US" altLang="ko-KR" sz="1600" dirty="0"/>
            </a:br>
            <a:r>
              <a:rPr kumimoji="1" lang="en-US" altLang="ko-KR" sz="1600" dirty="0"/>
              <a:t>Availability : </a:t>
            </a:r>
            <a:br>
              <a:rPr kumimoji="1" lang="en-US" altLang="ko-KR" sz="1600" dirty="0"/>
            </a:br>
            <a:r>
              <a:rPr kumimoji="1" lang="en-US" altLang="ko-KR" sz="1600" dirty="0"/>
              <a:t>Low cost to run : </a:t>
            </a:r>
            <a:br>
              <a:rPr kumimoji="1" lang="en-US" altLang="ko-KR" sz="1600" dirty="0"/>
            </a:br>
            <a:r>
              <a:rPr kumimoji="1" lang="en-US" altLang="ko-KR" sz="1600" dirty="0"/>
              <a:t>Enables branching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payee’s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payer’s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Confidential Payments list :</a:t>
            </a:r>
          </a:p>
          <a:p>
            <a:pPr algn="r"/>
            <a:r>
              <a:rPr lang="en-US" altLang="ko-KR" sz="1600" dirty="0"/>
              <a:t>No 3rd-party trust :</a:t>
            </a:r>
            <a:br>
              <a:rPr lang="en-US" altLang="ko-KR" sz="1600" dirty="0"/>
            </a:br>
            <a:r>
              <a:rPr lang="en-US" altLang="ko-KR" sz="1600" dirty="0"/>
              <a:t>Data encryption :</a:t>
            </a:r>
          </a:p>
          <a:p>
            <a:pPr algn="r"/>
            <a:r>
              <a:rPr lang="en-US" altLang="ko-KR" sz="1600" dirty="0"/>
              <a:t>No software dependency :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322253" y="6116845"/>
            <a:ext cx="53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11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9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Aunja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/>
              <a:t>PoS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번의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프로토타입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 프로토타입을 지나 </a:t>
            </a:r>
            <a:r>
              <a:rPr kumimoji="1" lang="en-US" altLang="ko-KR" dirty="0" smtClean="0"/>
              <a:t>2014</a:t>
            </a:r>
            <a:r>
              <a:rPr kumimoji="1" lang="ko-KR" altLang="en-US" dirty="0" smtClean="0"/>
              <a:t>년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월에 실제 비즈니스에 적용되었습니다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85" y="1720984"/>
            <a:ext cx="5705475" cy="50364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/>
          <a:stretch/>
        </p:blipFill>
        <p:spPr>
          <a:xfrm>
            <a:off x="7615238" y="1976233"/>
            <a:ext cx="2430066" cy="4602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322253" y="6116845"/>
            <a:ext cx="53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12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196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Aunja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/>
              <a:t>PoS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번의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프로토타입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 프로토타입을 지나 </a:t>
            </a:r>
            <a:r>
              <a:rPr kumimoji="1" lang="en-US" altLang="ko-KR" dirty="0" smtClean="0"/>
              <a:t>2014</a:t>
            </a:r>
            <a:r>
              <a:rPr kumimoji="1" lang="ko-KR" altLang="en-US" dirty="0" smtClean="0"/>
              <a:t>년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월에 실제 비즈니스에 적용되었습니다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322253" y="6116845"/>
            <a:ext cx="53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smtClean="0"/>
              <a:t>13</a:t>
            </a:r>
            <a:endParaRPr kumimoji="1"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56" y="1877275"/>
            <a:ext cx="3017555" cy="4750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90" y="2772842"/>
            <a:ext cx="5110163" cy="2959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96653" y="4042751"/>
            <a:ext cx="187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3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70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Bitcoin Point of Sale (</a:t>
            </a:r>
            <a:r>
              <a:rPr kumimoji="1" lang="en-US" altLang="ko-KR" sz="2400" b="1" dirty="0" err="1"/>
              <a:t>PoS</a:t>
            </a:r>
            <a:r>
              <a:rPr kumimoji="1" lang="en-US" altLang="ko-KR" sz="2400" b="1" dirty="0"/>
              <a:t>) terminal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31" y="1705451"/>
            <a:ext cx="9788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커피결제같은 작은 비즈니스에 적합한 </a:t>
            </a:r>
            <a:r>
              <a:rPr kumimoji="1" lang="en-US" altLang="ko-KR" dirty="0"/>
              <a:t>Bitcoin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</a:t>
            </a:r>
            <a:r>
              <a:rPr kumimoji="1" lang="ko-KR" altLang="en-US" dirty="0"/>
              <a:t>단말기 시스템을 고안했습니다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사용평가 요소들을 비교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점수화 하여 나타낸 표입니다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ko-KR" altLang="en-US" sz="1400" dirty="0" smtClean="0"/>
              <a:t>각 항목의 점수는 꽉 찬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원</a:t>
            </a:r>
            <a:r>
              <a:rPr kumimoji="1" lang="en-US" altLang="ko-KR" sz="1400" dirty="0" smtClean="0"/>
              <a:t> ●, </a:t>
            </a:r>
            <a:r>
              <a:rPr kumimoji="1" lang="ko-KR" altLang="en-US" sz="1400" dirty="0" smtClean="0"/>
              <a:t>빈 원</a:t>
            </a:r>
            <a:r>
              <a:rPr kumimoji="1" lang="en-US" altLang="ko-KR" sz="1400" dirty="0" smtClean="0"/>
              <a:t> ○, </a:t>
            </a:r>
            <a:r>
              <a:rPr kumimoji="1" lang="ko-KR" altLang="en-US" sz="1400" dirty="0" smtClean="0"/>
              <a:t>표기하지 않음으로 나타내며 정도는 항목별로 표기</a:t>
            </a:r>
            <a:r>
              <a:rPr kumimoji="1" lang="en-US" altLang="ko-KR" sz="1600" dirty="0" smtClean="0"/>
              <a:t>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44367F4-10C3-47F2-827C-9867183A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54" y="3105834"/>
            <a:ext cx="8885583" cy="32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70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Usability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31" y="1705451"/>
            <a:ext cx="978883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User-Friendly : </a:t>
            </a:r>
            <a:r>
              <a:rPr kumimoji="1" lang="ko-KR" altLang="en-US" dirty="0"/>
              <a:t>점주나 직원이 쓰기에 너무 복잡하지 않고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고객이 사용하기에 충분히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ko-KR" altLang="en-US" dirty="0"/>
              <a:t>직관적이어야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Time-Efficient : </a:t>
            </a:r>
            <a:r>
              <a:rPr kumimoji="1" lang="ko-KR" altLang="en-US" dirty="0"/>
              <a:t>일반적인 거래방식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신용카드 거래</a:t>
            </a:r>
            <a:r>
              <a:rPr kumimoji="1" lang="en-US" altLang="ko-KR" dirty="0"/>
              <a:t>)</a:t>
            </a:r>
            <a:r>
              <a:rPr kumimoji="1" lang="ko-KR" altLang="en-US" dirty="0"/>
              <a:t>보다 차이가 심하지 않아야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Fair Exchange Rate : payer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payee </a:t>
            </a:r>
            <a:r>
              <a:rPr kumimoji="1" lang="ko-KR" altLang="en-US" dirty="0"/>
              <a:t>서로 쉽게 합의할 만한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특히 가격</a:t>
            </a:r>
            <a:r>
              <a:rPr kumimoji="1" lang="en-US" altLang="ko-KR" dirty="0"/>
              <a:t>) </a:t>
            </a:r>
            <a:r>
              <a:rPr kumimoji="1" lang="ko-KR" altLang="en-US" dirty="0"/>
              <a:t>접근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방법이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	</a:t>
            </a:r>
            <a:r>
              <a:rPr kumimoji="1" lang="ko-KR" altLang="en-US" dirty="0"/>
              <a:t>있어야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Availability : </a:t>
            </a:r>
            <a:r>
              <a:rPr kumimoji="1" lang="ko-KR" altLang="en-US" dirty="0"/>
              <a:t>특별한 자격증 같은 것 없이 누구나 사용가능 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66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70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Deployability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31" y="1705451"/>
            <a:ext cx="97888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Low Cost to Run : </a:t>
            </a:r>
            <a:r>
              <a:rPr kumimoji="1" lang="ko-KR" altLang="en-US" dirty="0"/>
              <a:t>현재 사용중인 </a:t>
            </a:r>
            <a:r>
              <a:rPr kumimoji="1" lang="ko-KR" altLang="en-US" dirty="0" err="1"/>
              <a:t>점원용</a:t>
            </a:r>
            <a:r>
              <a:rPr kumimoji="1" lang="ko-KR" altLang="en-US" dirty="0"/>
              <a:t> 컴퓨터나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</a:t>
            </a:r>
            <a:r>
              <a:rPr kumimoji="1" lang="ko-KR" altLang="en-US" dirty="0"/>
              <a:t>단말기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휴대기기등에</a:t>
            </a:r>
            <a:r>
              <a:rPr kumimoji="1" lang="ko-KR" altLang="en-US" dirty="0"/>
              <a:t> 바로 적용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ko-KR" altLang="en-US" dirty="0" smtClean="0"/>
              <a:t>가능해야합니다</a:t>
            </a:r>
            <a:r>
              <a:rPr kumimoji="1" lang="en-US" altLang="ko-KR" dirty="0" smtClean="0"/>
              <a:t>. </a:t>
            </a:r>
            <a:r>
              <a:rPr kumimoji="1" lang="ko-KR" altLang="en-US" dirty="0"/>
              <a:t>새로운 장비를 사야 하는등의 필요가 없어야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Enables Branching : </a:t>
            </a:r>
            <a:r>
              <a:rPr kumimoji="1" lang="ko-KR" altLang="en-US" dirty="0"/>
              <a:t>사업적으로 확장이 용이해야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3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256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Privacy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1461" y="1644469"/>
            <a:ext cx="97888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No Information leakage : </a:t>
            </a:r>
            <a:r>
              <a:rPr kumimoji="1" lang="ko-KR" altLang="en-US" dirty="0"/>
              <a:t>고객의 민감한 정보등이 지켜져야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Maintains Payee’s(Payer’s) Privacy : Payer(Payee)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Payee(Payer)</a:t>
            </a:r>
            <a:r>
              <a:rPr kumimoji="1" lang="ko-KR" altLang="en-US" dirty="0"/>
              <a:t>의 거래 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거래 후의 잔액을 알 수 없어야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Confidential Payments List : </a:t>
            </a:r>
            <a:r>
              <a:rPr kumimoji="1" lang="ko-KR" altLang="en-US" dirty="0"/>
              <a:t>지불 내역에 대한 기밀이 유지되어야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4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384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Security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 err="1"/>
              <a:t>PoS</a:t>
            </a:r>
            <a:r>
              <a:rPr kumimoji="1" lang="en-US" altLang="ko-KR" dirty="0"/>
              <a:t> framework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code</a:t>
            </a:r>
            <a:r>
              <a:rPr kumimoji="1" lang="ko-KR" altLang="en-US" dirty="0"/>
              <a:t>에서부터 사용되는 환경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사용자까지 보안성을 결정하는 요소입니다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No 3rd-Party Trust : Bitcoin</a:t>
            </a:r>
            <a:r>
              <a:rPr kumimoji="1" lang="ko-KR" altLang="en-US" dirty="0"/>
              <a:t>의 이용을 위해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신뢰 할 수 있는 제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가 </a:t>
            </a:r>
            <a:r>
              <a:rPr kumimoji="1" lang="ko-KR" altLang="en-US" dirty="0" smtClean="0"/>
              <a:t>최소여야합니다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Data Encryption : </a:t>
            </a:r>
            <a:r>
              <a:rPr kumimoji="1" lang="ko-KR" altLang="en-US" dirty="0"/>
              <a:t>어떠한 공격에도 민감한 데이터들 특히 </a:t>
            </a:r>
            <a:r>
              <a:rPr kumimoji="1" lang="en-US" altLang="ko-KR" dirty="0"/>
              <a:t>private key</a:t>
            </a:r>
            <a:r>
              <a:rPr kumimoji="1" lang="ko-KR" altLang="en-US" dirty="0"/>
              <a:t>를 보호 할 수 있어야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No Software Dependency : </a:t>
            </a:r>
            <a:r>
              <a:rPr kumimoji="1" lang="ko-KR" altLang="en-US" dirty="0"/>
              <a:t>여러 다른 공격 방향들을 최소화하기 위해 다른 소프트웨어에 의존성이 적어야 </a:t>
            </a:r>
            <a:r>
              <a:rPr kumimoji="1" lang="ko-KR" altLang="en-US" dirty="0" smtClean="0"/>
              <a:t>합니다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5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00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Single Bitcoin address displayed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dirty="0"/>
              <a:t>방법</a:t>
            </a:r>
            <a:r>
              <a:rPr kumimoji="1" lang="en-US" altLang="ko-KR" dirty="0"/>
              <a:t>1)</a:t>
            </a:r>
            <a:r>
              <a:rPr kumimoji="1" lang="ko-KR" altLang="en-US" dirty="0"/>
              <a:t> 송금받을 주소 하나를 생성시키고</a:t>
            </a:r>
            <a:r>
              <a:rPr kumimoji="1" lang="en-US" altLang="ko-KR" dirty="0"/>
              <a:t>(QR-Code</a:t>
            </a:r>
            <a:r>
              <a:rPr kumimoji="1" lang="ko-KR" altLang="en-US" dirty="0"/>
              <a:t>로 주소 디스플레이</a:t>
            </a:r>
            <a:r>
              <a:rPr kumimoji="1" lang="en-US" altLang="ko-KR" dirty="0"/>
              <a:t>),</a:t>
            </a:r>
            <a:r>
              <a:rPr kumimoji="1" lang="ko-KR" altLang="en-US" dirty="0"/>
              <a:t> 고객은 해당 금액만큼</a:t>
            </a:r>
            <a:r>
              <a:rPr kumimoji="1" lang="en-US" altLang="ko-KR" dirty="0"/>
              <a:t>(</a:t>
            </a:r>
            <a:r>
              <a:rPr kumimoji="1" lang="ko-KR" altLang="en-US" dirty="0"/>
              <a:t>달러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본인의 비트코인 지갑으로 충전 시킨 후 비트코인으로 </a:t>
            </a:r>
            <a:r>
              <a:rPr kumimoji="1" lang="ko-KR" altLang="en-US" dirty="0" smtClean="0"/>
              <a:t>송금합니다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dirty="0"/>
          </a:p>
          <a:p>
            <a:pPr lvl="0" latinLnBrk="0"/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en-US" altLang="ko-KR" sz="1400" dirty="0"/>
              <a:t> 	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6</a:t>
            </a:r>
            <a:endParaRPr kumimoji="1"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894700" y="2691676"/>
            <a:ext cx="1216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●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●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736" y="25322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Usability </a:t>
            </a:r>
            <a:r>
              <a:rPr kumimoji="1" lang="en-US" altLang="ko-KR" b="1" dirty="0"/>
              <a:t>: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ko-KR" altLang="en-US" sz="1400" dirty="0" smtClean="0"/>
              <a:t>직원이 </a:t>
            </a:r>
            <a:r>
              <a:rPr kumimoji="1" lang="ko-KR" altLang="en-US" sz="1400" dirty="0"/>
              <a:t>비트코인 거래에 익숙하도록 교육해야하며 일일이 지불을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ko-KR" altLang="en-US" sz="1400" dirty="0" smtClean="0"/>
              <a:t>확인할 </a:t>
            </a:r>
            <a:r>
              <a:rPr kumimoji="1" lang="ko-KR" altLang="en-US" sz="1400" dirty="0"/>
              <a:t>수 있게 </a:t>
            </a:r>
            <a:r>
              <a:rPr kumimoji="1" lang="ko-KR" altLang="en-US" sz="1400" dirty="0" smtClean="0"/>
              <a:t>배치해야합니다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또한 지불에 오랜시간이 걸리며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ko-KR" altLang="en-US" sz="1400" dirty="0" smtClean="0"/>
              <a:t>현장에서 </a:t>
            </a:r>
            <a:r>
              <a:rPr kumimoji="1" lang="en-US" altLang="ko-KR" sz="1400" dirty="0"/>
              <a:t>BTC</a:t>
            </a:r>
            <a:r>
              <a:rPr kumimoji="1" lang="ko-KR" altLang="en-US" sz="1400" dirty="0"/>
              <a:t>로의 환전 또한 수동적으로 진행됩니다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en-US" altLang="ko-KR" sz="1400" dirty="0" smtClean="0"/>
              <a:t>QR-Code</a:t>
            </a:r>
            <a:r>
              <a:rPr kumimoji="1" lang="ko-KR" altLang="en-US" sz="1400" dirty="0"/>
              <a:t>는 누구에게나 지속적으로 보여 줄 수 </a:t>
            </a:r>
            <a:r>
              <a:rPr kumimoji="1" lang="ko-KR" altLang="en-US" sz="1400" dirty="0" smtClean="0"/>
              <a:t>있습니다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Deployment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따로 </a:t>
            </a:r>
            <a:r>
              <a:rPr lang="ko-KR" altLang="en-US" sz="1400" dirty="0"/>
              <a:t>드는 비용이 없습니다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지점별로는 몇몇 다른 출력물</a:t>
            </a:r>
            <a:r>
              <a:rPr lang="en-US" altLang="ko-KR" sz="1400" dirty="0"/>
              <a:t>(QR-Code)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필요 </a:t>
            </a:r>
            <a:r>
              <a:rPr lang="ko-KR" altLang="en-US" sz="1400" dirty="0"/>
              <a:t>할 수 </a:t>
            </a:r>
            <a:r>
              <a:rPr lang="ko-KR" altLang="en-US" sz="1400" dirty="0" smtClean="0"/>
              <a:t>있습니다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Privacy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Payee</a:t>
            </a:r>
            <a:r>
              <a:rPr lang="ko-KR" altLang="en-US" sz="1400" dirty="0"/>
              <a:t>의 </a:t>
            </a:r>
            <a:r>
              <a:rPr lang="en-US" altLang="ko-KR" sz="1400" dirty="0"/>
              <a:t>privacy</a:t>
            </a:r>
            <a:r>
              <a:rPr lang="ko-KR" altLang="en-US" sz="1400" dirty="0"/>
              <a:t>를 지킬 수 없습니다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또한 </a:t>
            </a:r>
            <a:r>
              <a:rPr lang="en-US" altLang="ko-KR" sz="1400" dirty="0"/>
              <a:t>Payee</a:t>
            </a:r>
            <a:r>
              <a:rPr lang="ko-KR" altLang="en-US" sz="1400" dirty="0"/>
              <a:t>의 모든 거래기록이 </a:t>
            </a:r>
            <a:r>
              <a:rPr lang="en-US" altLang="ko-KR" sz="1400" dirty="0" smtClean="0"/>
              <a:t>Public </a:t>
            </a:r>
            <a:r>
              <a:rPr lang="ko-KR" altLang="en-US" sz="1400" dirty="0"/>
              <a:t>하게 공개됩니다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Security </a:t>
            </a:r>
            <a:r>
              <a:rPr kumimoji="1" lang="en-US" altLang="ko-KR" b="1" dirty="0"/>
              <a:t>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다른 </a:t>
            </a:r>
            <a:r>
              <a:rPr lang="ko-KR" altLang="en-US" sz="1400" dirty="0"/>
              <a:t>별도의 소프트웨어나 </a:t>
            </a:r>
            <a:r>
              <a:rPr lang="en-US" altLang="ko-KR" sz="1400" dirty="0"/>
              <a:t>3rd-party</a:t>
            </a:r>
            <a:r>
              <a:rPr lang="ko-KR" altLang="en-US" sz="1400" dirty="0"/>
              <a:t>를 요구하지 않습니다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4264" y="2696586"/>
            <a:ext cx="3311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600" dirty="0"/>
              <a:t>User friendly : </a:t>
            </a:r>
            <a:br>
              <a:rPr kumimoji="1" lang="en-US" altLang="ko-KR" sz="1600" dirty="0"/>
            </a:br>
            <a:r>
              <a:rPr kumimoji="1" lang="en-US" altLang="ko-KR" sz="1600" dirty="0"/>
              <a:t>Time efficiency : </a:t>
            </a:r>
            <a:br>
              <a:rPr kumimoji="1" lang="en-US" altLang="ko-KR" sz="1600" dirty="0"/>
            </a:br>
            <a:r>
              <a:rPr kumimoji="1" lang="en-US" altLang="ko-KR" sz="1600" dirty="0"/>
              <a:t>Fair exchange rate : </a:t>
            </a:r>
            <a:br>
              <a:rPr kumimoji="1" lang="en-US" altLang="ko-KR" sz="1600" dirty="0"/>
            </a:br>
            <a:r>
              <a:rPr kumimoji="1" lang="en-US" altLang="ko-KR" sz="1600" dirty="0"/>
              <a:t>Availability : </a:t>
            </a:r>
            <a:br>
              <a:rPr kumimoji="1" lang="en-US" altLang="ko-KR" sz="1600" dirty="0"/>
            </a:br>
            <a:r>
              <a:rPr kumimoji="1" lang="en-US" altLang="ko-KR" sz="1600" dirty="0"/>
              <a:t>Low cost to run : </a:t>
            </a:r>
            <a:br>
              <a:rPr kumimoji="1" lang="en-US" altLang="ko-KR" sz="1600" dirty="0"/>
            </a:br>
            <a:r>
              <a:rPr kumimoji="1" lang="en-US" altLang="ko-KR" sz="1600" dirty="0"/>
              <a:t>Enables branching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payee’s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payer’s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Confidential Payments list :</a:t>
            </a:r>
          </a:p>
          <a:p>
            <a:pPr algn="r"/>
            <a:r>
              <a:rPr lang="en-US" altLang="ko-KR" sz="1600"/>
              <a:t>No 3rd-party </a:t>
            </a:r>
            <a:r>
              <a:rPr lang="en-US" altLang="ko-KR" sz="1600" dirty="0"/>
              <a:t>trust :</a:t>
            </a:r>
            <a:br>
              <a:rPr lang="en-US" altLang="ko-KR" sz="1600" dirty="0"/>
            </a:br>
            <a:r>
              <a:rPr lang="en-US" altLang="ko-KR" sz="1600" dirty="0"/>
              <a:t>Data encryption :</a:t>
            </a:r>
          </a:p>
          <a:p>
            <a:pPr algn="r"/>
            <a:r>
              <a:rPr lang="en-US" altLang="ko-KR" sz="1600" dirty="0"/>
              <a:t>No software dependency :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27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Hardware Terminals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dirty="0"/>
              <a:t>방법</a:t>
            </a:r>
            <a:r>
              <a:rPr kumimoji="1" lang="en-US" altLang="ko-KR" dirty="0"/>
              <a:t>2)</a:t>
            </a:r>
            <a:r>
              <a:rPr kumimoji="1" lang="ko-KR" altLang="en-US" dirty="0"/>
              <a:t> 비트코인 거래를 위한 새로운 하드웨어 단말기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여러 종류가 있지만 단말기 가격자체가 비싸고 구하기도 힘들고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미래가 </a:t>
            </a:r>
            <a:r>
              <a:rPr kumimoji="1" lang="ko-KR" altLang="en-US" dirty="0" smtClean="0"/>
              <a:t>불확실합니다</a:t>
            </a:r>
            <a:r>
              <a:rPr kumimoji="1" lang="en-US" altLang="ko-KR" dirty="0"/>
              <a:t>.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en-US" altLang="ko-KR" sz="1400" dirty="0"/>
              <a:t> 	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7</a:t>
            </a:r>
            <a:endParaRPr kumimoji="1"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894700" y="2691676"/>
            <a:ext cx="1216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○</a:t>
            </a:r>
          </a:p>
          <a:p>
            <a:r>
              <a:rPr kumimoji="1" lang="en-US" altLang="ko-KR" sz="1600" dirty="0"/>
              <a:t>●</a:t>
            </a:r>
          </a:p>
          <a:p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●</a:t>
            </a:r>
            <a:br>
              <a:rPr kumimoji="1" lang="en-US" altLang="ko-KR" sz="1600" dirty="0"/>
            </a:br>
            <a:r>
              <a:rPr kumimoji="1" lang="en-US" altLang="ko-KR" sz="1600" dirty="0"/>
              <a:t> </a:t>
            </a:r>
            <a:br>
              <a:rPr kumimoji="1" lang="en-US" altLang="ko-KR" sz="1600" dirty="0"/>
            </a:b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 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endParaRPr kumimoji="1"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935736" y="2532209"/>
            <a:ext cx="636117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Usability </a:t>
            </a:r>
            <a:r>
              <a:rPr kumimoji="1" lang="en-US" altLang="ko-KR" b="1" dirty="0"/>
              <a:t>: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ko-KR" altLang="en-US" sz="1400" dirty="0" smtClean="0"/>
              <a:t>기존의 </a:t>
            </a:r>
            <a:r>
              <a:rPr kumimoji="1" lang="en-US" altLang="ko-KR" sz="1400" dirty="0" err="1"/>
              <a:t>PoS</a:t>
            </a:r>
            <a:r>
              <a:rPr kumimoji="1" lang="ko-KR" altLang="en-US" sz="1400" dirty="0"/>
              <a:t> 단말기와 최대한 비슷하게 만들기는 하지만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직원들에게 </a:t>
            </a:r>
            <a:r>
              <a:rPr kumimoji="1" lang="ko-KR" altLang="en-US" sz="1400" dirty="0" smtClean="0"/>
              <a:t>새로운 단말기에 </a:t>
            </a:r>
            <a:r>
              <a:rPr kumimoji="1" lang="ko-KR" altLang="en-US" sz="1400" dirty="0"/>
              <a:t>대해 교육시켜야 </a:t>
            </a:r>
            <a:r>
              <a:rPr kumimoji="1" lang="ko-KR" altLang="en-US" sz="1400" dirty="0" smtClean="0"/>
              <a:t>합니다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기존 신용카드 거래정도의 속도를 </a:t>
            </a:r>
            <a:r>
              <a:rPr kumimoji="1" lang="ko-KR" altLang="en-US" sz="1400" dirty="0" smtClean="0"/>
              <a:t>낼 </a:t>
            </a:r>
            <a:r>
              <a:rPr kumimoji="1" lang="ko-KR" altLang="en-US" sz="1400" dirty="0"/>
              <a:t>수도 있습니다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환전 또한 사용자가 수동으로 할 필요없이 </a:t>
            </a:r>
            <a:r>
              <a:rPr kumimoji="1" lang="en-US" altLang="ko-KR" sz="1400" dirty="0" err="1"/>
              <a:t>PoS</a:t>
            </a:r>
            <a:r>
              <a:rPr kumimoji="1" lang="ko-KR" altLang="en-US" sz="1400" dirty="0" smtClean="0"/>
              <a:t>단말기에서 </a:t>
            </a:r>
            <a:r>
              <a:rPr kumimoji="1" lang="ko-KR" altLang="en-US" sz="1400" dirty="0"/>
              <a:t>자동으로 적용 할 수 있습니다</a:t>
            </a:r>
            <a:r>
              <a:rPr kumimoji="1" lang="en-US" altLang="ko-KR" sz="1400" dirty="0" smtClean="0"/>
              <a:t>.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Deployment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단말기 </a:t>
            </a:r>
            <a:r>
              <a:rPr lang="ko-KR" altLang="en-US" sz="1400" dirty="0"/>
              <a:t>구매 비용이 발생하고</a:t>
            </a:r>
            <a:r>
              <a:rPr lang="en-US" altLang="ko-KR" sz="1400" dirty="0"/>
              <a:t>,</a:t>
            </a:r>
            <a:r>
              <a:rPr lang="ko-KR" altLang="en-US" sz="1400" dirty="0"/>
              <a:t> 지점이 늘어날 수록 비용이 </a:t>
            </a:r>
            <a:r>
              <a:rPr lang="ko-KR" altLang="en-US" sz="1400" dirty="0" smtClean="0"/>
              <a:t>커집니다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Privacy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하드웨어 </a:t>
            </a:r>
            <a:r>
              <a:rPr lang="ko-KR" altLang="en-US" sz="1400" dirty="0"/>
              <a:t>단말기로 지불 받게 되면 지불 시스템에 따라 다를 수 있지만 </a:t>
            </a:r>
            <a:r>
              <a:rPr lang="ko-KR" altLang="en-US" sz="1400" dirty="0" smtClean="0"/>
              <a:t>기존 </a:t>
            </a:r>
            <a:r>
              <a:rPr lang="ko-KR" altLang="en-US" sz="1400" dirty="0"/>
              <a:t>신용카드용 단말기처럼 </a:t>
            </a:r>
            <a:r>
              <a:rPr lang="en-US" altLang="ko-KR" sz="1400" dirty="0"/>
              <a:t>Payee</a:t>
            </a:r>
            <a:r>
              <a:rPr lang="ko-KR" altLang="en-US" sz="1400" dirty="0"/>
              <a:t>의 프라이버시는 보장 될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지불내역에 </a:t>
            </a:r>
            <a:r>
              <a:rPr lang="ko-KR" altLang="en-US" sz="1400" dirty="0"/>
              <a:t>대해서도 기존의 단말기같은 인터페이스를 제공할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Security </a:t>
            </a:r>
            <a:r>
              <a:rPr kumimoji="1" lang="en-US" altLang="ko-KR" b="1" dirty="0"/>
              <a:t>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Payee</a:t>
            </a:r>
            <a:r>
              <a:rPr lang="ko-KR" altLang="en-US" sz="1400" dirty="0"/>
              <a:t>는 단말기를 제공받은 제</a:t>
            </a:r>
            <a:r>
              <a:rPr lang="en-US" altLang="ko-KR" sz="1400" dirty="0"/>
              <a:t>3</a:t>
            </a:r>
            <a:r>
              <a:rPr lang="ko-KR" altLang="en-US" sz="1400" dirty="0"/>
              <a:t>자에 대한 의존성이 높습니다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실제 </a:t>
            </a:r>
            <a:r>
              <a:rPr lang="ko-KR" altLang="en-US" sz="1400" dirty="0" smtClean="0"/>
              <a:t>데이터를 관장하는 </a:t>
            </a:r>
            <a:r>
              <a:rPr lang="ko-KR" altLang="en-US" sz="1400" dirty="0"/>
              <a:t>백엔드 서버는 보안성이 높다고 </a:t>
            </a:r>
            <a:r>
              <a:rPr lang="ko-KR" altLang="en-US" sz="1400" dirty="0" smtClean="0"/>
              <a:t>가정합니다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84264" y="2696586"/>
            <a:ext cx="3311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600" dirty="0"/>
              <a:t>User friendly : </a:t>
            </a:r>
            <a:br>
              <a:rPr kumimoji="1" lang="en-US" altLang="ko-KR" sz="1600" dirty="0"/>
            </a:br>
            <a:r>
              <a:rPr kumimoji="1" lang="en-US" altLang="ko-KR" sz="1600" dirty="0"/>
              <a:t>Time efficiency : </a:t>
            </a:r>
            <a:br>
              <a:rPr kumimoji="1" lang="en-US" altLang="ko-KR" sz="1600" dirty="0"/>
            </a:br>
            <a:r>
              <a:rPr kumimoji="1" lang="en-US" altLang="ko-KR" sz="1600" dirty="0"/>
              <a:t>Fair exchange rate : </a:t>
            </a:r>
            <a:br>
              <a:rPr kumimoji="1" lang="en-US" altLang="ko-KR" sz="1600" dirty="0"/>
            </a:br>
            <a:r>
              <a:rPr kumimoji="1" lang="en-US" altLang="ko-KR" sz="1600" dirty="0"/>
              <a:t>Availability : </a:t>
            </a:r>
            <a:br>
              <a:rPr kumimoji="1" lang="en-US" altLang="ko-KR" sz="1600" dirty="0"/>
            </a:br>
            <a:r>
              <a:rPr kumimoji="1" lang="en-US" altLang="ko-KR" sz="1600" dirty="0"/>
              <a:t>Low cost to run : </a:t>
            </a:r>
            <a:br>
              <a:rPr kumimoji="1" lang="en-US" altLang="ko-KR" sz="1600" dirty="0"/>
            </a:br>
            <a:r>
              <a:rPr kumimoji="1" lang="en-US" altLang="ko-KR" sz="1600" dirty="0"/>
              <a:t>Enables branching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payee’s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payer’s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Confidential Payments list :</a:t>
            </a:r>
          </a:p>
          <a:p>
            <a:pPr algn="r"/>
            <a:r>
              <a:rPr lang="en-US" altLang="ko-KR" sz="1600" dirty="0"/>
              <a:t>No 3rd-party trust :</a:t>
            </a:r>
            <a:br>
              <a:rPr lang="en-US" altLang="ko-KR" sz="1600" dirty="0"/>
            </a:br>
            <a:r>
              <a:rPr lang="en-US" altLang="ko-KR" sz="1600" dirty="0"/>
              <a:t>Data encryption :</a:t>
            </a:r>
          </a:p>
          <a:p>
            <a:pPr algn="r"/>
            <a:r>
              <a:rPr lang="en-US" altLang="ko-KR" sz="1600" dirty="0"/>
              <a:t>No software dependency :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6" y="796097"/>
            <a:ext cx="5625032" cy="51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Online Merchant Services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438221"/>
            <a:ext cx="1076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dirty="0"/>
              <a:t>방법</a:t>
            </a:r>
            <a:r>
              <a:rPr kumimoji="1" lang="en-US" altLang="ko-KR" dirty="0"/>
              <a:t>3)</a:t>
            </a:r>
            <a:r>
              <a:rPr kumimoji="1" lang="ko-KR" altLang="en-US" dirty="0"/>
              <a:t> 온라인 거래소를 이용하는 방법입니다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별도의 구현이 없습니다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Bitpay</a:t>
            </a:r>
            <a:r>
              <a:rPr kumimoji="1" lang="ko-KR" altLang="en-US" dirty="0"/>
              <a:t>를 예시로 </a:t>
            </a:r>
            <a:r>
              <a:rPr kumimoji="1" lang="ko-KR" altLang="en-US" dirty="0" smtClean="0"/>
              <a:t>진행합니다</a:t>
            </a:r>
            <a:r>
              <a:rPr kumimoji="1" lang="en-US" altLang="ko-KR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	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8</a:t>
            </a:r>
            <a:endParaRPr kumimoji="1"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894700" y="2691676"/>
            <a:ext cx="1216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●</a:t>
            </a:r>
          </a:p>
          <a:p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  <a:br>
              <a:rPr kumimoji="1" lang="en-US" altLang="ko-KR" sz="1600" dirty="0"/>
            </a:br>
            <a:r>
              <a:rPr kumimoji="1" lang="en-US" altLang="ko-KR" sz="1600" dirty="0"/>
              <a:t>○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 </a:t>
            </a:r>
            <a:br>
              <a:rPr kumimoji="1" lang="en-US" altLang="ko-KR" sz="1600" dirty="0"/>
            </a:br>
            <a:r>
              <a:rPr kumimoji="1" lang="en-US" altLang="ko-KR" sz="1600" dirty="0"/>
              <a:t>○ </a:t>
            </a:r>
            <a:br>
              <a:rPr kumimoji="1" lang="en-US" altLang="ko-KR" sz="1600" dirty="0"/>
            </a:br>
            <a:r>
              <a:rPr kumimoji="1" lang="en-US" altLang="ko-KR" sz="1600" dirty="0"/>
              <a:t>●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736" y="2532209"/>
            <a:ext cx="636117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Usability : </a:t>
            </a:r>
            <a:r>
              <a:rPr kumimoji="1" lang="en-US" altLang="ko-KR" b="1" dirty="0"/>
              <a:t/>
            </a:r>
            <a:br>
              <a:rPr kumimoji="1" lang="en-US" altLang="ko-KR" b="1" dirty="0"/>
            </a:br>
            <a:r>
              <a:rPr kumimoji="1" lang="ko-KR" altLang="en-US" sz="1400" dirty="0" smtClean="0"/>
              <a:t>용어나 </a:t>
            </a:r>
            <a:r>
              <a:rPr kumimoji="1" lang="ko-KR" altLang="en-US" sz="1400" dirty="0"/>
              <a:t>사용법이 어렵지 않고 직관적입니다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거래소의 명시된 환율이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ko-KR" altLang="en-US" sz="1400" dirty="0" smtClean="0"/>
              <a:t>있습니다</a:t>
            </a:r>
            <a:r>
              <a:rPr kumimoji="1"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Deployment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별도의 </a:t>
            </a:r>
            <a:r>
              <a:rPr lang="ko-KR" altLang="en-US" sz="1400" dirty="0"/>
              <a:t>장비 구매가 필요하지 않습니다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거래소페이지에 접속가능한 </a:t>
            </a:r>
            <a:r>
              <a:rPr lang="ko-KR" altLang="en-US" sz="1400" dirty="0" smtClean="0"/>
              <a:t>간단한 기기정도로 </a:t>
            </a:r>
            <a:r>
              <a:rPr lang="ko-KR" altLang="en-US" sz="1400" dirty="0" smtClean="0"/>
              <a:t>충분합니다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따라서 새로운 지점 확장에도 큰 비용이 </a:t>
            </a:r>
            <a:r>
              <a:rPr lang="ko-KR" altLang="en-US" sz="1400" dirty="0" smtClean="0"/>
              <a:t>없습니다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Privacy </a:t>
            </a:r>
            <a:r>
              <a:rPr kumimoji="1" lang="en-US" altLang="ko-KR" b="1" dirty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Bitpay</a:t>
            </a:r>
            <a:r>
              <a:rPr lang="ko-KR" altLang="en-US" sz="1400" dirty="0"/>
              <a:t>를 이용하는 경우 자체적으로 거래마다 새로운 주소를 </a:t>
            </a:r>
            <a:r>
              <a:rPr lang="ko-KR" altLang="en-US" sz="1400" dirty="0" smtClean="0"/>
              <a:t>제공합니다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관리자는 </a:t>
            </a:r>
            <a:r>
              <a:rPr lang="ko-KR" altLang="en-US" sz="1400" dirty="0"/>
              <a:t>로그인 할 수 있고</a:t>
            </a:r>
            <a:r>
              <a:rPr lang="en-US" altLang="ko-KR" sz="1400" dirty="0"/>
              <a:t>,</a:t>
            </a:r>
            <a:r>
              <a:rPr lang="ko-KR" altLang="en-US" sz="1400" dirty="0"/>
              <a:t> 평직원은 로그인 할 수 없게 하는 방식으로 </a:t>
            </a:r>
            <a:r>
              <a:rPr lang="ko-KR" altLang="en-US" sz="1400" dirty="0" smtClean="0"/>
              <a:t>거래내역 </a:t>
            </a:r>
            <a:r>
              <a:rPr lang="ko-KR" altLang="en-US" sz="1400" dirty="0"/>
              <a:t>기밀을 약간이나마 유지할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Security </a:t>
            </a:r>
            <a:r>
              <a:rPr kumimoji="1" lang="en-US" altLang="ko-KR" b="1" dirty="0"/>
              <a:t>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지불 </a:t>
            </a:r>
            <a:r>
              <a:rPr lang="ko-KR" altLang="en-US" sz="1400" dirty="0"/>
              <a:t>시스템의 모든 기능은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Bitpay</a:t>
            </a:r>
            <a:r>
              <a:rPr lang="ko-KR" altLang="en-US" sz="1400" dirty="0"/>
              <a:t>에서 자체 실행됩니다</a:t>
            </a:r>
            <a:r>
              <a:rPr lang="en-US" altLang="ko-KR" sz="1400" dirty="0"/>
              <a:t>.</a:t>
            </a:r>
            <a:r>
              <a:rPr lang="ko-KR" altLang="en-US" sz="1400" dirty="0"/>
              <a:t> 유저가 </a:t>
            </a:r>
            <a:r>
              <a:rPr lang="en-US" altLang="ko-KR" sz="1400" dirty="0"/>
              <a:t>private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온전히 소유할 수 없습니다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84264" y="2696586"/>
            <a:ext cx="3311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600" dirty="0"/>
              <a:t>User friendly : </a:t>
            </a:r>
            <a:br>
              <a:rPr kumimoji="1" lang="en-US" altLang="ko-KR" sz="1600" dirty="0"/>
            </a:br>
            <a:r>
              <a:rPr kumimoji="1" lang="en-US" altLang="ko-KR" sz="1600" dirty="0"/>
              <a:t>Time efficiency : </a:t>
            </a:r>
            <a:br>
              <a:rPr kumimoji="1" lang="en-US" altLang="ko-KR" sz="1600" dirty="0"/>
            </a:br>
            <a:r>
              <a:rPr kumimoji="1" lang="en-US" altLang="ko-KR" sz="1600" dirty="0"/>
              <a:t>Fair exchange rate : </a:t>
            </a:r>
            <a:br>
              <a:rPr kumimoji="1" lang="en-US" altLang="ko-KR" sz="1600" dirty="0"/>
            </a:br>
            <a:r>
              <a:rPr kumimoji="1" lang="en-US" altLang="ko-KR" sz="1600" dirty="0"/>
              <a:t>Availability : </a:t>
            </a:r>
            <a:br>
              <a:rPr kumimoji="1" lang="en-US" altLang="ko-KR" sz="1600" dirty="0"/>
            </a:br>
            <a:r>
              <a:rPr kumimoji="1" lang="en-US" altLang="ko-KR" sz="1600" dirty="0"/>
              <a:t>Low cost to run : </a:t>
            </a:r>
            <a:br>
              <a:rPr kumimoji="1" lang="en-US" altLang="ko-KR" sz="1600" dirty="0"/>
            </a:br>
            <a:r>
              <a:rPr kumimoji="1" lang="en-US" altLang="ko-KR" sz="1600" dirty="0"/>
              <a:t>Enables branching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payee’s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Maintain payer’s privacy : </a:t>
            </a:r>
            <a:br>
              <a:rPr kumimoji="1" lang="en-US" altLang="ko-KR" sz="1600" dirty="0"/>
            </a:br>
            <a:r>
              <a:rPr kumimoji="1" lang="en-US" altLang="ko-KR" sz="1600" dirty="0"/>
              <a:t>Confidential Payments list :</a:t>
            </a:r>
          </a:p>
          <a:p>
            <a:pPr algn="r"/>
            <a:r>
              <a:rPr lang="en-US" altLang="ko-KR" sz="1600" dirty="0"/>
              <a:t>No 3rd-party trust :</a:t>
            </a:r>
            <a:br>
              <a:rPr lang="en-US" altLang="ko-KR" sz="1600" dirty="0"/>
            </a:br>
            <a:r>
              <a:rPr lang="en-US" altLang="ko-KR" sz="1600" dirty="0"/>
              <a:t>Data encryption :</a:t>
            </a:r>
          </a:p>
          <a:p>
            <a:pPr algn="r"/>
            <a:r>
              <a:rPr lang="en-US" altLang="ko-KR" sz="1600" dirty="0"/>
              <a:t>No software dependency :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5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411</Words>
  <Application>Microsoft Macintosh PowerPoint</Application>
  <PresentationFormat>와이드스크린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Buy your coffee with bitcoin: Real-world deployment of a bitcoin point of sale terminal S Eskandari, J Clark… - Ubiquitous Intelligence &amp; …, 2016 - ieeexplore.ieee.org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164</cp:revision>
  <dcterms:created xsi:type="dcterms:W3CDTF">2017-12-14T10:28:20Z</dcterms:created>
  <dcterms:modified xsi:type="dcterms:W3CDTF">2018-02-06T07:52:39Z</dcterms:modified>
</cp:coreProperties>
</file>