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84818"/>
  </p:normalViewPr>
  <p:slideViewPr>
    <p:cSldViewPr snapToGrid="0" snapToObjects="1">
      <p:cViewPr>
        <p:scale>
          <a:sx n="84" d="100"/>
          <a:sy n="84" d="100"/>
        </p:scale>
        <p:origin x="7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용어정리입니다 </a:t>
            </a:r>
            <a:endParaRPr kumimoji="1" lang="en-US" altLang="ko-KR" dirty="0" smtClean="0"/>
          </a:p>
          <a:p>
            <a:r>
              <a:rPr kumimoji="1" lang="ko-KR" altLang="en-US" dirty="0" smtClean="0"/>
              <a:t>비트코인의 피어들은 </a:t>
            </a:r>
            <a:r>
              <a:rPr kumimoji="1" lang="en-US" altLang="ko-KR" dirty="0" err="1" smtClean="0"/>
              <a:t>addrMan</a:t>
            </a:r>
            <a:r>
              <a:rPr kumimoji="1" lang="ko-KR" altLang="en-US" dirty="0" smtClean="0"/>
              <a:t>통해 자기가</a:t>
            </a:r>
            <a:r>
              <a:rPr kumimoji="1" lang="ko-KR" altLang="en-US" baseline="0" dirty="0" smtClean="0"/>
              <a:t> 알고있는 피어들을 저장합니다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en-US" altLang="ko-KR" baseline="0" dirty="0" err="1" smtClean="0"/>
              <a:t>peers.dat</a:t>
            </a:r>
            <a:r>
              <a:rPr kumimoji="1" lang="en-US" altLang="ko-KR" baseline="0" dirty="0" smtClean="0"/>
              <a:t>)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peers.dat</a:t>
            </a:r>
            <a:r>
              <a:rPr kumimoji="1" lang="ko-KR" altLang="en-US" baseline="0" dirty="0" smtClean="0"/>
              <a:t>가 비어있는 최초상태에는 하드코딩되어있는 </a:t>
            </a:r>
            <a:r>
              <a:rPr kumimoji="1" lang="en-US" altLang="ko-KR" baseline="0" dirty="0" smtClean="0"/>
              <a:t>DNS</a:t>
            </a:r>
            <a:r>
              <a:rPr kumimoji="1" lang="ko-KR" altLang="en-US" baseline="0" dirty="0" smtClean="0"/>
              <a:t>통해 주소를 받습니다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비트코인 네트워크에서 피어간 브로드캐스팅하는 방법입니다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어떤 피어가 트랜잭션 혹은 블록을</a:t>
            </a:r>
            <a:r>
              <a:rPr kumimoji="1" lang="ko-KR" altLang="en-US" baseline="0" dirty="0" smtClean="0"/>
              <a:t> 새로 알게 되면 그 </a:t>
            </a:r>
            <a:r>
              <a:rPr kumimoji="1" lang="ko-KR" altLang="en-US" baseline="0" dirty="0" smtClean="0"/>
              <a:t>해쉬값을 </a:t>
            </a:r>
            <a:r>
              <a:rPr kumimoji="1" lang="en-US" altLang="ko-KR" baseline="0" dirty="0" smtClean="0"/>
              <a:t>INV</a:t>
            </a:r>
            <a:r>
              <a:rPr kumimoji="1" lang="ko-KR" altLang="en-US" baseline="0" dirty="0" smtClean="0"/>
              <a:t>메세지에</a:t>
            </a:r>
            <a:r>
              <a:rPr kumimoji="1" lang="ko-KR" altLang="en-US" baseline="0" dirty="0" smtClean="0"/>
              <a:t> 담아 주변 피어들에게 전달합니다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전달받은 피어는 알고있는 정보가 아닌 새로운정보의 경우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 메세지를 답하고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를 받은 피어는 다시 해당 해쉬값의 관련정보를 담아 </a:t>
            </a:r>
            <a:r>
              <a:rPr kumimoji="1" lang="en-US" altLang="ko-KR" baseline="0" dirty="0" smtClean="0"/>
              <a:t>TX or BLOCK</a:t>
            </a:r>
            <a:r>
              <a:rPr kumimoji="1" lang="ko-KR" altLang="en-US" baseline="0" dirty="0" smtClean="0"/>
              <a:t>메</a:t>
            </a:r>
            <a:r>
              <a:rPr kumimoji="1" lang="ko-KR" altLang="en-US" dirty="0" smtClean="0"/>
              <a:t>여기서 생기는 잠재적 위협입니다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정보들이 퍼지는 잠시동안 네트워크는 정보불일치 상태가됩니다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이런점을 파고들어 악의적인 피어가 굉장히 빠른속도로 자기의 정보를 그 누구보다 빠르게 퍼트릴 수 있다면 비트코인 네트워크는 정보균형의 목적을 잃게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r>
              <a:rPr kumimoji="1" lang="ko-KR" altLang="en-US" baseline="0" dirty="0" smtClean="0"/>
              <a:t>세지를 전달하게됩니다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이런</a:t>
            </a:r>
            <a:r>
              <a:rPr kumimoji="1" lang="en-US" altLang="ko-KR" baseline="0" dirty="0" smtClean="0"/>
              <a:t> gossip protocol</a:t>
            </a:r>
            <a:r>
              <a:rPr kumimoji="1" lang="ko-KR" altLang="en-US" baseline="0" dirty="0" smtClean="0"/>
              <a:t>로 피어들은 닿을 수 있는한 계속해서 정보들을 브로드캐스팅하여 네트워크에 정보일관성을 유지합니다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비트코인 네트워크에서 피어간 브로드캐스팅하는 방법입니다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어떤 피어가 트랜잭션 혹은 블록을</a:t>
            </a:r>
            <a:r>
              <a:rPr kumimoji="1" lang="ko-KR" altLang="en-US" baseline="0" dirty="0" smtClean="0"/>
              <a:t> 새로 알게 되면 그 </a:t>
            </a:r>
            <a:r>
              <a:rPr kumimoji="1" lang="ko-KR" altLang="en-US" baseline="0" dirty="0" smtClean="0"/>
              <a:t>해쉬값을 </a:t>
            </a:r>
            <a:r>
              <a:rPr kumimoji="1" lang="en-US" altLang="ko-KR" baseline="0" dirty="0" smtClean="0"/>
              <a:t>INV</a:t>
            </a:r>
            <a:r>
              <a:rPr kumimoji="1" lang="ko-KR" altLang="en-US" baseline="0" dirty="0" smtClean="0"/>
              <a:t>메세지에</a:t>
            </a:r>
            <a:r>
              <a:rPr kumimoji="1" lang="ko-KR" altLang="en-US" baseline="0" dirty="0" smtClean="0"/>
              <a:t> 담아 주변 피어들에게 전달합니다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전달받은 피어는 알고있는 정보가 아닌 새로운정보의 경우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 메세지를 답하고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를 받은 피어는 다시 해당 해쉬값의 관련정보를 담아 </a:t>
            </a:r>
            <a:r>
              <a:rPr kumimoji="1" lang="en-US" altLang="ko-KR" baseline="0" dirty="0" smtClean="0"/>
              <a:t>TX or BLOCK</a:t>
            </a:r>
            <a:r>
              <a:rPr kumimoji="1" lang="ko-KR" altLang="en-US" baseline="0" dirty="0" smtClean="0"/>
              <a:t>메</a:t>
            </a:r>
            <a:r>
              <a:rPr kumimoji="1" lang="ko-KR" altLang="en-US" dirty="0" smtClean="0"/>
              <a:t>여기서 생기는 잠재적 위협입니다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정보들이 퍼지는 잠시동안 네트워크는 정보불일치 상태가됩니다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이런점을 파고들어 악의적인 피어가 굉장히 빠른속도로 자기의 정보를 그 누구보다 빠르게 퍼트릴 수 있다면 비트코인 네트워크는 정보균형의 목적을 잃게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r>
              <a:rPr kumimoji="1" lang="ko-KR" altLang="en-US" baseline="0" dirty="0" smtClean="0"/>
              <a:t>세지를 전달하게됩니다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이런</a:t>
            </a:r>
            <a:r>
              <a:rPr kumimoji="1" lang="en-US" altLang="ko-KR" baseline="0" dirty="0" smtClean="0"/>
              <a:t> gossip protocol</a:t>
            </a:r>
            <a:r>
              <a:rPr kumimoji="1" lang="ko-KR" altLang="en-US" baseline="0" dirty="0" smtClean="0"/>
              <a:t>로 피어들은 닿을 수 있는한 계속해서 정보들을 브로드캐스팅하여 네트워크에 정보일관성을 유지합니다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91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비트코인 네트워크에서 피어간 브로드캐스팅하는 방법입니다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어떤 피어가 트랜잭션 혹은 블록을</a:t>
            </a:r>
            <a:r>
              <a:rPr kumimoji="1" lang="ko-KR" altLang="en-US" baseline="0" dirty="0" smtClean="0"/>
              <a:t> 새로 알게 되면 그 </a:t>
            </a:r>
            <a:r>
              <a:rPr kumimoji="1" lang="ko-KR" altLang="en-US" baseline="0" dirty="0" smtClean="0"/>
              <a:t>해쉬값을 </a:t>
            </a:r>
            <a:r>
              <a:rPr kumimoji="1" lang="en-US" altLang="ko-KR" baseline="0" dirty="0" smtClean="0"/>
              <a:t>INV</a:t>
            </a:r>
            <a:r>
              <a:rPr kumimoji="1" lang="ko-KR" altLang="en-US" baseline="0" dirty="0" smtClean="0"/>
              <a:t>메세지에</a:t>
            </a:r>
            <a:r>
              <a:rPr kumimoji="1" lang="ko-KR" altLang="en-US" baseline="0" dirty="0" smtClean="0"/>
              <a:t> 담아 주변 피어들에게 전달합니다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전달받은 피어는 알고있는 정보가 아닌 새로운정보의 경우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 메세지를 답하고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를 받은 피어는 다시 해당 해쉬값의 관련정보를 담아 </a:t>
            </a:r>
            <a:r>
              <a:rPr kumimoji="1" lang="en-US" altLang="ko-KR" baseline="0" dirty="0" smtClean="0"/>
              <a:t>TX or BLOCK</a:t>
            </a:r>
            <a:r>
              <a:rPr kumimoji="1" lang="ko-KR" altLang="en-US" baseline="0" dirty="0" smtClean="0"/>
              <a:t>메</a:t>
            </a:r>
            <a:r>
              <a:rPr kumimoji="1" lang="ko-KR" altLang="en-US" dirty="0" smtClean="0"/>
              <a:t>여기서 생기는 잠재적 위협입니다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정보들이 퍼지는 잠시동안 네트워크는 정보불일치 상태가됩니다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이런점을 파고들어 악의적인 피어가 굉장히 빠른속도로 자기의 정보를 그 누구보다 빠르게 퍼트릴 수 있다면 비트코인 네트워크는 정보균형의 목적을 잃게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r>
              <a:rPr kumimoji="1" lang="ko-KR" altLang="en-US" baseline="0" dirty="0" smtClean="0"/>
              <a:t>세지를 전달하게됩니다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이런</a:t>
            </a:r>
            <a:r>
              <a:rPr kumimoji="1" lang="en-US" altLang="ko-KR" baseline="0" dirty="0" smtClean="0"/>
              <a:t> gossip protocol</a:t>
            </a:r>
            <a:r>
              <a:rPr kumimoji="1" lang="ko-KR" altLang="en-US" baseline="0" dirty="0" smtClean="0"/>
              <a:t>로 피어들은 닿을 수 있는한 계속해서 정보들을 브로드캐스팅하여 네트워크에 정보일관성을 유지합니다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34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72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2017. 12. 23.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smtClean="0"/>
              <a:t>Discovering Bitcoin’s Public Topology </a:t>
            </a:r>
            <a:r>
              <a:rPr kumimoji="1" lang="en-US" altLang="ko-KR" sz="2400" smtClean="0"/>
              <a:t>and Influential Nodes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P2P link</a:t>
            </a:r>
            <a:r>
              <a:rPr kumimoji="1" lang="ko-KR" altLang="en-US" dirty="0" smtClean="0"/>
              <a:t> 탐색을 위한 두가지 방법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 smtClean="0"/>
              <a:t>AddressProbe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“a technique that discovers peer-to-peer links in Bitcoin”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 smtClean="0"/>
              <a:t>CoinScope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“an Infrastructure to manage short, but large-scale experiments in Bitcoin.”</a:t>
            </a:r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3042853"/>
            <a:ext cx="516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이를 통해 밝혀 낸 것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5856" y="3763656"/>
            <a:ext cx="978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Map the public topology consisting of the edges that comprise the peer-to-peer network.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Find “influential” nodes that appear to directly-interface with a hidden topology that consists of mining pools that are otherwise not connected to the public Bitcoin network.</a:t>
            </a:r>
            <a:br>
              <a:rPr kumimoji="1" lang="en-US" altLang="ko-KR" dirty="0" smtClean="0"/>
            </a:br>
            <a:r>
              <a:rPr kumimoji="1" lang="en-US" altLang="ko-KR" dirty="0" smtClean="0"/>
              <a:t>(Public topology</a:t>
            </a:r>
            <a:r>
              <a:rPr kumimoji="1" lang="ko-KR" altLang="en-US" dirty="0" smtClean="0"/>
              <a:t>위의 </a:t>
            </a:r>
            <a:r>
              <a:rPr kumimoji="1" lang="en-US" altLang="ko-KR" dirty="0" smtClean="0"/>
              <a:t>Mining Pool</a:t>
            </a:r>
            <a:r>
              <a:rPr kumimoji="1" lang="ko-KR" altLang="en-US" dirty="0" smtClean="0"/>
              <a:t>과 직접연결되어있는 </a:t>
            </a:r>
            <a:r>
              <a:rPr kumimoji="1" lang="en-US" altLang="ko-KR" dirty="0" smtClean="0"/>
              <a:t>private network</a:t>
            </a:r>
            <a:r>
              <a:rPr kumimoji="1" lang="ko-KR" altLang="en-US" dirty="0" smtClean="0"/>
              <a:t>를 찾아 내는것</a:t>
            </a:r>
            <a:r>
              <a:rPr kumimoji="1" lang="en-US" altLang="ko-KR" dirty="0" smtClean="0"/>
              <a:t>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/>
              <a:t>AddressProbe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Can find links between x and y </a:t>
            </a:r>
            <a:r>
              <a:rPr kumimoji="1" lang="en-US" altLang="ko-KR" dirty="0" err="1" smtClean="0"/>
              <a:t>iff</a:t>
            </a:r>
            <a:r>
              <a:rPr kumimoji="1" lang="en-US" altLang="ko-KR" dirty="0" smtClean="0"/>
              <a:t>  x and y are connected, and permit incoming connections.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Also can find links made by non-connectable nodes (e.g., nodes that are behind a NAT)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Also identify a set of artificially high-degree nodes that attempt to connect to many peers, potentially to reduce latency in learning about and propagating new blocks and transactions.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&lt;Major contribution&gt; Uncovering influential nodes within the public topology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Find a few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unidentified nodes that act as “front-ends” to mining pools, and it is far more important that these nodes receive a transaction or block more efficiently than others.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5856" y="3860273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 smtClean="0"/>
              <a:t>* Bitcoin topology is not a random graph.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 smtClean="0"/>
              <a:t>* Influential nodes that skew broadcast fairness.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5856" y="1214054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Every bitcoin peer maintains a database, called the</a:t>
            </a:r>
            <a:r>
              <a:rPr kumimoji="1" lang="en-US" altLang="ko-KR" b="1" i="1" dirty="0"/>
              <a:t> </a:t>
            </a:r>
            <a:r>
              <a:rPr kumimoji="1" lang="en-US" altLang="ko-KR" b="1" i="1" dirty="0" err="1" smtClean="0"/>
              <a:t>addrMan</a:t>
            </a:r>
            <a:r>
              <a:rPr kumimoji="1" lang="en-US" altLang="ko-KR" b="1" i="1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en-US" altLang="ko-KR" dirty="0"/>
              <a:t>of peers it has heard about</a:t>
            </a:r>
            <a:r>
              <a:rPr kumimoji="1" lang="en-US" altLang="ko-KR" dirty="0" smtClean="0"/>
              <a:t>.). </a:t>
            </a:r>
            <a:r>
              <a:rPr kumimoji="1" lang="en-US" altLang="ko-KR" dirty="0" smtClean="0"/>
              <a:t>A peer first learns about a set of peers by contacting bootstrap DNS nodes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smtClean="0"/>
              <a:t>neighbors </a:t>
            </a:r>
            <a:r>
              <a:rPr kumimoji="1" lang="en-US" altLang="ko-KR" dirty="0" smtClean="0"/>
              <a:t>: a total connections (incoming, </a:t>
            </a:r>
            <a:r>
              <a:rPr kumimoji="1" lang="en-US" altLang="ko-KR" dirty="0" err="1" smtClean="0"/>
              <a:t>outcoming</a:t>
            </a:r>
            <a:r>
              <a:rPr kumimoji="1" lang="en-US" altLang="ko-KR" dirty="0" smtClean="0"/>
              <a:t>) of peers. (initiates up to 8 , maintains max 125)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 smtClean="0"/>
              <a:t>getAddr</a:t>
            </a:r>
            <a:r>
              <a:rPr kumimoji="1" lang="en-US" altLang="ko-KR" b="1" i="1" dirty="0" smtClean="0"/>
              <a:t> </a:t>
            </a:r>
            <a:r>
              <a:rPr kumimoji="1" lang="en-US" altLang="ko-KR" dirty="0" smtClean="0"/>
              <a:t>: request </a:t>
            </a:r>
            <a:r>
              <a:rPr kumimoji="1" lang="en-US" altLang="ko-KR" b="1" i="1" dirty="0" err="1" smtClean="0"/>
              <a:t>addr</a:t>
            </a:r>
            <a:r>
              <a:rPr kumimoji="1" lang="en-US" altLang="ko-KR" b="1" i="1" dirty="0" smtClean="0"/>
              <a:t> </a:t>
            </a:r>
            <a:r>
              <a:rPr kumimoji="1" lang="en-US" altLang="ko-KR" dirty="0" smtClean="0"/>
              <a:t>messages.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 smtClean="0"/>
              <a:t>addr</a:t>
            </a:r>
            <a:r>
              <a:rPr kumimoji="1" lang="en-US" altLang="ko-KR" b="1" i="1" dirty="0" smtClean="0"/>
              <a:t> </a:t>
            </a:r>
            <a:r>
              <a:rPr kumimoji="1" lang="en-US" altLang="ko-KR" dirty="0" smtClean="0"/>
              <a:t>: contains address information.</a:t>
            </a: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Terms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4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27729" y="1643111"/>
            <a:ext cx="2423784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INV message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97" y="1993346"/>
            <a:ext cx="1891447" cy="3385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0x00000abcd</a:t>
            </a:r>
            <a:endParaRPr kumimoji="1"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108237" y="2292226"/>
            <a:ext cx="1891447" cy="1917739"/>
            <a:chOff x="8843194" y="2292226"/>
            <a:chExt cx="1891447" cy="1917739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smtClean="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47" y="2292226"/>
            <a:ext cx="1891447" cy="1917739"/>
            <a:chOff x="2197229" y="2292226"/>
            <a:chExt cx="1891447" cy="191773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822713" y="27034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22713" y="33525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5506" y="3575402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GETDATA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27729" y="1403379"/>
            <a:ext cx="2423784" cy="10772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TX or BLOCK</a:t>
            </a:r>
          </a:p>
          <a:p>
            <a:pPr algn="ctr"/>
            <a:endParaRPr kumimoji="1" lang="en-US" altLang="ko-KR" sz="1600" dirty="0" smtClean="0"/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3897" y="1753614"/>
            <a:ext cx="1891447" cy="5847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mtClean="0"/>
              <a:t>0x00000abcd’s data</a:t>
            </a:r>
            <a:endParaRPr kumimoji="1"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79247" y="4505974"/>
            <a:ext cx="10533413" cy="1572119"/>
            <a:chOff x="779247" y="4505974"/>
            <a:chExt cx="10533413" cy="1572119"/>
          </a:xfrm>
        </p:grpSpPr>
        <p:sp>
          <p:nvSpPr>
            <p:cNvPr id="28" name="TextBox 27"/>
            <p:cNvSpPr txBox="1"/>
            <p:nvPr/>
          </p:nvSpPr>
          <p:spPr>
            <a:xfrm>
              <a:off x="779247" y="4505974"/>
              <a:ext cx="516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Potential threats</a:t>
              </a:r>
              <a:endParaRPr kumimoji="1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3830" y="5154763"/>
              <a:ext cx="9788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ko-KR" dirty="0" smtClean="0"/>
                <a:t>If a data item does not spread throughout the network quickly then the system risks reaching an inconsistent state.</a:t>
              </a:r>
              <a:endParaRPr kumimoji="1" lang="en-US" altLang="ko-KR" dirty="0" smtClean="0"/>
            </a:p>
            <a:p>
              <a:pPr marL="285750" indent="-285750">
                <a:buFontTx/>
                <a:buChar char="-"/>
              </a:pPr>
              <a:endParaRPr kumimoji="1" lang="ko-KR" altLang="en-US" b="1" i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How to Broadcast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9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3875 -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3875 3.7037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" grpId="0" animBg="1"/>
      <p:bldP spid="3" grpId="1" animBg="1"/>
      <p:bldP spid="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27729" y="1643111"/>
            <a:ext cx="2423784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smtClean="0"/>
              <a:t>INV</a:t>
            </a:r>
            <a:r>
              <a:rPr kumimoji="1" lang="en-US" altLang="ko-KR" sz="1600" dirty="0" smtClean="0"/>
              <a:t> message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97" y="1993346"/>
            <a:ext cx="1891447" cy="3385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0x00000abcd</a:t>
            </a:r>
            <a:endParaRPr kumimoji="1"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108237" y="2292226"/>
            <a:ext cx="1891447" cy="1917739"/>
            <a:chOff x="8843194" y="2292226"/>
            <a:chExt cx="1891447" cy="1917739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smtClean="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47" y="2292226"/>
            <a:ext cx="1891447" cy="1917739"/>
            <a:chOff x="2197229" y="2292226"/>
            <a:chExt cx="1891447" cy="191773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822713" y="27034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22713" y="33525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5506" y="3575402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/>
              <a:t>GETDATA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79247" y="4505974"/>
            <a:ext cx="10533413" cy="1572119"/>
            <a:chOff x="779247" y="4505974"/>
            <a:chExt cx="10533413" cy="1572119"/>
          </a:xfrm>
        </p:grpSpPr>
        <p:sp>
          <p:nvSpPr>
            <p:cNvPr id="28" name="TextBox 27"/>
            <p:cNvSpPr txBox="1"/>
            <p:nvPr/>
          </p:nvSpPr>
          <p:spPr>
            <a:xfrm>
              <a:off x="779247" y="4505974"/>
              <a:ext cx="516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Potential threats</a:t>
              </a:r>
              <a:endParaRPr kumimoji="1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3830" y="5154763"/>
              <a:ext cx="9788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ko-KR" dirty="0" smtClean="0"/>
                <a:t>If a data item does not spread throughout the network quickly then the system risks reaching an inconsistent state.</a:t>
              </a:r>
              <a:endParaRPr kumimoji="1" lang="en-US" altLang="ko-KR" dirty="0" smtClean="0"/>
            </a:p>
            <a:p>
              <a:pPr marL="285750" indent="-285750">
                <a:buFontTx/>
                <a:buChar char="-"/>
              </a:pPr>
              <a:endParaRPr kumimoji="1" lang="ko-KR" altLang="en-US" b="1" i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How to Broadcast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34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" grpId="0" animBg="1"/>
      <p:bldP spid="3" grpId="1" animBg="1"/>
      <p:bldP spid="3" grpId="2" animBg="1"/>
      <p:bldP spid="24" grpId="0" animBg="1"/>
      <p:bldP spid="24" grpId="1" animBg="1"/>
      <p:bldP spid="2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75856" y="1214054"/>
            <a:ext cx="978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Bitcoin nodes find initial network peers by querying a set of hard-coded DNS servers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Mapping the Broadcast Topology</a:t>
            </a:r>
            <a:endParaRPr kumimoji="1" lang="ko-KR" altLang="en-US" sz="2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108237" y="2292226"/>
            <a:ext cx="1891447" cy="1917739"/>
            <a:chOff x="8843194" y="2292226"/>
            <a:chExt cx="1891447" cy="1917739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smtClean="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9247" y="2292226"/>
            <a:ext cx="1891447" cy="1917739"/>
            <a:chOff x="2197229" y="2292226"/>
            <a:chExt cx="1891447" cy="1917739"/>
          </a:xfrm>
        </p:grpSpPr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2822713" y="27034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822713" y="33525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0482" y="2110616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 smtClean="0"/>
              <a:t>getAddr</a:t>
            </a:r>
            <a:r>
              <a:rPr kumimoji="1" lang="en-US" altLang="ko-KR" sz="1600" dirty="0" smtClean="0"/>
              <a:t> message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5506" y="3575402"/>
            <a:ext cx="2423784" cy="20621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 smtClean="0"/>
              <a:t>addr</a:t>
            </a:r>
            <a:r>
              <a:rPr kumimoji="1" lang="en-US" altLang="ko-KR" sz="1600" b="1" i="1" dirty="0" smtClean="0"/>
              <a:t> </a:t>
            </a:r>
            <a:r>
              <a:rPr kumimoji="1" lang="en-US" altLang="ko-KR" sz="1600" dirty="0" smtClean="0"/>
              <a:t>message</a:t>
            </a:r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 smtClean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 smtClean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 smtClean="0"/>
          </a:p>
          <a:p>
            <a:pPr algn="ctr"/>
            <a:endParaRPr kumimoji="1" lang="en-US" altLang="ko-KR" sz="1600" b="1" i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106558" y="3916444"/>
            <a:ext cx="2001679" cy="161582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 smtClean="0"/>
              <a:t>ip:port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ts</a:t>
            </a:r>
            <a:endParaRPr kumimoji="1" lang="en-US" altLang="ko-KR" dirty="0" smtClean="0"/>
          </a:p>
          <a:p>
            <a:pPr algn="ctr"/>
            <a:endParaRPr kumimoji="1" lang="en-US" altLang="ko-KR" sz="1600" dirty="0" smtClean="0"/>
          </a:p>
          <a:p>
            <a:pPr algn="ctr"/>
            <a:r>
              <a:rPr kumimoji="1" lang="en-US" altLang="ko-KR" sz="1300" dirty="0" smtClean="0"/>
              <a:t>1.1.1.1:1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 smtClean="0"/>
              <a:t>/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 smtClean="0"/>
              <a:t>12:00:00</a:t>
            </a:r>
          </a:p>
          <a:p>
            <a:pPr algn="ctr"/>
            <a:r>
              <a:rPr kumimoji="1" lang="en-US" altLang="ko-KR" sz="1300" dirty="0" smtClean="0"/>
              <a:t>2.2.2.2:2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en-US" altLang="ko-KR" sz="1300" b="1" dirty="0" smtClean="0"/>
          </a:p>
          <a:p>
            <a:pPr algn="ctr"/>
            <a:r>
              <a:rPr kumimoji="1" lang="en-US" altLang="ko-KR" sz="1300" dirty="0" smtClean="0"/>
              <a:t>3.3.3.3:3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 smtClean="0"/>
              <a:t>12:00:00</a:t>
            </a:r>
          </a:p>
          <a:p>
            <a:pPr algn="ctr"/>
            <a:r>
              <a:rPr kumimoji="1" lang="en-US" altLang="ko-KR" sz="1300" dirty="0" smtClean="0"/>
              <a:t>4.4.4.4:4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 smtClean="0"/>
              <a:t>12:00:00</a:t>
            </a:r>
          </a:p>
          <a:p>
            <a:pPr algn="ctr"/>
            <a:r>
              <a:rPr kumimoji="1" lang="en-US" altLang="ko-KR" sz="1300" dirty="0" smtClean="0"/>
              <a:t>5.5.5.5:5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0272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3875 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37747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697</Words>
  <Application>Microsoft Macintosh PowerPoint</Application>
  <PresentationFormat>와이드스크린</PresentationFormat>
  <Paragraphs>70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Symbol</vt:lpstr>
      <vt:lpstr>Arial</vt:lpstr>
      <vt:lpstr>Office 테마</vt:lpstr>
      <vt:lpstr>Discovering Bitcoin’s Public Topology and Influential Nodes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29</cp:revision>
  <dcterms:created xsi:type="dcterms:W3CDTF">2017-12-14T10:28:20Z</dcterms:created>
  <dcterms:modified xsi:type="dcterms:W3CDTF">2017-12-24T14:06:24Z</dcterms:modified>
</cp:coreProperties>
</file>