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3" r:id="rId4"/>
    <p:sldId id="284" r:id="rId5"/>
    <p:sldId id="287" r:id="rId6"/>
    <p:sldId id="288" r:id="rId7"/>
    <p:sldId id="289" r:id="rId8"/>
    <p:sldId id="290" r:id="rId9"/>
    <p:sldId id="285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5"/>
    <p:restoredTop sz="89176" autoAdjust="0"/>
  </p:normalViewPr>
  <p:slideViewPr>
    <p:cSldViewPr snapToGrid="0" snapToObjects="1">
      <p:cViewPr>
        <p:scale>
          <a:sx n="70" d="100"/>
          <a:sy n="70" d="100"/>
        </p:scale>
        <p:origin x="88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154D-6F0F-A84E-8138-A9DAE6B971B3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127A-013E-9C44-A760-649B6F27EE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높은 보안기술은 많은 자원을 요구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적합하지않음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다양한 데이터 속에서도 사용자 </a:t>
            </a:r>
            <a:r>
              <a:rPr kumimoji="1" lang="en-US" altLang="ko-KR" dirty="0"/>
              <a:t>privacy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지켜져야한다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- single point of failure, many-to-one traffic, reduced scalability </a:t>
            </a:r>
            <a:r>
              <a:rPr kumimoji="1" lang="ko-KR" altLang="en-US" dirty="0"/>
              <a:t>문제가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20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992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362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548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8369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3330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9642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866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43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리소스 최적화 </a:t>
            </a:r>
            <a:r>
              <a:rPr kumimoji="1" lang="en-US" altLang="ko-KR" dirty="0"/>
              <a:t>: IoT</a:t>
            </a:r>
            <a:r>
              <a:rPr kumimoji="1" lang="ko-KR" altLang="en-US" dirty="0"/>
              <a:t>의 리소스가 제한된 장치는 고급 수준의 복잡한 보안 방법에 적합하지 않습니다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개인 정보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다양한 유형의 데이터를 공개하면서 사용자 개인 정보를 보호합니다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중앙 집중화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집중화 된 방법은 </a:t>
            </a:r>
            <a:r>
              <a:rPr kumimoji="1" lang="en-US" altLang="ko-KR" dirty="0"/>
              <a:t>IoT</a:t>
            </a:r>
            <a:r>
              <a:rPr kumimoji="1" lang="ko-KR" altLang="en-US" dirty="0"/>
              <a:t>에 적합하지 않으며 단일 실패 지점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 대일 트래픽 및 확장 성 감소 문제를 야기합니다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3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리소스 최적화 </a:t>
            </a:r>
            <a:r>
              <a:rPr kumimoji="1" lang="en-US" altLang="ko-KR" dirty="0"/>
              <a:t>: IoT</a:t>
            </a:r>
            <a:r>
              <a:rPr kumimoji="1" lang="ko-KR" altLang="en-US" dirty="0"/>
              <a:t>의 리소스가 제한된 장치는 고급 수준의 복잡한 보안 방법에 적합하지 않습니다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개인 정보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다양한 유형의 데이터를 공개하면서 사용자 개인 정보를 보호합니다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중앙 집중화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집중화 된 방법은 </a:t>
            </a:r>
            <a:r>
              <a:rPr kumimoji="1" lang="en-US" altLang="ko-KR" dirty="0"/>
              <a:t>IoT</a:t>
            </a:r>
            <a:r>
              <a:rPr kumimoji="1" lang="ko-KR" altLang="en-US" dirty="0"/>
              <a:t>에 적합하지 않으며 단일 실패 지점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 대일 트래픽 및 확장 성 감소 문제를 야기합니다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21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078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07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09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리소스 최적화 </a:t>
            </a:r>
            <a:r>
              <a:rPr kumimoji="1" lang="en-US" altLang="ko-KR" dirty="0"/>
              <a:t>: IoT</a:t>
            </a:r>
            <a:r>
              <a:rPr kumimoji="1" lang="ko-KR" altLang="en-US" dirty="0"/>
              <a:t>의 리소스가 제한된 장치는 고급 수준의 복잡한 보안 방법에 적합하지 않습니다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개인 정보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다양한 유형의 데이터를 공개하면서 사용자 개인 정보를 보호합니다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중앙 집중화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집중화 된 방법은 </a:t>
            </a:r>
            <a:r>
              <a:rPr kumimoji="1" lang="en-US" altLang="ko-KR" dirty="0"/>
              <a:t>IoT</a:t>
            </a:r>
            <a:r>
              <a:rPr kumimoji="1" lang="ko-KR" altLang="en-US" dirty="0"/>
              <a:t>에 적합하지 않으며 단일 실패 지점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 대일 트래픽 및 확장 성 감소 문제를 야기합니다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61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Multisig</a:t>
            </a:r>
            <a:r>
              <a:rPr kumimoji="1" lang="en-US" altLang="ko-KR" dirty="0"/>
              <a:t> (requester, requestee)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90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3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057-CD51-EE43-ADBD-6A3A9432EFAD}" type="datetimeFigureOut">
              <a:rPr kumimoji="1" lang="ko-KR" altLang="en-US" smtClean="0"/>
              <a:t>2018-01-30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3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8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1269" y="2663686"/>
            <a:ext cx="10429461" cy="120263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Towards an Optimized </a:t>
            </a:r>
            <a:r>
              <a:rPr lang="en-US" altLang="ko-KR" sz="3200" b="1" dirty="0" err="1"/>
              <a:t>BlockChain</a:t>
            </a:r>
            <a:r>
              <a:rPr lang="en-US" altLang="ko-KR" sz="3200" b="1" dirty="0"/>
              <a:t> for IoT</a:t>
            </a:r>
            <a:br>
              <a:rPr kumimoji="1" lang="en-US" altLang="ko-KR" sz="2400" dirty="0"/>
            </a:br>
            <a:r>
              <a:rPr lang="en-US" altLang="ko-KR" sz="2000" dirty="0"/>
              <a:t>A </a:t>
            </a:r>
            <a:r>
              <a:rPr lang="en-US" altLang="ko-KR" sz="2000" dirty="0" err="1"/>
              <a:t>Dorri</a:t>
            </a:r>
            <a:r>
              <a:rPr lang="en-US" altLang="ko-KR" sz="2000" dirty="0"/>
              <a:t>, SS </a:t>
            </a:r>
            <a:r>
              <a:rPr lang="en-US" altLang="ko-KR" sz="2000" dirty="0" err="1"/>
              <a:t>Kanhere</a:t>
            </a:r>
            <a:r>
              <a:rPr lang="en-US" altLang="ko-KR" sz="2000" dirty="0"/>
              <a:t>, R </a:t>
            </a:r>
            <a:r>
              <a:rPr lang="en-US" altLang="ko-KR" sz="2000" dirty="0" err="1"/>
              <a:t>Jurdak</a:t>
            </a:r>
            <a:r>
              <a:rPr lang="en-US" altLang="ko-KR" sz="2000" dirty="0"/>
              <a:t> - … Conference on Internet-of-Things …, 2017 - dl.acm.org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2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Storing</a:t>
            </a:r>
            <a:endParaRPr kumimoji="1"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9</a:t>
            </a:r>
            <a:endParaRPr kumimoji="1"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C4215-CADB-4CE1-8D6C-50134D9C4651}"/>
              </a:ext>
            </a:extLst>
          </p:cNvPr>
          <p:cNvSpPr/>
          <p:nvPr/>
        </p:nvSpPr>
        <p:spPr>
          <a:xfrm>
            <a:off x="831273" y="4666711"/>
            <a:ext cx="2114550" cy="36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Alice’s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1117417" y="1228307"/>
            <a:ext cx="618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Alice</a:t>
            </a:r>
            <a:r>
              <a:rPr kumimoji="1" lang="ko-KR" altLang="en-US" dirty="0"/>
              <a:t>가 새로 </a:t>
            </a:r>
            <a:r>
              <a:rPr kumimoji="1" lang="en-US" altLang="ko-KR" dirty="0"/>
              <a:t>Cloud </a:t>
            </a:r>
            <a:r>
              <a:rPr kumimoji="1" lang="ko-KR" altLang="en-US" dirty="0"/>
              <a:t>공간을 생성</a:t>
            </a:r>
            <a:r>
              <a:rPr kumimoji="1" lang="en-US" altLang="ko-KR" dirty="0"/>
              <a:t>. (Bootstrap)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A7B8B5-EFB8-44C2-8549-CD1EA0606AB1}"/>
              </a:ext>
            </a:extLst>
          </p:cNvPr>
          <p:cNvSpPr/>
          <p:nvPr/>
        </p:nvSpPr>
        <p:spPr>
          <a:xfrm>
            <a:off x="9350960" y="4513880"/>
            <a:ext cx="1733550" cy="43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Cloud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래픽 14" descr="클라우드에서 다운로드">
            <a:extLst>
              <a:ext uri="{FF2B5EF4-FFF2-40B4-BE49-F238E27FC236}">
                <a16:creationId xmlns:a16="http://schemas.microsoft.com/office/drawing/2014/main" id="{8B03468A-612E-4734-8D59-B0855F9AD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5869" y="3764337"/>
            <a:ext cx="1023731" cy="1023731"/>
          </a:xfrm>
          <a:prstGeom prst="rect">
            <a:avLst/>
          </a:prstGeom>
        </p:spPr>
      </p:pic>
      <p:pic>
        <p:nvPicPr>
          <p:cNvPr id="19" name="그래픽 18" descr="커피">
            <a:extLst>
              <a:ext uri="{FF2B5EF4-FFF2-40B4-BE49-F238E27FC236}">
                <a16:creationId xmlns:a16="http://schemas.microsoft.com/office/drawing/2014/main" id="{3D4FADA3-8204-4D0E-9ED0-C8179BD0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2850" y="3747307"/>
            <a:ext cx="914400" cy="914400"/>
          </a:xfrm>
          <a:prstGeom prst="rect">
            <a:avLst/>
          </a:prstGeom>
        </p:spPr>
      </p:pic>
      <p:pic>
        <p:nvPicPr>
          <p:cNvPr id="23" name="그래픽 22" descr="스캐너">
            <a:extLst>
              <a:ext uri="{FF2B5EF4-FFF2-40B4-BE49-F238E27FC236}">
                <a16:creationId xmlns:a16="http://schemas.microsoft.com/office/drawing/2014/main" id="{7C76C56F-2AB5-4E50-94E2-E4F63EAFA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3787" y="3764337"/>
            <a:ext cx="914400" cy="9144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07F046-81CD-4788-BB99-50E77DD1C5D5}"/>
              </a:ext>
            </a:extLst>
          </p:cNvPr>
          <p:cNvSpPr/>
          <p:nvPr/>
        </p:nvSpPr>
        <p:spPr>
          <a:xfrm>
            <a:off x="5751088" y="4603558"/>
            <a:ext cx="799798" cy="36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3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419114" y="6116846"/>
            <a:ext cx="59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</a:t>
            </a:r>
            <a:endParaRPr kumimoji="1"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C4215-CADB-4CE1-8D6C-50134D9C4651}"/>
              </a:ext>
            </a:extLst>
          </p:cNvPr>
          <p:cNvSpPr/>
          <p:nvPr/>
        </p:nvSpPr>
        <p:spPr>
          <a:xfrm>
            <a:off x="831273" y="4666711"/>
            <a:ext cx="2114550" cy="36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Alice’s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1117416" y="1228307"/>
            <a:ext cx="985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Alice</a:t>
            </a:r>
            <a:r>
              <a:rPr kumimoji="1" lang="ko-KR" altLang="en-US" dirty="0"/>
              <a:t>가 새로 </a:t>
            </a:r>
            <a:r>
              <a:rPr kumimoji="1" lang="en-US" altLang="ko-KR" dirty="0"/>
              <a:t>Cloud </a:t>
            </a:r>
            <a:r>
              <a:rPr kumimoji="1" lang="ko-KR" altLang="en-US" dirty="0"/>
              <a:t>공간을 생성</a:t>
            </a:r>
            <a:r>
              <a:rPr kumimoji="1" lang="en-US" altLang="ko-KR" dirty="0"/>
              <a:t>. (Bootstrap)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Data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SHM</a:t>
            </a:r>
            <a:r>
              <a:rPr kumimoji="1" lang="ko-KR" altLang="en-US" dirty="0"/>
              <a:t>에게 전송</a:t>
            </a:r>
            <a:r>
              <a:rPr kumimoji="1" lang="en-US" altLang="ko-KR" dirty="0"/>
              <a:t>, SHM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permission </a:t>
            </a:r>
            <a:r>
              <a:rPr kumimoji="1" lang="ko-KR" altLang="en-US" dirty="0"/>
              <a:t>거친 후 생성된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data </a:t>
            </a:r>
            <a:r>
              <a:rPr kumimoji="1" lang="ko-KR" altLang="en-US" dirty="0"/>
              <a:t>같이 전송</a:t>
            </a:r>
            <a:r>
              <a:rPr kumimoji="1"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A7B8B5-EFB8-44C2-8549-CD1EA0606AB1}"/>
              </a:ext>
            </a:extLst>
          </p:cNvPr>
          <p:cNvSpPr/>
          <p:nvPr/>
        </p:nvSpPr>
        <p:spPr>
          <a:xfrm>
            <a:off x="9350960" y="4513880"/>
            <a:ext cx="1733550" cy="43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Cloud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래픽 14" descr="클라우드에서 다운로드">
            <a:extLst>
              <a:ext uri="{FF2B5EF4-FFF2-40B4-BE49-F238E27FC236}">
                <a16:creationId xmlns:a16="http://schemas.microsoft.com/office/drawing/2014/main" id="{8B03468A-612E-4734-8D59-B0855F9AD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5869" y="3764337"/>
            <a:ext cx="1023731" cy="102373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115481C-EA7C-47B2-8F30-06A3D143221E}"/>
              </a:ext>
            </a:extLst>
          </p:cNvPr>
          <p:cNvGrpSpPr/>
          <p:nvPr/>
        </p:nvGrpSpPr>
        <p:grpSpPr>
          <a:xfrm>
            <a:off x="2077806" y="3873668"/>
            <a:ext cx="914400" cy="1226170"/>
            <a:chOff x="2077806" y="3873668"/>
            <a:chExt cx="914400" cy="1226170"/>
          </a:xfrm>
        </p:grpSpPr>
        <p:pic>
          <p:nvPicPr>
            <p:cNvPr id="16" name="그래픽 15" descr="온도계">
              <a:extLst>
                <a:ext uri="{FF2B5EF4-FFF2-40B4-BE49-F238E27FC236}">
                  <a16:creationId xmlns:a16="http://schemas.microsoft.com/office/drawing/2014/main" id="{ABFD103B-2D04-4C1A-8F3E-E3AE54995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7806" y="3873668"/>
              <a:ext cx="914400" cy="9144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4543F6-0BCB-4256-92B9-E807295D289E}"/>
                </a:ext>
              </a:extLst>
            </p:cNvPr>
            <p:cNvSpPr/>
            <p:nvPr/>
          </p:nvSpPr>
          <p:spPr>
            <a:xfrm>
              <a:off x="2135107" y="4736101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래픽 18" descr="커피">
            <a:extLst>
              <a:ext uri="{FF2B5EF4-FFF2-40B4-BE49-F238E27FC236}">
                <a16:creationId xmlns:a16="http://schemas.microsoft.com/office/drawing/2014/main" id="{3D4FADA3-8204-4D0E-9ED0-C8179BD0B4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2850" y="3747307"/>
            <a:ext cx="914400" cy="914400"/>
          </a:xfrm>
          <a:prstGeom prst="rect">
            <a:avLst/>
          </a:prstGeom>
        </p:spPr>
      </p:pic>
      <p:pic>
        <p:nvPicPr>
          <p:cNvPr id="21" name="그래픽 20" descr="스캐너">
            <a:extLst>
              <a:ext uri="{FF2B5EF4-FFF2-40B4-BE49-F238E27FC236}">
                <a16:creationId xmlns:a16="http://schemas.microsoft.com/office/drawing/2014/main" id="{788A1228-C079-4CBA-8CB4-4FD9851450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3787" y="3764337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3DA769-C63A-45C4-97C2-600A7FD265D1}"/>
              </a:ext>
            </a:extLst>
          </p:cNvPr>
          <p:cNvSpPr/>
          <p:nvPr/>
        </p:nvSpPr>
        <p:spPr>
          <a:xfrm>
            <a:off x="5751088" y="4603558"/>
            <a:ext cx="799798" cy="36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3B4BBC-9062-417E-B6E4-FAFE86A32050}"/>
              </a:ext>
            </a:extLst>
          </p:cNvPr>
          <p:cNvSpPr/>
          <p:nvPr/>
        </p:nvSpPr>
        <p:spPr>
          <a:xfrm>
            <a:off x="5078564" y="3558717"/>
            <a:ext cx="2022647" cy="36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1d023fg0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A77C16-D20B-4A9B-AE84-CCE2227A4721}"/>
              </a:ext>
            </a:extLst>
          </p:cNvPr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Storing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31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29831 -0.212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31 -0.21297 L 0.53308 -0.0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2" y="93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23841 0.198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F4C4215-CADB-4CE1-8D6C-50134D9C4651}"/>
              </a:ext>
            </a:extLst>
          </p:cNvPr>
          <p:cNvSpPr/>
          <p:nvPr/>
        </p:nvSpPr>
        <p:spPr>
          <a:xfrm>
            <a:off x="831273" y="4666711"/>
            <a:ext cx="2114550" cy="36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Alice’s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1117416" y="1228307"/>
            <a:ext cx="9855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Alice</a:t>
            </a:r>
            <a:r>
              <a:rPr kumimoji="1" lang="ko-KR" altLang="en-US" dirty="0"/>
              <a:t>가 새로 </a:t>
            </a:r>
            <a:r>
              <a:rPr kumimoji="1" lang="en-US" altLang="ko-KR" dirty="0"/>
              <a:t>Cloud </a:t>
            </a:r>
            <a:r>
              <a:rPr kumimoji="1" lang="ko-KR" altLang="en-US" dirty="0"/>
              <a:t>공간을 생성</a:t>
            </a:r>
            <a:r>
              <a:rPr kumimoji="1" lang="en-US" altLang="ko-KR" dirty="0"/>
              <a:t>. (Bootstrap)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Data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SHM</a:t>
            </a:r>
            <a:r>
              <a:rPr kumimoji="1" lang="ko-KR" altLang="en-US" dirty="0"/>
              <a:t>에게 전송</a:t>
            </a:r>
            <a:r>
              <a:rPr kumimoji="1" lang="en-US" altLang="ko-KR" dirty="0"/>
              <a:t>, SHM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permission </a:t>
            </a:r>
            <a:r>
              <a:rPr kumimoji="1" lang="ko-KR" altLang="en-US" dirty="0"/>
              <a:t>거친 후 생성된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data </a:t>
            </a:r>
            <a:r>
              <a:rPr kumimoji="1" lang="ko-KR" altLang="en-US" dirty="0"/>
              <a:t>같이 전송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Cloud storage</a:t>
            </a:r>
            <a:r>
              <a:rPr kumimoji="1" lang="ko-KR" altLang="en-US" dirty="0"/>
              <a:t>에서 유효성 검증 후 맞으면 </a:t>
            </a:r>
            <a:r>
              <a:rPr kumimoji="1" lang="en-US" altLang="ko-KR" dirty="0"/>
              <a:t>SHM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PK</a:t>
            </a:r>
            <a:r>
              <a:rPr kumimoji="1" lang="ko-KR" altLang="en-US" dirty="0"/>
              <a:t>로 암호화 하여 저장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SHM</a:t>
            </a:r>
            <a:r>
              <a:rPr kumimoji="1" lang="ko-KR" altLang="en-US" dirty="0"/>
              <a:t>은 해당 </a:t>
            </a:r>
            <a:r>
              <a:rPr kumimoji="1" lang="en-US" altLang="ko-KR" dirty="0"/>
              <a:t>transaction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overlay network</a:t>
            </a:r>
            <a:r>
              <a:rPr kumimoji="1" lang="ko-KR" altLang="en-US" dirty="0"/>
              <a:t>에 올림</a:t>
            </a:r>
            <a:r>
              <a:rPr kumimoji="1"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A7B8B5-EFB8-44C2-8549-CD1EA0606AB1}"/>
              </a:ext>
            </a:extLst>
          </p:cNvPr>
          <p:cNvSpPr/>
          <p:nvPr/>
        </p:nvSpPr>
        <p:spPr>
          <a:xfrm>
            <a:off x="9350960" y="4513880"/>
            <a:ext cx="1733550" cy="43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Cloud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래픽 14" descr="클라우드에서 다운로드">
            <a:extLst>
              <a:ext uri="{FF2B5EF4-FFF2-40B4-BE49-F238E27FC236}">
                <a16:creationId xmlns:a16="http://schemas.microsoft.com/office/drawing/2014/main" id="{8B03468A-612E-4734-8D59-B0855F9AD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5869" y="3764337"/>
            <a:ext cx="1023731" cy="1023731"/>
          </a:xfrm>
          <a:prstGeom prst="rect">
            <a:avLst/>
          </a:prstGeom>
        </p:spPr>
      </p:pic>
      <p:pic>
        <p:nvPicPr>
          <p:cNvPr id="19" name="그래픽 18" descr="커피">
            <a:extLst>
              <a:ext uri="{FF2B5EF4-FFF2-40B4-BE49-F238E27FC236}">
                <a16:creationId xmlns:a16="http://schemas.microsoft.com/office/drawing/2014/main" id="{3D4FADA3-8204-4D0E-9ED0-C8179BD0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2850" y="3747307"/>
            <a:ext cx="914400" cy="914400"/>
          </a:xfrm>
          <a:prstGeom prst="rect">
            <a:avLst/>
          </a:prstGeom>
        </p:spPr>
      </p:pic>
      <p:pic>
        <p:nvPicPr>
          <p:cNvPr id="21" name="그래픽 20" descr="스캐너">
            <a:extLst>
              <a:ext uri="{FF2B5EF4-FFF2-40B4-BE49-F238E27FC236}">
                <a16:creationId xmlns:a16="http://schemas.microsoft.com/office/drawing/2014/main" id="{788A1228-C079-4CBA-8CB4-4FD9851450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3787" y="3764337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3DA769-C63A-45C4-97C2-600A7FD265D1}"/>
              </a:ext>
            </a:extLst>
          </p:cNvPr>
          <p:cNvSpPr/>
          <p:nvPr/>
        </p:nvSpPr>
        <p:spPr>
          <a:xfrm>
            <a:off x="5751088" y="4603558"/>
            <a:ext cx="799798" cy="36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1B0B00-CAA6-4FB9-8A42-2AAC78BBE2AD}"/>
              </a:ext>
            </a:extLst>
          </p:cNvPr>
          <p:cNvGrpSpPr/>
          <p:nvPr/>
        </p:nvGrpSpPr>
        <p:grpSpPr>
          <a:xfrm>
            <a:off x="8574259" y="3711677"/>
            <a:ext cx="914400" cy="1226170"/>
            <a:chOff x="2077806" y="3873668"/>
            <a:chExt cx="914400" cy="1226170"/>
          </a:xfrm>
        </p:grpSpPr>
        <p:pic>
          <p:nvPicPr>
            <p:cNvPr id="23" name="그래픽 22" descr="온도계">
              <a:extLst>
                <a:ext uri="{FF2B5EF4-FFF2-40B4-BE49-F238E27FC236}">
                  <a16:creationId xmlns:a16="http://schemas.microsoft.com/office/drawing/2014/main" id="{90D74337-567D-468C-B3A9-D789C3AB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77806" y="3873668"/>
              <a:ext cx="914400" cy="9144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8A74C4A-6872-4125-8983-6A4BF0DA21AD}"/>
                </a:ext>
              </a:extLst>
            </p:cNvPr>
            <p:cNvSpPr/>
            <p:nvPr/>
          </p:nvSpPr>
          <p:spPr>
            <a:xfrm>
              <a:off x="2135107" y="4736101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E07011-42D4-4D24-B668-AE1B66776E9C}"/>
              </a:ext>
            </a:extLst>
          </p:cNvPr>
          <p:cNvSpPr/>
          <p:nvPr/>
        </p:nvSpPr>
        <p:spPr>
          <a:xfrm>
            <a:off x="7984103" y="4913169"/>
            <a:ext cx="2022647" cy="36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1d023fg0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3FAB6-2052-48A7-B131-203308A8081A}"/>
              </a:ext>
            </a:extLst>
          </p:cNvPr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Storing</a:t>
            </a:r>
            <a:endParaRPr kumimoji="1"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750B3-8B12-40EC-AE8B-5EEC9C70061E}"/>
              </a:ext>
            </a:extLst>
          </p:cNvPr>
          <p:cNvSpPr txBox="1"/>
          <p:nvPr/>
        </p:nvSpPr>
        <p:spPr>
          <a:xfrm>
            <a:off x="11419114" y="6116846"/>
            <a:ext cx="59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11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111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Accessing</a:t>
            </a:r>
            <a:endParaRPr kumimoji="1"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1117417" y="1228308"/>
            <a:ext cx="101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Requester part</a:t>
            </a:r>
            <a:r>
              <a:rPr kumimoji="1" lang="ko-KR" altLang="en-US" dirty="0"/>
              <a:t>를 서명한 후 자기담당 </a:t>
            </a:r>
            <a:r>
              <a:rPr kumimoji="1" lang="en-US" altLang="ko-KR" dirty="0"/>
              <a:t>CH</a:t>
            </a:r>
            <a:r>
              <a:rPr kumimoji="1" lang="ko-KR" altLang="en-US" dirty="0"/>
              <a:t>에게 보냄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E326E8-8F17-4B2D-BEAB-145825204CE0}"/>
              </a:ext>
            </a:extLst>
          </p:cNvPr>
          <p:cNvGrpSpPr/>
          <p:nvPr/>
        </p:nvGrpSpPr>
        <p:grpSpPr>
          <a:xfrm>
            <a:off x="1407902" y="4809461"/>
            <a:ext cx="914400" cy="1085387"/>
            <a:chOff x="3465302" y="3428493"/>
            <a:chExt cx="914400" cy="1085387"/>
          </a:xfrm>
        </p:grpSpPr>
        <p:pic>
          <p:nvPicPr>
            <p:cNvPr id="23" name="그래픽 22" descr="스캐너">
              <a:extLst>
                <a:ext uri="{FF2B5EF4-FFF2-40B4-BE49-F238E27FC236}">
                  <a16:creationId xmlns:a16="http://schemas.microsoft.com/office/drawing/2014/main" id="{7C76C56F-2AB5-4E50-94E2-E4F63EAFA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107F046-81CD-4788-BB99-50E77DD1C5D5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4307A4-A492-4D57-9211-F1B2ABD4449B}"/>
              </a:ext>
            </a:extLst>
          </p:cNvPr>
          <p:cNvGrpSpPr/>
          <p:nvPr/>
        </p:nvGrpSpPr>
        <p:grpSpPr>
          <a:xfrm>
            <a:off x="5271263" y="2516946"/>
            <a:ext cx="1444426" cy="1643595"/>
            <a:chOff x="2935276" y="2898467"/>
            <a:chExt cx="1444426" cy="1643595"/>
          </a:xfrm>
        </p:grpSpPr>
        <p:pic>
          <p:nvPicPr>
            <p:cNvPr id="16" name="그래픽 15" descr="스캐너">
              <a:extLst>
                <a:ext uri="{FF2B5EF4-FFF2-40B4-BE49-F238E27FC236}">
                  <a16:creationId xmlns:a16="http://schemas.microsoft.com/office/drawing/2014/main" id="{515736D3-1784-4857-86E5-23990ECE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35276" y="2898467"/>
              <a:ext cx="1444426" cy="144442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2A76C2-1114-42BB-A1A7-99DB3B1B2B9A}"/>
                </a:ext>
              </a:extLst>
            </p:cNvPr>
            <p:cNvSpPr/>
            <p:nvPr/>
          </p:nvSpPr>
          <p:spPr>
            <a:xfrm>
              <a:off x="3257590" y="4178325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7B2D3F-5BB1-4FAF-B3A4-3451FB089A7D}"/>
              </a:ext>
            </a:extLst>
          </p:cNvPr>
          <p:cNvGrpSpPr/>
          <p:nvPr/>
        </p:nvGrpSpPr>
        <p:grpSpPr>
          <a:xfrm>
            <a:off x="2208618" y="4251008"/>
            <a:ext cx="1455735" cy="1152889"/>
            <a:chOff x="2350951" y="4199265"/>
            <a:chExt cx="1455735" cy="1152889"/>
          </a:xfrm>
        </p:grpSpPr>
        <p:pic>
          <p:nvPicPr>
            <p:cNvPr id="18" name="그래픽 17" descr="전송">
              <a:extLst>
                <a:ext uri="{FF2B5EF4-FFF2-40B4-BE49-F238E27FC236}">
                  <a16:creationId xmlns:a16="http://schemas.microsoft.com/office/drawing/2014/main" id="{519EB63A-023C-4879-AD26-D8419B7E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1618" y="4199265"/>
              <a:ext cx="914400" cy="9144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DC9841F-5D07-476A-ABBD-72D211C81E3B}"/>
                </a:ext>
              </a:extLst>
            </p:cNvPr>
            <p:cNvSpPr/>
            <p:nvPr/>
          </p:nvSpPr>
          <p:spPr>
            <a:xfrm>
              <a:off x="2350951" y="4988417"/>
              <a:ext cx="1455735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Transaction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0F1D12-D3A4-46A0-827B-EC0F9AA5F74A}"/>
              </a:ext>
            </a:extLst>
          </p:cNvPr>
          <p:cNvGrpSpPr/>
          <p:nvPr/>
        </p:nvGrpSpPr>
        <p:grpSpPr>
          <a:xfrm>
            <a:off x="6432733" y="5031458"/>
            <a:ext cx="914400" cy="1085387"/>
            <a:chOff x="3465302" y="3428493"/>
            <a:chExt cx="914400" cy="1085387"/>
          </a:xfrm>
        </p:grpSpPr>
        <p:pic>
          <p:nvPicPr>
            <p:cNvPr id="27" name="그래픽 26" descr="스캐너">
              <a:extLst>
                <a:ext uri="{FF2B5EF4-FFF2-40B4-BE49-F238E27FC236}">
                  <a16:creationId xmlns:a16="http://schemas.microsoft.com/office/drawing/2014/main" id="{0F0F59A2-0E59-4202-B967-164421B63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975AC0-872F-4B62-A850-4C3B58B12F57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2FAF142-E7C8-4B40-8EDD-8B09B7C238D3}"/>
              </a:ext>
            </a:extLst>
          </p:cNvPr>
          <p:cNvGrpSpPr/>
          <p:nvPr/>
        </p:nvGrpSpPr>
        <p:grpSpPr>
          <a:xfrm>
            <a:off x="9216775" y="3307682"/>
            <a:ext cx="914400" cy="1085387"/>
            <a:chOff x="3465302" y="3428493"/>
            <a:chExt cx="914400" cy="1085387"/>
          </a:xfrm>
        </p:grpSpPr>
        <p:pic>
          <p:nvPicPr>
            <p:cNvPr id="30" name="그래픽 29" descr="스캐너">
              <a:extLst>
                <a:ext uri="{FF2B5EF4-FFF2-40B4-BE49-F238E27FC236}">
                  <a16:creationId xmlns:a16="http://schemas.microsoft.com/office/drawing/2014/main" id="{CA4A3B0E-2A9B-4FE3-AA70-F79E3A074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13E5369-A387-4E0E-BC08-DDB9F6DA5BFB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C03A0C-D4F7-4AEE-BAE1-67CC54D14442}"/>
              </a:ext>
            </a:extLst>
          </p:cNvPr>
          <p:cNvGrpSpPr/>
          <p:nvPr/>
        </p:nvGrpSpPr>
        <p:grpSpPr>
          <a:xfrm>
            <a:off x="1625209" y="2222295"/>
            <a:ext cx="914400" cy="1085387"/>
            <a:chOff x="3465302" y="3428493"/>
            <a:chExt cx="914400" cy="1085387"/>
          </a:xfrm>
        </p:grpSpPr>
        <p:pic>
          <p:nvPicPr>
            <p:cNvPr id="33" name="그래픽 32" descr="스캐너">
              <a:extLst>
                <a:ext uri="{FF2B5EF4-FFF2-40B4-BE49-F238E27FC236}">
                  <a16:creationId xmlns:a16="http://schemas.microsoft.com/office/drawing/2014/main" id="{E0666D8F-8259-484B-8B38-CA28C9368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FF876E3-0F73-444F-A23F-96172ED1BB0D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352467-452C-46A4-9648-EB8748812E30}"/>
              </a:ext>
            </a:extLst>
          </p:cNvPr>
          <p:cNvSpPr txBox="1"/>
          <p:nvPr/>
        </p:nvSpPr>
        <p:spPr>
          <a:xfrm>
            <a:off x="11419114" y="6116846"/>
            <a:ext cx="59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12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15377 -0.15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Accessing</a:t>
            </a:r>
            <a:endParaRPr kumimoji="1"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1117416" y="1228308"/>
            <a:ext cx="1063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Requester part</a:t>
            </a:r>
            <a:r>
              <a:rPr kumimoji="1" lang="ko-KR" altLang="en-US" dirty="0"/>
              <a:t>를 서명한 후 자기담당 </a:t>
            </a:r>
            <a:r>
              <a:rPr kumimoji="1" lang="en-US" altLang="ko-KR" dirty="0"/>
              <a:t>CH</a:t>
            </a:r>
            <a:r>
              <a:rPr kumimoji="1" lang="ko-KR" altLang="en-US" dirty="0"/>
              <a:t>에게 보냄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CH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Requester, Requestee Public key list</a:t>
            </a:r>
            <a:r>
              <a:rPr kumimoji="1" lang="ko-KR" altLang="en-US" dirty="0"/>
              <a:t>를 확인 후 조건에 맞으면 클러스터 모두에 </a:t>
            </a:r>
            <a:r>
              <a:rPr kumimoji="1" lang="en-US" altLang="ko-KR" dirty="0"/>
              <a:t>Broadcasting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E326E8-8F17-4B2D-BEAB-145825204CE0}"/>
              </a:ext>
            </a:extLst>
          </p:cNvPr>
          <p:cNvGrpSpPr/>
          <p:nvPr/>
        </p:nvGrpSpPr>
        <p:grpSpPr>
          <a:xfrm>
            <a:off x="1407902" y="4809461"/>
            <a:ext cx="914400" cy="1085387"/>
            <a:chOff x="3465302" y="3428493"/>
            <a:chExt cx="914400" cy="1085387"/>
          </a:xfrm>
        </p:grpSpPr>
        <p:pic>
          <p:nvPicPr>
            <p:cNvPr id="23" name="그래픽 22" descr="스캐너">
              <a:extLst>
                <a:ext uri="{FF2B5EF4-FFF2-40B4-BE49-F238E27FC236}">
                  <a16:creationId xmlns:a16="http://schemas.microsoft.com/office/drawing/2014/main" id="{7C76C56F-2AB5-4E50-94E2-E4F63EAFA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107F046-81CD-4788-BB99-50E77DD1C5D5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4307A4-A492-4D57-9211-F1B2ABD4449B}"/>
              </a:ext>
            </a:extLst>
          </p:cNvPr>
          <p:cNvGrpSpPr/>
          <p:nvPr/>
        </p:nvGrpSpPr>
        <p:grpSpPr>
          <a:xfrm>
            <a:off x="5271263" y="2516946"/>
            <a:ext cx="1444426" cy="1643595"/>
            <a:chOff x="2935276" y="2898467"/>
            <a:chExt cx="1444426" cy="1643595"/>
          </a:xfrm>
        </p:grpSpPr>
        <p:pic>
          <p:nvPicPr>
            <p:cNvPr id="16" name="그래픽 15" descr="스캐너">
              <a:extLst>
                <a:ext uri="{FF2B5EF4-FFF2-40B4-BE49-F238E27FC236}">
                  <a16:creationId xmlns:a16="http://schemas.microsoft.com/office/drawing/2014/main" id="{515736D3-1784-4857-86E5-23990ECE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35276" y="2898467"/>
              <a:ext cx="1444426" cy="144442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2A76C2-1114-42BB-A1A7-99DB3B1B2B9A}"/>
                </a:ext>
              </a:extLst>
            </p:cNvPr>
            <p:cNvSpPr/>
            <p:nvPr/>
          </p:nvSpPr>
          <p:spPr>
            <a:xfrm>
              <a:off x="3257590" y="4178325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92B820-04B4-4720-ADF3-5EBFBF108929}"/>
              </a:ext>
            </a:extLst>
          </p:cNvPr>
          <p:cNvGrpSpPr/>
          <p:nvPr/>
        </p:nvGrpSpPr>
        <p:grpSpPr>
          <a:xfrm>
            <a:off x="3976685" y="3240180"/>
            <a:ext cx="1455735" cy="1152889"/>
            <a:chOff x="2350951" y="4199265"/>
            <a:chExt cx="1455735" cy="1152889"/>
          </a:xfrm>
        </p:grpSpPr>
        <p:pic>
          <p:nvPicPr>
            <p:cNvPr id="19" name="그래픽 18" descr="전송">
              <a:extLst>
                <a:ext uri="{FF2B5EF4-FFF2-40B4-BE49-F238E27FC236}">
                  <a16:creationId xmlns:a16="http://schemas.microsoft.com/office/drawing/2014/main" id="{60DF32E3-8D8B-4FC0-89A4-0DF65278F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1618" y="4199265"/>
              <a:ext cx="914400" cy="91440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6479048-7308-431B-A19E-E58028F294D5}"/>
                </a:ext>
              </a:extLst>
            </p:cNvPr>
            <p:cNvSpPr/>
            <p:nvPr/>
          </p:nvSpPr>
          <p:spPr>
            <a:xfrm>
              <a:off x="2350951" y="4988417"/>
              <a:ext cx="1455735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Transaction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DFEA5D-3D12-45D8-B40A-6DE5C16618CB}"/>
              </a:ext>
            </a:extLst>
          </p:cNvPr>
          <p:cNvGrpSpPr/>
          <p:nvPr/>
        </p:nvGrpSpPr>
        <p:grpSpPr>
          <a:xfrm>
            <a:off x="6432733" y="5031458"/>
            <a:ext cx="914400" cy="1085387"/>
            <a:chOff x="3465302" y="3428493"/>
            <a:chExt cx="914400" cy="1085387"/>
          </a:xfrm>
        </p:grpSpPr>
        <p:pic>
          <p:nvPicPr>
            <p:cNvPr id="25" name="그래픽 24" descr="스캐너">
              <a:extLst>
                <a:ext uri="{FF2B5EF4-FFF2-40B4-BE49-F238E27FC236}">
                  <a16:creationId xmlns:a16="http://schemas.microsoft.com/office/drawing/2014/main" id="{9FF4217A-F8B6-47D4-964F-C2AAFC78F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A755CA4-3D57-409D-8287-9FE5FC8B8CF8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67A988-F2B3-4D0C-B1EF-2BB9FE2A201D}"/>
              </a:ext>
            </a:extLst>
          </p:cNvPr>
          <p:cNvGrpSpPr/>
          <p:nvPr/>
        </p:nvGrpSpPr>
        <p:grpSpPr>
          <a:xfrm>
            <a:off x="9216775" y="3307682"/>
            <a:ext cx="914400" cy="1085387"/>
            <a:chOff x="3465302" y="3428493"/>
            <a:chExt cx="914400" cy="1085387"/>
          </a:xfrm>
        </p:grpSpPr>
        <p:pic>
          <p:nvPicPr>
            <p:cNvPr id="28" name="그래픽 27" descr="스캐너">
              <a:extLst>
                <a:ext uri="{FF2B5EF4-FFF2-40B4-BE49-F238E27FC236}">
                  <a16:creationId xmlns:a16="http://schemas.microsoft.com/office/drawing/2014/main" id="{BFA6085C-C5FD-48CF-969C-0167A3109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283482C-48AB-484F-A333-1E5FF35872D9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923DBD1-4B29-408C-B7D5-E1BC06EC1AAE}"/>
              </a:ext>
            </a:extLst>
          </p:cNvPr>
          <p:cNvGrpSpPr/>
          <p:nvPr/>
        </p:nvGrpSpPr>
        <p:grpSpPr>
          <a:xfrm>
            <a:off x="1625209" y="2222295"/>
            <a:ext cx="914400" cy="1085387"/>
            <a:chOff x="3465302" y="3428493"/>
            <a:chExt cx="914400" cy="1085387"/>
          </a:xfrm>
        </p:grpSpPr>
        <p:pic>
          <p:nvPicPr>
            <p:cNvPr id="31" name="그래픽 30" descr="스캐너">
              <a:extLst>
                <a:ext uri="{FF2B5EF4-FFF2-40B4-BE49-F238E27FC236}">
                  <a16:creationId xmlns:a16="http://schemas.microsoft.com/office/drawing/2014/main" id="{74BE1EDE-CDD2-433F-99AD-D9FEB20D3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F424868-F64E-442B-B3F5-BEE85FEAAEE6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615F7F4-4A91-4441-813F-51C9B73D0857}"/>
              </a:ext>
            </a:extLst>
          </p:cNvPr>
          <p:cNvGrpSpPr/>
          <p:nvPr/>
        </p:nvGrpSpPr>
        <p:grpSpPr>
          <a:xfrm>
            <a:off x="3970067" y="3240180"/>
            <a:ext cx="1455735" cy="1152889"/>
            <a:chOff x="2350951" y="4199265"/>
            <a:chExt cx="1455735" cy="1152889"/>
          </a:xfrm>
        </p:grpSpPr>
        <p:pic>
          <p:nvPicPr>
            <p:cNvPr id="34" name="그래픽 33" descr="전송">
              <a:extLst>
                <a:ext uri="{FF2B5EF4-FFF2-40B4-BE49-F238E27FC236}">
                  <a16:creationId xmlns:a16="http://schemas.microsoft.com/office/drawing/2014/main" id="{B80795C6-13FA-4B03-A868-76E3AAE81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1618" y="4199265"/>
              <a:ext cx="914400" cy="9144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5F7FC2-FBAD-467E-822F-1B411E2E20EA}"/>
                </a:ext>
              </a:extLst>
            </p:cNvPr>
            <p:cNvSpPr/>
            <p:nvPr/>
          </p:nvSpPr>
          <p:spPr>
            <a:xfrm>
              <a:off x="2350951" y="4988417"/>
              <a:ext cx="1455735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Transaction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1AECC0B-148F-4036-8B91-689515BA68EB}"/>
              </a:ext>
            </a:extLst>
          </p:cNvPr>
          <p:cNvGrpSpPr/>
          <p:nvPr/>
        </p:nvGrpSpPr>
        <p:grpSpPr>
          <a:xfrm>
            <a:off x="3973364" y="3240180"/>
            <a:ext cx="1455735" cy="1152889"/>
            <a:chOff x="2350951" y="4199265"/>
            <a:chExt cx="1455735" cy="1152889"/>
          </a:xfrm>
        </p:grpSpPr>
        <p:pic>
          <p:nvPicPr>
            <p:cNvPr id="37" name="그래픽 36" descr="전송">
              <a:extLst>
                <a:ext uri="{FF2B5EF4-FFF2-40B4-BE49-F238E27FC236}">
                  <a16:creationId xmlns:a16="http://schemas.microsoft.com/office/drawing/2014/main" id="{1DE2D456-9A72-46A9-85AE-88952DD2E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1618" y="4199265"/>
              <a:ext cx="914400" cy="914400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19BBE3-C942-4C3C-A628-E1EE437C9BAB}"/>
                </a:ext>
              </a:extLst>
            </p:cNvPr>
            <p:cNvSpPr/>
            <p:nvPr/>
          </p:nvSpPr>
          <p:spPr>
            <a:xfrm>
              <a:off x="2350951" y="4988417"/>
              <a:ext cx="1455735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Transaction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0B33C05-C656-4C92-BFAD-896F6543D4A5}"/>
              </a:ext>
            </a:extLst>
          </p:cNvPr>
          <p:cNvSpPr txBox="1"/>
          <p:nvPr/>
        </p:nvSpPr>
        <p:spPr>
          <a:xfrm>
            <a:off x="11419114" y="6116846"/>
            <a:ext cx="59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13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7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14206 -0.1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6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0093 L 0.10625 0.228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1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31966 -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Accessing</a:t>
            </a:r>
            <a:endParaRPr kumimoji="1"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1117416" y="1228308"/>
            <a:ext cx="1063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Requester part</a:t>
            </a:r>
            <a:r>
              <a:rPr kumimoji="1" lang="ko-KR" altLang="en-US" dirty="0"/>
              <a:t>를 서명한 후 자기담당 </a:t>
            </a:r>
            <a:r>
              <a:rPr kumimoji="1" lang="en-US" altLang="ko-KR" dirty="0"/>
              <a:t>CH</a:t>
            </a:r>
            <a:r>
              <a:rPr kumimoji="1" lang="ko-KR" altLang="en-US" dirty="0"/>
              <a:t>에게 보냄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CH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Requester, Requestee Public key list</a:t>
            </a:r>
            <a:r>
              <a:rPr kumimoji="1" lang="ko-KR" altLang="en-US" dirty="0"/>
              <a:t>를 확인 후 조건에 맞으면 클러스터 모두에 </a:t>
            </a:r>
            <a:r>
              <a:rPr kumimoji="1" lang="en-US" altLang="ko-KR" dirty="0"/>
              <a:t>Broadcasting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해당 </a:t>
            </a:r>
            <a:r>
              <a:rPr kumimoji="1" lang="en-US" altLang="ko-KR" dirty="0"/>
              <a:t>Requestee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Transaction</a:t>
            </a:r>
            <a:r>
              <a:rPr kumimoji="1" lang="ko-KR" altLang="en-US" dirty="0"/>
              <a:t>을 받으면 </a:t>
            </a:r>
            <a:r>
              <a:rPr kumimoji="1" lang="en-US" altLang="ko-KR" dirty="0"/>
              <a:t>Requester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PK</a:t>
            </a:r>
            <a:r>
              <a:rPr kumimoji="1" lang="ko-KR" altLang="en-US" dirty="0"/>
              <a:t>로 서명하여 전송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r>
              <a:rPr kumimoji="1" lang="ko-KR" altLang="en-US" dirty="0"/>
              <a:t>내역은 </a:t>
            </a:r>
            <a:r>
              <a:rPr kumimoji="1" lang="en-US" altLang="ko-KR" dirty="0"/>
              <a:t>Local IL</a:t>
            </a:r>
            <a:r>
              <a:rPr kumimoji="1" lang="ko-KR" altLang="en-US" dirty="0"/>
              <a:t>에 저장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CH</a:t>
            </a:r>
            <a:r>
              <a:rPr kumimoji="1" lang="ko-KR" altLang="en-US" dirty="0"/>
              <a:t>에 전송하여 </a:t>
            </a:r>
            <a:r>
              <a:rPr kumimoji="1" lang="en-US" altLang="ko-KR" dirty="0"/>
              <a:t>Blockchain</a:t>
            </a:r>
            <a:r>
              <a:rPr kumimoji="1" lang="ko-KR" altLang="en-US" dirty="0"/>
              <a:t>에 올림</a:t>
            </a:r>
            <a:r>
              <a:rPr kumimoji="1"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E326E8-8F17-4B2D-BEAB-145825204CE0}"/>
              </a:ext>
            </a:extLst>
          </p:cNvPr>
          <p:cNvGrpSpPr/>
          <p:nvPr/>
        </p:nvGrpSpPr>
        <p:grpSpPr>
          <a:xfrm>
            <a:off x="1407902" y="4809461"/>
            <a:ext cx="914400" cy="1085387"/>
            <a:chOff x="3465302" y="3428493"/>
            <a:chExt cx="914400" cy="1085387"/>
          </a:xfrm>
        </p:grpSpPr>
        <p:pic>
          <p:nvPicPr>
            <p:cNvPr id="23" name="그래픽 22" descr="스캐너">
              <a:extLst>
                <a:ext uri="{FF2B5EF4-FFF2-40B4-BE49-F238E27FC236}">
                  <a16:creationId xmlns:a16="http://schemas.microsoft.com/office/drawing/2014/main" id="{7C76C56F-2AB5-4E50-94E2-E4F63EAFA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107F046-81CD-4788-BB99-50E77DD1C5D5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4307A4-A492-4D57-9211-F1B2ABD4449B}"/>
              </a:ext>
            </a:extLst>
          </p:cNvPr>
          <p:cNvGrpSpPr/>
          <p:nvPr/>
        </p:nvGrpSpPr>
        <p:grpSpPr>
          <a:xfrm>
            <a:off x="5271263" y="2516946"/>
            <a:ext cx="1444426" cy="1643595"/>
            <a:chOff x="2935276" y="2898467"/>
            <a:chExt cx="1444426" cy="1643595"/>
          </a:xfrm>
        </p:grpSpPr>
        <p:pic>
          <p:nvPicPr>
            <p:cNvPr id="16" name="그래픽 15" descr="스캐너">
              <a:extLst>
                <a:ext uri="{FF2B5EF4-FFF2-40B4-BE49-F238E27FC236}">
                  <a16:creationId xmlns:a16="http://schemas.microsoft.com/office/drawing/2014/main" id="{515736D3-1784-4857-86E5-23990ECE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35276" y="2898467"/>
              <a:ext cx="1444426" cy="144442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2A76C2-1114-42BB-A1A7-99DB3B1B2B9A}"/>
                </a:ext>
              </a:extLst>
            </p:cNvPr>
            <p:cNvSpPr/>
            <p:nvPr/>
          </p:nvSpPr>
          <p:spPr>
            <a:xfrm>
              <a:off x="3257590" y="4178325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DFEA5D-3D12-45D8-B40A-6DE5C16618CB}"/>
              </a:ext>
            </a:extLst>
          </p:cNvPr>
          <p:cNvGrpSpPr/>
          <p:nvPr/>
        </p:nvGrpSpPr>
        <p:grpSpPr>
          <a:xfrm>
            <a:off x="6432733" y="5031458"/>
            <a:ext cx="914400" cy="1085387"/>
            <a:chOff x="3465302" y="3428493"/>
            <a:chExt cx="914400" cy="1085387"/>
          </a:xfrm>
        </p:grpSpPr>
        <p:pic>
          <p:nvPicPr>
            <p:cNvPr id="25" name="그래픽 24" descr="스캐너">
              <a:extLst>
                <a:ext uri="{FF2B5EF4-FFF2-40B4-BE49-F238E27FC236}">
                  <a16:creationId xmlns:a16="http://schemas.microsoft.com/office/drawing/2014/main" id="{9FF4217A-F8B6-47D4-964F-C2AAFC78F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A755CA4-3D57-409D-8287-9FE5FC8B8CF8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67A988-F2B3-4D0C-B1EF-2BB9FE2A201D}"/>
              </a:ext>
            </a:extLst>
          </p:cNvPr>
          <p:cNvGrpSpPr/>
          <p:nvPr/>
        </p:nvGrpSpPr>
        <p:grpSpPr>
          <a:xfrm>
            <a:off x="9216775" y="3307682"/>
            <a:ext cx="914400" cy="1085387"/>
            <a:chOff x="3465302" y="3428493"/>
            <a:chExt cx="914400" cy="1085387"/>
          </a:xfrm>
        </p:grpSpPr>
        <p:pic>
          <p:nvPicPr>
            <p:cNvPr id="28" name="그래픽 27" descr="스캐너">
              <a:extLst>
                <a:ext uri="{FF2B5EF4-FFF2-40B4-BE49-F238E27FC236}">
                  <a16:creationId xmlns:a16="http://schemas.microsoft.com/office/drawing/2014/main" id="{BFA6085C-C5FD-48CF-969C-0167A3109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283482C-48AB-484F-A333-1E5FF35872D9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923DBD1-4B29-408C-B7D5-E1BC06EC1AAE}"/>
              </a:ext>
            </a:extLst>
          </p:cNvPr>
          <p:cNvGrpSpPr/>
          <p:nvPr/>
        </p:nvGrpSpPr>
        <p:grpSpPr>
          <a:xfrm>
            <a:off x="1625209" y="2222295"/>
            <a:ext cx="914400" cy="1085387"/>
            <a:chOff x="3465302" y="3428493"/>
            <a:chExt cx="914400" cy="1085387"/>
          </a:xfrm>
        </p:grpSpPr>
        <p:pic>
          <p:nvPicPr>
            <p:cNvPr id="31" name="그래픽 30" descr="스캐너">
              <a:extLst>
                <a:ext uri="{FF2B5EF4-FFF2-40B4-BE49-F238E27FC236}">
                  <a16:creationId xmlns:a16="http://schemas.microsoft.com/office/drawing/2014/main" id="{74BE1EDE-CDD2-433F-99AD-D9FEB20D3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65302" y="3428493"/>
              <a:ext cx="914400" cy="91440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F424868-F64E-442B-B3F5-BEE85FEAAEE6}"/>
                </a:ext>
              </a:extLst>
            </p:cNvPr>
            <p:cNvSpPr/>
            <p:nvPr/>
          </p:nvSpPr>
          <p:spPr>
            <a:xfrm>
              <a:off x="3522603" y="4150143"/>
              <a:ext cx="799798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40B10AB-E4D2-4FDA-90B3-E9352E397C8D}"/>
              </a:ext>
            </a:extLst>
          </p:cNvPr>
          <p:cNvGrpSpPr/>
          <p:nvPr/>
        </p:nvGrpSpPr>
        <p:grpSpPr>
          <a:xfrm>
            <a:off x="7868036" y="3220359"/>
            <a:ext cx="1455735" cy="1152889"/>
            <a:chOff x="2350951" y="4199265"/>
            <a:chExt cx="1455735" cy="1152889"/>
          </a:xfrm>
        </p:grpSpPr>
        <p:pic>
          <p:nvPicPr>
            <p:cNvPr id="34" name="그래픽 33" descr="전송">
              <a:extLst>
                <a:ext uri="{FF2B5EF4-FFF2-40B4-BE49-F238E27FC236}">
                  <a16:creationId xmlns:a16="http://schemas.microsoft.com/office/drawing/2014/main" id="{58218415-7F67-4E85-A037-4616F3E8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1618" y="4199265"/>
              <a:ext cx="914400" cy="9144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03087D-CBF2-4306-B912-10BC70AA5EE8}"/>
                </a:ext>
              </a:extLst>
            </p:cNvPr>
            <p:cNvSpPr/>
            <p:nvPr/>
          </p:nvSpPr>
          <p:spPr>
            <a:xfrm>
              <a:off x="2350951" y="4988417"/>
              <a:ext cx="1455735" cy="3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Transaction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B572AE9-0942-4A30-AEF8-A11102AE794D}"/>
              </a:ext>
            </a:extLst>
          </p:cNvPr>
          <p:cNvSpPr txBox="1"/>
          <p:nvPr/>
        </p:nvSpPr>
        <p:spPr>
          <a:xfrm>
            <a:off x="11419114" y="6116846"/>
            <a:ext cx="59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14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893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Security and privacy</a:t>
            </a:r>
            <a:endParaRPr kumimoji="1"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1117416" y="1228308"/>
            <a:ext cx="10743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잠재적 위험</a:t>
            </a:r>
            <a:br>
              <a:rPr kumimoji="1" lang="en-US" altLang="ko-KR" dirty="0"/>
            </a:br>
            <a:r>
              <a:rPr kumimoji="1" lang="en-US" altLang="ko-KR" dirty="0"/>
              <a:t> 1. DOS : CH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requester, requestee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PK</a:t>
            </a:r>
            <a:r>
              <a:rPr kumimoji="1" lang="ko-KR" altLang="en-US" dirty="0"/>
              <a:t>목록을 확인하면서 전파하기 때문에 가짜 </a:t>
            </a:r>
            <a:r>
              <a:rPr kumimoji="1" lang="en-US" altLang="ko-KR" dirty="0"/>
              <a:t>transaction</a:t>
            </a:r>
            <a:r>
              <a:rPr kumimoji="1" lang="ko-KR" altLang="en-US" dirty="0"/>
              <a:t>은 </a:t>
            </a:r>
            <a:br>
              <a:rPr kumimoji="1" lang="en-US" altLang="ko-KR" dirty="0"/>
            </a:br>
            <a:r>
              <a:rPr kumimoji="1" lang="en-US" altLang="ko-KR" dirty="0"/>
              <a:t> 	     </a:t>
            </a:r>
            <a:r>
              <a:rPr kumimoji="1" lang="ko-KR" altLang="en-US" dirty="0"/>
              <a:t>전파되지 않는다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r>
              <a:rPr kumimoji="1" lang="en-US" altLang="ko-KR" dirty="0"/>
              <a:t> 2. Modification Attack : </a:t>
            </a:r>
            <a:r>
              <a:rPr kumimoji="1" lang="ko-KR" altLang="en-US" dirty="0"/>
              <a:t>다른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의 데이터를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삭제하려는 경우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 	=&gt; Cloud storage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user permission</a:t>
            </a:r>
            <a:r>
              <a:rPr kumimoji="1" lang="ko-KR" altLang="en-US" dirty="0"/>
              <a:t> 과정이 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 3. Dropping Attack : CH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transaction</a:t>
            </a:r>
            <a:r>
              <a:rPr kumimoji="1" lang="ko-KR" altLang="en-US" dirty="0"/>
              <a:t>을 전파하지않고 무시하는 경우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 	=&gt; </a:t>
            </a:r>
            <a:r>
              <a:rPr kumimoji="1" lang="ko-KR" altLang="en-US" dirty="0"/>
              <a:t>새로운 </a:t>
            </a:r>
            <a:r>
              <a:rPr kumimoji="1" lang="en-US" altLang="ko-KR" dirty="0"/>
              <a:t>CH </a:t>
            </a:r>
            <a:r>
              <a:rPr kumimoji="1" lang="ko-KR" altLang="en-US" dirty="0"/>
              <a:t>선출</a:t>
            </a:r>
            <a:br>
              <a:rPr kumimoji="1" lang="en-US" altLang="ko-KR" dirty="0"/>
            </a:br>
            <a:r>
              <a:rPr kumimoji="1" lang="en-US" altLang="ko-KR" dirty="0"/>
              <a:t> 4. Appending Attack : </a:t>
            </a:r>
            <a:r>
              <a:rPr kumimoji="1" lang="ko-KR" altLang="en-US" dirty="0"/>
              <a:t>악의적 </a:t>
            </a:r>
            <a:r>
              <a:rPr kumimoji="1" lang="en-US" altLang="ko-KR" dirty="0"/>
              <a:t>CH</a:t>
            </a:r>
            <a:r>
              <a:rPr kumimoji="1" lang="ko-KR" altLang="en-US" dirty="0"/>
              <a:t>가 가짜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을 지속적으로 </a:t>
            </a:r>
            <a:r>
              <a:rPr kumimoji="1" lang="en-US" altLang="ko-KR" dirty="0"/>
              <a:t>appending</a:t>
            </a:r>
            <a:br>
              <a:rPr kumimoji="1" lang="en-US" altLang="ko-KR" dirty="0"/>
            </a:br>
            <a:r>
              <a:rPr kumimoji="1" lang="en-US" altLang="ko-KR" dirty="0"/>
              <a:t> 	=&gt; bitcoin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51%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attack</a:t>
            </a:r>
            <a:r>
              <a:rPr kumimoji="1" lang="ko-KR" altLang="en-US" dirty="0"/>
              <a:t> 같은 케이스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구조에서는 </a:t>
            </a:r>
            <a:r>
              <a:rPr kumimoji="1" lang="en-US" altLang="ko-KR" dirty="0"/>
              <a:t>CH</a:t>
            </a:r>
            <a:r>
              <a:rPr kumimoji="1" lang="ko-KR" altLang="en-US" dirty="0"/>
              <a:t>가 독단적으로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검증을 하는</a:t>
            </a:r>
            <a:br>
              <a:rPr kumimoji="1" lang="en-US" altLang="ko-KR" dirty="0"/>
            </a:br>
            <a:r>
              <a:rPr kumimoji="1" lang="en-US" altLang="ko-KR" dirty="0"/>
              <a:t> 	     </a:t>
            </a:r>
            <a:r>
              <a:rPr kumimoji="1" lang="ko-KR" altLang="en-US" dirty="0"/>
              <a:t>것이 아니기 때문에 </a:t>
            </a:r>
            <a:r>
              <a:rPr kumimoji="1" lang="en-US" altLang="ko-KR" dirty="0"/>
              <a:t>CH</a:t>
            </a:r>
            <a:r>
              <a:rPr kumimoji="1" lang="ko-KR" altLang="en-US" dirty="0"/>
              <a:t>간 악의적 협력이 불가능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 5. </a:t>
            </a:r>
            <a:r>
              <a:rPr kumimoji="1" lang="en-US" altLang="ko-KR" dirty="0" err="1"/>
              <a:t>Athentication</a:t>
            </a:r>
            <a:r>
              <a:rPr kumimoji="1" lang="en-US" altLang="ko-KR" dirty="0"/>
              <a:t> and access control : </a:t>
            </a:r>
            <a:r>
              <a:rPr kumimoji="1" lang="ko-KR" altLang="en-US" dirty="0"/>
              <a:t>외부에서 </a:t>
            </a:r>
            <a:r>
              <a:rPr kumimoji="1" lang="en-US" altLang="ko-KR" dirty="0"/>
              <a:t>SHM</a:t>
            </a:r>
            <a:r>
              <a:rPr kumimoji="1" lang="ko-KR" altLang="en-US" dirty="0"/>
              <a:t>을 대상으로 공격하여 내부 </a:t>
            </a:r>
            <a:r>
              <a:rPr kumimoji="1" lang="en-US" altLang="ko-KR" dirty="0"/>
              <a:t>home network</a:t>
            </a:r>
            <a:r>
              <a:rPr kumimoji="1" lang="ko-KR" altLang="en-US" dirty="0"/>
              <a:t>로  </a:t>
            </a:r>
            <a:r>
              <a:rPr kumimoji="1" lang="en-US" altLang="ko-KR" dirty="0"/>
              <a:t>			 	       </a:t>
            </a:r>
            <a:r>
              <a:rPr kumimoji="1" lang="ko-KR" altLang="en-US" dirty="0"/>
              <a:t>침투하는 공격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 	=&gt; </a:t>
            </a:r>
            <a:r>
              <a:rPr kumimoji="1" lang="ko-KR" altLang="en-US" dirty="0"/>
              <a:t>먼저 </a:t>
            </a:r>
            <a:r>
              <a:rPr kumimoji="1" lang="en-US" altLang="ko-KR" dirty="0"/>
              <a:t>SHM</a:t>
            </a:r>
            <a:r>
              <a:rPr kumimoji="1" lang="ko-KR" altLang="en-US" dirty="0"/>
              <a:t>단에서 사용자 설정에 맞지 않는 패킷은 거름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 	     SHM home network </a:t>
            </a:r>
            <a:r>
              <a:rPr kumimoji="1" lang="ko-KR" altLang="en-US" dirty="0"/>
              <a:t>내부의 </a:t>
            </a:r>
            <a:r>
              <a:rPr kumimoji="1" lang="en-US" altLang="ko-KR" dirty="0"/>
              <a:t>IL</a:t>
            </a:r>
            <a:r>
              <a:rPr kumimoji="1" lang="ko-KR" altLang="en-US" dirty="0"/>
              <a:t>정보를 필요로 하기 때문에</a:t>
            </a:r>
            <a:r>
              <a:rPr kumimoji="1" lang="en-US" altLang="ko-KR" dirty="0"/>
              <a:t>(genesis transaction) </a:t>
            </a:r>
            <a:r>
              <a:rPr kumimoji="1" lang="ko-KR" altLang="en-US" dirty="0"/>
              <a:t>외부 공격 </a:t>
            </a:r>
            <a:r>
              <a:rPr kumimoji="1" lang="en-US" altLang="ko-KR" dirty="0"/>
              <a:t>	     </a:t>
            </a:r>
            <a:r>
              <a:rPr kumimoji="1" lang="ko-KR" altLang="en-US" dirty="0"/>
              <a:t>불가능</a:t>
            </a:r>
            <a:r>
              <a:rPr kumimoji="1" lang="en-US" altLang="ko-KR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B3CE1C-2321-4FAC-A888-E2ED0C21293D}"/>
              </a:ext>
            </a:extLst>
          </p:cNvPr>
          <p:cNvSpPr txBox="1"/>
          <p:nvPr/>
        </p:nvSpPr>
        <p:spPr>
          <a:xfrm>
            <a:off x="11419114" y="6116846"/>
            <a:ext cx="59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15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66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Processing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overhead evaluation</a:t>
            </a:r>
            <a:endParaRPr kumimoji="1"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831273" y="1467794"/>
            <a:ext cx="1027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CH</a:t>
            </a:r>
            <a:r>
              <a:rPr kumimoji="1" lang="ko-KR" altLang="en-US" dirty="0"/>
              <a:t>가 새로운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을 검증하는데 걸리는 시간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Trust based CH </a:t>
            </a:r>
            <a:r>
              <a:rPr kumimoji="1" lang="ko-KR" altLang="en-US" dirty="0"/>
              <a:t>방식이 더 우세함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257CBE-C6E9-4B23-90FF-150525AA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13" y="2191625"/>
            <a:ext cx="7801475" cy="4437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673CEB-D444-40F2-B579-2FB8D0EFEF14}"/>
              </a:ext>
            </a:extLst>
          </p:cNvPr>
          <p:cNvSpPr txBox="1"/>
          <p:nvPr/>
        </p:nvSpPr>
        <p:spPr>
          <a:xfrm>
            <a:off x="11419114" y="6116846"/>
            <a:ext cx="59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16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72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Internet of Things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31" y="1705451"/>
            <a:ext cx="97888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점점 </a:t>
            </a:r>
            <a:r>
              <a:rPr kumimoji="1" lang="en-US" altLang="ko-KR" dirty="0"/>
              <a:t>IoT</a:t>
            </a:r>
            <a:r>
              <a:rPr kumimoji="1" lang="ko-KR" altLang="en-US" dirty="0"/>
              <a:t>가 생활 여러 곳에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넓게 되어 그 활용도가 커지면서 보안 및 개인정보보호문제가 이슈화되고 있다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en-US" altLang="ko-KR" sz="2400" dirty="0"/>
              <a:t>- Resource Optimization</a:t>
            </a:r>
            <a:br>
              <a:rPr kumimoji="1" lang="en-US" altLang="ko-KR" sz="2400" dirty="0"/>
            </a:br>
            <a:r>
              <a:rPr kumimoji="1" lang="en-US" altLang="ko-KR" sz="2400" dirty="0"/>
              <a:t>	- Privacy</a:t>
            </a:r>
            <a:br>
              <a:rPr kumimoji="1" lang="en-US" altLang="ko-KR" sz="2400" dirty="0"/>
            </a:br>
            <a:r>
              <a:rPr kumimoji="1" lang="en-US" altLang="ko-KR" sz="2400" dirty="0"/>
              <a:t>	- Centralization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sz="2000" dirty="0"/>
              <a:t>=&gt; IoT privacy and security </a:t>
            </a:r>
            <a:r>
              <a:rPr kumimoji="1" lang="ko-KR" altLang="en-US" sz="2000" dirty="0"/>
              <a:t>해결을 위한 </a:t>
            </a:r>
            <a:r>
              <a:rPr kumimoji="1" lang="en-US" altLang="ko-KR" sz="2000" dirty="0"/>
              <a:t>Blockchain </a:t>
            </a:r>
            <a:r>
              <a:rPr kumimoji="1" lang="ko-KR" altLang="en-US" sz="2000" dirty="0"/>
              <a:t>도입</a:t>
            </a:r>
            <a:br>
              <a:rPr kumimoji="1" lang="en-US" altLang="ko-KR" sz="2400" dirty="0"/>
            </a:br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5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Blockchain</a:t>
            </a:r>
            <a:endParaRPr kumimoji="1"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endParaRPr kumimoji="1"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38A2F-1FCD-4359-B924-C795A7FABF0B}"/>
              </a:ext>
            </a:extLst>
          </p:cNvPr>
          <p:cNvSpPr txBox="1"/>
          <p:nvPr/>
        </p:nvSpPr>
        <p:spPr>
          <a:xfrm>
            <a:off x="1299631" y="1705451"/>
            <a:ext cx="9788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 err="1"/>
              <a:t>비트코인</a:t>
            </a:r>
            <a:r>
              <a:rPr kumimoji="1" lang="ko-KR" altLang="en-US" dirty="0"/>
              <a:t> 이외에도 비금전적 용도로도 많이 채택되고 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	- </a:t>
            </a:r>
            <a:r>
              <a:rPr kumimoji="1" lang="ko-KR" altLang="en-US" dirty="0"/>
              <a:t>위치 증명 </a:t>
            </a:r>
            <a:r>
              <a:rPr kumimoji="1" lang="en-US" altLang="ko-KR" dirty="0"/>
              <a:t>(Proof of location, peer-to-peer LBS solution)</a:t>
            </a:r>
            <a:br>
              <a:rPr kumimoji="1" lang="en-US" altLang="ko-KR" dirty="0"/>
            </a:br>
            <a:r>
              <a:rPr kumimoji="1" lang="en-US" altLang="ko-KR" dirty="0"/>
              <a:t>	- </a:t>
            </a:r>
            <a:r>
              <a:rPr kumimoji="1" lang="ko-KR" altLang="en-US" dirty="0"/>
              <a:t>분산 저장 시스템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Storj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Metadisk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en-US" altLang="ko-KR" dirty="0"/>
              <a:t>	- </a:t>
            </a:r>
            <a:r>
              <a:rPr kumimoji="1" lang="ko-KR" altLang="en-US" dirty="0"/>
              <a:t>의료 데이터 </a:t>
            </a:r>
            <a:r>
              <a:rPr kumimoji="1" lang="en-US" altLang="ko-KR" dirty="0"/>
              <a:t>(Healthcare Data Gateway architecture)</a:t>
            </a:r>
            <a:br>
              <a:rPr kumimoji="1" lang="en-US" altLang="ko-KR" dirty="0"/>
            </a:br>
            <a:r>
              <a:rPr kumimoji="1" lang="en-US" altLang="ko-KR" dirty="0"/>
              <a:t>=&gt; </a:t>
            </a:r>
            <a:r>
              <a:rPr kumimoji="1" lang="ko-KR" altLang="en-US" dirty="0"/>
              <a:t>세가지 케이스 모두 </a:t>
            </a:r>
            <a:r>
              <a:rPr kumimoji="1" lang="en-US" altLang="ko-KR" dirty="0"/>
              <a:t>peer-to-peer, privacy </a:t>
            </a:r>
            <a:r>
              <a:rPr kumimoji="1" lang="ko-KR" altLang="en-US" dirty="0"/>
              <a:t>특징이 주요</a:t>
            </a:r>
            <a:r>
              <a:rPr kumimoji="1" lang="en-US" altLang="ko-KR" dirty="0"/>
              <a:t> </a:t>
            </a:r>
            <a:r>
              <a:rPr kumimoji="1" lang="ko-KR" altLang="en-US" dirty="0"/>
              <a:t>적용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User</a:t>
            </a:r>
            <a:r>
              <a:rPr kumimoji="1" lang="ko-KR" altLang="en-US" dirty="0"/>
              <a:t>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변경가능한 </a:t>
            </a:r>
            <a:r>
              <a:rPr kumimoji="1" lang="en-US" altLang="ko-KR" dirty="0"/>
              <a:t>Public Key</a:t>
            </a:r>
            <a:r>
              <a:rPr kumimoji="1" lang="ko-KR" altLang="en-US" dirty="0"/>
              <a:t>로 사용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=&gt; </a:t>
            </a:r>
            <a:r>
              <a:rPr kumimoji="1" lang="ko-KR" altLang="en-US" dirty="0"/>
              <a:t>높은 </a:t>
            </a:r>
            <a:r>
              <a:rPr kumimoji="1" lang="en-US" altLang="ko-KR" dirty="0"/>
              <a:t>privacy level </a:t>
            </a:r>
            <a:r>
              <a:rPr kumimoji="1" lang="ko-KR" altLang="en-US" dirty="0"/>
              <a:t>제공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IoT</a:t>
            </a:r>
            <a:r>
              <a:rPr kumimoji="1" lang="ko-KR" altLang="en-US" dirty="0"/>
              <a:t>에 적용시키기 위해 추가로 해결해야 할 것들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 	- </a:t>
            </a:r>
            <a:r>
              <a:rPr kumimoji="1" lang="en-US" altLang="ko-KR" dirty="0" err="1"/>
              <a:t>PoW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방식의 리소스 문제</a:t>
            </a:r>
            <a:br>
              <a:rPr kumimoji="1" lang="en-US" altLang="ko-KR" dirty="0"/>
            </a:br>
            <a:r>
              <a:rPr kumimoji="1" lang="en-US" altLang="ko-KR" dirty="0"/>
              <a:t> 	- Miner</a:t>
            </a:r>
            <a:r>
              <a:rPr kumimoji="1" lang="ko-KR" altLang="en-US" dirty="0"/>
              <a:t>간 합의 프로토콜에 따른 확장성 문제</a:t>
            </a:r>
            <a:br>
              <a:rPr kumimoji="1" lang="en-US" altLang="ko-KR" dirty="0"/>
            </a:br>
            <a:r>
              <a:rPr kumimoji="1" lang="en-US" altLang="ko-KR" dirty="0"/>
              <a:t> 	- </a:t>
            </a:r>
            <a:r>
              <a:rPr kumimoji="1" lang="en-US" altLang="ko-KR" dirty="0" err="1"/>
              <a:t>PoW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방식때문에 발생되는 높은 </a:t>
            </a:r>
            <a:r>
              <a:rPr kumimoji="1" lang="en-US" altLang="ko-KR" dirty="0"/>
              <a:t>Delay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‘double spend’</a:t>
            </a:r>
            <a:r>
              <a:rPr kumimoji="1" lang="ko-KR" altLang="en-US" dirty="0"/>
              <a:t>에 방지하기 위한 장치들</a:t>
            </a:r>
            <a:br>
              <a:rPr kumimoji="1" lang="en-US" altLang="ko-KR" dirty="0"/>
            </a:b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584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IoT + Blockchain</a:t>
            </a:r>
            <a:endParaRPr kumimoji="1"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</a:t>
            </a:r>
            <a:endParaRPr kumimoji="1"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38A2F-1FCD-4359-B924-C795A7FABF0B}"/>
              </a:ext>
            </a:extLst>
          </p:cNvPr>
          <p:cNvSpPr txBox="1"/>
          <p:nvPr/>
        </p:nvSpPr>
        <p:spPr>
          <a:xfrm>
            <a:off x="705196" y="2413337"/>
            <a:ext cx="7021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2000" dirty="0"/>
              <a:t>따라서 </a:t>
            </a:r>
            <a:r>
              <a:rPr kumimoji="1" lang="en-US" altLang="ko-KR" sz="2000" dirty="0"/>
              <a:t>IoT </a:t>
            </a:r>
            <a:r>
              <a:rPr kumimoji="1" lang="ko-KR" altLang="en-US" sz="2000" dirty="0"/>
              <a:t>적용에 걸맞게 </a:t>
            </a:r>
            <a:r>
              <a:rPr kumimoji="1" lang="en-US" altLang="ko-KR" sz="2000" dirty="0"/>
              <a:t>Blockchain</a:t>
            </a:r>
            <a:r>
              <a:rPr kumimoji="1" lang="ko-KR" altLang="en-US" sz="2000" dirty="0"/>
              <a:t>을 변형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r>
              <a:rPr kumimoji="1" lang="en-US" altLang="ko-KR" sz="2000" dirty="0"/>
              <a:t> 	- application-agnostic architecture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r>
              <a:rPr kumimoji="1" lang="en-US" altLang="ko-KR" sz="2000" dirty="0"/>
              <a:t> 	- underlying privacy and security benefits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r>
              <a:rPr kumimoji="1" lang="en-US" altLang="ko-KR" sz="2000" dirty="0"/>
              <a:t> 	- </a:t>
            </a:r>
            <a:r>
              <a:rPr kumimoji="1" lang="en-US" altLang="ko-KR" sz="2000" dirty="0" err="1"/>
              <a:t>Hierarchial</a:t>
            </a:r>
            <a:r>
              <a:rPr kumimoji="1" lang="en-US" altLang="ko-KR" sz="2000" dirty="0"/>
              <a:t> structure to optimize resource 	consumption and increase network scalability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AF3E7-183B-45F3-AACB-8969B9C73A7E}"/>
              </a:ext>
            </a:extLst>
          </p:cNvPr>
          <p:cNvSpPr/>
          <p:nvPr/>
        </p:nvSpPr>
        <p:spPr>
          <a:xfrm>
            <a:off x="8327229" y="2820746"/>
            <a:ext cx="1733550" cy="43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Cloud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C4215-CADB-4CE1-8D6C-50134D9C4651}"/>
              </a:ext>
            </a:extLst>
          </p:cNvPr>
          <p:cNvSpPr/>
          <p:nvPr/>
        </p:nvSpPr>
        <p:spPr>
          <a:xfrm>
            <a:off x="8153400" y="4656148"/>
            <a:ext cx="2114550" cy="36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Overlay network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594B51-9633-41C7-B01E-143AD6263CB3}"/>
              </a:ext>
            </a:extLst>
          </p:cNvPr>
          <p:cNvSpPr/>
          <p:nvPr/>
        </p:nvSpPr>
        <p:spPr>
          <a:xfrm>
            <a:off x="8258175" y="5808404"/>
            <a:ext cx="2009775" cy="44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Smart 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래픽 4" descr="집">
            <a:extLst>
              <a:ext uri="{FF2B5EF4-FFF2-40B4-BE49-F238E27FC236}">
                <a16:creationId xmlns:a16="http://schemas.microsoft.com/office/drawing/2014/main" id="{DBE55CBE-A20F-478C-87B4-A81D211A4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206" y="5163528"/>
            <a:ext cx="747712" cy="747712"/>
          </a:xfrm>
          <a:prstGeom prst="rect">
            <a:avLst/>
          </a:prstGeom>
        </p:spPr>
      </p:pic>
      <p:pic>
        <p:nvPicPr>
          <p:cNvPr id="11" name="그래픽 10" descr="클라우드에서 다운로드">
            <a:extLst>
              <a:ext uri="{FF2B5EF4-FFF2-40B4-BE49-F238E27FC236}">
                <a16:creationId xmlns:a16="http://schemas.microsoft.com/office/drawing/2014/main" id="{42EC38C0-8868-4F1A-90F7-9575438CA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2398" y="307039"/>
            <a:ext cx="2952752" cy="2952752"/>
          </a:xfrm>
          <a:prstGeom prst="rect">
            <a:avLst/>
          </a:prstGeom>
        </p:spPr>
      </p:pic>
      <p:pic>
        <p:nvPicPr>
          <p:cNvPr id="13" name="그래픽 12" descr="네트워크">
            <a:extLst>
              <a:ext uri="{FF2B5EF4-FFF2-40B4-BE49-F238E27FC236}">
                <a16:creationId xmlns:a16="http://schemas.microsoft.com/office/drawing/2014/main" id="{4D494801-D0CC-4B4B-8147-9CAD9C7C2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6289" y="3102966"/>
            <a:ext cx="1659736" cy="16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Smart home</a:t>
            </a:r>
            <a:endParaRPr kumimoji="1"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</a:t>
            </a:r>
            <a:endParaRPr kumimoji="1"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AF3E7-183B-45F3-AACB-8969B9C73A7E}"/>
              </a:ext>
            </a:extLst>
          </p:cNvPr>
          <p:cNvSpPr/>
          <p:nvPr/>
        </p:nvSpPr>
        <p:spPr>
          <a:xfrm>
            <a:off x="8327229" y="2820746"/>
            <a:ext cx="1733550" cy="43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Cloud storage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C4215-CADB-4CE1-8D6C-50134D9C4651}"/>
              </a:ext>
            </a:extLst>
          </p:cNvPr>
          <p:cNvSpPr/>
          <p:nvPr/>
        </p:nvSpPr>
        <p:spPr>
          <a:xfrm>
            <a:off x="8153400" y="4656148"/>
            <a:ext cx="2114550" cy="36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Overlay network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594B51-9633-41C7-B01E-143AD6263CB3}"/>
              </a:ext>
            </a:extLst>
          </p:cNvPr>
          <p:cNvSpPr/>
          <p:nvPr/>
        </p:nvSpPr>
        <p:spPr>
          <a:xfrm>
            <a:off x="8258175" y="5808404"/>
            <a:ext cx="2009775" cy="44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Smart 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래픽 4" descr="집">
            <a:extLst>
              <a:ext uri="{FF2B5EF4-FFF2-40B4-BE49-F238E27FC236}">
                <a16:creationId xmlns:a16="http://schemas.microsoft.com/office/drawing/2014/main" id="{DBE55CBE-A20F-478C-87B4-A81D211A4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206" y="5163528"/>
            <a:ext cx="747712" cy="747712"/>
          </a:xfrm>
          <a:prstGeom prst="rect">
            <a:avLst/>
          </a:prstGeom>
        </p:spPr>
      </p:pic>
      <p:pic>
        <p:nvPicPr>
          <p:cNvPr id="11" name="그래픽 10" descr="클라우드에서 다운로드">
            <a:extLst>
              <a:ext uri="{FF2B5EF4-FFF2-40B4-BE49-F238E27FC236}">
                <a16:creationId xmlns:a16="http://schemas.microsoft.com/office/drawing/2014/main" id="{42EC38C0-8868-4F1A-90F7-9575438CA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2398" y="307039"/>
            <a:ext cx="2952752" cy="2952752"/>
          </a:xfrm>
          <a:prstGeom prst="rect">
            <a:avLst/>
          </a:prstGeom>
        </p:spPr>
      </p:pic>
      <p:pic>
        <p:nvPicPr>
          <p:cNvPr id="13" name="그래픽 12" descr="네트워크">
            <a:extLst>
              <a:ext uri="{FF2B5EF4-FFF2-40B4-BE49-F238E27FC236}">
                <a16:creationId xmlns:a16="http://schemas.microsoft.com/office/drawing/2014/main" id="{4D494801-D0CC-4B4B-8147-9CAD9C7C2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6289" y="3102966"/>
            <a:ext cx="1659736" cy="1659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FC0AD7-0654-4484-A01F-E59DAD6334F7}"/>
              </a:ext>
            </a:extLst>
          </p:cNvPr>
          <p:cNvSpPr txBox="1"/>
          <p:nvPr/>
        </p:nvSpPr>
        <p:spPr>
          <a:xfrm>
            <a:off x="1093329" y="1285942"/>
            <a:ext cx="5898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Local device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Local IL(Immutable Ledger), </a:t>
            </a:r>
            <a:br>
              <a:rPr kumimoji="1" lang="en-US" altLang="ko-KR" dirty="0"/>
            </a:br>
            <a:r>
              <a:rPr kumimoji="1" lang="en-US" altLang="ko-KR" dirty="0"/>
              <a:t>Local </a:t>
            </a:r>
            <a:r>
              <a:rPr kumimoji="1" lang="en-US" altLang="ko-KR" dirty="0" err="1"/>
              <a:t>Stroage</a:t>
            </a:r>
            <a:r>
              <a:rPr kumimoji="1" lang="ko-KR" altLang="en-US" dirty="0"/>
              <a:t>로 구성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Smart Home Manager</a:t>
            </a:r>
            <a:r>
              <a:rPr kumimoji="1" lang="ko-KR" altLang="en-US" dirty="0"/>
              <a:t>가 중앙통제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외부로의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외부로부터 </a:t>
            </a:r>
            <a:r>
              <a:rPr kumimoji="1" lang="en-US" altLang="ko-KR" dirty="0"/>
              <a:t>data </a:t>
            </a:r>
            <a:r>
              <a:rPr kumimoji="1" lang="ko-KR" altLang="en-US" dirty="0"/>
              <a:t>이동을 모두 통제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이런 </a:t>
            </a:r>
            <a:r>
              <a:rPr kumimoji="1" lang="en-US" altLang="ko-KR" dirty="0"/>
              <a:t>data share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transaction.</a:t>
            </a:r>
          </a:p>
        </p:txBody>
      </p:sp>
    </p:spTree>
    <p:extLst>
      <p:ext uri="{BB962C8B-B14F-4D97-AF65-F5344CB8AC3E}">
        <p14:creationId xmlns:p14="http://schemas.microsoft.com/office/powerpoint/2010/main" val="81849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Overlay</a:t>
            </a:r>
            <a:endParaRPr kumimoji="1"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</a:t>
            </a:r>
            <a:endParaRPr kumimoji="1"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AF3E7-183B-45F3-AACB-8969B9C73A7E}"/>
              </a:ext>
            </a:extLst>
          </p:cNvPr>
          <p:cNvSpPr/>
          <p:nvPr/>
        </p:nvSpPr>
        <p:spPr>
          <a:xfrm>
            <a:off x="8327229" y="2820746"/>
            <a:ext cx="1733550" cy="43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Cloud storage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C4215-CADB-4CE1-8D6C-50134D9C4651}"/>
              </a:ext>
            </a:extLst>
          </p:cNvPr>
          <p:cNvSpPr/>
          <p:nvPr/>
        </p:nvSpPr>
        <p:spPr>
          <a:xfrm>
            <a:off x="8153400" y="4656148"/>
            <a:ext cx="2114550" cy="36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Overlay network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594B51-9633-41C7-B01E-143AD6263CB3}"/>
              </a:ext>
            </a:extLst>
          </p:cNvPr>
          <p:cNvSpPr/>
          <p:nvPr/>
        </p:nvSpPr>
        <p:spPr>
          <a:xfrm>
            <a:off x="8258175" y="5808404"/>
            <a:ext cx="2009775" cy="44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Smart home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그래픽 4" descr="집">
            <a:extLst>
              <a:ext uri="{FF2B5EF4-FFF2-40B4-BE49-F238E27FC236}">
                <a16:creationId xmlns:a16="http://schemas.microsoft.com/office/drawing/2014/main" id="{DBE55CBE-A20F-478C-87B4-A81D211A4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206" y="5163528"/>
            <a:ext cx="747712" cy="747712"/>
          </a:xfrm>
          <a:prstGeom prst="rect">
            <a:avLst/>
          </a:prstGeom>
        </p:spPr>
      </p:pic>
      <p:pic>
        <p:nvPicPr>
          <p:cNvPr id="11" name="그래픽 10" descr="클라우드에서 다운로드">
            <a:extLst>
              <a:ext uri="{FF2B5EF4-FFF2-40B4-BE49-F238E27FC236}">
                <a16:creationId xmlns:a16="http://schemas.microsoft.com/office/drawing/2014/main" id="{42EC38C0-8868-4F1A-90F7-9575438CA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2398" y="307039"/>
            <a:ext cx="2952752" cy="2952752"/>
          </a:xfrm>
          <a:prstGeom prst="rect">
            <a:avLst/>
          </a:prstGeom>
        </p:spPr>
      </p:pic>
      <p:pic>
        <p:nvPicPr>
          <p:cNvPr id="13" name="그래픽 12" descr="네트워크">
            <a:extLst>
              <a:ext uri="{FF2B5EF4-FFF2-40B4-BE49-F238E27FC236}">
                <a16:creationId xmlns:a16="http://schemas.microsoft.com/office/drawing/2014/main" id="{4D494801-D0CC-4B4B-8147-9CAD9C7C2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6289" y="3102966"/>
            <a:ext cx="1659736" cy="1659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FC0AD7-0654-4484-A01F-E59DAD6334F7}"/>
              </a:ext>
            </a:extLst>
          </p:cNvPr>
          <p:cNvSpPr txBox="1"/>
          <p:nvPr/>
        </p:nvSpPr>
        <p:spPr>
          <a:xfrm>
            <a:off x="1117417" y="1228307"/>
            <a:ext cx="61821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Constituent nodes(CN)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Cluster Head(CH)</a:t>
            </a:r>
            <a:r>
              <a:rPr kumimoji="1" lang="ko-KR" altLang="en-US" dirty="0"/>
              <a:t>로 구성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각 집의 </a:t>
            </a:r>
            <a:r>
              <a:rPr kumimoji="1" lang="en-US" altLang="ko-KR" dirty="0"/>
              <a:t>SHM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Constituent node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여러 </a:t>
            </a:r>
            <a:r>
              <a:rPr kumimoji="1" lang="en-US" altLang="ko-KR" dirty="0"/>
              <a:t>CN</a:t>
            </a:r>
            <a:r>
              <a:rPr kumimoji="1" lang="ko-KR" altLang="en-US" dirty="0"/>
              <a:t>이 모인 하나의 군집을 대표하는 </a:t>
            </a:r>
            <a:r>
              <a:rPr kumimoji="1" lang="en-US" altLang="ko-KR" dirty="0"/>
              <a:t>CN =&gt; CH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Cluster Head </a:t>
            </a:r>
            <a:r>
              <a:rPr kumimoji="1" lang="ko-KR" altLang="en-US" dirty="0"/>
              <a:t>저장목록</a:t>
            </a:r>
            <a:br>
              <a:rPr kumimoji="1" lang="en-US" altLang="ko-KR" dirty="0"/>
            </a:br>
            <a:r>
              <a:rPr kumimoji="1" lang="en-US" altLang="ko-KR" dirty="0"/>
              <a:t> - PK of requesters</a:t>
            </a:r>
            <a:br>
              <a:rPr kumimoji="1" lang="en-US" altLang="ko-KR" dirty="0"/>
            </a:br>
            <a:r>
              <a:rPr kumimoji="1" lang="en-US" altLang="ko-KR" dirty="0"/>
              <a:t> - PK of requestees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Distributed</a:t>
            </a:r>
            <a:r>
              <a:rPr kumimoji="1" lang="ko-KR" altLang="en-US" dirty="0"/>
              <a:t> </a:t>
            </a:r>
            <a:r>
              <a:rPr kumimoji="1" lang="en-US" altLang="ko-KR" dirty="0"/>
              <a:t>Trust and </a:t>
            </a:r>
            <a:r>
              <a:rPr kumimoji="1" lang="en-US" altLang="ko-KR" dirty="0" err="1"/>
              <a:t>PoW</a:t>
            </a:r>
            <a:r>
              <a:rPr kumimoji="1" lang="en-US" altLang="ko-KR" dirty="0"/>
              <a:t> elimination</a:t>
            </a:r>
            <a:br>
              <a:rPr kumimoji="1" lang="en-US" altLang="ko-KR" dirty="0"/>
            </a:br>
            <a:r>
              <a:rPr kumimoji="1" lang="en-US" altLang="ko-KR" dirty="0"/>
              <a:t>Block</a:t>
            </a:r>
            <a:r>
              <a:rPr kumimoji="1" lang="ko-KR" altLang="en-US" dirty="0"/>
              <a:t>을 생성하는 쪽의 </a:t>
            </a:r>
            <a:r>
              <a:rPr kumimoji="1" lang="en-US" altLang="ko-KR" dirty="0"/>
              <a:t>signature,</a:t>
            </a:r>
            <a:r>
              <a:rPr kumimoji="1" lang="ko-KR" altLang="en-US" dirty="0"/>
              <a:t> </a:t>
            </a:r>
            <a:r>
              <a:rPr kumimoji="1" lang="en-US" altLang="ko-KR" dirty="0"/>
              <a:t>evidence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signature </a:t>
            </a:r>
            <a:r>
              <a:rPr kumimoji="1" lang="ko-KR" altLang="en-US" dirty="0"/>
              <a:t>둘다 필요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r>
              <a:rPr kumimoji="1" lang="en-US" altLang="ko-KR" dirty="0"/>
              <a:t> - </a:t>
            </a:r>
            <a:r>
              <a:rPr kumimoji="1" lang="ko-KR" altLang="en-US" dirty="0"/>
              <a:t>직접증언 </a:t>
            </a:r>
            <a:r>
              <a:rPr kumimoji="1" lang="en-US" altLang="ko-KR" dirty="0"/>
              <a:t>: CH B</a:t>
            </a:r>
            <a:r>
              <a:rPr kumimoji="1" lang="ko-KR" altLang="en-US" dirty="0"/>
              <a:t>가 생성한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CH A</a:t>
            </a:r>
            <a:r>
              <a:rPr kumimoji="1" lang="ko-KR" altLang="en-US" dirty="0"/>
              <a:t>가 검증하면</a:t>
            </a:r>
            <a:r>
              <a:rPr kumimoji="1" lang="en-US" altLang="ko-KR" dirty="0"/>
              <a:t>	         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direct evidence</a:t>
            </a:r>
            <a:br>
              <a:rPr kumimoji="1" lang="en-US" altLang="ko-KR" dirty="0"/>
            </a:br>
            <a:r>
              <a:rPr kumimoji="1" lang="en-US" altLang="ko-KR" dirty="0"/>
              <a:t> - </a:t>
            </a:r>
            <a:r>
              <a:rPr kumimoji="1" lang="ko-KR" altLang="en-US" dirty="0"/>
              <a:t>간접증언 </a:t>
            </a:r>
            <a:r>
              <a:rPr kumimoji="1" lang="en-US" altLang="ko-KR" dirty="0"/>
              <a:t>: CH B</a:t>
            </a:r>
            <a:r>
              <a:rPr kumimoji="1" lang="ko-KR" altLang="en-US" dirty="0"/>
              <a:t>가 생성한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CH C</a:t>
            </a:r>
            <a:r>
              <a:rPr kumimoji="1" lang="ko-KR" altLang="en-US" dirty="0"/>
              <a:t>가 검증하고</a:t>
            </a:r>
            <a:br>
              <a:rPr kumimoji="1" lang="en-US" altLang="ko-KR" dirty="0"/>
            </a:br>
            <a:r>
              <a:rPr kumimoji="1" lang="en-US" altLang="ko-KR" dirty="0"/>
              <a:t> 	         C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전파받으면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indirect</a:t>
            </a:r>
            <a:br>
              <a:rPr kumimoji="1" lang="en-US" altLang="ko-KR" dirty="0"/>
            </a:br>
            <a:r>
              <a:rPr kumimoji="1" lang="en-US" altLang="ko-KR" dirty="0"/>
              <a:t> - </a:t>
            </a:r>
            <a:r>
              <a:rPr kumimoji="1" lang="ko-KR" altLang="en-US" dirty="0"/>
              <a:t>거래증언 </a:t>
            </a:r>
            <a:r>
              <a:rPr kumimoji="1" lang="en-US" altLang="ko-KR" dirty="0"/>
              <a:t>: </a:t>
            </a:r>
            <a:r>
              <a:rPr kumimoji="1" lang="ko-KR" altLang="en-US" dirty="0"/>
              <a:t>검증이 끝난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을 받으면 내부 </a:t>
            </a:r>
            <a:r>
              <a:rPr kumimoji="1" lang="en-US" altLang="ko-KR" dirty="0" err="1"/>
              <a:t>Tx</a:t>
            </a:r>
            <a:r>
              <a:rPr kumimoji="1" lang="ko-KR" altLang="en-US" dirty="0"/>
              <a:t> 검토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18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Overlay</a:t>
            </a:r>
            <a:endParaRPr kumimoji="1"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</a:t>
            </a:r>
            <a:endParaRPr kumimoji="1"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AF3E7-183B-45F3-AACB-8969B9C73A7E}"/>
              </a:ext>
            </a:extLst>
          </p:cNvPr>
          <p:cNvSpPr/>
          <p:nvPr/>
        </p:nvSpPr>
        <p:spPr>
          <a:xfrm>
            <a:off x="8327229" y="2820746"/>
            <a:ext cx="1733550" cy="43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Cloud storage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C4215-CADB-4CE1-8D6C-50134D9C4651}"/>
              </a:ext>
            </a:extLst>
          </p:cNvPr>
          <p:cNvSpPr/>
          <p:nvPr/>
        </p:nvSpPr>
        <p:spPr>
          <a:xfrm>
            <a:off x="8153400" y="4656148"/>
            <a:ext cx="2114550" cy="36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Overlay network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594B51-9633-41C7-B01E-143AD6263CB3}"/>
              </a:ext>
            </a:extLst>
          </p:cNvPr>
          <p:cNvSpPr/>
          <p:nvPr/>
        </p:nvSpPr>
        <p:spPr>
          <a:xfrm>
            <a:off x="8258175" y="5808404"/>
            <a:ext cx="2009775" cy="44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Smart home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그래픽 4" descr="집">
            <a:extLst>
              <a:ext uri="{FF2B5EF4-FFF2-40B4-BE49-F238E27FC236}">
                <a16:creationId xmlns:a16="http://schemas.microsoft.com/office/drawing/2014/main" id="{DBE55CBE-A20F-478C-87B4-A81D211A4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206" y="5163528"/>
            <a:ext cx="747712" cy="747712"/>
          </a:xfrm>
          <a:prstGeom prst="rect">
            <a:avLst/>
          </a:prstGeom>
        </p:spPr>
      </p:pic>
      <p:pic>
        <p:nvPicPr>
          <p:cNvPr id="11" name="그래픽 10" descr="클라우드에서 다운로드">
            <a:extLst>
              <a:ext uri="{FF2B5EF4-FFF2-40B4-BE49-F238E27FC236}">
                <a16:creationId xmlns:a16="http://schemas.microsoft.com/office/drawing/2014/main" id="{42EC38C0-8868-4F1A-90F7-9575438CA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2398" y="307039"/>
            <a:ext cx="2952752" cy="2952752"/>
          </a:xfrm>
          <a:prstGeom prst="rect">
            <a:avLst/>
          </a:prstGeom>
        </p:spPr>
      </p:pic>
      <p:pic>
        <p:nvPicPr>
          <p:cNvPr id="13" name="그래픽 12" descr="네트워크">
            <a:extLst>
              <a:ext uri="{FF2B5EF4-FFF2-40B4-BE49-F238E27FC236}">
                <a16:creationId xmlns:a16="http://schemas.microsoft.com/office/drawing/2014/main" id="{4D494801-D0CC-4B4B-8147-9CAD9C7C2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6289" y="3102966"/>
            <a:ext cx="1659736" cy="1659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1117417" y="1228307"/>
            <a:ext cx="6182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직</a:t>
            </a:r>
            <a:r>
              <a:rPr kumimoji="1" lang="en-US" altLang="ko-KR" dirty="0"/>
              <a:t>/</a:t>
            </a:r>
            <a:r>
              <a:rPr kumimoji="1" lang="ko-KR" altLang="en-US" dirty="0"/>
              <a:t>간접증언 양을 기반으로 </a:t>
            </a:r>
            <a:r>
              <a:rPr kumimoji="1" lang="en-US" altLang="ko-KR" dirty="0"/>
              <a:t>CH</a:t>
            </a:r>
            <a:r>
              <a:rPr kumimoji="1" lang="ko-KR" altLang="en-US" dirty="0"/>
              <a:t>의 신뢰도 측정</a:t>
            </a:r>
            <a:br>
              <a:rPr kumimoji="1" lang="en-US" altLang="ko-KR" dirty="0"/>
            </a:br>
            <a:r>
              <a:rPr kumimoji="1" lang="en-US" altLang="ko-KR" dirty="0"/>
              <a:t>=&gt; </a:t>
            </a:r>
            <a:r>
              <a:rPr kumimoji="1" lang="ko-KR" altLang="en-US" dirty="0"/>
              <a:t>검증 </a:t>
            </a:r>
            <a:r>
              <a:rPr kumimoji="1" lang="en-US" altLang="ko-KR" dirty="0"/>
              <a:t>delay </a:t>
            </a:r>
            <a:r>
              <a:rPr kumimoji="1" lang="ko-KR" altLang="en-US" dirty="0"/>
              <a:t>감소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Block</a:t>
            </a:r>
            <a:r>
              <a:rPr kumimoji="1" lang="ko-KR" altLang="en-US" dirty="0"/>
              <a:t> 동시 생성시 신뢰도 높은 쪽을 채택</a:t>
            </a:r>
            <a:br>
              <a:rPr kumimoji="1" lang="en-US" altLang="ko-KR" dirty="0"/>
            </a:br>
            <a:r>
              <a:rPr kumimoji="1" lang="en-US" altLang="ko-KR" dirty="0"/>
              <a:t>=&gt; </a:t>
            </a:r>
            <a:r>
              <a:rPr kumimoji="1" lang="ko-KR" altLang="en-US" dirty="0"/>
              <a:t>검사처리 </a:t>
            </a:r>
            <a:r>
              <a:rPr kumimoji="1" lang="en-US" altLang="ko-KR" dirty="0"/>
              <a:t>overhead </a:t>
            </a:r>
            <a:r>
              <a:rPr kumimoji="1" lang="ko-KR" altLang="en-US" dirty="0"/>
              <a:t>감소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603D1-4819-460A-84A0-AA3BAC8E18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6176" y="2154443"/>
            <a:ext cx="4162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3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Cloud Storage</a:t>
            </a:r>
            <a:endParaRPr kumimoji="1"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58908" y="6116845"/>
            <a:ext cx="3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</a:t>
            </a:r>
            <a:endParaRPr kumimoji="1"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AF3E7-183B-45F3-AACB-8969B9C73A7E}"/>
              </a:ext>
            </a:extLst>
          </p:cNvPr>
          <p:cNvSpPr/>
          <p:nvPr/>
        </p:nvSpPr>
        <p:spPr>
          <a:xfrm>
            <a:off x="8327229" y="2820746"/>
            <a:ext cx="1733550" cy="43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Cloud storage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C4215-CADB-4CE1-8D6C-50134D9C4651}"/>
              </a:ext>
            </a:extLst>
          </p:cNvPr>
          <p:cNvSpPr/>
          <p:nvPr/>
        </p:nvSpPr>
        <p:spPr>
          <a:xfrm>
            <a:off x="8153400" y="4656148"/>
            <a:ext cx="2114550" cy="36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Overlay network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594B51-9633-41C7-B01E-143AD6263CB3}"/>
              </a:ext>
            </a:extLst>
          </p:cNvPr>
          <p:cNvSpPr/>
          <p:nvPr/>
        </p:nvSpPr>
        <p:spPr>
          <a:xfrm>
            <a:off x="8258175" y="5808404"/>
            <a:ext cx="2009775" cy="44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Smart home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그래픽 4" descr="집">
            <a:extLst>
              <a:ext uri="{FF2B5EF4-FFF2-40B4-BE49-F238E27FC236}">
                <a16:creationId xmlns:a16="http://schemas.microsoft.com/office/drawing/2014/main" id="{DBE55CBE-A20F-478C-87B4-A81D211A4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206" y="5163528"/>
            <a:ext cx="747712" cy="747712"/>
          </a:xfrm>
          <a:prstGeom prst="rect">
            <a:avLst/>
          </a:prstGeom>
        </p:spPr>
      </p:pic>
      <p:pic>
        <p:nvPicPr>
          <p:cNvPr id="11" name="그래픽 10" descr="클라우드에서 다운로드">
            <a:extLst>
              <a:ext uri="{FF2B5EF4-FFF2-40B4-BE49-F238E27FC236}">
                <a16:creationId xmlns:a16="http://schemas.microsoft.com/office/drawing/2014/main" id="{42EC38C0-8868-4F1A-90F7-9575438CA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2398" y="307039"/>
            <a:ext cx="2952752" cy="29527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C8E3E2-1B94-42A9-BC38-A6C7CEE363EF}"/>
              </a:ext>
            </a:extLst>
          </p:cNvPr>
          <p:cNvSpPr txBox="1"/>
          <p:nvPr/>
        </p:nvSpPr>
        <p:spPr>
          <a:xfrm>
            <a:off x="1117417" y="1228307"/>
            <a:ext cx="618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SHM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local data</a:t>
            </a:r>
            <a:r>
              <a:rPr kumimoji="1" lang="ko-KR" altLang="en-US" dirty="0"/>
              <a:t> 저장과 접근권한을 관리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전달받는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등을 통해 </a:t>
            </a:r>
            <a:r>
              <a:rPr kumimoji="1" lang="en-US" altLang="ko-KR" dirty="0"/>
              <a:t>permission </a:t>
            </a:r>
            <a:r>
              <a:rPr kumimoji="1" lang="ko-KR" altLang="en-US" dirty="0"/>
              <a:t>검증</a:t>
            </a:r>
            <a:endParaRPr kumimoji="1" lang="en-US" altLang="ko-KR" dirty="0"/>
          </a:p>
        </p:txBody>
      </p:sp>
      <p:pic>
        <p:nvPicPr>
          <p:cNvPr id="12" name="그래픽 11" descr="네트워크">
            <a:extLst>
              <a:ext uri="{FF2B5EF4-FFF2-40B4-BE49-F238E27FC236}">
                <a16:creationId xmlns:a16="http://schemas.microsoft.com/office/drawing/2014/main" id="{AEDB556F-F642-42AA-BF3F-3BDD913E75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6289" y="3102966"/>
            <a:ext cx="1659736" cy="16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53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BC-Based Smart Home Architecture </a:t>
            </a:r>
            <a:endParaRPr kumimoji="1"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8C3F7-1AE6-4975-B0D8-3A8900DB7350}"/>
              </a:ext>
            </a:extLst>
          </p:cNvPr>
          <p:cNvSpPr txBox="1"/>
          <p:nvPr/>
        </p:nvSpPr>
        <p:spPr>
          <a:xfrm>
            <a:off x="11572626" y="6116845"/>
            <a:ext cx="27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</a:t>
            </a:r>
            <a:endParaRPr kumimoji="1"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3BB6A7-A45C-4548-9BEA-4FB3D978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78" y="1122180"/>
            <a:ext cx="10959260" cy="50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5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11721</TotalTime>
  <Words>609</Words>
  <Application>Microsoft Office PowerPoint</Application>
  <PresentationFormat>와이드스크린</PresentationFormat>
  <Paragraphs>152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Towards an Optimized BlockChain for IoT A Dorri, SS Kanhere, R Jurdak - … Conference on Internet-of-Things …, 2017 - dl.acm.org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Bitcoin’s Public Topology and Influential Nodes</dc:title>
  <dc:creator>설유환</dc:creator>
  <cp:lastModifiedBy>설유환</cp:lastModifiedBy>
  <cp:revision>138</cp:revision>
  <dcterms:created xsi:type="dcterms:W3CDTF">2017-12-14T10:28:20Z</dcterms:created>
  <dcterms:modified xsi:type="dcterms:W3CDTF">2018-01-30T08:41:49Z</dcterms:modified>
</cp:coreProperties>
</file>