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9" r:id="rId9"/>
    <p:sldId id="266" r:id="rId10"/>
    <p:sldId id="263" r:id="rId11"/>
    <p:sldId id="267" r:id="rId12"/>
    <p:sldId id="268" r:id="rId13"/>
    <p:sldId id="271" r:id="rId14"/>
    <p:sldId id="270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84818"/>
  </p:normalViewPr>
  <p:slideViewPr>
    <p:cSldViewPr snapToGrid="0" snapToObjects="1">
      <p:cViewPr varScale="1">
        <p:scale>
          <a:sx n="96" d="100"/>
          <a:sy n="96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용어정리입니다 </a:t>
            </a:r>
            <a:endParaRPr kumimoji="1" lang="en-US" altLang="ko-KR" dirty="0"/>
          </a:p>
          <a:p>
            <a:r>
              <a:rPr kumimoji="1" lang="ko-KR" altLang="en-US" dirty="0"/>
              <a:t>비트코인의 피어들은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통해 자기가</a:t>
            </a:r>
            <a:r>
              <a:rPr kumimoji="1" lang="ko-KR" altLang="en-US" baseline="0" dirty="0"/>
              <a:t> 알고있는 </a:t>
            </a:r>
            <a:r>
              <a:rPr kumimoji="1" lang="ko-KR" altLang="en-US" baseline="0" dirty="0" err="1"/>
              <a:t>피어들을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(peers.dat)</a:t>
            </a:r>
            <a:r>
              <a:rPr kumimoji="1" lang="ko-KR" altLang="en-US" baseline="0" dirty="0"/>
              <a:t>이름의 파일에 저장합니다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비트코인</a:t>
            </a:r>
            <a:r>
              <a:rPr kumimoji="1" lang="ko-KR" altLang="en-US" baseline="0" dirty="0"/>
              <a:t> 클라이언트가 실행되면 </a:t>
            </a:r>
            <a:r>
              <a:rPr kumimoji="1" lang="en-US" altLang="ko-KR" baseline="0" dirty="0"/>
              <a:t>peers.dat</a:t>
            </a:r>
            <a:r>
              <a:rPr kumimoji="1" lang="ko-KR" altLang="en-US" baseline="0" dirty="0"/>
              <a:t>에 있는 주소들을 가지고 통신을 시작하며</a:t>
            </a:r>
            <a:r>
              <a:rPr kumimoji="1" lang="en-US" altLang="ko-KR" baseline="0" dirty="0"/>
              <a:t>, peers.dat</a:t>
            </a:r>
            <a:r>
              <a:rPr kumimoji="1" lang="ko-KR" altLang="en-US" baseline="0" dirty="0"/>
              <a:t>가 비어있는 최초상태에는 하드코딩되어있는 </a:t>
            </a:r>
            <a:r>
              <a:rPr kumimoji="1" lang="en-US" altLang="ko-KR" baseline="0" dirty="0"/>
              <a:t>DNS</a:t>
            </a:r>
            <a:r>
              <a:rPr kumimoji="1" lang="ko-KR" altLang="en-US" baseline="0" dirty="0"/>
              <a:t>통해 주소를 받습니다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때문에 약간의 추가요소를 넣어 </a:t>
            </a:r>
            <a:r>
              <a:rPr kumimoji="1" lang="ko-KR" altLang="en-US" dirty="0" err="1"/>
              <a:t>커넥션판별을</a:t>
            </a:r>
            <a:r>
              <a:rPr kumimoji="1" lang="ko-KR" altLang="en-US" dirty="0"/>
              <a:t> 하도록 제안합니다</a:t>
            </a:r>
            <a:r>
              <a:rPr kumimoji="1" lang="en-US" altLang="ko-KR" dirty="0"/>
              <a:t>. Relay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되지않고 같은 값이 넘어가게 되므로 네트워크상에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 미만의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한지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한지 추가로 검정하여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판별합니다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05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평가방법입니다</a:t>
            </a:r>
            <a:r>
              <a:rPr kumimoji="1" lang="en-US" altLang="ko-KR" dirty="0"/>
              <a:t>. 5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실측노드를</a:t>
            </a:r>
            <a:r>
              <a:rPr kumimoji="1" lang="ko-KR" altLang="en-US" dirty="0"/>
              <a:t> 이용하는데요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실험전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 실험 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시간까지 모든 스냅샷에서 다 나타나는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Stable edge</a:t>
            </a:r>
            <a:r>
              <a:rPr kumimoji="1" lang="ko-KR" altLang="en-US" dirty="0"/>
              <a:t>라 하고 만약에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찾지 못하면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실험내내 최소 한번은 나타난 커넥션은 </a:t>
            </a:r>
            <a:r>
              <a:rPr kumimoji="1" lang="en-US" altLang="ko-KR" dirty="0"/>
              <a:t>transient edge</a:t>
            </a:r>
            <a:r>
              <a:rPr kumimoji="1" lang="ko-KR" altLang="en-US" dirty="0"/>
              <a:t>라 하고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이를 찾아내면 </a:t>
            </a:r>
            <a:r>
              <a:rPr kumimoji="1" lang="en-US" altLang="ko-KR" dirty="0"/>
              <a:t>True Positive</a:t>
            </a:r>
            <a:r>
              <a:rPr kumimoji="1" lang="ko-KR" altLang="en-US" dirty="0"/>
              <a:t>로는 카운트하지만 이를 못 찾은 경우에는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카운트하지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아래 표는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노드들을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일동안 실험시킨 결과입니다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안타깝게도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모두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 내내 살아있지는 못하였기 때문에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각각 실험날짜 만큼 평균값을 기록했다고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결과는 굉장히 낮은 </a:t>
            </a:r>
            <a:r>
              <a:rPr kumimoji="1" lang="en-US" altLang="ko-KR" dirty="0"/>
              <a:t>False Positive </a:t>
            </a:r>
            <a:r>
              <a:rPr kumimoji="1" lang="ko-KR" altLang="en-US" dirty="0"/>
              <a:t>비율을 보여줍니다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원인으로는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가 네트워크 전체에 제대로 퍼지지 않을 때 </a:t>
            </a:r>
            <a:r>
              <a:rPr kumimoji="1" lang="en-US" altLang="ko-KR" dirty="0"/>
              <a:t>non unique 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라고 판단하는 경우를 생각하고 있습니다</a:t>
            </a:r>
            <a:r>
              <a:rPr kumimoji="1" lang="en-US" altLang="ko-KR" dirty="0"/>
              <a:t>. False Negative</a:t>
            </a:r>
            <a:r>
              <a:rPr kumimoji="1" lang="ko-KR" altLang="en-US" dirty="0"/>
              <a:t>의 경우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피어들의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를 덜 얻어내어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충분히 못 </a:t>
            </a:r>
            <a:r>
              <a:rPr kumimoji="1" lang="ko-KR" altLang="en-US" dirty="0" err="1"/>
              <a:t>뿌리는경우를</a:t>
            </a:r>
            <a:r>
              <a:rPr kumimoji="1" lang="ko-KR" altLang="en-US" dirty="0"/>
              <a:t> 주 원인으로 생각하고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68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논문에서는 오래 지속되는 연결을 유지함으로써 네트워크를 넓게 관찰 할 수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컨트롤채널을 이용해 동시에 여러 실험을 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로깅 시스템을 통해 지속적으로 측정 결과를 저장할 수 있는 특별한 플랫폼을 하나 구축합니다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47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7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비트코인 네트워크에서 피어간 브로드캐스팅하는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어떤 피어가 트랜잭션 혹은 블록을</a:t>
            </a:r>
            <a:r>
              <a:rPr kumimoji="1" lang="ko-KR" altLang="en-US" baseline="0" dirty="0"/>
              <a:t> 새로 알게 되면 그 해쉬값을 </a:t>
            </a:r>
            <a:r>
              <a:rPr kumimoji="1" lang="en-US" altLang="ko-KR" baseline="0" dirty="0"/>
              <a:t>INV</a:t>
            </a:r>
            <a:r>
              <a:rPr kumimoji="1" lang="ko-KR" altLang="en-US" baseline="0" dirty="0"/>
              <a:t>메세지에 담아 주변 피어들에게 전달합니다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전달받은 피어는 알고있는 정보가 아닌 새로운정보의 경우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 메세지를 답하고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를 받은 피어는 다시 해당 해쉬값의 관련정보를 담아 </a:t>
            </a:r>
            <a:r>
              <a:rPr kumimoji="1" lang="en-US" altLang="ko-KR" baseline="0" dirty="0"/>
              <a:t>TX or BLOCK</a:t>
            </a:r>
            <a:r>
              <a:rPr kumimoji="1" lang="ko-KR" altLang="en-US" baseline="0" dirty="0"/>
              <a:t>메</a:t>
            </a:r>
            <a:r>
              <a:rPr kumimoji="1" lang="ko-KR" altLang="en-US" dirty="0"/>
              <a:t>여기서 생기는 잠재적 위협입니다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정보들이 퍼지는 잠시동안 네트워크는 정보불일치 상태가됩니다</a:t>
            </a:r>
            <a:r>
              <a:rPr kumimoji="1" lang="en-US" altLang="ko-KR" dirty="0"/>
              <a:t>.</a:t>
            </a:r>
            <a:r>
              <a:rPr kumimoji="1" lang="ko-KR" altLang="en-US" baseline="0" dirty="0"/>
              <a:t> 이런점을 파고들어 악의적인 피어가 굉장히 빠른속도로 자기의 정보를 그 누구보다 빠르게 퍼트릴 수 있다면 비트코인 네트워크는 정보균형의 목적을 잃게 됩니다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  <a:p>
            <a:r>
              <a:rPr kumimoji="1" lang="ko-KR" altLang="en-US" baseline="0" dirty="0"/>
              <a:t>세지를 전달하게됩니다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이런</a:t>
            </a:r>
            <a:r>
              <a:rPr kumimoji="1" lang="en-US" altLang="ko-KR" baseline="0" dirty="0"/>
              <a:t> gossip protocol</a:t>
            </a:r>
            <a:r>
              <a:rPr kumimoji="1" lang="ko-KR" altLang="en-US" baseline="0" dirty="0"/>
              <a:t>로 피어들은 닿을 수 있는한 계속해서 정보들을 브로드캐스팅하여 네트워크에 정보일관성을 유지합니다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위와 같은 방법과 유사하게 </a:t>
            </a:r>
            <a:r>
              <a:rPr kumimoji="1" lang="ko-KR" altLang="en-US" dirty="0" err="1"/>
              <a:t>피어들은</a:t>
            </a:r>
            <a:r>
              <a:rPr kumimoji="1" lang="ko-KR" altLang="en-US" dirty="0"/>
              <a:t> 각자 알고있는 다른 피어 들의 주소정보를 지속적으로 네트워크에 흘립니다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대부분의 경우 </a:t>
            </a:r>
            <a:r>
              <a:rPr kumimoji="1" lang="en-US" altLang="ko-KR" dirty="0"/>
              <a:t>connected</a:t>
            </a:r>
            <a:r>
              <a:rPr kumimoji="1" lang="ko-KR" altLang="en-US" dirty="0"/>
              <a:t> 된 </a:t>
            </a:r>
            <a:r>
              <a:rPr kumimoji="1" lang="ko-KR" altLang="en-US" dirty="0" err="1"/>
              <a:t>피어간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Request handling</a:t>
            </a:r>
            <a:r>
              <a:rPr kumimoji="1" lang="ko-KR" altLang="en-US" dirty="0"/>
              <a:t>을 통해 정보를 주고받습니다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34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request call </a:t>
            </a:r>
            <a:r>
              <a:rPr kumimoji="1" lang="ko-KR" altLang="en-US" dirty="0"/>
              <a:t>없이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를 광고하는 방법으로도 뿌려지게 됩니다</a:t>
            </a:r>
            <a:r>
              <a:rPr kumimoji="1" lang="en-US" altLang="ko-KR" dirty="0"/>
              <a:t>. 10</a:t>
            </a:r>
            <a:r>
              <a:rPr kumimoji="1" lang="ko-KR" altLang="en-US" dirty="0"/>
              <a:t>개 이하의 엔트리를 가지고 있는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받으면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업데이트 하지 않고 </a:t>
            </a:r>
            <a:r>
              <a:rPr kumimoji="1" lang="en-US" altLang="ko-KR" dirty="0"/>
              <a:t>neighbor</a:t>
            </a:r>
            <a:r>
              <a:rPr kumimoji="1" lang="ko-KR" altLang="en-US" dirty="0"/>
              <a:t>에게 그대로 전달하는 방식</a:t>
            </a:r>
            <a:r>
              <a:rPr kumimoji="1" lang="en-US" altLang="ko-KR" dirty="0"/>
              <a:t>, 24</a:t>
            </a:r>
            <a:r>
              <a:rPr kumimoji="1" lang="ko-KR" altLang="en-US" dirty="0"/>
              <a:t>시간마다 자기를 광고하거나 최초 </a:t>
            </a:r>
            <a:r>
              <a:rPr kumimoji="1" lang="ko-KR" altLang="en-US" dirty="0" err="1"/>
              <a:t>커넥트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핸드쉐이킹에서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version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의 응답으로도 받게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480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비트코인</a:t>
            </a:r>
            <a:r>
              <a:rPr kumimoji="1" lang="ko-KR" altLang="en-US" dirty="0"/>
              <a:t> 클라이언트가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어떻게 처리하는지 보시겠습니다</a:t>
            </a:r>
            <a:r>
              <a:rPr kumimoji="1" lang="en-US" altLang="ko-KR" dirty="0"/>
              <a:t>. Outgoing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교환이 있을 때 마다 </a:t>
            </a:r>
            <a:r>
              <a:rPr kumimoji="1" lang="en-US" altLang="ko-KR" dirty="0"/>
              <a:t>timestamp update</a:t>
            </a:r>
            <a:r>
              <a:rPr kumimoji="1" lang="ko-KR" altLang="en-US" dirty="0"/>
              <a:t>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이 생성되었을 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갖고있으며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교환해도 업데이트 하지않습니다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때문에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오래살아있는</a:t>
            </a:r>
            <a:r>
              <a:rPr kumimoji="1" lang="ko-KR" altLang="en-US" dirty="0"/>
              <a:t> 경우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메시지로는 살아있는지 </a:t>
            </a:r>
            <a:r>
              <a:rPr kumimoji="1" lang="ko-KR" altLang="en-US" dirty="0" err="1"/>
              <a:t>죽어있는</a:t>
            </a:r>
            <a:r>
              <a:rPr kumimoji="1" lang="ko-KR" altLang="en-US" dirty="0"/>
              <a:t> 지 알 수 없습니다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마지막으로 다른 </a:t>
            </a:r>
            <a:r>
              <a:rPr kumimoji="1" lang="ko-KR" altLang="en-US" dirty="0" err="1"/>
              <a:t>노드들로부터</a:t>
            </a:r>
            <a:r>
              <a:rPr kumimoji="1" lang="ko-KR" altLang="en-US" dirty="0"/>
              <a:t> 받은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로 배운 주소들은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시간만큼의 페널티를 주어 저장합니다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81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전혀 직관적이지 못한 이 방식을 적용시킨 간단한 예제입니다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어떤 임의의 노드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Y</a:t>
            </a:r>
            <a:r>
              <a:rPr kumimoji="1" lang="ko-KR" altLang="en-US" dirty="0"/>
              <a:t>에게 커넥션을 시도합니다</a:t>
            </a:r>
            <a:r>
              <a:rPr kumimoji="1" lang="en-US" altLang="ko-KR" dirty="0"/>
              <a:t>. 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</a:t>
            </a:r>
            <a:r>
              <a:rPr kumimoji="1" lang="ko-KR" altLang="en-US" dirty="0"/>
              <a:t>로 갱신합니다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29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주소와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자신 이웃 </a:t>
            </a:r>
            <a:r>
              <a:rPr kumimoji="1" lang="ko-KR" altLang="en-US" dirty="0" err="1"/>
              <a:t>노드중</a:t>
            </a:r>
            <a:r>
              <a:rPr kumimoji="1" lang="ko-KR" altLang="en-US" dirty="0"/>
              <a:t> 랜덤으로 골라 </a:t>
            </a:r>
            <a:r>
              <a:rPr kumimoji="1" lang="ko-KR" altLang="en-US" dirty="0" err="1"/>
              <a:t>릴레이합니다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3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계속해서 릴레이를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노드 </a:t>
            </a:r>
            <a:r>
              <a:rPr kumimoji="1" lang="en-US" altLang="ko-KR" dirty="0"/>
              <a:t>Y</a:t>
            </a:r>
            <a:r>
              <a:rPr kumimoji="1" lang="ko-KR" altLang="en-US" dirty="0"/>
              <a:t>부터 </a:t>
            </a:r>
            <a:r>
              <a:rPr kumimoji="1" lang="en-US" altLang="ko-KR" dirty="0"/>
              <a:t>r1</a:t>
            </a:r>
            <a:r>
              <a:rPr kumimoji="1" lang="ko-KR" altLang="en-US" dirty="0"/>
              <a:t>까지 모두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에대한</a:t>
            </a:r>
            <a:r>
              <a:rPr kumimoji="1" lang="ko-KR" altLang="en-US" dirty="0"/>
              <a:t> 주소와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값의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가지고있습니다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03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이런식으로</a:t>
            </a:r>
            <a:r>
              <a:rPr kumimoji="1" lang="ko-KR" altLang="en-US" dirty="0"/>
              <a:t> 릴레이가 진행되는 중에 어떤 임의의 노드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r0</a:t>
            </a:r>
            <a:r>
              <a:rPr kumimoji="1" lang="ko-KR" altLang="en-US" dirty="0"/>
              <a:t>에게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다시 배우게 되면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-2</a:t>
            </a:r>
            <a:r>
              <a:rPr kumimoji="1" lang="ko-KR" altLang="en-US" dirty="0"/>
              <a:t>만큼의 페널티를 먹인 후 업데이트합니다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</a:t>
            </a:r>
            <a:r>
              <a:rPr kumimoji="1" lang="en-US" altLang="ko-KR" dirty="0"/>
              <a:t>peer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discovery </a:t>
            </a:r>
            <a:r>
              <a:rPr kumimoji="1" lang="ko-KR" altLang="en-US" dirty="0"/>
              <a:t>성질을 분석해 간단히</a:t>
            </a:r>
            <a:r>
              <a:rPr kumimoji="1" lang="en-US" altLang="ko-KR" dirty="0"/>
              <a:t> timestamp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2h</a:t>
            </a:r>
            <a:r>
              <a:rPr kumimoji="1" lang="ko-KR" altLang="en-US" dirty="0"/>
              <a:t>미만이면 </a:t>
            </a:r>
            <a:r>
              <a:rPr kumimoji="1" lang="en-US" altLang="ko-KR" dirty="0"/>
              <a:t>outgoing connection </a:t>
            </a:r>
            <a:r>
              <a:rPr kumimoji="1" lang="ko-KR" altLang="en-US" dirty="0"/>
              <a:t>되었고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이상이면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로 배우고 있는 중이므로 연결되지 않았다 라고 판별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위의 예시에서 바로 볼 수 있는 것 처럼 방금 </a:t>
            </a:r>
            <a:r>
              <a:rPr kumimoji="1" lang="en-US" altLang="ko-KR" dirty="0"/>
              <a:t>relay</a:t>
            </a:r>
            <a:r>
              <a:rPr kumimoji="1" lang="ko-KR" altLang="en-US" dirty="0"/>
              <a:t>되어 받은 </a:t>
            </a:r>
            <a:r>
              <a:rPr kumimoji="1" lang="en-US" altLang="ko-KR" dirty="0"/>
              <a:t>N, r0, r1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X 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2h</a:t>
            </a:r>
            <a:r>
              <a:rPr kumimoji="1" lang="ko-KR" altLang="en-US" dirty="0"/>
              <a:t>미만이지만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나타내지는 않으므로 </a:t>
            </a:r>
            <a:r>
              <a:rPr kumimoji="1" lang="en-US" altLang="ko-KR" dirty="0"/>
              <a:t>false positive</a:t>
            </a:r>
            <a:r>
              <a:rPr kumimoji="1" lang="ko-KR" altLang="en-US" dirty="0"/>
              <a:t> 오류가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의 자료구조가 유한하므로 </a:t>
            </a:r>
            <a:r>
              <a:rPr kumimoji="1" lang="ko-KR" altLang="en-US" dirty="0" err="1"/>
              <a:t>주소업데이트</a:t>
            </a:r>
            <a:r>
              <a:rPr kumimoji="1" lang="ko-KR" altLang="en-US" dirty="0"/>
              <a:t> 과정에서 현재 연결활성화중인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정보가 밀려나가 연결성을 못 찾을 수도 있고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메시지의 응답으로 오는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주소가 랜덤하게 골라지는 과정에서 </a:t>
            </a:r>
            <a:r>
              <a:rPr kumimoji="1" lang="en-US" altLang="ko-KR" dirty="0"/>
              <a:t>false negative </a:t>
            </a:r>
            <a:r>
              <a:rPr kumimoji="1" lang="ko-KR" altLang="en-US" dirty="0"/>
              <a:t>오류가 </a:t>
            </a:r>
            <a:r>
              <a:rPr kumimoji="1" lang="ko-KR" altLang="en-US" dirty="0" err="1"/>
              <a:t>생길수도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2017-12-24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Discovering Bitcoin’s Public Topology and Influential Nodes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83CE6-DD1C-41DA-8B5A-9FAFE6825D1F}"/>
              </a:ext>
            </a:extLst>
          </p:cNvPr>
          <p:cNvCxnSpPr>
            <a:cxnSpLocks/>
          </p:cNvCxnSpPr>
          <p:nvPr/>
        </p:nvCxnSpPr>
        <p:spPr>
          <a:xfrm>
            <a:off x="4140562" y="4684641"/>
            <a:ext cx="6544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C78C85-AA49-4290-8627-22F7DD2304A9}"/>
              </a:ext>
            </a:extLst>
          </p:cNvPr>
          <p:cNvGrpSpPr/>
          <p:nvPr/>
        </p:nvGrpSpPr>
        <p:grpSpPr>
          <a:xfrm>
            <a:off x="4784731" y="2953773"/>
            <a:ext cx="1692269" cy="1257599"/>
            <a:chOff x="2197229" y="2292226"/>
            <a:chExt cx="2356029" cy="182755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F5957A-4414-4928-A9F9-1F2947821252}"/>
                </a:ext>
              </a:extLst>
            </p:cNvPr>
            <p:cNvSpPr txBox="1"/>
            <p:nvPr/>
          </p:nvSpPr>
          <p:spPr>
            <a:xfrm>
              <a:off x="2197229" y="3627794"/>
              <a:ext cx="2356029" cy="49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#1</a:t>
              </a:r>
              <a:endParaRPr kumimoji="1" lang="ko-KR" altLang="en-US" sz="1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47B006-C580-4C24-A859-21FD6E1071E3}"/>
              </a:ext>
            </a:extLst>
          </p:cNvPr>
          <p:cNvGrpSpPr/>
          <p:nvPr/>
        </p:nvGrpSpPr>
        <p:grpSpPr>
          <a:xfrm>
            <a:off x="4648200" y="4273427"/>
            <a:ext cx="1981199" cy="1339139"/>
            <a:chOff x="4648200" y="3816227"/>
            <a:chExt cx="1981199" cy="133913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3816227"/>
              <a:ext cx="1055387" cy="101109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3E36-2D11-4F63-B0DB-E6067B4F8A91}"/>
                </a:ext>
              </a:extLst>
            </p:cNvPr>
            <p:cNvSpPr txBox="1"/>
            <p:nvPr/>
          </p:nvSpPr>
          <p:spPr>
            <a:xfrm>
              <a:off x="4648200" y="48168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E5BCEEE-B016-4D5F-8F0A-3015C43957A3}"/>
              </a:ext>
            </a:extLst>
          </p:cNvPr>
          <p:cNvSpPr txBox="1"/>
          <p:nvPr/>
        </p:nvSpPr>
        <p:spPr>
          <a:xfrm>
            <a:off x="4784731" y="6482217"/>
            <a:ext cx="16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r>
              <a:rPr kumimoji="1" lang="en-US" altLang="ko-KR" sz="1600" dirty="0"/>
              <a:t>’s neighbor #1</a:t>
            </a:r>
            <a:endParaRPr kumimoji="1" lang="ko-KR" altLang="en-US" sz="16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A619690-F2F7-424A-A142-920032CF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36324" y="5587907"/>
            <a:ext cx="1055387" cy="10110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DB8585-0BBD-44CC-BEAA-399F7327C13F}"/>
              </a:ext>
            </a:extLst>
          </p:cNvPr>
          <p:cNvSpPr txBox="1"/>
          <p:nvPr/>
        </p:nvSpPr>
        <p:spPr>
          <a:xfrm>
            <a:off x="1217383" y="1214054"/>
            <a:ext cx="1073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  <a:endParaRPr kumimoji="1" lang="ko-KR" altLang="en-US" b="1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A24910E-0C45-45B4-978F-60C3763C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67492D-5A2A-48F5-8A8E-95CAFDFD413D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0572697-0AC0-49E1-8ADE-116C75B2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36F62FB-2695-4642-B33E-B3F72B81E0C5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897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31ADC5-95A2-42BB-BFD0-05E4142811C3}"/>
              </a:ext>
            </a:extLst>
          </p:cNvPr>
          <p:cNvGrpSpPr/>
          <p:nvPr/>
        </p:nvGrpSpPr>
        <p:grpSpPr>
          <a:xfrm>
            <a:off x="4936324" y="2953773"/>
            <a:ext cx="5232644" cy="3660878"/>
            <a:chOff x="4936324" y="2953773"/>
            <a:chExt cx="5232644" cy="366087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2953773"/>
              <a:ext cx="1055387" cy="101109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70EE6D2-D18A-4B13-8D37-B364BE0B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5587907"/>
              <a:ext cx="1055387" cy="101109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16C188-FAA5-4E87-878F-44A1BC8D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53248" y="2956952"/>
              <a:ext cx="1055387" cy="101109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E3F314-D5A6-4B69-9117-CC50770DB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00023" y="5603552"/>
              <a:ext cx="1055387" cy="1011099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92D3A1-4B5B-4E09-9235-289AF2B30F36}"/>
                </a:ext>
              </a:extLst>
            </p:cNvPr>
            <p:cNvGrpSpPr/>
            <p:nvPr/>
          </p:nvGrpSpPr>
          <p:grpSpPr>
            <a:xfrm>
              <a:off x="9066806" y="2956952"/>
              <a:ext cx="1102162" cy="3657699"/>
              <a:chOff x="9066806" y="2956952"/>
              <a:chExt cx="1102162" cy="3657699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3540CFB-7E96-4F65-844C-9949798F6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066806" y="2956952"/>
                <a:ext cx="1055387" cy="1011099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B01CBDA-D52A-4532-B3CE-DAB571A1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13581" y="5603552"/>
                <a:ext cx="1055387" cy="1011099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9E681D-30FC-4C6A-B65F-8C1BE01295C9}"/>
              </a:ext>
            </a:extLst>
          </p:cNvPr>
          <p:cNvGrpSpPr/>
          <p:nvPr/>
        </p:nvGrpSpPr>
        <p:grpSpPr>
          <a:xfrm>
            <a:off x="779247" y="4022711"/>
            <a:ext cx="10156439" cy="1589855"/>
            <a:chOff x="779247" y="4022711"/>
            <a:chExt cx="10156439" cy="1589855"/>
          </a:xfrm>
        </p:grpSpPr>
        <p:sp>
          <p:nvSpPr>
            <p:cNvPr id="33" name="TextBox 32"/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6092B5-AD74-4394-981C-4478C017164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3E36-2D11-4F63-B0DB-E6067B4F8A9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D37CAD-651C-4721-A00F-86FE20D12196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62D53D-790F-4FDD-857E-4BDF71A0B4DC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6267F6-4031-4A12-8989-E03BC942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783CE6-DD1C-41DA-8B5A-9FAFE6825D1F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59C7F0-63C1-4FC4-BEB8-86A1FA43D9ED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0AB6573-9E42-40F9-8091-1160DA834ABF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6FA7401-93B4-4EE5-9EA4-CA92C1DC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987E078-247B-4F00-98BC-ED9784C5F6DB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BA6BB34-3236-4B85-BEF0-F7F0889B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63C530F-00C7-4787-9345-C2BDDBE31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D620667-D98E-4F11-8F1D-95407402E9EB}"/>
              </a:ext>
            </a:extLst>
          </p:cNvPr>
          <p:cNvSpPr txBox="1"/>
          <p:nvPr/>
        </p:nvSpPr>
        <p:spPr>
          <a:xfrm>
            <a:off x="1217383" y="1214054"/>
            <a:ext cx="1073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375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Finally, assume node </a:t>
            </a:r>
            <a:r>
              <a:rPr kumimoji="1" lang="en-US" altLang="ko-KR" b="1" dirty="0"/>
              <a:t>l </a:t>
            </a:r>
            <a:r>
              <a:rPr kumimoji="1" lang="en-US" altLang="ko-KR" dirty="0"/>
              <a:t>learns about node </a:t>
            </a:r>
            <a:r>
              <a:rPr kumimoji="1" lang="en-US" altLang="ko-KR" b="1" dirty="0"/>
              <a:t>X </a:t>
            </a:r>
            <a:r>
              <a:rPr kumimoji="1" lang="en-US" altLang="ko-KR" dirty="0"/>
              <a:t>from node </a:t>
            </a:r>
            <a:r>
              <a:rPr kumimoji="1" lang="en-US" altLang="ko-KR" b="1" dirty="0"/>
              <a:t>r0</a:t>
            </a:r>
            <a:r>
              <a:rPr kumimoji="1" lang="en-US" altLang="ko-KR" dirty="0"/>
              <a:t> at a later time (as a reply to a </a:t>
            </a:r>
            <a:r>
              <a:rPr kumimoji="1" lang="en-US" altLang="ko-KR" b="1" i="1" dirty="0"/>
              <a:t>“</a:t>
            </a: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”</a:t>
            </a:r>
            <a:r>
              <a:rPr kumimoji="1" lang="en-US" altLang="ko-KR" dirty="0"/>
              <a:t>) </a:t>
            </a:r>
            <a:endParaRPr kumimoji="1"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84144996-B771-46AA-B58E-2370D824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061" y="4516653"/>
            <a:ext cx="1055387" cy="101109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8FCE505-CC2B-41CC-BC73-391F4F72AF80}"/>
              </a:ext>
            </a:extLst>
          </p:cNvPr>
          <p:cNvSpPr txBox="1"/>
          <p:nvPr/>
        </p:nvSpPr>
        <p:spPr>
          <a:xfrm>
            <a:off x="10356937" y="5517238"/>
            <a:ext cx="170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L</a:t>
            </a:r>
            <a:endParaRPr kumimoji="1"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F01214-C473-406C-AA57-D655A97FF825}"/>
              </a:ext>
            </a:extLst>
          </p:cNvPr>
          <p:cNvGrpSpPr/>
          <p:nvPr/>
        </p:nvGrpSpPr>
        <p:grpSpPr>
          <a:xfrm>
            <a:off x="7223760" y="3855720"/>
            <a:ext cx="3977640" cy="533400"/>
            <a:chOff x="7589520" y="4358640"/>
            <a:chExt cx="3977640" cy="5334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91C82C-1D57-41B4-A74B-B7B0EF84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760" y="4358640"/>
              <a:ext cx="0" cy="426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B8050C9-E720-4CD5-A336-EF1C3D5C35A6}"/>
                </a:ext>
              </a:extLst>
            </p:cNvPr>
            <p:cNvCxnSpPr>
              <a:cxnSpLocks/>
            </p:cNvCxnSpPr>
            <p:nvPr/>
          </p:nvCxnSpPr>
          <p:spPr>
            <a:xfrm>
              <a:off x="7589520" y="4373880"/>
              <a:ext cx="3977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F53B58D-1812-40CA-8711-9B425CC8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680" y="4358641"/>
              <a:ext cx="0" cy="5333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810FE7D-E48E-4C09-8168-244ED13F2949}"/>
              </a:ext>
            </a:extLst>
          </p:cNvPr>
          <p:cNvSpPr txBox="1"/>
          <p:nvPr/>
        </p:nvSpPr>
        <p:spPr>
          <a:xfrm>
            <a:off x="8588510" y="3169865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t’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DFDEE-1137-46CF-858A-AE40F9E2FE83}"/>
              </a:ext>
            </a:extLst>
          </p:cNvPr>
          <p:cNvSpPr/>
          <p:nvPr/>
        </p:nvSpPr>
        <p:spPr>
          <a:xfrm>
            <a:off x="2634742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B7A4FAD-C24F-47AC-AAB8-3F51EEB66F9C}"/>
              </a:ext>
            </a:extLst>
          </p:cNvPr>
          <p:cNvGrpSpPr/>
          <p:nvPr/>
        </p:nvGrpSpPr>
        <p:grpSpPr>
          <a:xfrm>
            <a:off x="458143" y="4265937"/>
            <a:ext cx="10156439" cy="1589855"/>
            <a:chOff x="779247" y="4022711"/>
            <a:chExt cx="10156439" cy="158985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ADBD7F-B260-489B-B48E-3003531CF700}"/>
                </a:ext>
              </a:extLst>
            </p:cNvPr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1F69BEB-C368-4F4C-A063-16B1BB721E2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FA4F60-776D-4210-A2AB-45C87A2F335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DFB24B4-7C77-4346-8517-14FAA5AF610E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BB58452-6EC9-4724-98BC-640EEAAD7084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3CFA0168-0005-4DEC-95AE-69C8FC8F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81DD9B79-4F1F-4B3A-BA6B-7FFF6C2C9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A53C57B4-50B8-4498-9F04-B608F999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D33FC7B-78AF-4D77-B6CC-13C4D1321CF6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61A429-0F6F-47C7-86F7-3F29CB43B4B2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15E5DCCD-6459-4A94-9000-2D792C0F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94971AD-1C76-401B-AAB2-F3F057C703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1ABBB74A-1E3A-450D-9BA8-71056D35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106D04D-1DE2-4FD9-9EE3-5D591949BF36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C99668BA-00D9-4AE7-908D-A57E96C5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E8DD423A-7D9F-415C-B0E1-CF1036774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D0DB012-BED2-40B8-A81A-80BD16C67692}"/>
              </a:ext>
            </a:extLst>
          </p:cNvPr>
          <p:cNvSpPr/>
          <p:nvPr/>
        </p:nvSpPr>
        <p:spPr>
          <a:xfrm>
            <a:off x="4749354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D7D572-AEB2-4EF9-839A-E9F67FB2D6B0}"/>
              </a:ext>
            </a:extLst>
          </p:cNvPr>
          <p:cNvSpPr/>
          <p:nvPr/>
        </p:nvSpPr>
        <p:spPr>
          <a:xfrm>
            <a:off x="6815933" y="572603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F26DC2F-4893-4454-9C11-EEC14592FC7E}"/>
              </a:ext>
            </a:extLst>
          </p:cNvPr>
          <p:cNvSpPr/>
          <p:nvPr/>
        </p:nvSpPr>
        <p:spPr>
          <a:xfrm>
            <a:off x="8863463" y="574243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223C11-6A4A-4C7A-A700-DAFE1C9A8320}"/>
              </a:ext>
            </a:extLst>
          </p:cNvPr>
          <p:cNvSpPr/>
          <p:nvPr/>
        </p:nvSpPr>
        <p:spPr>
          <a:xfrm>
            <a:off x="10529743" y="5727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=t’-2h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525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Connection Inference rules for </a:t>
            </a:r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E80A53-A1B5-41D0-8B4F-6C079588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10" y="1783080"/>
            <a:ext cx="8304780" cy="43434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F2DD29-D33B-4E47-AAE6-9AD83EBC0342}"/>
              </a:ext>
            </a:extLst>
          </p:cNvPr>
          <p:cNvSpPr/>
          <p:nvPr/>
        </p:nvSpPr>
        <p:spPr>
          <a:xfrm>
            <a:off x="2164080" y="4297680"/>
            <a:ext cx="7650480" cy="868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DD2597-B634-469B-927A-844646280840}"/>
              </a:ext>
            </a:extLst>
          </p:cNvPr>
          <p:cNvSpPr txBox="1"/>
          <p:nvPr/>
        </p:nvSpPr>
        <p:spPr>
          <a:xfrm>
            <a:off x="457201" y="3626267"/>
            <a:ext cx="150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getAddr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1EA114-14EA-4B05-87A3-F59EC271EF7A}"/>
              </a:ext>
            </a:extLst>
          </p:cNvPr>
          <p:cNvSpPr txBox="1"/>
          <p:nvPr/>
        </p:nvSpPr>
        <p:spPr>
          <a:xfrm>
            <a:off x="441961" y="4408807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Outgoing connection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D85EA-EA79-4E7E-BEB1-E43042BCD450}"/>
              </a:ext>
            </a:extLst>
          </p:cNvPr>
          <p:cNvSpPr txBox="1"/>
          <p:nvPr/>
        </p:nvSpPr>
        <p:spPr>
          <a:xfrm>
            <a:off x="441960" y="5247555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FalsePositive</a:t>
            </a:r>
            <a:br>
              <a:rPr kumimoji="1" lang="en-US" altLang="ko-KR" dirty="0"/>
            </a:br>
            <a:r>
              <a:rPr kumimoji="1" lang="en-US" altLang="ko-KR" dirty="0"/>
              <a:t>Case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D6FF8-5C26-4E54-80E5-5E009CA117D3}"/>
              </a:ext>
            </a:extLst>
          </p:cNvPr>
          <p:cNvSpPr/>
          <p:nvPr/>
        </p:nvSpPr>
        <p:spPr>
          <a:xfrm>
            <a:off x="6209790" y="2464904"/>
            <a:ext cx="1801149" cy="35681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3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Validation using Ground Truth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5 Ground-Truth nodes.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“stable” edge : which appears in all </a:t>
            </a:r>
            <a:r>
              <a:rPr kumimoji="1" lang="en-US" altLang="ko-KR" dirty="0" err="1"/>
              <a:t>PeerInfo</a:t>
            </a:r>
            <a:r>
              <a:rPr kumimoji="1" lang="en-US" altLang="ko-KR" dirty="0"/>
              <a:t> snapshots within before/after 4 hours of experiment.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fails to detect a stable edge -&gt; FN</a:t>
            </a:r>
            <a:br>
              <a:rPr kumimoji="1" lang="en-US" altLang="ko-KR" dirty="0"/>
            </a:br>
            <a:r>
              <a:rPr kumimoji="1" lang="en-US" altLang="ko-KR" dirty="0"/>
              <a:t>“transient” edge : which appears in at least one such snapshot but not all.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detects a transient edge -&gt; TP (but fails do not counted as a FN)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8389B-5FE6-4F77-B1FF-64B4B1E8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3291270"/>
            <a:ext cx="5553075" cy="235267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1BFD4-8FCC-4444-8E7C-EFD68520F35E}"/>
              </a:ext>
            </a:extLst>
          </p:cNvPr>
          <p:cNvSpPr/>
          <p:nvPr/>
        </p:nvSpPr>
        <p:spPr>
          <a:xfrm>
            <a:off x="5794514" y="3289790"/>
            <a:ext cx="3146898" cy="2354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3C476-33CE-48B9-897D-AB1505208D93}"/>
              </a:ext>
            </a:extLst>
          </p:cNvPr>
          <p:cNvSpPr txBox="1"/>
          <p:nvPr/>
        </p:nvSpPr>
        <p:spPr>
          <a:xfrm>
            <a:off x="2132690" y="5747856"/>
            <a:ext cx="82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Figure 1: Ground </a:t>
            </a:r>
            <a:r>
              <a:rPr lang="en-US" altLang="ko-KR" sz="1400" dirty="0"/>
              <a:t>truth validation of </a:t>
            </a:r>
            <a:r>
              <a:rPr lang="en-US" altLang="ko-KR" sz="1400" dirty="0" err="1"/>
              <a:t>AddressProbe</a:t>
            </a:r>
            <a:r>
              <a:rPr lang="en-US" altLang="ko-KR" sz="1400" dirty="0"/>
              <a:t>, using runs spanning October 20– November 7 with five ground-truth nodes. Values denote averages with 95% confidence intervals.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010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r>
              <a:rPr kumimoji="1" lang="en-US" altLang="ko-KR" sz="2400" b="1" dirty="0"/>
              <a:t> Implementation : </a:t>
            </a:r>
            <a:r>
              <a:rPr kumimoji="1" lang="en-US" altLang="ko-KR" sz="2400" b="1" dirty="0" err="1"/>
              <a:t>CoinScope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To provide a long-running platform.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design the interface for </a:t>
            </a:r>
            <a:r>
              <a:rPr kumimoji="1" lang="en-US" altLang="ko-KR" dirty="0" err="1"/>
              <a:t>CoinScope</a:t>
            </a:r>
            <a:r>
              <a:rPr kumimoji="1" lang="en-US" altLang="ko-KR" dirty="0"/>
              <a:t> clients so that they issue commands to the connector using a library that connects via a control channel, and handle responses in a separate path.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</a:t>
            </a:r>
            <a:r>
              <a:rPr lang="en-US" altLang="ko-KR" dirty="0"/>
              <a:t>apply a </a:t>
            </a:r>
            <a:r>
              <a:rPr lang="en-US" altLang="ko-KR" dirty="0" err="1"/>
              <a:t>logserver</a:t>
            </a:r>
            <a:r>
              <a:rPr lang="en-US" altLang="ko-KR" dirty="0"/>
              <a:t> that marshals tagged messages from the connector to subscribers.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04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P2P link</a:t>
            </a:r>
            <a:r>
              <a:rPr kumimoji="1" lang="ko-KR" altLang="en-US" dirty="0"/>
              <a:t> 탐색을 위한 두가지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AddressProbe</a:t>
            </a:r>
            <a:br>
              <a:rPr kumimoji="1" lang="en-US" altLang="ko-KR" dirty="0"/>
            </a:br>
            <a:r>
              <a:rPr kumimoji="1" lang="en-US" altLang="ko-KR" dirty="0"/>
              <a:t>“a technique that discovers peer-to-peer links in Bitcoin”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CoinScope</a:t>
            </a:r>
            <a:br>
              <a:rPr kumimoji="1" lang="en-US" altLang="ko-KR" dirty="0"/>
            </a:br>
            <a:r>
              <a:rPr kumimoji="1" lang="en-US" altLang="ko-KR" dirty="0"/>
              <a:t>“an Infrastructure to manage short, but large-scale experiments in Bitcoin.”</a:t>
            </a:r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73" y="3042853"/>
            <a:ext cx="516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이를 통해 밝혀 낸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5856" y="3763656"/>
            <a:ext cx="978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Map the public topology consisting of the edges that comprise the peer-to-peer network.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Find “influential” nodes that appear to directly-interface with a hidden topology that consists of mining pools that are otherwise not connected to the public Bitcoin network.</a:t>
            </a:r>
            <a:br>
              <a:rPr kumimoji="1" lang="en-US" altLang="ko-KR" dirty="0"/>
            </a:br>
            <a:r>
              <a:rPr kumimoji="1" lang="en-US" altLang="ko-KR" dirty="0"/>
              <a:t>(Public topology</a:t>
            </a:r>
            <a:r>
              <a:rPr kumimoji="1" lang="ko-KR" altLang="en-US" dirty="0"/>
              <a:t>위의 </a:t>
            </a:r>
            <a:r>
              <a:rPr kumimoji="1" lang="en-US" altLang="ko-KR" dirty="0"/>
              <a:t>Mining Pool</a:t>
            </a:r>
            <a:r>
              <a:rPr kumimoji="1" lang="ko-KR" altLang="en-US" dirty="0"/>
              <a:t>과 직접연결되어있는 </a:t>
            </a:r>
            <a:r>
              <a:rPr kumimoji="1" lang="en-US" altLang="ko-KR" dirty="0"/>
              <a:t>private network</a:t>
            </a:r>
            <a:r>
              <a:rPr kumimoji="1" lang="ko-KR" altLang="en-US" dirty="0"/>
              <a:t>를 찾아 내는것</a:t>
            </a:r>
            <a:r>
              <a:rPr kumimoji="1" lang="en-US" altLang="ko-KR" dirty="0"/>
              <a:t>.)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Can find links between x and y </a:t>
            </a:r>
            <a:r>
              <a:rPr kumimoji="1" lang="en-US" altLang="ko-KR" dirty="0" err="1"/>
              <a:t>iff</a:t>
            </a:r>
            <a:r>
              <a:rPr kumimoji="1" lang="en-US" altLang="ko-KR" dirty="0"/>
              <a:t>  x and y are connected, and permit incoming connections.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can find links made by non-connectable nodes (e.g., nodes that are behind a NAT)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identify a set of artificially high-degree nodes that attempt to connect to many peers, potentially to reduce latency in learning about and propagating new blocks and transactions.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&lt;Major contribution&gt; Uncovering influential nodes within the public topology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Find a few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unidentified nodes that act as “front-ends” to mining pools, and it is far more important that these nodes receive a transaction or block more efficiently than others.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5856" y="3860273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/>
              <a:t>* Bitcoin topology is not a random graph.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/>
              <a:t>* Influential nodes that skew broadcast fairness.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5856" y="1214054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Every bitcoin peer maintains a database, called the</a:t>
            </a:r>
            <a:r>
              <a:rPr kumimoji="1" lang="en-US" altLang="ko-KR" b="1" i="1" dirty="0"/>
              <a:t> </a:t>
            </a:r>
            <a:r>
              <a:rPr kumimoji="1" lang="en-US" altLang="ko-KR" b="1" i="1" dirty="0" err="1"/>
              <a:t>addrMan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(of peers it has heard about.). A peer first learns about a set of peers by contacting bootstrap DNS nodes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/>
              <a:t>neighbors </a:t>
            </a:r>
            <a:r>
              <a:rPr kumimoji="1" lang="en-US" altLang="ko-KR" dirty="0"/>
              <a:t>: a total connections (incoming, outgoing) of peers. (initiates up to 8 , maintains max 125)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request </a:t>
            </a: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messages.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contains address information.</a:t>
            </a: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Terms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49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27729" y="1795511"/>
            <a:ext cx="2423784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INV message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97" y="2145746"/>
            <a:ext cx="1891447" cy="3385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0x00000abcd</a:t>
            </a:r>
            <a:endParaRPr kumimoji="1"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5506" y="3727802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GETDATA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27729" y="1555779"/>
            <a:ext cx="2423784" cy="10772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TX or BLOCK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3897" y="1906014"/>
            <a:ext cx="1891447" cy="5847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/>
              <a:t>0x00000abcd’s data</a:t>
            </a:r>
            <a:endParaRPr kumimoji="1"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79247" y="4658374"/>
            <a:ext cx="10533413" cy="1572119"/>
            <a:chOff x="779247" y="4505974"/>
            <a:chExt cx="10533413" cy="1572119"/>
          </a:xfrm>
        </p:grpSpPr>
        <p:sp>
          <p:nvSpPr>
            <p:cNvPr id="28" name="TextBox 27"/>
            <p:cNvSpPr txBox="1"/>
            <p:nvPr/>
          </p:nvSpPr>
          <p:spPr>
            <a:xfrm>
              <a:off x="779247" y="4505974"/>
              <a:ext cx="516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Potential threats</a:t>
              </a:r>
              <a:endParaRPr kumimoji="1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3830" y="5154763"/>
              <a:ext cx="9788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ko-KR" dirty="0"/>
                <a:t>If a data item does not spread throughout the network quickly then the system risks reaching an inconsistent state.</a:t>
              </a:r>
            </a:p>
            <a:p>
              <a:pPr marL="285750" indent="-285750">
                <a:buFontTx/>
                <a:buChar char="-"/>
              </a:pPr>
              <a:endParaRPr kumimoji="1" lang="ko-KR" altLang="en-US" b="1" i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How to Broadcast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9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3875 -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3875 3.7037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" grpId="0" animBg="1"/>
      <p:bldP spid="3" grpId="1" animBg="1"/>
      <p:bldP spid="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75856" y="1214054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Nodes exchange IP addresses with other nodes via the "</a:t>
            </a:r>
            <a:r>
              <a:rPr lang="en-US" altLang="ko-KR" dirty="0" err="1"/>
              <a:t>getaddr</a:t>
            </a:r>
            <a:r>
              <a:rPr lang="en-US" altLang="ko-KR" dirty="0"/>
              <a:t>" and "</a:t>
            </a:r>
            <a:r>
              <a:rPr lang="en-US" altLang="ko-KR" dirty="0" err="1"/>
              <a:t>addr</a:t>
            </a:r>
            <a:r>
              <a:rPr lang="en-US" altLang="ko-KR" dirty="0"/>
              <a:t>"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Usually, an </a:t>
            </a:r>
            <a:r>
              <a:rPr lang="en-US" altLang="ko-KR" dirty="0" err="1"/>
              <a:t>addr</a:t>
            </a:r>
            <a:r>
              <a:rPr lang="en-US" altLang="ko-KR" dirty="0"/>
              <a:t>" message is sent in response to a "</a:t>
            </a:r>
            <a:r>
              <a:rPr lang="en-US" altLang="ko-KR" dirty="0" err="1"/>
              <a:t>getaddr</a:t>
            </a:r>
            <a:r>
              <a:rPr lang="en-US" altLang="ko-KR" dirty="0"/>
              <a:t>".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Mapping the Broadcast Topology</a:t>
            </a:r>
            <a:endParaRPr kumimoji="1" lang="ko-KR" altLang="en-US" sz="2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0482" y="2263016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getAddr</a:t>
            </a:r>
            <a:r>
              <a:rPr kumimoji="1" lang="en-US" altLang="ko-KR" sz="1600" dirty="0"/>
              <a:t> message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5506" y="3727802"/>
            <a:ext cx="2423784" cy="20621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addr</a:t>
            </a:r>
            <a:r>
              <a:rPr kumimoji="1" lang="en-US" altLang="ko-KR" sz="1600" b="1" i="1" dirty="0"/>
              <a:t> </a:t>
            </a:r>
            <a:r>
              <a:rPr kumimoji="1" lang="en-US" altLang="ko-KR" sz="1600" dirty="0"/>
              <a:t>message</a:t>
            </a:r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06558" y="4068844"/>
            <a:ext cx="2001679" cy="161582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ip:port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ts</a:t>
            </a:r>
            <a:endParaRPr kumimoji="1" lang="en-US" altLang="ko-KR" dirty="0"/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en-US" altLang="ko-KR" sz="1300" dirty="0"/>
              <a:t>1.1.1.1:1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2.2.2.2:2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en-US" altLang="ko-KR" sz="1300" b="1" dirty="0"/>
          </a:p>
          <a:p>
            <a:pPr algn="ctr"/>
            <a:r>
              <a:rPr kumimoji="1" lang="en-US" altLang="ko-KR" sz="1300" dirty="0"/>
              <a:t>3.3.3.3:3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4.4.4.4:4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5.5.5.5:5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0272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3875 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37747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However, the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message may also arrive unsolicited, because nodes advertise addresses gratuitously when they:</a:t>
            </a:r>
            <a:br>
              <a:rPr lang="en-US" altLang="ko-KR" dirty="0"/>
            </a:br>
            <a:r>
              <a:rPr lang="en-US" altLang="ko-KR" dirty="0"/>
              <a:t>	- Relay addresses (when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  <a:r>
              <a:rPr lang="ko-KR" altLang="en-US" dirty="0"/>
              <a:t> </a:t>
            </a:r>
            <a:r>
              <a:rPr lang="en-US" altLang="ko-KR" dirty="0"/>
              <a:t>receive a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“ </a:t>
            </a:r>
            <a:r>
              <a:rPr lang="en-US" altLang="ko-KR" dirty="0"/>
              <a:t>message with fewer than 10 entries. 	relay same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without updating timestamps.</a:t>
            </a:r>
            <a:br>
              <a:rPr lang="en-US" altLang="ko-KR" dirty="0"/>
            </a:br>
            <a:r>
              <a:rPr lang="en-US" altLang="ko-KR" dirty="0"/>
              <a:t>	- Advertise their own address periodically. (Every 24 hours, the node advertises its 	own address to all connected nodes.)</a:t>
            </a:r>
            <a:br>
              <a:rPr lang="en-US" altLang="ko-KR" dirty="0"/>
            </a:br>
            <a:r>
              <a:rPr lang="en-US" altLang="ko-KR" dirty="0"/>
              <a:t>	- When a connection is made (in response to an initial "version" message)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707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83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Updating the timestamp corresponding to an address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531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7BA9-FB27-4ADD-82F6-21D9CDD0DD62}"/>
              </a:ext>
            </a:extLst>
          </p:cNvPr>
          <p:cNvSpPr txBox="1"/>
          <p:nvPr/>
        </p:nvSpPr>
        <p:spPr>
          <a:xfrm>
            <a:off x="1217383" y="1214054"/>
            <a:ext cx="1073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  <a:endParaRPr kumimoji="1"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F110C91-F0D6-465B-97ED-77513C0C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A9F542-0781-4D6D-B789-CAB90BB494CA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DAFC041-6D84-4003-B606-841139D1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478B7F-3A0B-46D8-9136-8D707935C7D9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757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1579</Words>
  <Application>Microsoft Office PowerPoint</Application>
  <PresentationFormat>와이드스크린</PresentationFormat>
  <Paragraphs>142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Symbol</vt:lpstr>
      <vt:lpstr>Office 테마</vt:lpstr>
      <vt:lpstr>Discovering Bitcoin’s Public Topology and Influential Nodes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55</cp:revision>
  <dcterms:created xsi:type="dcterms:W3CDTF">2017-12-14T10:28:20Z</dcterms:created>
  <dcterms:modified xsi:type="dcterms:W3CDTF">2017-12-24T20:53:41Z</dcterms:modified>
</cp:coreProperties>
</file>