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54" r:id="rId2"/>
    <p:sldId id="457" r:id="rId3"/>
    <p:sldId id="360" r:id="rId4"/>
    <p:sldId id="464" r:id="rId5"/>
    <p:sldId id="456" r:id="rId6"/>
    <p:sldId id="462" r:id="rId7"/>
    <p:sldId id="465" r:id="rId8"/>
    <p:sldId id="460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C15"/>
    <a:srgbClr val="4472C4"/>
    <a:srgbClr val="595959"/>
    <a:srgbClr val="16A086"/>
    <a:srgbClr val="13A286"/>
    <a:srgbClr val="445468"/>
    <a:srgbClr val="9CBC58"/>
    <a:srgbClr val="C1392B"/>
    <a:srgbClr val="C3382B"/>
    <a:srgbClr val="297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5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950EB-3659-4E21-85A6-A93CC68DCE64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20903-85C3-4BC1-8466-40E94ACB7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79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6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9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9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6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0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0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3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4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70541-0799-4B80-BB55-C561F12F496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79" name="TextBox 78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1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87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88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90" name="Shape 44"/>
            <p:cNvSpPr/>
            <p:nvPr/>
          </p:nvSpPr>
          <p:spPr>
            <a:xfrm>
              <a:off x="825244" y="6300868"/>
              <a:ext cx="410278" cy="41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91" name="Shape 1487"/>
            <p:cNvSpPr/>
            <p:nvPr/>
          </p:nvSpPr>
          <p:spPr>
            <a:xfrm>
              <a:off x="961710" y="6396892"/>
              <a:ext cx="167003" cy="238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203A348-FBDC-4A5E-B853-3495B6439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50" y="2162197"/>
            <a:ext cx="6402428" cy="2139629"/>
          </a:xfrm>
          <a:prstGeom prst="rect">
            <a:avLst/>
          </a:prstGeom>
        </p:spPr>
      </p:pic>
      <p:sp>
        <p:nvSpPr>
          <p:cNvPr id="26" name="Subtitle 2"/>
          <p:cNvSpPr txBox="1">
            <a:spLocks/>
          </p:cNvSpPr>
          <p:nvPr/>
        </p:nvSpPr>
        <p:spPr>
          <a:xfrm>
            <a:off x="2444750" y="3654668"/>
            <a:ext cx="7308850" cy="353943"/>
          </a:xfrm>
          <a:prstGeom prst="rect">
            <a:avLst/>
          </a:prstGeom>
        </p:spPr>
        <p:txBody>
          <a:bodyPr vert="horz" wrap="square" lIns="121920" tIns="60960" rIns="121920" bIns="60960" rtlCol="0">
            <a:spAutoFit/>
          </a:bodyPr>
          <a:lstStyle/>
          <a:p>
            <a:pPr algn="ctr" defTabSz="1219050">
              <a:spcBef>
                <a:spcPct val="20000"/>
              </a:spcBef>
              <a:defRPr/>
            </a:pP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Metamask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Chrome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Plug-in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을 이용해 간단한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Ethereum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dApp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실행해보기</a:t>
            </a:r>
            <a:endParaRPr lang="en-US" sz="1500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cs typeface="Clear Sans Light" panose="020B03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46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geth</a:t>
            </a:r>
            <a:r>
              <a:rPr lang="en-US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 </a:t>
            </a:r>
            <a:r>
              <a:rPr lang="en-US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testnet</a:t>
            </a:r>
            <a:r>
              <a:rPr lang="en-US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 </a:t>
            </a:r>
            <a:r>
              <a:rPr lang="ko-KR" altLang="en-US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구동 </a:t>
            </a:r>
            <a:r>
              <a:rPr lang="en-US" altLang="ko-KR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mining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29F296-FA21-4D7D-83AD-57D0DDAB9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704" y="1338872"/>
            <a:ext cx="5267325" cy="5295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3433E8-A1EB-43C5-ABE7-658D73F44C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574"/>
          <a:stretch/>
        </p:blipFill>
        <p:spPr>
          <a:xfrm>
            <a:off x="339686" y="1338872"/>
            <a:ext cx="5541389" cy="2905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AE405A-72C0-4ADA-8E37-9D6616D3BB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27"/>
          <a:stretch/>
        </p:blipFill>
        <p:spPr>
          <a:xfrm>
            <a:off x="339686" y="4371931"/>
            <a:ext cx="5541389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geth</a:t>
            </a:r>
            <a:r>
              <a:rPr lang="en-US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 </a:t>
            </a:r>
            <a:r>
              <a:rPr lang="en-US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testnet</a:t>
            </a:r>
            <a:r>
              <a:rPr lang="en-US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 -&gt; </a:t>
            </a:r>
            <a:r>
              <a:rPr lang="en-US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Metamask</a:t>
            </a:r>
            <a:r>
              <a:rPr lang="en-US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 </a:t>
            </a:r>
            <a:r>
              <a:rPr lang="en-US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testnet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F5483E-5A7A-440F-9CED-384D6B463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13" y="1914218"/>
            <a:ext cx="4038600" cy="36671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3009459-98F5-46FB-98DC-CD2E502935E6}"/>
              </a:ext>
            </a:extLst>
          </p:cNvPr>
          <p:cNvSpPr/>
          <p:nvPr/>
        </p:nvSpPr>
        <p:spPr>
          <a:xfrm>
            <a:off x="2417659" y="2851994"/>
            <a:ext cx="2884184" cy="293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76EBE66-47B2-46FD-9948-C19D1F7FA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259" y="1918980"/>
            <a:ext cx="3962400" cy="3657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6F0A70-C21F-403E-A1CB-EE995608144D}"/>
              </a:ext>
            </a:extLst>
          </p:cNvPr>
          <p:cNvSpPr txBox="1"/>
          <p:nvPr/>
        </p:nvSpPr>
        <p:spPr>
          <a:xfrm>
            <a:off x="1407200" y="1631189"/>
            <a:ext cx="41672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Testnet</a:t>
            </a:r>
            <a:r>
              <a:rPr lang="en-US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계정 접속</a:t>
            </a:r>
            <a:endParaRPr lang="en-GB" sz="1600" b="1" dirty="0">
              <a:solidFill>
                <a:srgbClr val="FF0000"/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2B3374-7E5D-4330-952C-6ACF74FDC3B3}"/>
              </a:ext>
            </a:extLst>
          </p:cNvPr>
          <p:cNvSpPr txBox="1"/>
          <p:nvPr/>
        </p:nvSpPr>
        <p:spPr>
          <a:xfrm>
            <a:off x="6456259" y="1631188"/>
            <a:ext cx="41672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해당 계정의 잔고 확인</a:t>
            </a:r>
            <a:endParaRPr lang="en-GB" sz="1600" b="1" dirty="0">
              <a:solidFill>
                <a:srgbClr val="FF0000"/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62F3B0-03F2-4088-AFDC-EF86BEE9A9EF}"/>
              </a:ext>
            </a:extLst>
          </p:cNvPr>
          <p:cNvSpPr/>
          <p:nvPr/>
        </p:nvSpPr>
        <p:spPr>
          <a:xfrm>
            <a:off x="7225948" y="2613187"/>
            <a:ext cx="1750272" cy="146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3CF372-0242-4B87-9632-3F4BC6950536}"/>
              </a:ext>
            </a:extLst>
          </p:cNvPr>
          <p:cNvSpPr/>
          <p:nvPr/>
        </p:nvSpPr>
        <p:spPr>
          <a:xfrm>
            <a:off x="7225947" y="5257117"/>
            <a:ext cx="1892885" cy="170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84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geth</a:t>
            </a:r>
            <a:r>
              <a:rPr lang="en-US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 </a:t>
            </a:r>
            <a:r>
              <a:rPr lang="en-US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testnet</a:t>
            </a:r>
            <a:r>
              <a:rPr lang="en-US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 -&gt; </a:t>
            </a:r>
            <a:r>
              <a:rPr lang="en-US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Metamask</a:t>
            </a:r>
            <a:r>
              <a:rPr lang="en-US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 </a:t>
            </a:r>
            <a:r>
              <a:rPr lang="en-US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testnet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2B3374-7E5D-4330-952C-6ACF74FDC3B3}"/>
              </a:ext>
            </a:extLst>
          </p:cNvPr>
          <p:cNvSpPr txBox="1"/>
          <p:nvPr/>
        </p:nvSpPr>
        <p:spPr>
          <a:xfrm>
            <a:off x="1363610" y="1760501"/>
            <a:ext cx="51103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From </a:t>
            </a:r>
            <a:r>
              <a:rPr lang="en-GB" sz="1600" b="1" dirty="0" err="1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geth</a:t>
            </a:r>
            <a:r>
              <a:rPr lang="en-GB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 </a:t>
            </a:r>
            <a:r>
              <a:rPr lang="en-GB" sz="1600" b="1" dirty="0" err="1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testnet</a:t>
            </a:r>
            <a:r>
              <a:rPr lang="en-GB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 account -&gt; </a:t>
            </a:r>
            <a:r>
              <a:rPr lang="en-GB" sz="1600" b="1" dirty="0" err="1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Metamask</a:t>
            </a:r>
            <a:r>
              <a:rPr lang="en-GB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 </a:t>
            </a:r>
            <a:r>
              <a:rPr lang="en-GB" sz="1600" b="1" dirty="0" err="1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testnet</a:t>
            </a:r>
            <a:r>
              <a:rPr lang="en-GB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 account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C4CA1E-81B2-453C-B048-C302E5E70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31" y="5836170"/>
            <a:ext cx="10391775" cy="36195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865DD71A-F787-4462-89FC-0A26D3464923}"/>
              </a:ext>
            </a:extLst>
          </p:cNvPr>
          <p:cNvGrpSpPr/>
          <p:nvPr/>
        </p:nvGrpSpPr>
        <p:grpSpPr>
          <a:xfrm>
            <a:off x="1363610" y="2087883"/>
            <a:ext cx="5695950" cy="3667125"/>
            <a:chOff x="1011776" y="1959074"/>
            <a:chExt cx="5695950" cy="366712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BCD47B8-F488-4A79-BB3D-145AFAB8E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1776" y="1959074"/>
              <a:ext cx="5695950" cy="366712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3009459-98F5-46FB-98DC-CD2E502935E6}"/>
                </a:ext>
              </a:extLst>
            </p:cNvPr>
            <p:cNvSpPr/>
            <p:nvPr/>
          </p:nvSpPr>
          <p:spPr>
            <a:xfrm>
              <a:off x="1847206" y="2919106"/>
              <a:ext cx="3421079" cy="2939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EC781E-C5B7-4129-8ADE-3FB56A901741}"/>
                </a:ext>
              </a:extLst>
            </p:cNvPr>
            <p:cNvSpPr/>
            <p:nvPr/>
          </p:nvSpPr>
          <p:spPr>
            <a:xfrm>
              <a:off x="1697603" y="5290213"/>
              <a:ext cx="5010123" cy="1961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0A33089-F24C-411B-990B-369FBA856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689" y="2861586"/>
            <a:ext cx="34194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1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1171EF-023D-4CDA-B983-7A62234B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353" y="1590385"/>
            <a:ext cx="4266958" cy="45700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45FE114-7B26-486E-9888-5C38E83BF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96" y="2348286"/>
            <a:ext cx="5307090" cy="2718663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ReMix</a:t>
            </a:r>
            <a:r>
              <a:rPr lang="en-US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 Solidity  Web Compiler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009459-98F5-46FB-98DC-CD2E502935E6}"/>
              </a:ext>
            </a:extLst>
          </p:cNvPr>
          <p:cNvSpPr/>
          <p:nvPr/>
        </p:nvSpPr>
        <p:spPr>
          <a:xfrm>
            <a:off x="1075421" y="3237887"/>
            <a:ext cx="2859016" cy="1023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2B3374-7E5D-4330-952C-6ACF74FDC3B3}"/>
              </a:ext>
            </a:extLst>
          </p:cNvPr>
          <p:cNvSpPr txBox="1"/>
          <p:nvPr/>
        </p:nvSpPr>
        <p:spPr>
          <a:xfrm>
            <a:off x="6496234" y="1349686"/>
            <a:ext cx="41672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해당 계정의 잔고 확인</a:t>
            </a:r>
            <a:endParaRPr lang="en-GB" sz="1600" b="1" dirty="0">
              <a:solidFill>
                <a:srgbClr val="FF0000"/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62F3B0-03F2-4088-AFDC-EF86BEE9A9EF}"/>
              </a:ext>
            </a:extLst>
          </p:cNvPr>
          <p:cNvSpPr/>
          <p:nvPr/>
        </p:nvSpPr>
        <p:spPr>
          <a:xfrm>
            <a:off x="8182304" y="2946255"/>
            <a:ext cx="3095173" cy="5016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3CF372-0242-4B87-9632-3F4BC6950536}"/>
              </a:ext>
            </a:extLst>
          </p:cNvPr>
          <p:cNvSpPr/>
          <p:nvPr/>
        </p:nvSpPr>
        <p:spPr>
          <a:xfrm>
            <a:off x="6960186" y="3529312"/>
            <a:ext cx="4255901" cy="336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622EBB-0E7C-43F3-8468-428D1161C6B1}"/>
              </a:ext>
            </a:extLst>
          </p:cNvPr>
          <p:cNvSpPr/>
          <p:nvPr/>
        </p:nvSpPr>
        <p:spPr>
          <a:xfrm>
            <a:off x="1075420" y="4261607"/>
            <a:ext cx="5166265" cy="7214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00827A-BEEB-4ABC-8D94-508FC5BD210E}"/>
              </a:ext>
            </a:extLst>
          </p:cNvPr>
          <p:cNvSpPr/>
          <p:nvPr/>
        </p:nvSpPr>
        <p:spPr>
          <a:xfrm>
            <a:off x="7032289" y="1585797"/>
            <a:ext cx="1150015" cy="326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21DA98D-B8AF-4673-9256-64750A969E61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3934437" y="3697678"/>
            <a:ext cx="3025749" cy="520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0C8AE47-70D7-45EE-8473-4461F4FDAFBF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6241685" y="3197065"/>
            <a:ext cx="1940619" cy="14252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10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SimpleReview</a:t>
            </a:r>
            <a:r>
              <a:rPr lang="en-US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 </a:t>
            </a:r>
            <a:r>
              <a:rPr lang="en-US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SmartContract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F4289D-FF70-4EF7-871F-0A247C368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5" y="2384484"/>
            <a:ext cx="6362700" cy="3448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4CDBC7-F58C-4714-8975-CB44404D6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475" y="2058623"/>
            <a:ext cx="57245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0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SimpleReview</a:t>
            </a:r>
            <a:r>
              <a:rPr lang="en-US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 </a:t>
            </a:r>
            <a:r>
              <a:rPr lang="en-US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SmartContract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7F4FFC-C59B-4863-83AC-57B5A80F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206" y="2266163"/>
            <a:ext cx="8810625" cy="31813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5879F67-EAEE-4F20-BEED-F7BD381912B9}"/>
              </a:ext>
            </a:extLst>
          </p:cNvPr>
          <p:cNvSpPr/>
          <p:nvPr/>
        </p:nvSpPr>
        <p:spPr>
          <a:xfrm>
            <a:off x="1686205" y="2266163"/>
            <a:ext cx="8810625" cy="367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78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SimpleReview</a:t>
            </a:r>
            <a:r>
              <a:rPr lang="en-US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 </a:t>
            </a:r>
            <a:r>
              <a:rPr lang="en-US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SmartContract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0DF8AB-F755-4571-BBBB-D616CB937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731" y="1974995"/>
            <a:ext cx="8791575" cy="35623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09E89D-4ED4-419F-BBE0-2BE480CCF089}"/>
              </a:ext>
            </a:extLst>
          </p:cNvPr>
          <p:cNvSpPr/>
          <p:nvPr/>
        </p:nvSpPr>
        <p:spPr>
          <a:xfrm>
            <a:off x="4162094" y="2304350"/>
            <a:ext cx="1324306" cy="289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B82283-DB91-4DEC-B766-AF524AEBA85E}"/>
              </a:ext>
            </a:extLst>
          </p:cNvPr>
          <p:cNvSpPr/>
          <p:nvPr/>
        </p:nvSpPr>
        <p:spPr>
          <a:xfrm>
            <a:off x="1695730" y="2723013"/>
            <a:ext cx="8791575" cy="380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CFA9B3-F731-4D15-A9F9-BCA1A0422CF8}"/>
              </a:ext>
            </a:extLst>
          </p:cNvPr>
          <p:cNvSpPr/>
          <p:nvPr/>
        </p:nvSpPr>
        <p:spPr>
          <a:xfrm>
            <a:off x="4162094" y="5100506"/>
            <a:ext cx="1004660" cy="252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89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SimpleReview</a:t>
            </a:r>
            <a:r>
              <a:rPr lang="en-US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 </a:t>
            </a:r>
            <a:r>
              <a:rPr lang="en-US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SmartContract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1A5844-FE52-4650-8BC0-78F86BFCA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499" y="1432077"/>
            <a:ext cx="5988039" cy="519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6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DFA6C5A-9A0C-44F2-A339-C7E829DD5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50" y="0"/>
            <a:ext cx="5461494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68AB5B-7381-4F7F-85CC-47CE875EC5D4}"/>
              </a:ext>
            </a:extLst>
          </p:cNvPr>
          <p:cNvSpPr/>
          <p:nvPr/>
        </p:nvSpPr>
        <p:spPr>
          <a:xfrm>
            <a:off x="638718" y="4334487"/>
            <a:ext cx="4772181" cy="2878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A65597-A0B9-4DE4-8FBB-4E8BB91A3767}"/>
              </a:ext>
            </a:extLst>
          </p:cNvPr>
          <p:cNvSpPr/>
          <p:nvPr/>
        </p:nvSpPr>
        <p:spPr>
          <a:xfrm>
            <a:off x="638717" y="4889557"/>
            <a:ext cx="5142827" cy="1620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43F911-8053-41CD-8A51-69A1EA641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653" y="0"/>
            <a:ext cx="5365992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E2983AF-1F53-4311-9CDE-FE2EFADE2691}"/>
              </a:ext>
            </a:extLst>
          </p:cNvPr>
          <p:cNvSpPr/>
          <p:nvPr/>
        </p:nvSpPr>
        <p:spPr>
          <a:xfrm>
            <a:off x="6872558" y="107834"/>
            <a:ext cx="5069087" cy="21739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3CBC2C-231C-4FF5-9AD1-3C7A22E5A91F}"/>
              </a:ext>
            </a:extLst>
          </p:cNvPr>
          <p:cNvSpPr/>
          <p:nvPr/>
        </p:nvSpPr>
        <p:spPr>
          <a:xfrm>
            <a:off x="6872557" y="2342014"/>
            <a:ext cx="5069088" cy="142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8EFDDB-2CDB-4BE2-A81A-020C2B964ADB}"/>
              </a:ext>
            </a:extLst>
          </p:cNvPr>
          <p:cNvSpPr/>
          <p:nvPr/>
        </p:nvSpPr>
        <p:spPr>
          <a:xfrm>
            <a:off x="6872557" y="4415493"/>
            <a:ext cx="5069088" cy="169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6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2D542F-3D12-45C7-B181-99C1A253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429" y="1194820"/>
            <a:ext cx="5705475" cy="4191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E2983AF-1F53-4311-9CDE-FE2EFADE2691}"/>
              </a:ext>
            </a:extLst>
          </p:cNvPr>
          <p:cNvSpPr/>
          <p:nvPr/>
        </p:nvSpPr>
        <p:spPr>
          <a:xfrm>
            <a:off x="3477565" y="1194819"/>
            <a:ext cx="5496339" cy="3654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395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05F2B11-9346-41E1-ADE9-CD2155805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31" y="685800"/>
            <a:ext cx="6879059" cy="5698565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1437560" y="442520"/>
            <a:ext cx="9144000" cy="74627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ko-KR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dApp</a:t>
            </a:r>
            <a:endParaRPr lang="en-GB" altLang="ko-KR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Metamask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F0AC81-A7CD-49FE-97C3-C6CBA3112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837" y="1432077"/>
            <a:ext cx="8961364" cy="498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6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7745E32-5D1B-487D-8F5A-73360F6064B7}"/>
              </a:ext>
            </a:extLst>
          </p:cNvPr>
          <p:cNvGrpSpPr/>
          <p:nvPr/>
        </p:nvGrpSpPr>
        <p:grpSpPr>
          <a:xfrm>
            <a:off x="1059311" y="1447348"/>
            <a:ext cx="10584857" cy="4819650"/>
            <a:chOff x="1059311" y="1447348"/>
            <a:chExt cx="10584857" cy="48196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F42F30C-C2B8-4FBD-9184-44BDB179E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311" y="1451776"/>
              <a:ext cx="3467584" cy="479174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B9DBA73-7C0B-444C-AFC8-6F6EB5483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1814" y="1447348"/>
              <a:ext cx="3438525" cy="48006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DCDF505-54D3-4CCE-A7D1-26ED731C4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7068" y="1447348"/>
              <a:ext cx="3467100" cy="4819650"/>
            </a:xfrm>
            <a:prstGeom prst="rect">
              <a:avLst/>
            </a:prstGeom>
          </p:spPr>
        </p:pic>
      </p:grpSp>
      <p:sp>
        <p:nvSpPr>
          <p:cNvPr id="46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Metamask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FF05217-2FC0-494F-B680-D3D717302B4A}"/>
              </a:ext>
            </a:extLst>
          </p:cNvPr>
          <p:cNvGrpSpPr/>
          <p:nvPr/>
        </p:nvGrpSpPr>
        <p:grpSpPr>
          <a:xfrm>
            <a:off x="144911" y="1145749"/>
            <a:ext cx="11238907" cy="5014905"/>
            <a:chOff x="144911" y="1145749"/>
            <a:chExt cx="11238907" cy="501490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77438E7-5C58-4874-A65C-EC9063FA440D}"/>
                </a:ext>
              </a:extLst>
            </p:cNvPr>
            <p:cNvSpPr/>
            <p:nvPr/>
          </p:nvSpPr>
          <p:spPr>
            <a:xfrm>
              <a:off x="1059311" y="1451776"/>
              <a:ext cx="1242154" cy="3597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757822-72F7-4AE7-8326-73424893E959}"/>
                </a:ext>
              </a:extLst>
            </p:cNvPr>
            <p:cNvSpPr txBox="1"/>
            <p:nvPr/>
          </p:nvSpPr>
          <p:spPr>
            <a:xfrm>
              <a:off x="144911" y="1145749"/>
              <a:ext cx="247364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개발진행을 위한 </a:t>
              </a:r>
              <a:r>
                <a:rPr lang="en-US" altLang="ko-KR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Test Net</a:t>
              </a:r>
              <a:endParaRPr lang="en-GB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869BAC9-0EF9-4102-8FEF-1B9A10ABD5FC}"/>
                </a:ext>
              </a:extLst>
            </p:cNvPr>
            <p:cNvSpPr/>
            <p:nvPr/>
          </p:nvSpPr>
          <p:spPr>
            <a:xfrm>
              <a:off x="1400203" y="3487869"/>
              <a:ext cx="2736755" cy="6088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6F0BBB-221E-4BD3-828F-C0145AAB5E55}"/>
                </a:ext>
              </a:extLst>
            </p:cNvPr>
            <p:cNvSpPr txBox="1"/>
            <p:nvPr/>
          </p:nvSpPr>
          <p:spPr>
            <a:xfrm>
              <a:off x="2431365" y="4260685"/>
              <a:ext cx="2473641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개인키를 생성시키는 문자열 </a:t>
              </a:r>
              <a:r>
                <a:rPr lang="en-US" altLang="ko-KR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-&gt; HD</a:t>
              </a:r>
              <a:r>
                <a:rPr lang="ko-KR" altLang="en-US" sz="1600" b="1" dirty="0" err="1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월렛</a:t>
              </a:r>
              <a:endParaRPr lang="en-US" altLang="ko-KR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ECD6CD8-9B37-4B0C-AA5A-E5949827A477}"/>
                </a:ext>
              </a:extLst>
            </p:cNvPr>
            <p:cNvSpPr/>
            <p:nvPr/>
          </p:nvSpPr>
          <p:spPr>
            <a:xfrm>
              <a:off x="4758475" y="3432529"/>
              <a:ext cx="3129380" cy="27281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51BE988-3BFD-4EDD-91AB-8095BB21AA17}"/>
                </a:ext>
              </a:extLst>
            </p:cNvPr>
            <p:cNvSpPr/>
            <p:nvPr/>
          </p:nvSpPr>
          <p:spPr>
            <a:xfrm>
              <a:off x="8437418" y="4638487"/>
              <a:ext cx="2946400" cy="2752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5CF28A3-E2FD-4A07-AA2B-DFF4CBD8FBCB}"/>
                </a:ext>
              </a:extLst>
            </p:cNvPr>
            <p:cNvSpPr txBox="1"/>
            <p:nvPr/>
          </p:nvSpPr>
          <p:spPr>
            <a:xfrm>
              <a:off x="8673797" y="4956725"/>
              <a:ext cx="247364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지갑 주소</a:t>
              </a:r>
              <a:endParaRPr lang="en-US" altLang="ko-KR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58B8DC-9B32-4CB0-99C2-7090BD8FFF93}"/>
                </a:ext>
              </a:extLst>
            </p:cNvPr>
            <p:cNvSpPr txBox="1"/>
            <p:nvPr/>
          </p:nvSpPr>
          <p:spPr>
            <a:xfrm>
              <a:off x="5781617" y="3155079"/>
              <a:ext cx="247364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트랜잭션 목록</a:t>
              </a:r>
              <a:endParaRPr lang="en-US" altLang="ko-KR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1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Solidity compiler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F16854-4E9F-47BB-90E9-4ACBAB46B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678" y="1432077"/>
            <a:ext cx="5657850" cy="4505325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ADCB49-6CAE-4D45-9B5E-6F6AB2C01381}"/>
              </a:ext>
            </a:extLst>
          </p:cNvPr>
          <p:cNvGrpSpPr/>
          <p:nvPr/>
        </p:nvGrpSpPr>
        <p:grpSpPr>
          <a:xfrm>
            <a:off x="479089" y="1740275"/>
            <a:ext cx="5192569" cy="3317640"/>
            <a:chOff x="479089" y="1740275"/>
            <a:chExt cx="5192569" cy="331764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3A9F00F-603F-4AAC-9D69-1EBDBDEB0AE9}"/>
                </a:ext>
              </a:extLst>
            </p:cNvPr>
            <p:cNvGrpSpPr/>
            <p:nvPr/>
          </p:nvGrpSpPr>
          <p:grpSpPr>
            <a:xfrm>
              <a:off x="479089" y="2088785"/>
              <a:ext cx="5192569" cy="2969130"/>
              <a:chOff x="512645" y="1300219"/>
              <a:chExt cx="5192569" cy="2969130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A74F78F5-A9EA-4051-90C6-5E7C2739F3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341" y="1341862"/>
                <a:ext cx="5155873" cy="2927487"/>
              </a:xfrm>
              <a:prstGeom prst="rect">
                <a:avLst/>
              </a:prstGeom>
            </p:spPr>
          </p:pic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A32A7C3-CB4E-4F8F-A0C3-7098CD287C90}"/>
                  </a:ext>
                </a:extLst>
              </p:cNvPr>
              <p:cNvSpPr/>
              <p:nvPr/>
            </p:nvSpPr>
            <p:spPr>
              <a:xfrm>
                <a:off x="512645" y="1300219"/>
                <a:ext cx="5108134" cy="296913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F0DEB1B-A364-4E52-9A88-E2154EC61337}"/>
                </a:ext>
              </a:extLst>
            </p:cNvPr>
            <p:cNvSpPr txBox="1"/>
            <p:nvPr/>
          </p:nvSpPr>
          <p:spPr>
            <a:xfrm>
              <a:off x="799255" y="1740275"/>
              <a:ext cx="422696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Solidity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 </a:t>
              </a:r>
              <a:r>
                <a:rPr lang="en-US" altLang="ko-KR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language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로 쓰여진 </a:t>
              </a:r>
              <a:r>
                <a:rPr lang="en-US" altLang="ko-KR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Smart Contract 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코드</a:t>
              </a:r>
              <a:endParaRPr lang="en-GB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C4530AB-9330-4866-999C-C21C20078F54}"/>
              </a:ext>
            </a:extLst>
          </p:cNvPr>
          <p:cNvGrpSpPr/>
          <p:nvPr/>
        </p:nvGrpSpPr>
        <p:grpSpPr>
          <a:xfrm>
            <a:off x="5587223" y="1186367"/>
            <a:ext cx="5501828" cy="3368493"/>
            <a:chOff x="5587223" y="1186367"/>
            <a:chExt cx="5501828" cy="3368493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07F228F-997F-4BF7-9B3F-2513B61F8C8F}"/>
                </a:ext>
              </a:extLst>
            </p:cNvPr>
            <p:cNvGrpSpPr/>
            <p:nvPr/>
          </p:nvGrpSpPr>
          <p:grpSpPr>
            <a:xfrm>
              <a:off x="5587223" y="1495305"/>
              <a:ext cx="4450162" cy="3059555"/>
              <a:chOff x="5587223" y="1495305"/>
              <a:chExt cx="4450162" cy="3059555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4F143B1-6DCA-44BA-A8C9-E59CB40403A0}"/>
                  </a:ext>
                </a:extLst>
              </p:cNvPr>
              <p:cNvSpPr/>
              <p:nvPr/>
            </p:nvSpPr>
            <p:spPr>
              <a:xfrm>
                <a:off x="8098046" y="1495305"/>
                <a:ext cx="1939339" cy="3675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7075C121-02ED-436B-983A-69BE9B7EFE9F}"/>
                  </a:ext>
                </a:extLst>
              </p:cNvPr>
              <p:cNvGrpSpPr/>
              <p:nvPr/>
            </p:nvGrpSpPr>
            <p:grpSpPr>
              <a:xfrm>
                <a:off x="5587223" y="3573350"/>
                <a:ext cx="4102418" cy="981510"/>
                <a:chOff x="5587223" y="3573350"/>
                <a:chExt cx="4102418" cy="981510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78379F5D-3CC3-4CCF-B756-8D8376E93F56}"/>
                    </a:ext>
                  </a:extLst>
                </p:cNvPr>
                <p:cNvSpPr/>
                <p:nvPr/>
              </p:nvSpPr>
              <p:spPr>
                <a:xfrm>
                  <a:off x="8975571" y="4269349"/>
                  <a:ext cx="714070" cy="285511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id="{B5F3F8BF-9A94-46C7-9D25-78086448B51C}"/>
                    </a:ext>
                  </a:extLst>
                </p:cNvPr>
                <p:cNvCxnSpPr>
                  <a:cxnSpLocks/>
                  <a:stCxn id="35" idx="3"/>
                  <a:endCxn id="26" idx="1"/>
                </p:cNvCxnSpPr>
                <p:nvPr/>
              </p:nvCxnSpPr>
              <p:spPr>
                <a:xfrm>
                  <a:off x="5587223" y="3573350"/>
                  <a:ext cx="3388348" cy="838755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4142DB9-462C-4882-AB51-C4350E3CEA17}"/>
                </a:ext>
              </a:extLst>
            </p:cNvPr>
            <p:cNvSpPr txBox="1"/>
            <p:nvPr/>
          </p:nvSpPr>
          <p:spPr>
            <a:xfrm>
              <a:off x="6862091" y="1186367"/>
              <a:ext cx="422696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Contract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를 생성시킨 </a:t>
              </a:r>
              <a:r>
                <a:rPr lang="ko-KR" altLang="en-US" sz="1600" b="1" dirty="0" err="1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월렛</a:t>
              </a:r>
              <a:r>
                <a:rPr lang="en-US" altLang="ko-KR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 (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현재 내 </a:t>
              </a:r>
              <a:r>
                <a:rPr lang="ko-KR" altLang="en-US" sz="1600" b="1" dirty="0" err="1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월렛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 주소</a:t>
              </a:r>
              <a:r>
                <a:rPr lang="en-US" altLang="ko-KR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)</a:t>
              </a:r>
              <a:endParaRPr lang="en-GB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0D0E0ED-7CB2-4223-844B-169B101B8631}"/>
              </a:ext>
            </a:extLst>
          </p:cNvPr>
          <p:cNvGrpSpPr/>
          <p:nvPr/>
        </p:nvGrpSpPr>
        <p:grpSpPr>
          <a:xfrm>
            <a:off x="7098123" y="4554860"/>
            <a:ext cx="4226960" cy="1373466"/>
            <a:chOff x="7098123" y="4554860"/>
            <a:chExt cx="4226960" cy="137346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49BDD82-08E6-47D6-9821-8539E0F0EE01}"/>
                </a:ext>
              </a:extLst>
            </p:cNvPr>
            <p:cNvGrpSpPr/>
            <p:nvPr/>
          </p:nvGrpSpPr>
          <p:grpSpPr>
            <a:xfrm>
              <a:off x="8219567" y="4554860"/>
              <a:ext cx="2469119" cy="1094918"/>
              <a:chOff x="8219567" y="4554860"/>
              <a:chExt cx="2469119" cy="1094918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2C8634B-E9E3-4D0F-9FED-0C0DB883A74B}"/>
                  </a:ext>
                </a:extLst>
              </p:cNvPr>
              <p:cNvSpPr/>
              <p:nvPr/>
            </p:nvSpPr>
            <p:spPr>
              <a:xfrm>
                <a:off x="8219567" y="5396594"/>
                <a:ext cx="2469119" cy="25318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D813D89B-F4C2-43CE-B693-FDCC292A933F}"/>
                  </a:ext>
                </a:extLst>
              </p:cNvPr>
              <p:cNvCxnSpPr>
                <a:cxnSpLocks/>
                <a:stCxn id="26" idx="2"/>
                <a:endCxn id="27" idx="0"/>
              </p:cNvCxnSpPr>
              <p:nvPr/>
            </p:nvCxnSpPr>
            <p:spPr>
              <a:xfrm>
                <a:off x="9332606" y="4554860"/>
                <a:ext cx="121521" cy="841734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41A8027-AD13-4FF1-B72B-AE8281EF0B7B}"/>
                </a:ext>
              </a:extLst>
            </p:cNvPr>
            <p:cNvSpPr txBox="1"/>
            <p:nvPr/>
          </p:nvSpPr>
          <p:spPr>
            <a:xfrm>
              <a:off x="7098123" y="5682105"/>
              <a:ext cx="422696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ko-KR" altLang="en-US" sz="1600" b="1" dirty="0" err="1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컨트랙트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 코드가 저장된 블록체인 주소</a:t>
              </a:r>
              <a:endParaRPr lang="en-GB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29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Etherscan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6D3D2D0-9580-44BC-872B-727B1C871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10" y="1803308"/>
            <a:ext cx="10739040" cy="3576559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9C3DC3A8-B293-4E03-9A0A-F7B413296512}"/>
              </a:ext>
            </a:extLst>
          </p:cNvPr>
          <p:cNvGrpSpPr/>
          <p:nvPr/>
        </p:nvGrpSpPr>
        <p:grpSpPr>
          <a:xfrm>
            <a:off x="5011099" y="2807964"/>
            <a:ext cx="4737177" cy="2323329"/>
            <a:chOff x="5011099" y="2807964"/>
            <a:chExt cx="4737177" cy="232332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03C7C7C-3B0B-40F8-BDE7-41A6B8149706}"/>
                </a:ext>
              </a:extLst>
            </p:cNvPr>
            <p:cNvGrpSpPr/>
            <p:nvPr/>
          </p:nvGrpSpPr>
          <p:grpSpPr>
            <a:xfrm>
              <a:off x="5011099" y="2807964"/>
              <a:ext cx="4737177" cy="2323329"/>
              <a:chOff x="5011099" y="2807964"/>
              <a:chExt cx="4737177" cy="2323329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5BC63343-10A9-42C7-AF1E-C5BBE32D6699}"/>
                  </a:ext>
                </a:extLst>
              </p:cNvPr>
              <p:cNvGrpSpPr/>
              <p:nvPr/>
            </p:nvGrpSpPr>
            <p:grpSpPr>
              <a:xfrm>
                <a:off x="5011099" y="2807964"/>
                <a:ext cx="4089200" cy="2323329"/>
                <a:chOff x="5011099" y="2807964"/>
                <a:chExt cx="4089200" cy="2323329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66F996F-54E0-4FB9-8515-F015330E3605}"/>
                    </a:ext>
                  </a:extLst>
                </p:cNvPr>
                <p:cNvSpPr/>
                <p:nvPr/>
              </p:nvSpPr>
              <p:spPr>
                <a:xfrm>
                  <a:off x="6374166" y="2807964"/>
                  <a:ext cx="2726133" cy="237077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0BC08F4D-8B36-4B90-B48C-A5C82024AEE9}"/>
                    </a:ext>
                  </a:extLst>
                </p:cNvPr>
                <p:cNvSpPr/>
                <p:nvPr/>
              </p:nvSpPr>
              <p:spPr>
                <a:xfrm>
                  <a:off x="5011099" y="4513956"/>
                  <a:ext cx="2623697" cy="617337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FBE577A-E33D-4C67-BD74-D8BC6FDB3497}"/>
                  </a:ext>
                </a:extLst>
              </p:cNvPr>
              <p:cNvSpPr txBox="1"/>
              <p:nvPr/>
            </p:nvSpPr>
            <p:spPr>
              <a:xfrm>
                <a:off x="5521316" y="3574469"/>
                <a:ext cx="422696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600" b="1" dirty="0">
                    <a:solidFill>
                      <a:srgbClr val="FF0000"/>
                    </a:solidFill>
                    <a:latin typeface="Ruda" panose="02000000000000000000" pitchFamily="2" charset="0"/>
                    <a:cs typeface="Clear Sans" panose="020B0503030202020304" pitchFamily="34" charset="0"/>
                  </a:rPr>
                  <a:t>Contract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Ruda" panose="02000000000000000000" pitchFamily="2" charset="0"/>
                    <a:cs typeface="Clear Sans" panose="020B0503030202020304" pitchFamily="34" charset="0"/>
                  </a:rPr>
                  <a:t>를 생성시킨 </a:t>
                </a:r>
                <a:r>
                  <a:rPr lang="ko-KR" altLang="en-US" sz="1600" b="1" dirty="0" err="1">
                    <a:solidFill>
                      <a:srgbClr val="FF0000"/>
                    </a:solidFill>
                    <a:latin typeface="Ruda" panose="02000000000000000000" pitchFamily="2" charset="0"/>
                    <a:cs typeface="Clear Sans" panose="020B0503030202020304" pitchFamily="34" charset="0"/>
                  </a:rPr>
                  <a:t>월렛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Ruda" panose="02000000000000000000" pitchFamily="2" charset="0"/>
                    <a:cs typeface="Clear Sans" panose="020B0503030202020304" pitchFamily="34" charset="0"/>
                  </a:rPr>
                  <a:t> (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Ruda" panose="02000000000000000000" pitchFamily="2" charset="0"/>
                    <a:cs typeface="Clear Sans" panose="020B0503030202020304" pitchFamily="34" charset="0"/>
                  </a:rPr>
                  <a:t>현재 내 </a:t>
                </a:r>
                <a:r>
                  <a:rPr lang="ko-KR" altLang="en-US" sz="1600" b="1" dirty="0" err="1">
                    <a:solidFill>
                      <a:srgbClr val="FF0000"/>
                    </a:solidFill>
                    <a:latin typeface="Ruda" panose="02000000000000000000" pitchFamily="2" charset="0"/>
                    <a:cs typeface="Clear Sans" panose="020B0503030202020304" pitchFamily="34" charset="0"/>
                  </a:rPr>
                  <a:t>월렛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Ruda" panose="02000000000000000000" pitchFamily="2" charset="0"/>
                    <a:cs typeface="Clear Sans" panose="020B0503030202020304" pitchFamily="34" charset="0"/>
                  </a:rPr>
                  <a:t> 주소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Ruda" panose="02000000000000000000" pitchFamily="2" charset="0"/>
                    <a:cs typeface="Clear Sans" panose="020B0503030202020304" pitchFamily="34" charset="0"/>
                  </a:rPr>
                  <a:t>)</a:t>
                </a:r>
                <a:endParaRPr lang="en-GB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endParaRPr>
              </a:p>
            </p:txBody>
          </p:sp>
        </p:grp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2EF8F78-28CB-4976-B65C-FDC74C98942E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>
              <a:off x="6322948" y="3932808"/>
              <a:ext cx="1187561" cy="58114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52B08756-7A04-40C0-B3F2-737FF44CD24A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7732450" y="3045041"/>
              <a:ext cx="4783" cy="46163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7F2E893-4C9F-416A-8514-FF7501540249}"/>
              </a:ext>
            </a:extLst>
          </p:cNvPr>
          <p:cNvGrpSpPr/>
          <p:nvPr/>
        </p:nvGrpSpPr>
        <p:grpSpPr>
          <a:xfrm>
            <a:off x="961710" y="1803308"/>
            <a:ext cx="5538140" cy="636045"/>
            <a:chOff x="961710" y="1803308"/>
            <a:chExt cx="5538140" cy="63604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5E1AE8C-8289-4254-AEBE-B21200023D4B}"/>
                </a:ext>
              </a:extLst>
            </p:cNvPr>
            <p:cNvSpPr/>
            <p:nvPr/>
          </p:nvSpPr>
          <p:spPr>
            <a:xfrm>
              <a:off x="961710" y="1803308"/>
              <a:ext cx="5538140" cy="3220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B05EAF-962E-43D3-9B79-975A5CE54278}"/>
                </a:ext>
              </a:extLst>
            </p:cNvPr>
            <p:cNvSpPr txBox="1"/>
            <p:nvPr/>
          </p:nvSpPr>
          <p:spPr>
            <a:xfrm>
              <a:off x="1380903" y="2193132"/>
              <a:ext cx="422696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ko-KR" altLang="en-US" sz="1600" b="1" dirty="0" err="1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컨트랙트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 코드가 저장된 블록체인 주소</a:t>
              </a:r>
              <a:endParaRPr lang="en-GB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97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29823D7-B3EC-4300-BA6F-2CB222174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163" y="1294996"/>
            <a:ext cx="7396711" cy="53360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Etherscan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0869EB0-9A15-437D-B8CA-C40E88F21923}"/>
              </a:ext>
            </a:extLst>
          </p:cNvPr>
          <p:cNvGrpSpPr/>
          <p:nvPr/>
        </p:nvGrpSpPr>
        <p:grpSpPr>
          <a:xfrm>
            <a:off x="2393162" y="1271059"/>
            <a:ext cx="9325453" cy="5333890"/>
            <a:chOff x="2393162" y="1271059"/>
            <a:chExt cx="9325453" cy="533389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5E1AE8C-8289-4254-AEBE-B21200023D4B}"/>
                </a:ext>
              </a:extLst>
            </p:cNvPr>
            <p:cNvSpPr/>
            <p:nvPr/>
          </p:nvSpPr>
          <p:spPr>
            <a:xfrm>
              <a:off x="2393163" y="1271059"/>
              <a:ext cx="2800274" cy="3220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B05EAF-962E-43D3-9B79-975A5CE54278}"/>
                </a:ext>
              </a:extLst>
            </p:cNvPr>
            <p:cNvSpPr txBox="1"/>
            <p:nvPr/>
          </p:nvSpPr>
          <p:spPr>
            <a:xfrm>
              <a:off x="5378175" y="1332903"/>
              <a:ext cx="422696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메타마스크 자체로 </a:t>
              </a:r>
              <a:r>
                <a:rPr lang="en-US" altLang="ko-KR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web3 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지원</a:t>
              </a:r>
              <a:endParaRPr lang="en-GB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53EC9E8-98CE-498D-9043-A027E0CBF939}"/>
                </a:ext>
              </a:extLst>
            </p:cNvPr>
            <p:cNvSpPr/>
            <p:nvPr/>
          </p:nvSpPr>
          <p:spPr>
            <a:xfrm>
              <a:off x="2393163" y="2017335"/>
              <a:ext cx="4222790" cy="5000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DF40B9-3E4D-4881-B935-9B8748DCC140}"/>
                </a:ext>
              </a:extLst>
            </p:cNvPr>
            <p:cNvSpPr txBox="1"/>
            <p:nvPr/>
          </p:nvSpPr>
          <p:spPr>
            <a:xfrm>
              <a:off x="6733639" y="2144251"/>
              <a:ext cx="422696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계정정보 호출</a:t>
              </a:r>
              <a:r>
                <a:rPr lang="en-US" altLang="ko-KR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(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계정이 여럿일 수 있음</a:t>
              </a:r>
              <a:r>
                <a:rPr lang="en-US" altLang="ko-KR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)</a:t>
              </a:r>
              <a:endParaRPr lang="en-GB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9D1AA13-9041-4F88-8335-BDE0BF118DD8}"/>
                </a:ext>
              </a:extLst>
            </p:cNvPr>
            <p:cNvSpPr/>
            <p:nvPr/>
          </p:nvSpPr>
          <p:spPr>
            <a:xfrm>
              <a:off x="2393163" y="2517390"/>
              <a:ext cx="6374318" cy="3220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96F24C-37E1-4428-9632-9EE401516C65}"/>
                </a:ext>
              </a:extLst>
            </p:cNvPr>
            <p:cNvSpPr txBox="1"/>
            <p:nvPr/>
          </p:nvSpPr>
          <p:spPr>
            <a:xfrm>
              <a:off x="6436558" y="2870639"/>
              <a:ext cx="422696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변수 </a:t>
              </a:r>
              <a:r>
                <a:rPr lang="en-US" altLang="ko-KR" sz="1600" b="1" dirty="0" err="1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contractAddress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값 저장</a:t>
              </a:r>
              <a:endParaRPr lang="en-GB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993983A-BD5B-4C9A-9073-9A2F9AC4B198}"/>
                </a:ext>
              </a:extLst>
            </p:cNvPr>
            <p:cNvSpPr/>
            <p:nvPr/>
          </p:nvSpPr>
          <p:spPr>
            <a:xfrm>
              <a:off x="2393162" y="4277987"/>
              <a:ext cx="6374319" cy="11165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1390A6-534C-4B40-90FC-1F7D623C283D}"/>
                </a:ext>
              </a:extLst>
            </p:cNvPr>
            <p:cNvSpPr txBox="1"/>
            <p:nvPr/>
          </p:nvSpPr>
          <p:spPr>
            <a:xfrm>
              <a:off x="6091518" y="4007829"/>
              <a:ext cx="422696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변수 </a:t>
              </a:r>
              <a:r>
                <a:rPr lang="en-US" altLang="ko-KR" sz="1600" b="1" dirty="0" err="1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abi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에 </a:t>
              </a:r>
              <a:r>
                <a:rPr lang="en-US" altLang="ko-KR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contract ABI 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내용 저장</a:t>
              </a:r>
              <a:endParaRPr lang="en-GB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D8CF402-721C-4379-B237-C0AC38E31550}"/>
                </a:ext>
              </a:extLst>
            </p:cNvPr>
            <p:cNvSpPr/>
            <p:nvPr/>
          </p:nvSpPr>
          <p:spPr>
            <a:xfrm>
              <a:off x="2393162" y="5555530"/>
              <a:ext cx="4974032" cy="3220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B541C5-FDBF-4B3D-A379-C78C828733BB}"/>
                </a:ext>
              </a:extLst>
            </p:cNvPr>
            <p:cNvSpPr txBox="1"/>
            <p:nvPr/>
          </p:nvSpPr>
          <p:spPr>
            <a:xfrm>
              <a:off x="7491655" y="5593436"/>
              <a:ext cx="422696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600" b="1" dirty="0" err="1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abi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값으로 </a:t>
              </a:r>
              <a:r>
                <a:rPr lang="en-US" altLang="ko-KR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contract class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생성</a:t>
              </a:r>
              <a:endParaRPr lang="en-GB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2F61338-9399-4CB7-9724-1B6B8A256720}"/>
                </a:ext>
              </a:extLst>
            </p:cNvPr>
            <p:cNvSpPr/>
            <p:nvPr/>
          </p:nvSpPr>
          <p:spPr>
            <a:xfrm>
              <a:off x="2393162" y="6012756"/>
              <a:ext cx="5900984" cy="3220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C2D8D3-21B8-429C-9CF4-634FC4E8D27E}"/>
                </a:ext>
              </a:extLst>
            </p:cNvPr>
            <p:cNvSpPr txBox="1"/>
            <p:nvPr/>
          </p:nvSpPr>
          <p:spPr>
            <a:xfrm>
              <a:off x="5999736" y="6358728"/>
              <a:ext cx="422696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Contract class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로 </a:t>
              </a:r>
              <a:r>
                <a:rPr lang="en-US" altLang="ko-KR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contract instance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생성</a:t>
              </a:r>
              <a:endParaRPr lang="en-GB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397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EC76CCD7-AD87-4814-8FAD-9A56E02D7A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36" r="34483" b="35570"/>
          <a:stretch/>
        </p:blipFill>
        <p:spPr>
          <a:xfrm>
            <a:off x="3517858" y="1553557"/>
            <a:ext cx="4804264" cy="1248827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Asynchronous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684B78-E310-41F3-87BD-72EC94ADC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708" y="3302493"/>
            <a:ext cx="8740811" cy="3187083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BCD84A7-AD3F-42F4-9BF2-35194BD27E03}"/>
              </a:ext>
            </a:extLst>
          </p:cNvPr>
          <p:cNvGrpSpPr/>
          <p:nvPr/>
        </p:nvGrpSpPr>
        <p:grpSpPr>
          <a:xfrm>
            <a:off x="1922707" y="2450237"/>
            <a:ext cx="8336097" cy="3735235"/>
            <a:chOff x="1922707" y="2450237"/>
            <a:chExt cx="8336097" cy="373523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62C7266-6AEB-461E-B510-A95F97B9CE6F}"/>
                </a:ext>
              </a:extLst>
            </p:cNvPr>
            <p:cNvSpPr/>
            <p:nvPr/>
          </p:nvSpPr>
          <p:spPr>
            <a:xfrm>
              <a:off x="1922708" y="3321777"/>
              <a:ext cx="3288484" cy="2939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E024FD-B47B-45BE-8DE2-3A6ED55708E3}"/>
                </a:ext>
              </a:extLst>
            </p:cNvPr>
            <p:cNvSpPr txBox="1"/>
            <p:nvPr/>
          </p:nvSpPr>
          <p:spPr>
            <a:xfrm>
              <a:off x="6091519" y="2591022"/>
              <a:ext cx="416728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600" b="1" dirty="0" err="1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컨트랙트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 코드의 </a:t>
              </a:r>
              <a:r>
                <a:rPr lang="en-US" altLang="ko-KR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set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함수</a:t>
              </a:r>
              <a:endParaRPr lang="en-US" altLang="ko-KR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  <a:p>
              <a:r>
                <a:rPr lang="en-GB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Return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값이 없지만 기본적으로 트랜잭션이 기록된 블록체인의 주소를 반환함</a:t>
              </a:r>
              <a:endParaRPr lang="en-GB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AC86976-0710-4A39-90C0-982AC6D32254}"/>
                </a:ext>
              </a:extLst>
            </p:cNvPr>
            <p:cNvSpPr/>
            <p:nvPr/>
          </p:nvSpPr>
          <p:spPr>
            <a:xfrm>
              <a:off x="1922707" y="5891491"/>
              <a:ext cx="6590977" cy="2939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FEF1C38-2159-4981-A8F5-EB323CADF4D3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3566950" y="2450237"/>
              <a:ext cx="2353040" cy="87154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1A81A92A-F3E3-474C-BDB9-3DD3CFF7E7AE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flipH="1">
              <a:off x="5218196" y="2450237"/>
              <a:ext cx="701794" cy="34412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321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web3</a:t>
            </a:r>
            <a:r>
              <a:rPr lang="ko-KR" altLang="en-US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 </a:t>
            </a:r>
            <a:r>
              <a:rPr lang="en-US" altLang="ko-KR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function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BC795E-FDB6-49E2-9434-2EF50CD18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19" y="2068284"/>
            <a:ext cx="5155873" cy="2927487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E26807F4-B2C1-4E50-90C7-BEF9348D79FC}"/>
              </a:ext>
            </a:extLst>
          </p:cNvPr>
          <p:cNvGrpSpPr/>
          <p:nvPr/>
        </p:nvGrpSpPr>
        <p:grpSpPr>
          <a:xfrm>
            <a:off x="1944767" y="2650251"/>
            <a:ext cx="7980468" cy="2134812"/>
            <a:chOff x="1944767" y="2650251"/>
            <a:chExt cx="7980468" cy="213481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2FD39FB-DF0B-4259-8289-F139103A999B}"/>
                </a:ext>
              </a:extLst>
            </p:cNvPr>
            <p:cNvGrpSpPr/>
            <p:nvPr/>
          </p:nvGrpSpPr>
          <p:grpSpPr>
            <a:xfrm>
              <a:off x="1944767" y="2650251"/>
              <a:ext cx="7980468" cy="2134812"/>
              <a:chOff x="941033" y="2694640"/>
              <a:chExt cx="7980468" cy="2134812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215DDF2-B53C-4317-B069-D36628EF485A}"/>
                  </a:ext>
                </a:extLst>
              </p:cNvPr>
              <p:cNvSpPr/>
              <p:nvPr/>
            </p:nvSpPr>
            <p:spPr>
              <a:xfrm>
                <a:off x="941033" y="3187083"/>
                <a:ext cx="2343705" cy="80679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611BEC-961A-4F4D-901B-58580DE4444C}"/>
                  </a:ext>
                </a:extLst>
              </p:cNvPr>
              <p:cNvSpPr txBox="1"/>
              <p:nvPr/>
            </p:nvSpPr>
            <p:spPr>
              <a:xfrm>
                <a:off x="5840629" y="2694640"/>
                <a:ext cx="308087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0000"/>
                    </a:solidFill>
                    <a:latin typeface="Ruda" panose="02000000000000000000" pitchFamily="2" charset="0"/>
                    <a:cs typeface="Clear Sans" panose="020B0503030202020304" pitchFamily="34" charset="0"/>
                  </a:rPr>
                  <a:t>상태변화를 일으키는 </a:t>
                </a:r>
                <a:br>
                  <a:rPr lang="en-US" altLang="ko-KR" sz="1600" b="1" dirty="0">
                    <a:solidFill>
                      <a:srgbClr val="FF0000"/>
                    </a:solidFill>
                    <a:latin typeface="Ruda" panose="02000000000000000000" pitchFamily="2" charset="0"/>
                    <a:cs typeface="Clear Sans" panose="020B0503030202020304" pitchFamily="34" charset="0"/>
                  </a:rPr>
                </a:br>
                <a:r>
                  <a:rPr lang="en-US" altLang="ko-KR" sz="1600" b="1" dirty="0" err="1">
                    <a:solidFill>
                      <a:srgbClr val="FF0000"/>
                    </a:solidFill>
                    <a:latin typeface="Ruda" panose="02000000000000000000" pitchFamily="2" charset="0"/>
                    <a:cs typeface="Clear Sans" panose="020B0503030202020304" pitchFamily="34" charset="0"/>
                  </a:rPr>
                  <a:t>sendTransaction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Ruda" panose="02000000000000000000" pitchFamily="2" charset="0"/>
                    <a:cs typeface="Clear Sans" panose="020B0503030202020304" pitchFamily="34" charset="0"/>
                  </a:rPr>
                  <a:t>() -&gt; gas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Ruda" panose="02000000000000000000" pitchFamily="2" charset="0"/>
                    <a:cs typeface="Clear Sans" panose="020B0503030202020304" pitchFamily="34" charset="0"/>
                  </a:rPr>
                  <a:t> 소모</a:t>
                </a:r>
                <a:endParaRPr lang="en-GB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C1C4FFF-E97F-4511-92D2-A1F261C0A73B}"/>
                  </a:ext>
                </a:extLst>
              </p:cNvPr>
              <p:cNvSpPr/>
              <p:nvPr/>
            </p:nvSpPr>
            <p:spPr>
              <a:xfrm>
                <a:off x="941034" y="4034367"/>
                <a:ext cx="4421080" cy="79508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E305E54B-F103-46BD-A11F-1276D635C58C}"/>
                  </a:ext>
                </a:extLst>
              </p:cNvPr>
              <p:cNvCxnSpPr>
                <a:cxnSpLocks/>
                <a:stCxn id="13" idx="3"/>
                <a:endCxn id="14" idx="1"/>
              </p:cNvCxnSpPr>
              <p:nvPr/>
            </p:nvCxnSpPr>
            <p:spPr>
              <a:xfrm flipV="1">
                <a:off x="3284738" y="2940862"/>
                <a:ext cx="2555891" cy="64962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894BC20E-AC68-44A1-B5E4-7F4F4A67F5F3}"/>
                  </a:ext>
                </a:extLst>
              </p:cNvPr>
              <p:cNvCxnSpPr>
                <a:cxnSpLocks/>
                <a:stCxn id="15" idx="3"/>
                <a:endCxn id="29" idx="1"/>
              </p:cNvCxnSpPr>
              <p:nvPr/>
            </p:nvCxnSpPr>
            <p:spPr>
              <a:xfrm flipV="1">
                <a:off x="5362114" y="4077820"/>
                <a:ext cx="478515" cy="35409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658745C-6A57-42D0-9DCC-171087861DD8}"/>
                </a:ext>
              </a:extLst>
            </p:cNvPr>
            <p:cNvSpPr txBox="1"/>
            <p:nvPr/>
          </p:nvSpPr>
          <p:spPr>
            <a:xfrm>
              <a:off x="6844363" y="3787209"/>
              <a:ext cx="308087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상태변화를 일으키지 않는 </a:t>
              </a:r>
              <a:br>
                <a:rPr lang="en-US" altLang="ko-KR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</a:br>
              <a:r>
                <a:rPr lang="en-US" altLang="ko-KR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call() -&gt; gas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 소모 </a:t>
              </a:r>
              <a:r>
                <a:rPr lang="en-US" altLang="ko-KR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X</a:t>
              </a:r>
              <a:endParaRPr lang="en-GB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A883E70F-B249-4215-B394-C68A09129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519" y="5272400"/>
            <a:ext cx="9144000" cy="951792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88DB5E-F2CA-4DC8-8547-853EEF8F2C5E}"/>
              </a:ext>
            </a:extLst>
          </p:cNvPr>
          <p:cNvSpPr/>
          <p:nvPr/>
        </p:nvSpPr>
        <p:spPr>
          <a:xfrm>
            <a:off x="1886915" y="5880651"/>
            <a:ext cx="696487" cy="3435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07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24074</TotalTime>
  <Words>168</Words>
  <Application>Microsoft Office PowerPoint</Application>
  <PresentationFormat>와이드스크린</PresentationFormat>
  <Paragraphs>41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Clear Sans</vt:lpstr>
      <vt:lpstr>Clear Sans Light</vt:lpstr>
      <vt:lpstr>Fira Sans Book</vt:lpstr>
      <vt:lpstr>Helvetica Light</vt:lpstr>
      <vt:lpstr>Lato Light</vt:lpstr>
      <vt:lpstr>Ruda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AKNA</dc:creator>
  <cp:lastModifiedBy>설유환</cp:lastModifiedBy>
  <cp:revision>3539</cp:revision>
  <dcterms:created xsi:type="dcterms:W3CDTF">2014-12-23T09:42:55Z</dcterms:created>
  <dcterms:modified xsi:type="dcterms:W3CDTF">2017-08-15T17:45:16Z</dcterms:modified>
</cp:coreProperties>
</file>