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8" r:id="rId4"/>
    <p:sldId id="279" r:id="rId5"/>
    <p:sldId id="280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1" r:id="rId14"/>
    <p:sldId id="290" r:id="rId15"/>
    <p:sldId id="292" r:id="rId16"/>
    <p:sldId id="294" r:id="rId17"/>
    <p:sldId id="293" r:id="rId18"/>
    <p:sldId id="29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5"/>
    <p:restoredTop sz="89604"/>
  </p:normalViewPr>
  <p:slideViewPr>
    <p:cSldViewPr snapToGrid="0" snapToObjects="1">
      <p:cViewPr varScale="1">
        <p:scale>
          <a:sx n="93" d="100"/>
          <a:sy n="93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154D-6F0F-A84E-8138-A9DAE6B971B3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127A-013E-9C44-A760-649B6F27EE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20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46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457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76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06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79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어쨌든 </a:t>
            </a:r>
            <a:r>
              <a:rPr kumimoji="1" lang="en-US" altLang="ko-KR" dirty="0" smtClean="0"/>
              <a:t>difficulty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check</a:t>
            </a:r>
            <a:r>
              <a:rPr kumimoji="1" lang="ko-KR" altLang="en-US" baseline="0" dirty="0" smtClean="0"/>
              <a:t>를 통과하기위해서는 </a:t>
            </a:r>
            <a:r>
              <a:rPr kumimoji="1" lang="en-US" altLang="ko-KR" baseline="0" dirty="0" err="1" smtClean="0"/>
              <a:t>PoW</a:t>
            </a:r>
            <a:r>
              <a:rPr kumimoji="1" lang="ko-KR" altLang="en-US" baseline="0" dirty="0" smtClean="0"/>
              <a:t>결과를 만족해야하므로 여러개의 가짜블록을 쉽게뿌릴수 없다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631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inv</a:t>
            </a:r>
            <a:r>
              <a:rPr kumimoji="1" lang="ko-KR" altLang="en-US" baseline="0" dirty="0" smtClean="0"/>
              <a:t>가 작을때는 </a:t>
            </a:r>
            <a:r>
              <a:rPr kumimoji="1" lang="en-US" altLang="ko-KR" dirty="0" smtClean="0"/>
              <a:t>61B</a:t>
            </a:r>
            <a:r>
              <a:rPr kumimoji="1" lang="ko-KR" altLang="en-US" dirty="0" smtClean="0"/>
              <a:t>밖에 되지않으므로 타격이 크지않다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158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938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tx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메시지와 </a:t>
            </a:r>
            <a:r>
              <a:rPr kumimoji="1" lang="en-US" altLang="ko-KR" baseline="0" dirty="0" smtClean="0"/>
              <a:t>block</a:t>
            </a:r>
            <a:r>
              <a:rPr kumimoji="1" lang="ko-KR" altLang="en-US" baseline="0" dirty="0" smtClean="0"/>
              <a:t>메시지를 전달을 통해 노드간 가지고있는 </a:t>
            </a:r>
            <a:r>
              <a:rPr kumimoji="1" lang="en-US" altLang="ko-KR" baseline="0" dirty="0" smtClean="0"/>
              <a:t>local </a:t>
            </a:r>
            <a:r>
              <a:rPr kumimoji="1" lang="en-US" altLang="ko-KR" dirty="0" smtClean="0"/>
              <a:t>ledger</a:t>
            </a:r>
            <a:r>
              <a:rPr kumimoji="1" lang="ko-KR" altLang="en-US" dirty="0" smtClean="0"/>
              <a:t>의 업데이트와 동기화를 진행합니다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각 노드는 새로</a:t>
            </a:r>
            <a:r>
              <a:rPr kumimoji="1" lang="ko-KR" altLang="en-US" baseline="0" dirty="0" smtClean="0"/>
              <a:t> 알게된 </a:t>
            </a:r>
            <a:r>
              <a:rPr kumimoji="1" lang="en-US" altLang="ko-KR" baseline="0" dirty="0" err="1" smtClean="0"/>
              <a:t>tx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혹은 </a:t>
            </a:r>
            <a:r>
              <a:rPr kumimoji="1" lang="en-US" altLang="ko-KR" baseline="0" dirty="0" smtClean="0"/>
              <a:t>block</a:t>
            </a:r>
            <a:r>
              <a:rPr kumimoji="1" lang="ko-KR" altLang="en-US" baseline="0" dirty="0" smtClean="0"/>
              <a:t>의 검증단계를 거친 후 자기 주변 이웃노드들에게 전달하는데 이때 바로 관련 내용이 담겨있는 </a:t>
            </a:r>
            <a:r>
              <a:rPr kumimoji="1" lang="en-US" altLang="ko-KR" baseline="0" dirty="0" err="1" smtClean="0"/>
              <a:t>tx</a:t>
            </a:r>
            <a:r>
              <a:rPr kumimoji="1" lang="en-US" altLang="ko-KR" baseline="0" dirty="0" smtClean="0"/>
              <a:t> / block</a:t>
            </a:r>
            <a:r>
              <a:rPr kumimoji="1" lang="ko-KR" altLang="en-US" baseline="0" dirty="0" smtClean="0"/>
              <a:t>메시지를 보내지 않고 그 해쉬값을 주로 한두개에서 최대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만개까지 담을 수 있는 </a:t>
            </a:r>
            <a:r>
              <a:rPr kumimoji="1" lang="en-US" altLang="ko-KR" baseline="0" dirty="0" err="1" smtClean="0"/>
              <a:t>inv</a:t>
            </a:r>
            <a:r>
              <a:rPr kumimoji="1" lang="ko-KR" altLang="en-US" baseline="0" dirty="0" smtClean="0"/>
              <a:t> 메시지를 먼저 보냅니다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전달받을 노드는 </a:t>
            </a:r>
            <a:r>
              <a:rPr kumimoji="1" lang="en-US" altLang="ko-KR" baseline="0" dirty="0" err="1" smtClean="0"/>
              <a:t>inv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메시지중 자신에게 없는 개체들만 추려 </a:t>
            </a:r>
            <a:r>
              <a:rPr kumimoji="1" lang="en-US" altLang="ko-KR" baseline="0" dirty="0" err="1" smtClean="0"/>
              <a:t>getdata</a:t>
            </a:r>
            <a:r>
              <a:rPr kumimoji="1" lang="ko-KR" altLang="en-US" baseline="0" dirty="0" smtClean="0"/>
              <a:t>로 </a:t>
            </a:r>
            <a:r>
              <a:rPr kumimoji="1" lang="en-US" altLang="ko-KR" baseline="0" dirty="0" smtClean="0"/>
              <a:t>request</a:t>
            </a:r>
            <a:r>
              <a:rPr kumimoji="1" lang="ko-KR" altLang="en-US" baseline="0" dirty="0" smtClean="0"/>
              <a:t>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이런방식을 통해 </a:t>
            </a:r>
            <a:r>
              <a:rPr kumimoji="1" lang="en-US" altLang="ko-KR" baseline="0" dirty="0" err="1" smtClean="0"/>
              <a:t>tx</a:t>
            </a:r>
            <a:r>
              <a:rPr kumimoji="1" lang="en-US" altLang="ko-KR" baseline="0" dirty="0" smtClean="0"/>
              <a:t> / block </a:t>
            </a:r>
            <a:r>
              <a:rPr kumimoji="1" lang="ko-KR" altLang="en-US" baseline="0" dirty="0" smtClean="0"/>
              <a:t>정보가 전파되며 이 과정에서 </a:t>
            </a:r>
            <a:r>
              <a:rPr kumimoji="1" lang="en-US" altLang="ko-KR" baseline="0" dirty="0" smtClean="0"/>
              <a:t>propagation delay</a:t>
            </a:r>
            <a:r>
              <a:rPr kumimoji="1" lang="ko-KR" altLang="en-US" baseline="0" dirty="0" smtClean="0"/>
              <a:t>가 발생하게 됩니다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4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35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5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609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532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12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93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86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3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057-CD51-EE43-ADBD-6A3A9432EFAD}" type="datetimeFigureOut">
              <a:rPr kumimoji="1" lang="ko-KR" altLang="en-US" smtClean="0"/>
              <a:t>2017. 12. 29.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3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1269" y="2663686"/>
            <a:ext cx="10429461" cy="1202635"/>
          </a:xfrm>
        </p:spPr>
        <p:txBody>
          <a:bodyPr>
            <a:normAutofit fontScale="90000"/>
          </a:bodyPr>
          <a:lstStyle/>
          <a:p>
            <a:r>
              <a:rPr kumimoji="1" lang="en-US" altLang="ko-KR" sz="3100" b="1" dirty="0"/>
              <a:t>Information Propagation in the Bitcoin Network</a:t>
            </a:r>
            <a:r>
              <a:rPr kumimoji="1" lang="en-US" altLang="ko-KR" sz="2800" dirty="0"/>
              <a:t/>
            </a:r>
            <a:br>
              <a:rPr kumimoji="1" lang="en-US" altLang="ko-KR" sz="28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lang="en-US" altLang="ko-KR" sz="1800" dirty="0"/>
              <a:t>Christian Decker,* Roger </a:t>
            </a:r>
            <a:r>
              <a:rPr lang="en-US" altLang="ko-KR" sz="1800" dirty="0" err="1"/>
              <a:t>Wattenhofert</a:t>
            </a:r>
            <a:r>
              <a:rPr lang="en-US" altLang="ko-KR" sz="1800" dirty="0"/>
              <a:t>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13-th IEEE International Conference on Peer-to-Peer Computing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2013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Information Eclipsing</a:t>
            </a:r>
            <a:endParaRPr kumimoji="1"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99060" y="1227909"/>
            <a:ext cx="10483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어떤 노드가 알고 있던 정보와 </a:t>
            </a:r>
            <a:r>
              <a:rPr kumimoji="1" lang="ko-KR" altLang="en-US" dirty="0"/>
              <a:t>새로운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 정보가 모순되면 전파하지 않습니다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새로운 블록</a:t>
            </a:r>
            <a:r>
              <a:rPr kumimoji="1" lang="en-US" altLang="ko-KR" dirty="0" smtClean="0"/>
              <a:t>(B</a:t>
            </a:r>
            <a:r>
              <a:rPr kumimoji="1" lang="en-US" altLang="ko-KR" baseline="-25000" dirty="0" smtClean="0"/>
              <a:t>h+1</a:t>
            </a:r>
            <a:r>
              <a:rPr kumimoji="1" lang="en-US" altLang="ko-KR" dirty="0" smtClean="0"/>
              <a:t>, B’</a:t>
            </a:r>
            <a:r>
              <a:rPr kumimoji="1" lang="en-US" altLang="ko-KR" baseline="-25000" dirty="0" smtClean="0"/>
              <a:t>h+1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이 발견되고 이를 전파하는 모습입니다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서로다른 </a:t>
            </a:r>
            <a:r>
              <a:rPr kumimoji="1" lang="en-US" altLang="ko-KR" dirty="0" smtClean="0"/>
              <a:t>partition</a:t>
            </a:r>
            <a:r>
              <a:rPr kumimoji="1" lang="ko-KR" altLang="en-US" dirty="0" smtClean="0"/>
              <a:t>의 경계에 있는 </a:t>
            </a:r>
            <a:r>
              <a:rPr kumimoji="1" lang="en-US" altLang="ko-KR" dirty="0" smtClean="0"/>
              <a:t>fork</a:t>
            </a:r>
            <a:r>
              <a:rPr kumimoji="1" lang="ko-KR" altLang="en-US" dirty="0" smtClean="0"/>
              <a:t>의 가능성을 감지하여 노드들은 전파를 멈춥니다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/>
              <a:t>Block </a:t>
            </a:r>
            <a:r>
              <a:rPr kumimoji="1" lang="ko-KR" altLang="en-US" dirty="0"/>
              <a:t>뿐만 아니라 </a:t>
            </a:r>
            <a:r>
              <a:rPr kumimoji="1" lang="en-US" altLang="ko-KR" dirty="0" err="1"/>
              <a:t>Tx</a:t>
            </a:r>
            <a:r>
              <a:rPr kumimoji="1" lang="ko-KR" altLang="en-US" dirty="0"/>
              <a:t>메시지 또한 같은 방식으로 전파됩니다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이를 통해 특정 악의적 노드가 네트워크 과부하를 일으킬 만한 충돌</a:t>
            </a:r>
            <a:r>
              <a:rPr kumimoji="1" lang="en-US" altLang="ko-KR" dirty="0" err="1"/>
              <a:t>Tx</a:t>
            </a:r>
            <a:r>
              <a:rPr kumimoji="1" lang="ko-KR" altLang="en-US" dirty="0"/>
              <a:t>들을 임의로 퍼뜨리는 공격을 막을 수 있는것은 분명 장점이지만</a:t>
            </a:r>
            <a:r>
              <a:rPr kumimoji="1" lang="en-US" altLang="ko-KR" dirty="0"/>
              <a:t>,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Block</a:t>
            </a:r>
            <a:r>
              <a:rPr kumimoji="1" lang="ko-KR" altLang="en-US" dirty="0"/>
              <a:t>의 전파가 </a:t>
            </a:r>
            <a:r>
              <a:rPr kumimoji="1" lang="ko-KR" altLang="en-US" dirty="0" smtClean="0"/>
              <a:t>중단되어 </a:t>
            </a:r>
            <a:r>
              <a:rPr kumimoji="1" lang="en-US" altLang="ko-KR" dirty="0" smtClean="0"/>
              <a:t>fork</a:t>
            </a:r>
            <a:r>
              <a:rPr kumimoji="1" lang="ko-KR" altLang="en-US" dirty="0" smtClean="0"/>
              <a:t>의 존재가 숨겨진상태로 유지 되는것은 </a:t>
            </a:r>
            <a:r>
              <a:rPr kumimoji="1" lang="ko-KR" altLang="en-US" dirty="0"/>
              <a:t>문제점입니다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저자는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서로 유효하지만 충돌을 일으킬 수 있는 </a:t>
            </a:r>
            <a:r>
              <a:rPr kumimoji="1" lang="en-US" altLang="ko-KR" dirty="0" smtClean="0"/>
              <a:t>blocks’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6758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Observing </a:t>
            </a:r>
            <a:r>
              <a:rPr kumimoji="1" lang="en-US" altLang="ko-KR" sz="2400" b="1" dirty="0" err="1" smtClean="0"/>
              <a:t>Blockchain</a:t>
            </a:r>
            <a:r>
              <a:rPr kumimoji="1" lang="en-US" altLang="ko-KR" sz="2400" b="1" dirty="0" smtClean="0"/>
              <a:t> forks</a:t>
            </a:r>
            <a:endParaRPr kumimoji="1"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99060" y="1227909"/>
            <a:ext cx="1048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180000~190000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height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들을 조사한 실측 결과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169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fork</a:t>
            </a:r>
            <a:r>
              <a:rPr kumimoji="1" lang="ko-KR" altLang="en-US" dirty="0" smtClean="0"/>
              <a:t>가 발견되었습니다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(1.69%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fork</a:t>
            </a:r>
            <a:r>
              <a:rPr kumimoji="1" lang="ko-KR" altLang="en-US" dirty="0" smtClean="0"/>
              <a:t> 확률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74" y="2698173"/>
            <a:ext cx="5867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74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Model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0" y="1227909"/>
            <a:ext cx="1048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block </a:t>
            </a:r>
            <a:r>
              <a:rPr kumimoji="1" lang="en-US" altLang="ko-KR" dirty="0"/>
              <a:t>b</a:t>
            </a:r>
            <a:r>
              <a:rPr kumimoji="1" lang="ko-KR" altLang="en-US" dirty="0"/>
              <a:t>가 전파중에 다른 </a:t>
            </a:r>
            <a:r>
              <a:rPr kumimoji="1" lang="en-US" altLang="ko-KR" dirty="0"/>
              <a:t>b’</a:t>
            </a:r>
            <a:r>
              <a:rPr kumimoji="1" lang="ko-KR" altLang="en-US" dirty="0"/>
              <a:t>가 </a:t>
            </a:r>
            <a:r>
              <a:rPr kumimoji="1" lang="ko-KR" altLang="en-US" dirty="0" smtClean="0"/>
              <a:t>찾아질 때 네트워크상에 충돌가능성이 생기게 됩니다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따라서 먼저 발견될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와 후에 발견될 </a:t>
            </a:r>
            <a:r>
              <a:rPr kumimoji="1" lang="en-US" altLang="ko-KR" dirty="0" smtClean="0"/>
              <a:t>b’</a:t>
            </a:r>
            <a:r>
              <a:rPr kumimoji="1" lang="ko-KR" altLang="en-US" dirty="0" smtClean="0"/>
              <a:t>사이의 시간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 시간동안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에 대해서 아직 모르는 노드들</a:t>
            </a:r>
            <a:r>
              <a:rPr kumimoji="1" lang="en-US" altLang="ko-KR" dirty="0" smtClean="0"/>
              <a:t>(b</a:t>
            </a:r>
            <a:r>
              <a:rPr kumimoji="1" lang="ko-KR" altLang="en-US" dirty="0" smtClean="0"/>
              <a:t>를 몰라야 </a:t>
            </a:r>
            <a:r>
              <a:rPr kumimoji="1" lang="en-US" altLang="ko-KR" dirty="0" smtClean="0"/>
              <a:t>b’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채굴 가능하므로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의 분포등을 계산합니다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Clock skew</a:t>
            </a:r>
            <a:r>
              <a:rPr kumimoji="1" lang="ko-KR" altLang="en-US" dirty="0" smtClean="0"/>
              <a:t>를 제거한 후 발견된 블록들의 타임스탬프를 확률밀도함수로 나타낸 것입니다</a:t>
            </a:r>
            <a:r>
              <a:rPr kumimoji="1"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8" y="2969057"/>
            <a:ext cx="5800899" cy="36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48" y="3844245"/>
            <a:ext cx="4371924" cy="2951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Measurements</a:t>
            </a:r>
            <a:endParaRPr kumimoji="1" lang="ko-KR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00800" y="1345585"/>
                <a:ext cx="5181599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ko-KR" dirty="0" smtClean="0"/>
                  <a:t>PoW</a:t>
                </a:r>
                <a:r>
                  <a:rPr kumimoji="1" lang="ko-KR" altLang="en-US" dirty="0" smtClean="0"/>
                  <a:t>는 사건이 일정한 속도로 연속적이고 독립적으로 발생하는 </a:t>
                </a:r>
                <a:r>
                  <a:rPr kumimoji="1" lang="en-US" altLang="ko-KR" dirty="0" smtClean="0"/>
                  <a:t>Poisson process</a:t>
                </a:r>
                <a:r>
                  <a:rPr kumimoji="1" lang="en-US" altLang="ko-KR" dirty="0" smtClean="0"/>
                  <a:t>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ko-KR" dirty="0" smtClean="0"/>
                  <a:t>Exponential Distribution</a:t>
                </a:r>
                <a:r>
                  <a:rPr kumimoji="1" lang="ko-KR" altLang="en-US" dirty="0" smtClean="0"/>
                  <a:t>으로 모형화 가능</a:t>
                </a:r>
                <a:r>
                  <a:rPr kumimoji="1" lang="en-US" altLang="ko-KR" dirty="0" smtClean="0"/>
                  <a:t>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endParaRPr kumimoji="1" lang="en-US" altLang="ko-KR" dirty="0" smtClean="0"/>
              </a:p>
              <a:p>
                <a:pPr marL="342900" indent="-342900">
                  <a:buFont typeface="Arial" charset="0"/>
                  <a:buChar char="•"/>
                </a:pPr>
                <a:endParaRPr kumimoji="1" lang="en-US" altLang="ko-KR" dirty="0"/>
              </a:p>
              <a:p>
                <a:pPr marL="342900" indent="-342900">
                  <a:buFont typeface="Arial" charset="0"/>
                  <a:buChar char="•"/>
                </a:pPr>
                <a:endParaRPr kumimoji="1" lang="en-US" altLang="ko-KR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ko-KR" dirty="0"/>
                  <a:t>By fitting the observed distribution to the exponential distribution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=0.001578</m:t>
                    </m:r>
                    <m:r>
                      <a:rPr kumimoji="1" lang="ko-KR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ko-KR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1/</m:t>
                    </m:r>
                    <m:r>
                      <a:rPr kumimoji="1"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=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633.68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초</a:t>
                </a:r>
                <a:r>
                  <a:rPr kumimoji="1" lang="en-US" altLang="ko-KR" dirty="0" smtClean="0"/>
                  <a:t>)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ko-KR" dirty="0"/>
                  <a:t>By fitting the probability density of the time between first announcements from the measurements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kumimoji="1"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=0.001576 , </m:t>
                    </m:r>
                    <m:r>
                      <a:rPr kumimoji="1"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1/</m:t>
                    </m:r>
                    <m:r>
                      <a:rPr kumimoji="1"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smtClean="0"/>
                  <a:t>634.17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초</a:t>
                </a:r>
                <a:r>
                  <a:rPr kumimoji="1" lang="en-US" altLang="ko-KR" dirty="0" smtClean="0"/>
                  <a:t>)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kumimoji="1" lang="en-US" altLang="ko-KR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kumimoji="1" lang="ko-KR" altLang="en-US" dirty="0" smtClean="0"/>
                  <a:t>둘다 </a:t>
                </a:r>
                <a:r>
                  <a:rPr kumimoji="1" lang="en-US" altLang="ko-KR" dirty="0" smtClean="0"/>
                  <a:t>10</a:t>
                </a:r>
                <a:r>
                  <a:rPr kumimoji="1" lang="ko-KR" altLang="en-US" dirty="0" smtClean="0"/>
                  <a:t>분에 근사하지만 </a:t>
                </a:r>
                <a:r>
                  <a:rPr kumimoji="1" lang="en-US" altLang="ko-KR" dirty="0" smtClean="0"/>
                  <a:t>5%</a:t>
                </a:r>
                <a:r>
                  <a:rPr kumimoji="1" lang="ko-KR" altLang="en-US" dirty="0" smtClean="0"/>
                  <a:t>정도 상회합니다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en-US" altLang="ko-KR" dirty="0"/>
              </a:p>
              <a:p>
                <a:pPr marL="342900" indent="-342900">
                  <a:buFont typeface="Arial" charset="0"/>
                  <a:buChar char="•"/>
                </a:pPr>
                <a:endParaRPr kumimoji="1"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345585"/>
                <a:ext cx="5181599" cy="4801314"/>
              </a:xfrm>
              <a:prstGeom prst="rect">
                <a:avLst/>
              </a:prstGeom>
              <a:blipFill rotWithShape="0">
                <a:blip r:embed="rId4"/>
                <a:stretch>
                  <a:fillRect l="-706" t="-762" r="-1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48" y="1066071"/>
            <a:ext cx="4512426" cy="2853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04" y="2548419"/>
            <a:ext cx="16891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7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Measurements</a:t>
            </a:r>
            <a:endParaRPr kumimoji="1"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96" y="3172690"/>
            <a:ext cx="5454560" cy="20320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99060" y="1227909"/>
                <a:ext cx="10136975" cy="176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kumimoji="1" lang="en-US" altLang="ko-KR" dirty="0" smtClean="0"/>
                  <a:t>Exponential Distribution</a:t>
                </a:r>
                <a:r>
                  <a:rPr kumimoji="1" lang="ko-KR" altLang="en-US" dirty="0" smtClean="0"/>
                  <a:t>를 </a:t>
                </a:r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통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해 </m:t>
                    </m:r>
                    <m:r>
                      <a:rPr kumimoji="1" lang="ko-KR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찾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은 </m:t>
                    </m:r>
                    <m:r>
                      <a:rPr kumimoji="1" lang="ko-KR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모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수 </m:t>
                    </m:r>
                    <m:r>
                      <a:rPr kumimoji="1"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의 </m:t>
                    </m:r>
                    <m:r>
                      <a:rPr kumimoji="1" lang="ko-KR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값</m:t>
                    </m:r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과</m:t>
                    </m:r>
                    <m:r>
                      <a:rPr kumimoji="1"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kumimoji="1" lang="en-US" altLang="ko-KR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ko-KR" dirty="0" smtClean="0"/>
                  <a:t>t </a:t>
                </a:r>
                <a:r>
                  <a:rPr kumimoji="1" lang="ko-KR" altLang="en-US" dirty="0" smtClean="0"/>
                  <a:t>시점에 특정 블록 </a:t>
                </a:r>
                <a:r>
                  <a:rPr kumimoji="1" lang="en-US" altLang="ko-KR" dirty="0" smtClean="0"/>
                  <a:t>b</a:t>
                </a:r>
                <a:r>
                  <a:rPr kumimoji="1" lang="ko-KR" altLang="en-US" dirty="0" smtClean="0"/>
                  <a:t>를 알고 있는 노드 </a:t>
                </a:r>
                <a:r>
                  <a:rPr kumimoji="1" lang="en-US" altLang="ko-KR" i="1" dirty="0" err="1" smtClean="0"/>
                  <a:t>t</a:t>
                </a:r>
                <a:r>
                  <a:rPr kumimoji="1" lang="en-US" altLang="ko-KR" baseline="-25000" dirty="0" err="1" smtClean="0"/>
                  <a:t>b,j</a:t>
                </a:r>
                <a:r>
                  <a:rPr kumimoji="1" lang="en-US" altLang="ko-KR" baseline="-25000" dirty="0" smtClean="0"/>
                  <a:t> </a:t>
                </a:r>
                <a:r>
                  <a:rPr kumimoji="1" lang="ko-KR" altLang="en-US" dirty="0" smtClean="0"/>
                  <a:t>를 확률밀도함수의 넓이로 구합니다</a:t>
                </a:r>
                <a:r>
                  <a:rPr kumimoji="1" lang="en-US" altLang="ko-KR" dirty="0" smtClean="0"/>
                  <a:t>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-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11.37s </a:t>
                </a:r>
                <a:r>
                  <a:rPr kumimoji="1" lang="ko-KR" altLang="en-US" dirty="0" smtClean="0"/>
                  <a:t>을 다른관점으로 해석해보면 </a:t>
                </a:r>
                <a:r>
                  <a:rPr kumimoji="1" lang="en-US" altLang="ko-KR" dirty="0" smtClean="0"/>
                  <a:t>11.37s</a:t>
                </a:r>
                <a:r>
                  <a:rPr kumimoji="1" lang="ko-KR" altLang="en-US" dirty="0" smtClean="0"/>
                  <a:t>만큼 컴퓨팅파워가 낭비된다고 볼 수 있습니다</a:t>
                </a:r>
                <a:r>
                  <a:rPr kumimoji="1" lang="en-US" altLang="ko-KR" dirty="0" smtClean="0"/>
                  <a:t>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-</a:t>
                </a:r>
                <a:r>
                  <a:rPr kumimoji="1" lang="ko-KR" altLang="en-US" dirty="0" smtClean="0"/>
                  <a:t> 즉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블록체인의 기여하는 컴퓨팅 파워가아니라 </a:t>
                </a:r>
                <a:r>
                  <a:rPr kumimoji="1" lang="ko-KR" altLang="en-US" dirty="0"/>
                  <a:t>공격자에게 </a:t>
                </a:r>
                <a:r>
                  <a:rPr kumimoji="1" lang="ko-KR" altLang="en-US" dirty="0" smtClean="0"/>
                  <a:t>기회를 주는 시간인 것입니다</a:t>
                </a:r>
                <a:r>
                  <a:rPr kumimoji="1" lang="en-US" altLang="ko-KR" dirty="0" smtClean="0"/>
                  <a:t>.</a:t>
                </a:r>
                <a:endParaRPr kumimoji="1" lang="en-US" altLang="ko-KR" baseline="-25000" dirty="0" smtClean="0"/>
              </a:p>
              <a:p>
                <a:pPr lvl="1"/>
                <a:endParaRPr kumimoji="1" lang="en-US" altLang="ko-KR" dirty="0"/>
              </a:p>
              <a:p>
                <a:pPr marL="285750" indent="-285750">
                  <a:buFontTx/>
                  <a:buChar char="-"/>
                </a:pPr>
                <a:endParaRPr kumimoji="1"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60" y="1227909"/>
                <a:ext cx="10136975" cy="1761572"/>
              </a:xfrm>
              <a:prstGeom prst="rect">
                <a:avLst/>
              </a:prstGeom>
              <a:blipFill rotWithShape="0">
                <a:blip r:embed="rId4"/>
                <a:stretch>
                  <a:fillRect l="-361" t="-19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826327" y="3796145"/>
            <a:ext cx="6165273" cy="1496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355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Speeding up the propagation</a:t>
            </a:r>
            <a:endParaRPr kumimoji="1"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060" y="1227909"/>
            <a:ext cx="101369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따라서 </a:t>
            </a:r>
            <a:r>
              <a:rPr kumimoji="1" lang="en-US" altLang="ko-KR" dirty="0" smtClean="0"/>
              <a:t>propagation </a:t>
            </a:r>
            <a:r>
              <a:rPr kumimoji="1" lang="ko-KR" altLang="en-US" dirty="0" smtClean="0"/>
              <a:t>속도를 늘리는 것은 네트워크 안정성에 기여한다고 볼 수 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다음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가지 방안을 제시했습니다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-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Minimize verification</a:t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 - Pipelining block propagation</a:t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/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 - Connectivity increase</a:t>
            </a:r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991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Speeding up the propagation</a:t>
            </a:r>
            <a:br>
              <a:rPr kumimoji="1" lang="en-US" altLang="ko-KR" sz="2400" b="1" dirty="0" smtClean="0"/>
            </a:br>
            <a:r>
              <a:rPr kumimoji="1" lang="ko-KR" altLang="en-US" sz="2400" dirty="0"/>
              <a:t> </a:t>
            </a:r>
            <a:r>
              <a:rPr kumimoji="1" lang="en-US" altLang="ko-KR" sz="2400" dirty="0" smtClean="0"/>
              <a:t>	-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/>
              <a:t>Minimize verification</a:t>
            </a:r>
            <a:endParaRPr kumimoji="1"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57496" y="1643545"/>
            <a:ext cx="100261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Initial </a:t>
            </a:r>
            <a:r>
              <a:rPr kumimoji="1" lang="en-US" altLang="ko-KR" dirty="0"/>
              <a:t>difficulty check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PoW</a:t>
            </a:r>
            <a:r>
              <a:rPr kumimoji="1" lang="ko-KR" altLang="en-US" dirty="0" smtClean="0"/>
              <a:t> 결과가 현재 네트워크의 </a:t>
            </a:r>
            <a:r>
              <a:rPr kumimoji="1" lang="en-US" altLang="ko-KR" dirty="0" smtClean="0"/>
              <a:t>target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difficulty</a:t>
            </a:r>
            <a:r>
              <a:rPr kumimoji="1" lang="ko-KR" altLang="en-US" dirty="0" smtClean="0"/>
              <a:t>에 부합하는지 </a:t>
            </a:r>
            <a:r>
              <a:rPr kumimoji="1" lang="en-US" altLang="ko-KR" dirty="0" smtClean="0"/>
              <a:t>			</a:t>
            </a:r>
            <a:r>
              <a:rPr kumimoji="1" lang="ko-KR" altLang="en-US" dirty="0" smtClean="0"/>
              <a:t>확인하는 과정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짧은 소요시간</a:t>
            </a:r>
            <a:r>
              <a:rPr kumimoji="1" lang="en-US" altLang="ko-KR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Transaction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validation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내 각 </a:t>
            </a:r>
            <a:r>
              <a:rPr kumimoji="1" lang="en-US" altLang="ko-KR" dirty="0" smtClean="0"/>
              <a:t>transaction</a:t>
            </a:r>
            <a:r>
              <a:rPr kumimoji="1" lang="ko-KR" altLang="en-US" dirty="0" smtClean="0"/>
              <a:t>들의 유효성을 검증하는 과정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긴 소요시간</a:t>
            </a:r>
            <a:r>
              <a:rPr kumimoji="1" lang="en-US" altLang="ko-KR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ko-KR" dirty="0"/>
          </a:p>
          <a:p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현재는 이 두 과정이 모두 끝난 후 </a:t>
            </a:r>
            <a:r>
              <a:rPr kumimoji="1" lang="en-US" altLang="ko-KR" dirty="0" smtClean="0"/>
              <a:t>relay. </a:t>
            </a:r>
            <a:r>
              <a:rPr kumimoji="1" lang="ko-KR" altLang="en-US" dirty="0" smtClean="0"/>
              <a:t>하지만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이를 분리하여 </a:t>
            </a:r>
            <a:r>
              <a:rPr kumimoji="1" lang="en-US" altLang="ko-KR" dirty="0" smtClean="0"/>
              <a:t>difficulty check</a:t>
            </a:r>
            <a:r>
              <a:rPr kumimoji="1" lang="ko-KR" altLang="en-US" dirty="0" smtClean="0"/>
              <a:t>이후에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바로 </a:t>
            </a:r>
            <a:r>
              <a:rPr kumimoji="1" lang="en-US" altLang="ko-KR" dirty="0" smtClean="0"/>
              <a:t>relay </a:t>
            </a:r>
            <a:r>
              <a:rPr kumimoji="1" lang="ko-KR" altLang="en-US" dirty="0" smtClean="0"/>
              <a:t>할 것을 제안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ko-KR" sz="2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741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472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Speeding up the propagation</a:t>
            </a:r>
            <a:br>
              <a:rPr kumimoji="1" lang="en-US" altLang="ko-KR" sz="2400" b="1" dirty="0" smtClean="0"/>
            </a:br>
            <a:r>
              <a:rPr kumimoji="1" lang="ko-KR" altLang="en-US" sz="2400" dirty="0"/>
              <a:t> </a:t>
            </a:r>
            <a:r>
              <a:rPr kumimoji="1" lang="en-US" altLang="ko-KR" sz="2400" dirty="0" smtClean="0"/>
              <a:t>	-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Pipelining block propagation</a:t>
            </a:r>
            <a:br>
              <a:rPr kumimoji="1" lang="en-US" altLang="ko-KR" sz="2400" dirty="0" smtClean="0"/>
            </a:br>
            <a:endParaRPr kumimoji="1" lang="en-US" altLang="ko-KR" sz="2400" dirty="0" smtClean="0"/>
          </a:p>
          <a:p>
            <a:endParaRPr kumimoji="1"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57496" y="1643545"/>
            <a:ext cx="100261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err="1" smtClean="0"/>
              <a:t>inv</a:t>
            </a:r>
            <a:r>
              <a:rPr kumimoji="1" lang="ko-KR" altLang="en-US" dirty="0" smtClean="0"/>
              <a:t> 메시지를 수신한 노드가 현재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정보를 곧 배울것으로 가정하고 바로 </a:t>
            </a:r>
            <a:r>
              <a:rPr kumimoji="1" lang="en-US" altLang="ko-KR" dirty="0" smtClean="0"/>
              <a:t>relay.</a:t>
            </a:r>
            <a:r>
              <a:rPr kumimoji="1" lang="ko-KR" altLang="en-US" dirty="0"/>
              <a:t> 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배우기 전에 혹은 </a:t>
            </a:r>
            <a:r>
              <a:rPr kumimoji="1" lang="en-US" altLang="ko-KR" dirty="0" smtClean="0"/>
              <a:t>difficulty </a:t>
            </a:r>
            <a:r>
              <a:rPr kumimoji="1" lang="ko-KR" altLang="en-US" dirty="0" smtClean="0"/>
              <a:t>검증이 끝나기 전에 오는 </a:t>
            </a:r>
            <a:r>
              <a:rPr kumimoji="1" lang="en-US" altLang="ko-KR" dirty="0" err="1" smtClean="0"/>
              <a:t>getdata</a:t>
            </a:r>
            <a:r>
              <a:rPr kumimoji="1" lang="ko-KR" altLang="en-US" dirty="0" smtClean="0"/>
              <a:t>메시지는 큐잉 처리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ko-KR" dirty="0"/>
          </a:p>
          <a:p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marL="342900" indent="-342900">
              <a:buFont typeface="Arial" charset="0"/>
              <a:buChar char="•"/>
            </a:pPr>
            <a:endParaRPr kumimoji="1" lang="en-US" altLang="ko-KR" sz="2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14" y="2477655"/>
            <a:ext cx="5400303" cy="42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3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47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Measurement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57496" y="1297182"/>
            <a:ext cx="100261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수정된 </a:t>
            </a:r>
            <a:r>
              <a:rPr kumimoji="1" lang="en-US" altLang="ko-KR" dirty="0" smtClean="0"/>
              <a:t>client</a:t>
            </a:r>
            <a:r>
              <a:rPr kumimoji="1" lang="ko-KR" altLang="en-US" dirty="0" smtClean="0"/>
              <a:t>를 네트워크에 올려 </a:t>
            </a:r>
            <a:r>
              <a:rPr kumimoji="1" lang="en-US" altLang="ko-KR" dirty="0" smtClean="0"/>
              <a:t>200,000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210,000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height</a:t>
            </a:r>
            <a:r>
              <a:rPr kumimoji="1" lang="ko-KR" altLang="en-US" dirty="0" smtClean="0"/>
              <a:t>동안 다시 테스트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ko-KR" altLang="en-US" dirty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3048</a:t>
            </a:r>
            <a:r>
              <a:rPr kumimoji="1" lang="ko-KR" altLang="en-US" dirty="0" smtClean="0"/>
              <a:t> 커넥션 유지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총 </a:t>
            </a:r>
            <a:r>
              <a:rPr kumimoji="1" lang="en-US" altLang="ko-KR" dirty="0" smtClean="0"/>
              <a:t>205,000,000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block </a:t>
            </a:r>
            <a:r>
              <a:rPr kumimoji="1" lang="ko-KR" altLang="en-US" dirty="0" smtClean="0"/>
              <a:t>메시지를 업로드</a:t>
            </a:r>
            <a:r>
              <a:rPr kumimoji="1" lang="en-US" altLang="ko-KR" dirty="0" smtClean="0"/>
              <a:t>(2.31TB)</a:t>
            </a:r>
            <a:br>
              <a:rPr kumimoji="1" lang="en-US" altLang="ko-KR" dirty="0" smtClean="0"/>
            </a:b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평균 </a:t>
            </a:r>
            <a:r>
              <a:rPr kumimoji="1" lang="en-US" altLang="ko-KR" dirty="0" smtClean="0"/>
              <a:t>2048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request</a:t>
            </a:r>
            <a:r>
              <a:rPr kumimoji="1" lang="ko-KR" altLang="en-US" dirty="0" smtClean="0"/>
              <a:t>를 받음</a:t>
            </a:r>
            <a:endParaRPr kumimoji="1" lang="en-US" altLang="ko-KR" sz="2000" dirty="0"/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sz="2000" dirty="0" smtClean="0"/>
              <a:t>기존 </a:t>
            </a:r>
            <a:r>
              <a:rPr kumimoji="1" lang="en-US" altLang="ko-KR" sz="2000" dirty="0" smtClean="0"/>
              <a:t>1.69%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-&gt;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0.78%.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53.41%</a:t>
            </a:r>
            <a:r>
              <a:rPr kumimoji="1" lang="ko-KR" altLang="en-US" sz="2000" dirty="0" smtClean="0"/>
              <a:t>의 향상율</a:t>
            </a:r>
            <a:endParaRPr kumimoji="1"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18" y="2857500"/>
            <a:ext cx="6019800" cy="4000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6" y="2857500"/>
            <a:ext cx="5867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2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Network Topology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9788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smtClean="0"/>
              <a:t>각각의 노드는 최소 연결수 </a:t>
            </a:r>
            <a:r>
              <a:rPr kumimoji="1" lang="en-US" altLang="ko-KR" i="1" dirty="0" smtClean="0"/>
              <a:t>p</a:t>
            </a:r>
            <a:r>
              <a:rPr kumimoji="1" lang="ko-KR" altLang="en-US" dirty="0" smtClean="0"/>
              <a:t>를 유지합니다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평균적으로 </a:t>
            </a:r>
            <a:r>
              <a:rPr kumimoji="1" lang="en-US" altLang="ko-KR" dirty="0" smtClean="0"/>
              <a:t>32</a:t>
            </a:r>
            <a:r>
              <a:rPr kumimoji="1" lang="ko-KR" altLang="en-US" dirty="0" smtClean="0"/>
              <a:t>개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기본값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pPr marL="800100" lvl="2" indent="-342900">
              <a:buFont typeface="Arial" charset="0"/>
              <a:buChar char="•"/>
            </a:pPr>
            <a:r>
              <a:rPr kumimoji="1" lang="ko-KR" altLang="en-US" dirty="0"/>
              <a:t>자기가 알고 있는 주소들</a:t>
            </a:r>
            <a:r>
              <a:rPr kumimoji="1" lang="en-US" altLang="ko-KR" dirty="0"/>
              <a:t>(neighbors)</a:t>
            </a:r>
            <a:r>
              <a:rPr kumimoji="1" lang="ko-KR" altLang="en-US" dirty="0"/>
              <a:t>에게 물어보거나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광고되어 들어오는 주소등 알고있는 주소들에게 지속적으로 연결 시도를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Connection Graph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Partition</a:t>
            </a:r>
            <a:r>
              <a:rPr kumimoji="1" lang="ko-KR" altLang="en-US" dirty="0" smtClean="0"/>
              <a:t>이 자주 생기지는 않지만 생기게되면 호환될수 없는 </a:t>
            </a:r>
            <a:r>
              <a:rPr kumimoji="1" lang="en-US" altLang="ko-KR" dirty="0" smtClean="0"/>
              <a:t>transaction</a:t>
            </a:r>
            <a:r>
              <a:rPr kumimoji="1" lang="ko-KR" altLang="en-US" dirty="0" smtClean="0"/>
              <a:t>들이 병행되므로 바람직하지 못합니다</a:t>
            </a:r>
            <a:r>
              <a:rPr kumimoji="1" lang="en-US" altLang="ko-KR" dirty="0" smtClean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kumimoji="1" lang="ko-KR" altLang="en-US" dirty="0" smtClean="0"/>
              <a:t>네트워크의 </a:t>
            </a:r>
            <a:r>
              <a:rPr kumimoji="1" lang="en-US" altLang="ko-KR" dirty="0" smtClean="0"/>
              <a:t>computational power</a:t>
            </a:r>
            <a:r>
              <a:rPr kumimoji="1" lang="ko-KR" altLang="en-US" dirty="0" smtClean="0"/>
              <a:t>가 빠르게 줄어드는 현상으로 </a:t>
            </a:r>
            <a:r>
              <a:rPr kumimoji="1" lang="en-US" altLang="ko-KR" dirty="0" smtClean="0"/>
              <a:t>partition </a:t>
            </a:r>
            <a:r>
              <a:rPr kumimoji="1" lang="ko-KR" altLang="en-US" dirty="0" smtClean="0"/>
              <a:t>유무를 파악할 수 있습니다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Propagation Method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9788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 smtClean="0"/>
              <a:t>ledger</a:t>
            </a:r>
            <a:r>
              <a:rPr kumimoji="1" lang="ko-KR" altLang="en-US" dirty="0" smtClean="0"/>
              <a:t> 업데이트와 동기화를 위해 </a:t>
            </a:r>
            <a:r>
              <a:rPr kumimoji="1" lang="en-US" altLang="ko-KR" dirty="0" err="1" smtClean="0"/>
              <a:t>tx</a:t>
            </a:r>
            <a:r>
              <a:rPr kumimoji="1" lang="en-US" altLang="ko-KR" dirty="0" smtClean="0"/>
              <a:t> / block </a:t>
            </a:r>
            <a:r>
              <a:rPr kumimoji="1" lang="en-US" altLang="ko-KR" dirty="0" err="1" smtClean="0"/>
              <a:t>msg</a:t>
            </a:r>
            <a:r>
              <a:rPr kumimoji="1" lang="ko-KR" altLang="en-US" dirty="0" smtClean="0"/>
              <a:t>를 사용합니다</a:t>
            </a:r>
            <a:r>
              <a:rPr kumimoji="1" lang="en-US" altLang="ko-KR" dirty="0" smtClean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kumimoji="1" lang="ko-KR" altLang="en-US" dirty="0" smtClean="0"/>
              <a:t>네트워크상의 대부분의 메시지</a:t>
            </a:r>
            <a:r>
              <a:rPr kumimoji="1" lang="en-US" altLang="ko-KR" dirty="0" smtClean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kumimoji="1" lang="ko-KR" altLang="en-US" dirty="0" smtClean="0"/>
              <a:t>바로 직접 보내지 않습니다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중복데이터의 복수전달 방지</a:t>
            </a:r>
            <a:r>
              <a:rPr kumimoji="1" lang="en-US" altLang="ko-KR" dirty="0" smtClean="0"/>
              <a:t>) </a:t>
            </a:r>
            <a:r>
              <a:rPr kumimoji="1" lang="en-US" altLang="ko-KR" dirty="0" err="1" smtClean="0"/>
              <a:t>inv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getdata</a:t>
            </a:r>
            <a:r>
              <a:rPr kumimoji="1" lang="en-US" altLang="ko-KR" dirty="0" smtClean="0"/>
              <a:t>, block message exchange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61" y="2496129"/>
            <a:ext cx="6426200" cy="41656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2008909" y="3241964"/>
            <a:ext cx="8672946" cy="2301661"/>
            <a:chOff x="2008909" y="3241964"/>
            <a:chExt cx="8672946" cy="2301661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2019149" y="5541818"/>
              <a:ext cx="4450924" cy="18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/>
            <p:cNvCxnSpPr/>
            <p:nvPr/>
          </p:nvCxnSpPr>
          <p:spPr>
            <a:xfrm>
              <a:off x="2008909" y="3241964"/>
              <a:ext cx="0" cy="22998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/>
            <p:cNvCxnSpPr/>
            <p:nvPr/>
          </p:nvCxnSpPr>
          <p:spPr>
            <a:xfrm>
              <a:off x="6442363" y="3241964"/>
              <a:ext cx="0" cy="22998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628016" y="4777047"/>
              <a:ext cx="4053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mtClean="0">
                  <a:solidFill>
                    <a:srgbClr val="FF0000"/>
                  </a:solidFill>
                </a:rPr>
                <a:t>local verification </a:t>
              </a:r>
              <a:r>
                <a:rPr kumimoji="1" lang="en-US" altLang="ko-KR" dirty="0" smtClean="0">
                  <a:solidFill>
                    <a:srgbClr val="FF0000"/>
                  </a:solidFill>
                </a:rPr>
                <a:t>+ </a:t>
              </a:r>
              <a:r>
                <a:rPr kumimoji="1" lang="en-US" altLang="ko-KR">
                  <a:solidFill>
                    <a:srgbClr val="FF0000"/>
                  </a:solidFill>
                </a:rPr>
                <a:t>transmission </a:t>
              </a:r>
              <a:r>
                <a:rPr kumimoji="1" lang="en-US" altLang="ko-KR">
                  <a:solidFill>
                    <a:srgbClr val="FF0000"/>
                  </a:solidFill>
                </a:rPr>
                <a:t>time </a:t>
              </a:r>
              <a:endParaRPr kumimoji="1" lang="en-US" altLang="ko-KR" smtClean="0">
                <a:solidFill>
                  <a:srgbClr val="FF0000"/>
                </a:solidFill>
              </a:endParaRPr>
            </a:p>
            <a:p>
              <a:r>
                <a:rPr kumimoji="1" lang="en-US" altLang="ko-KR" dirty="0" smtClean="0">
                  <a:solidFill>
                    <a:srgbClr val="FF0000"/>
                  </a:solidFill>
                </a:rPr>
                <a:t>= </a:t>
              </a:r>
              <a:r>
                <a:rPr kumimoji="1" lang="en-US" altLang="ko-KR" dirty="0">
                  <a:solidFill>
                    <a:srgbClr val="FF0000"/>
                  </a:solidFill>
                </a:rPr>
                <a:t>Propagation </a:t>
              </a:r>
              <a:r>
                <a:rPr kumimoji="1" lang="en-US" altLang="ko-KR" dirty="0" smtClean="0">
                  <a:solidFill>
                    <a:srgbClr val="FF0000"/>
                  </a:solidFill>
                </a:rPr>
                <a:t>Delay</a:t>
              </a:r>
              <a:endParaRPr kumimoji="1"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1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Propagation Method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97888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i="1" dirty="0" err="1" smtClean="0"/>
              <a:t>t</a:t>
            </a:r>
            <a:r>
              <a:rPr kumimoji="1" lang="en-US" altLang="ko-KR" baseline="-25000" dirty="0" err="1" smtClean="0"/>
              <a:t>i,j</a:t>
            </a:r>
            <a:r>
              <a:rPr kumimoji="1" lang="ko-KR" altLang="en-US" sz="2400" dirty="0" smtClean="0"/>
              <a:t> </a:t>
            </a:r>
            <a:r>
              <a:rPr kumimoji="1" lang="ko-KR" altLang="en-US" dirty="0" smtClean="0"/>
              <a:t>를 어떤 </a:t>
            </a:r>
            <a:r>
              <a:rPr kumimoji="1" lang="en-US" altLang="ko-KR" dirty="0" smtClean="0"/>
              <a:t>origin node</a:t>
            </a:r>
            <a:r>
              <a:rPr kumimoji="1" lang="ko-KR" altLang="en-US" dirty="0" smtClean="0"/>
              <a:t>로부터 </a:t>
            </a:r>
            <a:r>
              <a:rPr kumimoji="1" lang="en-US" altLang="ko-KR" dirty="0" smtClean="0"/>
              <a:t>item 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j </a:t>
            </a:r>
            <a:r>
              <a:rPr kumimoji="1" lang="ko-KR" altLang="en-US" dirty="0" smtClean="0"/>
              <a:t>에게 처음으로 전달되는 시간이라고 할때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i="1" dirty="0" err="1" smtClean="0"/>
              <a:t>t</a:t>
            </a:r>
            <a:r>
              <a:rPr kumimoji="1" lang="en-US" altLang="ko-KR" baseline="-25000" dirty="0" err="1" smtClean="0"/>
              <a:t>i,o</a:t>
            </a:r>
            <a:r>
              <a:rPr kumimoji="1" lang="en-US" altLang="ko-KR" baseline="-25000" dirty="0" smtClean="0"/>
              <a:t> </a:t>
            </a:r>
            <a:r>
              <a:rPr kumimoji="1" lang="ko-KR" altLang="en-US" dirty="0" smtClean="0"/>
              <a:t>는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(o = origin node)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i="1" dirty="0" err="1" smtClean="0"/>
              <a:t>t</a:t>
            </a:r>
            <a:r>
              <a:rPr kumimoji="1" lang="en-US" altLang="ko-KR" baseline="-25000" dirty="0" err="1" smtClean="0"/>
              <a:t>i,j</a:t>
            </a:r>
            <a:r>
              <a:rPr kumimoji="1" lang="en-US" altLang="ko-KR" baseline="-25000" dirty="0" smtClean="0"/>
              <a:t> 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exponentially </a:t>
            </a:r>
            <a:r>
              <a:rPr kumimoji="1" lang="ko-KR" altLang="en-US" dirty="0" smtClean="0"/>
              <a:t>증가 후 다시 </a:t>
            </a:r>
            <a:r>
              <a:rPr kumimoji="1" lang="en-US" altLang="ko-KR" dirty="0" smtClean="0"/>
              <a:t>exponentially </a:t>
            </a:r>
            <a:r>
              <a:rPr kumimoji="1" lang="ko-KR" altLang="en-US" dirty="0" smtClean="0"/>
              <a:t>감소합니다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네트워크의 대부분 노드들의 </a:t>
            </a:r>
            <a:r>
              <a:rPr kumimoji="1" lang="en-US" altLang="ko-KR" dirty="0" err="1" smtClean="0"/>
              <a:t>inv</a:t>
            </a:r>
            <a:r>
              <a:rPr kumimoji="1" lang="ko-KR" altLang="en-US" dirty="0" smtClean="0"/>
              <a:t>메시지가 응답되었을때</a:t>
            </a:r>
            <a:r>
              <a:rPr kumimoji="1" lang="en-US" altLang="ko-KR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ko-KR" baseline="-25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69276" y="2782455"/>
            <a:ext cx="6248400" cy="3950855"/>
            <a:chOff x="727363" y="2630055"/>
            <a:chExt cx="6248400" cy="395085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63"/>
            <a:stretch/>
          </p:blipFill>
          <p:spPr>
            <a:xfrm>
              <a:off x="727363" y="2630055"/>
              <a:ext cx="6248400" cy="395085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55718" y="4700141"/>
              <a:ext cx="1754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>
                  <a:solidFill>
                    <a:srgbClr val="FF0000"/>
                  </a:solidFill>
                </a:rPr>
                <a:t>median : 6.5s</a:t>
              </a:r>
              <a:br>
                <a:rPr kumimoji="1" lang="en-US" altLang="ko-KR" dirty="0" smtClean="0">
                  <a:solidFill>
                    <a:srgbClr val="FF0000"/>
                  </a:solidFill>
                </a:rPr>
              </a:br>
              <a:r>
                <a:rPr kumimoji="1" lang="en-US" altLang="ko-KR" dirty="0" smtClean="0">
                  <a:solidFill>
                    <a:srgbClr val="FF0000"/>
                  </a:solidFill>
                </a:rPr>
                <a:t>mean : 12.6s</a:t>
              </a:r>
              <a:endParaRPr kumimoji="1"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Size matters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9788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kumimoji="1" lang="en-US" altLang="ko-KR" dirty="0" smtClean="0"/>
          </a:p>
          <a:p>
            <a:pPr marL="342900" indent="-342900">
              <a:buFont typeface="Arial" charset="0"/>
              <a:buChar char="•"/>
            </a:pPr>
            <a:endParaRPr kumimoji="1" lang="en-US" altLang="ko-KR" baseline="-25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26" y="2723573"/>
            <a:ext cx="6007100" cy="398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9061" y="1227909"/>
            <a:ext cx="978883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i="1" dirty="0" smtClean="0"/>
              <a:t>delay cost = </a:t>
            </a:r>
            <a:r>
              <a:rPr kumimoji="1" lang="en-US" altLang="ko-KR" dirty="0" smtClean="0"/>
              <a:t>delay / size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20kB </a:t>
            </a:r>
            <a:r>
              <a:rPr kumimoji="1" lang="ko-KR" altLang="en-US" dirty="0" smtClean="0"/>
              <a:t>이상의 </a:t>
            </a:r>
            <a:r>
              <a:rPr kumimoji="1" lang="en-US" altLang="ko-KR" dirty="0" smtClean="0"/>
              <a:t>Block size</a:t>
            </a:r>
            <a:r>
              <a:rPr kumimoji="1" lang="ko-KR" altLang="en-US" dirty="0" smtClean="0"/>
              <a:t>에서는 대체로 </a:t>
            </a:r>
            <a:r>
              <a:rPr kumimoji="1" lang="en-US" altLang="ko-KR" dirty="0" smtClean="0"/>
              <a:t>constant</a:t>
            </a:r>
            <a:r>
              <a:rPr kumimoji="1" lang="ko-KR" altLang="en-US" dirty="0" smtClean="0"/>
              <a:t>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20kB</a:t>
            </a:r>
            <a:r>
              <a:rPr kumimoji="1" lang="ko-KR" altLang="en-US" dirty="0" smtClean="0"/>
              <a:t> 미만에서의 특징은 크기가 작은 메시지임에도 불구하고 </a:t>
            </a:r>
            <a:r>
              <a:rPr kumimoji="1" lang="en-US" altLang="ko-KR" dirty="0" err="1" smtClean="0"/>
              <a:t>inv-getdata-msg</a:t>
            </a:r>
            <a:r>
              <a:rPr kumimoji="1" lang="en-US" altLang="ko-KR" dirty="0" smtClean="0"/>
              <a:t> roundtrip</a:t>
            </a:r>
            <a:r>
              <a:rPr kumimoji="1" lang="ko-KR" altLang="en-US" dirty="0" smtClean="0"/>
              <a:t>에서 생기는 오버헤드입니다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ko-KR" baseline="-25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5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Information Eclipsing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9788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kumimoji="1" lang="en-US" altLang="ko-KR" dirty="0" smtClean="0"/>
          </a:p>
          <a:p>
            <a:pPr marL="342900" indent="-342900">
              <a:buFont typeface="Arial" charset="0"/>
              <a:buChar char="•"/>
            </a:pPr>
            <a:endParaRPr kumimoji="1" lang="en-US" altLang="ko-KR" baseline="-25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9061" y="1227909"/>
            <a:ext cx="9788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어떤 노드가 알고 있던 정보와 </a:t>
            </a:r>
            <a:r>
              <a:rPr kumimoji="1" lang="ko-KR" altLang="en-US" dirty="0"/>
              <a:t>새로운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 정보가 모순되면 전파하지 않습니다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marL="342900" indent="-342900">
              <a:buFont typeface="Arial" charset="0"/>
              <a:buChar char="•"/>
            </a:pPr>
            <a:endParaRPr kumimoji="1" lang="en-US" altLang="ko-KR" baseline="-25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5478785" y="3182473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dirty="0" err="1" smtClean="0">
                <a:solidFill>
                  <a:srgbClr val="FF0000"/>
                </a:solidFill>
              </a:rPr>
              <a:t>P</a:t>
            </a:r>
            <a:r>
              <a:rPr kumimoji="1" lang="en-US" altLang="ko-KR" sz="2800" baseline="-25000" dirty="0" err="1" smtClean="0">
                <a:solidFill>
                  <a:srgbClr val="FF0000"/>
                </a:solidFill>
              </a:rPr>
              <a:t>h</a:t>
            </a:r>
            <a:endParaRPr kumimoji="1" lang="ko-KR" altLang="en-US" sz="2400" baseline="-250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73" y="4649708"/>
            <a:ext cx="660912" cy="63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6" y="5503665"/>
            <a:ext cx="660912" cy="6331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61" y="5503665"/>
            <a:ext cx="660912" cy="63317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4" y="4649708"/>
            <a:ext cx="660912" cy="633178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3259123" y="3760488"/>
            <a:ext cx="5668432" cy="305594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8791778" y="2253371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kumimoji="1" lang="en-US" altLang="ko-KR" sz="2800" baseline="-25000" smtClean="0">
                <a:solidFill>
                  <a:schemeClr val="accent6">
                    <a:lumMod val="75000"/>
                  </a:schemeClr>
                </a:solidFill>
              </a:rPr>
              <a:t>h+1,b</a:t>
            </a:r>
            <a:endParaRPr kumimoji="1" lang="ko-KR" alt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886" y="2936942"/>
            <a:ext cx="660912" cy="6331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77" y="4345184"/>
            <a:ext cx="660912" cy="6331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18" y="4103007"/>
            <a:ext cx="660912" cy="6331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106" y="4944378"/>
            <a:ext cx="660912" cy="6331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979" y="3521006"/>
            <a:ext cx="660912" cy="63317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8587490" y="2850484"/>
            <a:ext cx="2731674" cy="243240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10" y="3783569"/>
            <a:ext cx="660912" cy="6331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2040259" y="2314566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kumimoji="1" lang="en-US" altLang="ko-KR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h+1,b</a:t>
            </a:r>
            <a:r>
              <a:rPr kumimoji="1" lang="en-US" altLang="ko-KR" sz="3200" baseline="-25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endParaRPr kumimoji="1" lang="ko-KR" altLang="en-US" sz="2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45" y="3239755"/>
            <a:ext cx="660912" cy="6331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40" y="5091981"/>
            <a:ext cx="660912" cy="6331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32" y="3178691"/>
            <a:ext cx="660912" cy="6331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11" y="4028595"/>
            <a:ext cx="660912" cy="6331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05" y="4381818"/>
            <a:ext cx="660912" cy="633178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979417" y="2911679"/>
            <a:ext cx="2710988" cy="218030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17" y="3946825"/>
            <a:ext cx="660912" cy="63317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92" y="5262819"/>
            <a:ext cx="660912" cy="63317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37" y="6062169"/>
            <a:ext cx="660912" cy="6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Information Eclipsing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9788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kumimoji="1" lang="en-US" altLang="ko-KR" dirty="0" smtClean="0"/>
          </a:p>
          <a:p>
            <a:pPr marL="342900" indent="-342900">
              <a:buFont typeface="Arial" charset="0"/>
              <a:buChar char="•"/>
            </a:pPr>
            <a:endParaRPr kumimoji="1" lang="en-US" altLang="ko-KR" baseline="-25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9061" y="1227909"/>
            <a:ext cx="9788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어떤 노드가 알고 있던 정보와 </a:t>
            </a:r>
            <a:r>
              <a:rPr kumimoji="1" lang="ko-KR" altLang="en-US" dirty="0"/>
              <a:t>새로운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 정보가 모순되면 전파하지 않습니다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새로운 블록</a:t>
            </a:r>
            <a:r>
              <a:rPr kumimoji="1" lang="en-US" altLang="ko-KR" dirty="0" smtClean="0"/>
              <a:t>(B</a:t>
            </a:r>
            <a:r>
              <a:rPr kumimoji="1" lang="en-US" altLang="ko-KR" baseline="-25000" dirty="0" smtClean="0"/>
              <a:t>h+1</a:t>
            </a:r>
            <a:r>
              <a:rPr kumimoji="1" lang="en-US" altLang="ko-KR" dirty="0" smtClean="0"/>
              <a:t>, B’</a:t>
            </a:r>
            <a:r>
              <a:rPr kumimoji="1" lang="en-US" altLang="ko-KR" baseline="-25000" dirty="0" smtClean="0"/>
              <a:t>h+1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이 발견되고 이를 전파하는 모습입니다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ko-KR" baseline="-25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5459661" y="3878304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dirty="0" err="1" smtClean="0">
                <a:solidFill>
                  <a:srgbClr val="FF0000"/>
                </a:solidFill>
              </a:rPr>
              <a:t>P</a:t>
            </a:r>
            <a:r>
              <a:rPr kumimoji="1" lang="en-US" altLang="ko-KR" sz="2800" baseline="-25000" dirty="0" err="1" smtClean="0">
                <a:solidFill>
                  <a:srgbClr val="FF0000"/>
                </a:solidFill>
              </a:rPr>
              <a:t>h</a:t>
            </a:r>
            <a:endParaRPr kumimoji="1" lang="ko-KR" altLang="en-US" sz="2400" baseline="-250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73" y="4649708"/>
            <a:ext cx="660912" cy="63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6" y="5503665"/>
            <a:ext cx="660912" cy="6331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61" y="5503665"/>
            <a:ext cx="660912" cy="6331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92" y="5262819"/>
            <a:ext cx="660912" cy="63317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4" y="4649708"/>
            <a:ext cx="660912" cy="633178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4128655" y="4461164"/>
            <a:ext cx="4031672" cy="23079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8791778" y="2253371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kumimoji="1" lang="en-US" altLang="ko-KR" sz="2800" baseline="-25000" smtClean="0">
                <a:solidFill>
                  <a:schemeClr val="accent6">
                    <a:lumMod val="75000"/>
                  </a:schemeClr>
                </a:solidFill>
              </a:rPr>
              <a:t>h+1,b</a:t>
            </a:r>
            <a:endParaRPr kumimoji="1" lang="ko-KR" alt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153" y="3039028"/>
            <a:ext cx="660912" cy="6331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402" y="4512335"/>
            <a:ext cx="660912" cy="6331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48" y="3811869"/>
            <a:ext cx="660912" cy="6331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153" y="4633592"/>
            <a:ext cx="660912" cy="6331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979" y="3521006"/>
            <a:ext cx="660912" cy="63317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7730935" y="2850483"/>
            <a:ext cx="3449683" cy="265318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10" y="3783569"/>
            <a:ext cx="660912" cy="6331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2040259" y="2314566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kumimoji="1" lang="en-US" altLang="ko-KR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h+1,b</a:t>
            </a:r>
            <a:r>
              <a:rPr kumimoji="1" lang="en-US" altLang="ko-KR" sz="3200" baseline="-25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endParaRPr kumimoji="1" lang="ko-KR" altLang="en-US" sz="2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30" y="3204314"/>
            <a:ext cx="660912" cy="6331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79" y="4755682"/>
            <a:ext cx="660912" cy="6331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32" y="3178691"/>
            <a:ext cx="660912" cy="6331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45" y="4317003"/>
            <a:ext cx="660912" cy="6331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416" y="4061609"/>
            <a:ext cx="660912" cy="633178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979416" y="2911678"/>
            <a:ext cx="3539153" cy="271136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17" y="3946825"/>
            <a:ext cx="660912" cy="63317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37" y="6062169"/>
            <a:ext cx="660912" cy="6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03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099061" y="1227909"/>
            <a:ext cx="9788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어떤 노드가 알고 있던 정보와 </a:t>
            </a:r>
            <a:r>
              <a:rPr kumimoji="1" lang="ko-KR" altLang="en-US" dirty="0"/>
              <a:t>새로운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 정보가 모순되면 전파하지 않습니다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새로운 블록</a:t>
            </a:r>
            <a:r>
              <a:rPr kumimoji="1" lang="en-US" altLang="ko-KR" dirty="0" smtClean="0"/>
              <a:t>(B</a:t>
            </a:r>
            <a:r>
              <a:rPr kumimoji="1" lang="en-US" altLang="ko-KR" baseline="-25000" dirty="0" smtClean="0"/>
              <a:t>h+1</a:t>
            </a:r>
            <a:r>
              <a:rPr kumimoji="1" lang="en-US" altLang="ko-KR" dirty="0" smtClean="0"/>
              <a:t>, B’</a:t>
            </a:r>
            <a:r>
              <a:rPr kumimoji="1" lang="en-US" altLang="ko-KR" baseline="-25000" dirty="0" smtClean="0"/>
              <a:t>h+1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이 발견되고 이를 전파하는 모습입니다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kumimoji="1" lang="en-US" altLang="ko-KR" baseline="-25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Information Eclipsing</a:t>
            </a:r>
            <a:endParaRPr kumimoji="1"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5422779" y="4569030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dirty="0" err="1" smtClean="0">
                <a:solidFill>
                  <a:srgbClr val="FF0000"/>
                </a:solidFill>
              </a:rPr>
              <a:t>P</a:t>
            </a:r>
            <a:r>
              <a:rPr kumimoji="1" lang="en-US" altLang="ko-KR" sz="2800" baseline="-25000" dirty="0" err="1" smtClean="0">
                <a:solidFill>
                  <a:srgbClr val="FF0000"/>
                </a:solidFill>
              </a:rPr>
              <a:t>h</a:t>
            </a:r>
            <a:endParaRPr kumimoji="1" lang="ko-KR" altLang="en-US" sz="2400" baseline="-250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22" y="4195746"/>
            <a:ext cx="660912" cy="63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443" y="5180083"/>
            <a:ext cx="660912" cy="6331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59" y="5072271"/>
            <a:ext cx="660912" cy="63317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53" y="4109572"/>
            <a:ext cx="660912" cy="633178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323180" y="5180083"/>
            <a:ext cx="1691420" cy="16307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8418322" y="2256275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kumimoji="1" lang="en-US" altLang="ko-KR" sz="2800" baseline="-25000" smtClean="0">
                <a:solidFill>
                  <a:schemeClr val="accent6">
                    <a:lumMod val="75000"/>
                  </a:schemeClr>
                </a:solidFill>
              </a:rPr>
              <a:t>h+1,b</a:t>
            </a:r>
            <a:endParaRPr kumimoji="1" lang="ko-KR" alt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153" y="3039028"/>
            <a:ext cx="660912" cy="6331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402" y="4512335"/>
            <a:ext cx="660912" cy="6331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48" y="3811869"/>
            <a:ext cx="660912" cy="6331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153" y="4633592"/>
            <a:ext cx="660912" cy="6331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979" y="3521006"/>
            <a:ext cx="660912" cy="63317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6734621" y="2850483"/>
            <a:ext cx="4445997" cy="328708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10" y="3783569"/>
            <a:ext cx="660912" cy="6331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2528848" y="2202167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kumimoji="1" lang="en-US" altLang="ko-KR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h+1,b</a:t>
            </a:r>
            <a:r>
              <a:rPr kumimoji="1" lang="en-US" altLang="ko-KR" sz="3200" baseline="-25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endParaRPr kumimoji="1" lang="ko-KR" altLang="en-US" sz="2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30" y="3204314"/>
            <a:ext cx="660912" cy="6331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79" y="4755682"/>
            <a:ext cx="660912" cy="6331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32" y="3178691"/>
            <a:ext cx="660912" cy="6331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45" y="4317003"/>
            <a:ext cx="660912" cy="6331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416" y="4061609"/>
            <a:ext cx="660912" cy="633178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845128" y="2790447"/>
            <a:ext cx="4692763" cy="346577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17" y="3946825"/>
            <a:ext cx="660912" cy="63317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92" y="5262819"/>
            <a:ext cx="660912" cy="6331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37" y="6062169"/>
            <a:ext cx="660912" cy="6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2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099061" y="1227909"/>
            <a:ext cx="978883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어떤 노드가 알고 있던 정보와 </a:t>
            </a:r>
            <a:r>
              <a:rPr kumimoji="1" lang="ko-KR" altLang="en-US" dirty="0"/>
              <a:t>새로운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 정보가 모순되면 전파하지 않습니다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새로운 블록</a:t>
            </a:r>
            <a:r>
              <a:rPr kumimoji="1" lang="en-US" altLang="ko-KR" dirty="0" smtClean="0"/>
              <a:t>(B</a:t>
            </a:r>
            <a:r>
              <a:rPr kumimoji="1" lang="en-US" altLang="ko-KR" baseline="-25000" dirty="0" smtClean="0"/>
              <a:t>h+1</a:t>
            </a:r>
            <a:r>
              <a:rPr kumimoji="1" lang="en-US" altLang="ko-KR" dirty="0" smtClean="0"/>
              <a:t>, B’</a:t>
            </a:r>
            <a:r>
              <a:rPr kumimoji="1" lang="en-US" altLang="ko-KR" baseline="-25000" dirty="0" smtClean="0"/>
              <a:t>h+1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이 발견되고 이를 전파하는 모습입니다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ko-KR" altLang="en-US" dirty="0" smtClean="0"/>
              <a:t>서로다른 </a:t>
            </a:r>
            <a:r>
              <a:rPr kumimoji="1" lang="en-US" altLang="ko-KR" dirty="0" smtClean="0"/>
              <a:t>partition</a:t>
            </a:r>
            <a:r>
              <a:rPr kumimoji="1" lang="ko-KR" altLang="en-US" dirty="0" smtClean="0"/>
              <a:t>의 경계에 있는 </a:t>
            </a:r>
            <a:r>
              <a:rPr kumimoji="1" lang="en-US" altLang="ko-KR" dirty="0" smtClean="0"/>
              <a:t>fork</a:t>
            </a:r>
            <a:r>
              <a:rPr kumimoji="1" lang="ko-KR" altLang="en-US" dirty="0" smtClean="0"/>
              <a:t>의 가능성을 감지하여 노드들은 전파를 멈춥니다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marL="342900" indent="-342900">
              <a:buFont typeface="Arial" charset="0"/>
              <a:buChar char="•"/>
            </a:pPr>
            <a:endParaRPr kumimoji="1" lang="en-US" altLang="ko-KR" baseline="-25000" dirty="0" smtClean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Information Eclipsing</a:t>
            </a:r>
            <a:endParaRPr kumimoji="1" lang="ko-KR" altLang="en-US" sz="2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148" y="4135195"/>
            <a:ext cx="660912" cy="63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32" y="5488116"/>
            <a:ext cx="660912" cy="6331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22" y="5365101"/>
            <a:ext cx="660912" cy="63317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88" y="4154184"/>
            <a:ext cx="660912" cy="633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8418322" y="2256275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kumimoji="1" lang="en-US" altLang="ko-KR" sz="2800" baseline="-25000" smtClean="0">
                <a:solidFill>
                  <a:schemeClr val="accent6">
                    <a:lumMod val="75000"/>
                  </a:schemeClr>
                </a:solidFill>
              </a:rPr>
              <a:t>h+1,b</a:t>
            </a:r>
            <a:endParaRPr kumimoji="1" lang="ko-KR" alt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153" y="3039028"/>
            <a:ext cx="660912" cy="6331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402" y="4512335"/>
            <a:ext cx="660912" cy="6331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48" y="3811869"/>
            <a:ext cx="660912" cy="6331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153" y="4633592"/>
            <a:ext cx="660912" cy="6331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979" y="3521006"/>
            <a:ext cx="660912" cy="63317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6243971" y="2850483"/>
            <a:ext cx="4936648" cy="363344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10" y="3783569"/>
            <a:ext cx="660912" cy="6331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2528848" y="2202167"/>
            <a:ext cx="13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kumimoji="1" lang="en-US" altLang="ko-KR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h+1,b</a:t>
            </a:r>
            <a:r>
              <a:rPr kumimoji="1" lang="en-US" altLang="ko-KR" sz="3200" baseline="-250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endParaRPr kumimoji="1" lang="ko-KR" altLang="en-US" sz="2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30" y="3204314"/>
            <a:ext cx="660912" cy="6331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79" y="4755682"/>
            <a:ext cx="660912" cy="6331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32" y="3178691"/>
            <a:ext cx="660912" cy="6331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45" y="4317003"/>
            <a:ext cx="660912" cy="6331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416" y="4061609"/>
            <a:ext cx="660912" cy="633178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845128" y="2790447"/>
            <a:ext cx="5200189" cy="358264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17" y="3946825"/>
            <a:ext cx="660912" cy="63317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52" y="4937554"/>
            <a:ext cx="660912" cy="6331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F2E11C4-CDEC-4777-97E8-953E8219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824" y="4982373"/>
            <a:ext cx="660912" cy="633178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737244" y="3932971"/>
            <a:ext cx="5026471" cy="2865376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719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16314</TotalTime>
  <Words>706</Words>
  <Application>Microsoft Macintosh PowerPoint</Application>
  <PresentationFormat>와이드스크린</PresentationFormat>
  <Paragraphs>118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Cambria Math</vt:lpstr>
      <vt:lpstr>Arial</vt:lpstr>
      <vt:lpstr>Office 테마</vt:lpstr>
      <vt:lpstr>Information Propagation in the Bitcoin Network  Christian Decker,* Roger Wattenhofert  13-th IEEE International Conference on Peer-to-Peer Computing 2013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Bitcoin’s Public Topology and Influential Nodes</dc:title>
  <dc:creator>설유환</dc:creator>
  <cp:lastModifiedBy>설유환</cp:lastModifiedBy>
  <cp:revision>125</cp:revision>
  <dcterms:created xsi:type="dcterms:W3CDTF">2017-12-14T10:28:20Z</dcterms:created>
  <dcterms:modified xsi:type="dcterms:W3CDTF">2018-01-02T07:16:52Z</dcterms:modified>
</cp:coreProperties>
</file>