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2" r:id="rId6"/>
    <p:sldId id="264" r:id="rId7"/>
    <p:sldId id="269" r:id="rId8"/>
    <p:sldId id="266" r:id="rId9"/>
    <p:sldId id="263" r:id="rId10"/>
    <p:sldId id="267" r:id="rId11"/>
    <p:sldId id="268" r:id="rId12"/>
    <p:sldId id="271" r:id="rId13"/>
    <p:sldId id="270" r:id="rId14"/>
    <p:sldId id="273" r:id="rId15"/>
    <p:sldId id="274" r:id="rId16"/>
    <p:sldId id="275" r:id="rId17"/>
    <p:sldId id="272" r:id="rId18"/>
    <p:sldId id="26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25"/>
    <p:restoredTop sz="84818"/>
  </p:normalViewPr>
  <p:slideViewPr>
    <p:cSldViewPr snapToGrid="0" snapToObjects="1">
      <p:cViewPr varScale="1">
        <p:scale>
          <a:sx n="96" d="100"/>
          <a:sy n="96" d="100"/>
        </p:scale>
        <p:origin x="15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D154D-6F0F-A84E-8138-A9DAE6B971B3}" type="datetimeFigureOut">
              <a:rPr kumimoji="1" lang="ko-KR" altLang="en-US" smtClean="0"/>
              <a:t>2017-12-26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6127A-013E-9C44-A760-649B6F27EE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9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용어정리입니다 </a:t>
            </a:r>
            <a:endParaRPr kumimoji="1" lang="en-US" altLang="ko-KR" dirty="0"/>
          </a:p>
          <a:p>
            <a:r>
              <a:rPr kumimoji="1" lang="ko-KR" altLang="en-US" dirty="0"/>
              <a:t>비트코인의 피어들은 </a:t>
            </a:r>
            <a:r>
              <a:rPr kumimoji="1" lang="en-US" altLang="ko-KR" dirty="0" err="1"/>
              <a:t>addrMan</a:t>
            </a:r>
            <a:r>
              <a:rPr kumimoji="1" lang="ko-KR" altLang="en-US" dirty="0"/>
              <a:t>통해 자기가</a:t>
            </a:r>
            <a:r>
              <a:rPr kumimoji="1" lang="ko-KR" altLang="en-US" baseline="0" dirty="0"/>
              <a:t> 알고있는 </a:t>
            </a:r>
            <a:r>
              <a:rPr kumimoji="1" lang="ko-KR" altLang="en-US" baseline="0" dirty="0" err="1"/>
              <a:t>피어들을</a:t>
            </a:r>
            <a:r>
              <a:rPr kumimoji="1" lang="ko-KR" altLang="en-US" baseline="0" dirty="0"/>
              <a:t> </a:t>
            </a:r>
            <a:r>
              <a:rPr kumimoji="1" lang="en-US" altLang="ko-KR" baseline="0" dirty="0"/>
              <a:t>(peers.dat)</a:t>
            </a:r>
            <a:r>
              <a:rPr kumimoji="1" lang="ko-KR" altLang="en-US" baseline="0" dirty="0"/>
              <a:t>이름의 파일에 저장합니다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r>
              <a:rPr kumimoji="1" lang="ko-KR" altLang="en-US" baseline="0" dirty="0" err="1"/>
              <a:t>비트코인</a:t>
            </a:r>
            <a:r>
              <a:rPr kumimoji="1" lang="ko-KR" altLang="en-US" baseline="0" dirty="0"/>
              <a:t> 클라이언트가 실행되면 </a:t>
            </a:r>
            <a:r>
              <a:rPr kumimoji="1" lang="en-US" altLang="ko-KR" baseline="0" dirty="0"/>
              <a:t>peers.dat</a:t>
            </a:r>
            <a:r>
              <a:rPr kumimoji="1" lang="ko-KR" altLang="en-US" baseline="0" dirty="0"/>
              <a:t>에 있는 주소들을 가지고 통신을 시작하며</a:t>
            </a:r>
            <a:r>
              <a:rPr kumimoji="1" lang="en-US" altLang="ko-KR" baseline="0" dirty="0"/>
              <a:t>, peers.dat</a:t>
            </a:r>
            <a:r>
              <a:rPr kumimoji="1" lang="ko-KR" altLang="en-US" baseline="0" dirty="0"/>
              <a:t>가 비어있는 최초상태에는 하드코딩되어있는 </a:t>
            </a:r>
            <a:r>
              <a:rPr kumimoji="1" lang="en-US" altLang="ko-KR" baseline="0" dirty="0"/>
              <a:t>DNS</a:t>
            </a:r>
            <a:r>
              <a:rPr kumimoji="1" lang="ko-KR" altLang="en-US" baseline="0" dirty="0"/>
              <a:t>통해 주소를 받습니다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  <a:p>
            <a:r>
              <a:rPr kumimoji="1" lang="ko-KR" altLang="en-US" dirty="0"/>
              <a:t>각 노드들은 연결활성화 되어있는 </a:t>
            </a:r>
            <a:r>
              <a:rPr kumimoji="1" lang="ko-KR" altLang="en-US" dirty="0" err="1"/>
              <a:t>피어들을</a:t>
            </a:r>
            <a:r>
              <a:rPr kumimoji="1" lang="ko-KR" altLang="en-US" dirty="0"/>
              <a:t> 가지는데 이를 </a:t>
            </a:r>
            <a:r>
              <a:rPr kumimoji="1" lang="ko-KR" altLang="en-US" dirty="0" err="1"/>
              <a:t>이웃노드</a:t>
            </a:r>
            <a:r>
              <a:rPr kumimoji="1" lang="en-US" altLang="ko-KR" dirty="0"/>
              <a:t>, neighbor</a:t>
            </a:r>
            <a:r>
              <a:rPr kumimoji="1" lang="ko-KR" altLang="en-US" dirty="0"/>
              <a:t>라고 합니다</a:t>
            </a:r>
            <a:r>
              <a:rPr kumimoji="1" lang="en-US" altLang="ko-KR" dirty="0"/>
              <a:t>.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8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때문에 약간의 추가요소를 넣어 </a:t>
            </a:r>
            <a:r>
              <a:rPr kumimoji="1" lang="ko-KR" altLang="en-US" dirty="0" err="1"/>
              <a:t>커넥션판별을</a:t>
            </a:r>
            <a:r>
              <a:rPr kumimoji="1" lang="ko-KR" altLang="en-US" dirty="0"/>
              <a:t> 하도록 제안합니다</a:t>
            </a:r>
            <a:r>
              <a:rPr kumimoji="1" lang="en-US" altLang="ko-KR" dirty="0"/>
              <a:t>. Relay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timestamp</a:t>
            </a:r>
            <a:r>
              <a:rPr kumimoji="1" lang="ko-KR" altLang="en-US" dirty="0"/>
              <a:t>들은 </a:t>
            </a:r>
            <a:r>
              <a:rPr kumimoji="1" lang="en-US" altLang="ko-KR" dirty="0"/>
              <a:t>update</a:t>
            </a:r>
            <a:r>
              <a:rPr kumimoji="1" lang="ko-KR" altLang="en-US" dirty="0"/>
              <a:t>되지않고 같은 값이 넘어가게 되므로 네트워크상에 </a:t>
            </a:r>
            <a:r>
              <a:rPr kumimoji="1" lang="en-US" altLang="ko-KR" dirty="0"/>
              <a:t>not unique</a:t>
            </a:r>
            <a:r>
              <a:rPr kumimoji="1" lang="ko-KR" altLang="en-US" dirty="0"/>
              <a:t>하게 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따라서 </a:t>
            </a:r>
            <a:r>
              <a:rPr kumimoji="1" lang="en-US" altLang="ko-KR" dirty="0"/>
              <a:t>2</a:t>
            </a:r>
            <a:r>
              <a:rPr kumimoji="1" lang="ko-KR" altLang="en-US" dirty="0"/>
              <a:t>시간 미만의 </a:t>
            </a:r>
            <a:r>
              <a:rPr kumimoji="1" lang="en-US" altLang="ko-KR" dirty="0"/>
              <a:t>timestamp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unique</a:t>
            </a:r>
            <a:r>
              <a:rPr kumimoji="1" lang="ko-KR" altLang="en-US" dirty="0"/>
              <a:t>한지 </a:t>
            </a:r>
            <a:r>
              <a:rPr kumimoji="1" lang="en-US" altLang="ko-KR" dirty="0"/>
              <a:t>not unique</a:t>
            </a:r>
            <a:r>
              <a:rPr kumimoji="1" lang="ko-KR" altLang="en-US" dirty="0"/>
              <a:t>한지 추가로 검정하여 </a:t>
            </a:r>
            <a:r>
              <a:rPr kumimoji="1" lang="en-US" altLang="ko-KR" dirty="0"/>
              <a:t>outgoing connection</a:t>
            </a:r>
            <a:r>
              <a:rPr kumimoji="1" lang="ko-KR" altLang="en-US" dirty="0"/>
              <a:t>을 판별합니다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4055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평가방법입니다</a:t>
            </a:r>
            <a:r>
              <a:rPr kumimoji="1" lang="en-US" altLang="ko-KR" dirty="0"/>
              <a:t>. 5</a:t>
            </a:r>
            <a:r>
              <a:rPr kumimoji="1" lang="ko-KR" altLang="en-US" dirty="0"/>
              <a:t>개의 </a:t>
            </a:r>
            <a:r>
              <a:rPr kumimoji="1" lang="ko-KR" altLang="en-US" dirty="0" err="1"/>
              <a:t>실측노드를</a:t>
            </a:r>
            <a:r>
              <a:rPr kumimoji="1" lang="ko-KR" altLang="en-US" dirty="0"/>
              <a:t> 이용하는데요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실험전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/>
              <a:t>시간 실험 후 </a:t>
            </a:r>
            <a:r>
              <a:rPr kumimoji="1" lang="en-US" altLang="ko-KR" dirty="0"/>
              <a:t>4</a:t>
            </a:r>
            <a:r>
              <a:rPr kumimoji="1" lang="ko-KR" altLang="en-US" dirty="0"/>
              <a:t>시간까지 모든 스냅샷에서 다 나타나는 </a:t>
            </a:r>
            <a:r>
              <a:rPr kumimoji="1" lang="en-US" altLang="ko-KR" dirty="0"/>
              <a:t>connection</a:t>
            </a:r>
            <a:r>
              <a:rPr kumimoji="1" lang="ko-KR" altLang="en-US" dirty="0"/>
              <a:t>을</a:t>
            </a:r>
            <a:r>
              <a:rPr kumimoji="1" lang="en-US" altLang="ko-KR" dirty="0"/>
              <a:t> Stable edge</a:t>
            </a:r>
            <a:r>
              <a:rPr kumimoji="1" lang="ko-KR" altLang="en-US" dirty="0"/>
              <a:t>라 하고 만약에 </a:t>
            </a:r>
            <a:r>
              <a:rPr kumimoji="1" lang="en-US" altLang="ko-KR" dirty="0" err="1"/>
              <a:t>addressProbe</a:t>
            </a:r>
            <a:r>
              <a:rPr kumimoji="1" lang="ko-KR" altLang="en-US" dirty="0"/>
              <a:t>가 찾지 못하면 </a:t>
            </a:r>
            <a:r>
              <a:rPr kumimoji="1" lang="en-US" altLang="ko-KR" dirty="0"/>
              <a:t>False Negative</a:t>
            </a:r>
            <a:r>
              <a:rPr kumimoji="1" lang="ko-KR" altLang="en-US" dirty="0"/>
              <a:t>로 카운트 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실험내내 최소 한번은 나타난 커넥션은 </a:t>
            </a:r>
            <a:r>
              <a:rPr kumimoji="1" lang="en-US" altLang="ko-KR" dirty="0"/>
              <a:t>transient edge</a:t>
            </a:r>
            <a:r>
              <a:rPr kumimoji="1" lang="ko-KR" altLang="en-US" dirty="0"/>
              <a:t>라 하고 </a:t>
            </a:r>
            <a:r>
              <a:rPr kumimoji="1" lang="en-US" altLang="ko-KR" dirty="0" err="1"/>
              <a:t>addressProbe</a:t>
            </a:r>
            <a:r>
              <a:rPr kumimoji="1" lang="ko-KR" altLang="en-US" dirty="0"/>
              <a:t>가 이를 찾아내면 </a:t>
            </a:r>
            <a:r>
              <a:rPr kumimoji="1" lang="en-US" altLang="ko-KR" dirty="0"/>
              <a:t>True Positive</a:t>
            </a:r>
            <a:r>
              <a:rPr kumimoji="1" lang="ko-KR" altLang="en-US" dirty="0"/>
              <a:t>로는 카운트하지만 이를 못 찾은 경우에는 </a:t>
            </a:r>
            <a:r>
              <a:rPr kumimoji="1" lang="en-US" altLang="ko-KR" dirty="0"/>
              <a:t>False Negative</a:t>
            </a:r>
            <a:r>
              <a:rPr kumimoji="1" lang="ko-KR" altLang="en-US" dirty="0"/>
              <a:t>로 카운트하지 않습니다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아래 표는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개의 노드들을 </a:t>
            </a:r>
            <a:r>
              <a:rPr kumimoji="1" lang="en-US" altLang="ko-KR" dirty="0"/>
              <a:t>18</a:t>
            </a:r>
            <a:r>
              <a:rPr kumimoji="1" lang="ko-KR" altLang="en-US" dirty="0"/>
              <a:t>일동안 실험시킨 결과입니다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안타깝게도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모두 </a:t>
            </a:r>
            <a:r>
              <a:rPr kumimoji="1" lang="en-US" altLang="ko-KR" dirty="0"/>
              <a:t>18</a:t>
            </a:r>
            <a:r>
              <a:rPr kumimoji="1" lang="ko-KR" altLang="en-US" dirty="0"/>
              <a:t>일 내내 살아있지는 못하였기 때문에</a:t>
            </a:r>
            <a:r>
              <a:rPr kumimoji="1" lang="en-US" altLang="ko-KR" dirty="0"/>
              <a:t> </a:t>
            </a:r>
            <a:r>
              <a:rPr kumimoji="1" lang="ko-KR" altLang="en-US" dirty="0"/>
              <a:t>각각 실험날짜 만큼 평균값을 기록했다고 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결과는 굉장히 낮은 </a:t>
            </a:r>
            <a:r>
              <a:rPr kumimoji="1" lang="en-US" altLang="ko-KR" dirty="0"/>
              <a:t>False Positive </a:t>
            </a:r>
            <a:r>
              <a:rPr kumimoji="1" lang="ko-KR" altLang="en-US" dirty="0"/>
              <a:t>비율을 보여줍니다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원인으로는 </a:t>
            </a:r>
            <a:r>
              <a:rPr kumimoji="1" lang="en-US" altLang="ko-KR" dirty="0"/>
              <a:t>timestamp</a:t>
            </a:r>
            <a:r>
              <a:rPr kumimoji="1" lang="ko-KR" altLang="en-US" dirty="0"/>
              <a:t>가 네트워크 전체에 제대로 퍼지지 않을 때 </a:t>
            </a:r>
            <a:r>
              <a:rPr kumimoji="1" lang="en-US" altLang="ko-KR" dirty="0"/>
              <a:t>non unique timestamp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unique</a:t>
            </a:r>
            <a:r>
              <a:rPr kumimoji="1" lang="ko-KR" altLang="en-US" dirty="0"/>
              <a:t>라고 판단하는 경우를 생각하고 있습니다</a:t>
            </a:r>
            <a:r>
              <a:rPr kumimoji="1" lang="en-US" altLang="ko-KR" dirty="0"/>
              <a:t>. False Negative</a:t>
            </a:r>
            <a:r>
              <a:rPr kumimoji="1" lang="ko-KR" altLang="en-US" dirty="0"/>
              <a:t>의 경우 </a:t>
            </a:r>
            <a:r>
              <a:rPr kumimoji="1" lang="en-US" altLang="ko-KR" dirty="0" err="1"/>
              <a:t>AddressProbe</a:t>
            </a:r>
            <a:r>
              <a:rPr kumimoji="1" lang="ko-KR" altLang="en-US" dirty="0"/>
              <a:t>가 </a:t>
            </a:r>
            <a:r>
              <a:rPr kumimoji="1" lang="ko-KR" altLang="en-US" dirty="0" err="1"/>
              <a:t>피어들의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addrMan</a:t>
            </a:r>
            <a:r>
              <a:rPr kumimoji="1" lang="ko-KR" altLang="en-US" dirty="0"/>
              <a:t>를 덜 얻어내어 </a:t>
            </a:r>
            <a:r>
              <a:rPr kumimoji="1" lang="en-US" altLang="ko-KR" dirty="0" err="1"/>
              <a:t>getAddr</a:t>
            </a:r>
            <a:r>
              <a:rPr kumimoji="1" lang="ko-KR" altLang="en-US" dirty="0"/>
              <a:t>를 충분히 못 </a:t>
            </a:r>
            <a:r>
              <a:rPr kumimoji="1" lang="ko-KR" altLang="en-US" dirty="0" err="1"/>
              <a:t>뿌리는경우를</a:t>
            </a:r>
            <a:r>
              <a:rPr kumimoji="1" lang="ko-KR" altLang="en-US" dirty="0"/>
              <a:t> 주 원인으로 생각하고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4683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이 그래프로 알 수 있듯이 평균적으로 노드들의 </a:t>
            </a:r>
            <a:r>
              <a:rPr kumimoji="1" lang="en-US" altLang="ko-KR" dirty="0"/>
              <a:t>8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12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outgoing connection</a:t>
            </a:r>
            <a:r>
              <a:rPr kumimoji="1" lang="ko-KR" altLang="en-US" dirty="0"/>
              <a:t>을 가지고 있는 것을 볼 수 있습니다</a:t>
            </a:r>
            <a:r>
              <a:rPr kumimoji="1" lang="en-US" altLang="ko-KR" dirty="0"/>
              <a:t>. </a:t>
            </a:r>
            <a:r>
              <a:rPr kumimoji="1" lang="ko-KR" altLang="en-US" dirty="0" err="1"/>
              <a:t>비트코인</a:t>
            </a:r>
            <a:r>
              <a:rPr kumimoji="1" lang="ko-KR" altLang="en-US" dirty="0"/>
              <a:t> 코어 클라이언트가 기본값으로 </a:t>
            </a:r>
            <a:r>
              <a:rPr kumimoji="1" lang="en-US" altLang="ko-KR" dirty="0"/>
              <a:t>8 outgoing</a:t>
            </a:r>
            <a:r>
              <a:rPr kumimoji="1" lang="ko-KR" altLang="en-US" dirty="0"/>
              <a:t>커넥션 시도를 잡아 놓는다는 것을 감안하면 </a:t>
            </a:r>
            <a:r>
              <a:rPr kumimoji="1" lang="en-US" altLang="ko-KR" dirty="0" err="1"/>
              <a:t>AddressProbe</a:t>
            </a:r>
            <a:r>
              <a:rPr kumimoji="1" lang="ko-KR" altLang="en-US" dirty="0"/>
              <a:t>의 실측결과가 꽤나 정확하다고 볼 수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7151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다음 그림은 각 </a:t>
            </a:r>
            <a:r>
              <a:rPr kumimoji="1" lang="ko-KR" altLang="en-US" dirty="0" err="1"/>
              <a:t>피어들의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커넥션수를</a:t>
            </a:r>
            <a:r>
              <a:rPr kumimoji="1" lang="ko-KR" altLang="en-US" dirty="0"/>
              <a:t> 시각화한 것입니다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크기가 큰 원일 수록 높은 </a:t>
            </a:r>
            <a:r>
              <a:rPr kumimoji="1" lang="en-US" altLang="ko-KR" dirty="0"/>
              <a:t>degree</a:t>
            </a:r>
            <a:r>
              <a:rPr kumimoji="1" lang="ko-KR" altLang="en-US" dirty="0"/>
              <a:t>를 가지는 것인데요</a:t>
            </a:r>
            <a:r>
              <a:rPr kumimoji="1" lang="en-US" altLang="ko-KR" dirty="0"/>
              <a:t>, </a:t>
            </a:r>
            <a:r>
              <a:rPr kumimoji="1" lang="ko-KR" altLang="en-US" dirty="0"/>
              <a:t>평균적으로 </a:t>
            </a:r>
            <a:r>
              <a:rPr kumimoji="1" lang="en-US" altLang="ko-KR" dirty="0"/>
              <a:t>8~12 degree</a:t>
            </a:r>
            <a:r>
              <a:rPr kumimoji="1" lang="ko-KR" altLang="en-US" dirty="0"/>
              <a:t>를 가지지만 </a:t>
            </a:r>
            <a:r>
              <a:rPr kumimoji="1" lang="en-US" altLang="ko-KR" dirty="0"/>
              <a:t>80</a:t>
            </a:r>
            <a:r>
              <a:rPr kumimoji="1" lang="ko-KR" altLang="en-US" dirty="0"/>
              <a:t>이상의 </a:t>
            </a:r>
            <a:r>
              <a:rPr kumimoji="1" lang="en-US" altLang="ko-KR" dirty="0"/>
              <a:t>high degree</a:t>
            </a:r>
            <a:r>
              <a:rPr kumimoji="1" lang="ko-KR" altLang="en-US" dirty="0"/>
              <a:t>를 유지하는 노드들의 경우가 적지 않다는 것을 알 수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이런 특별한 노드들을 하나하나 분류 해본 결과 그들 중 반 이상은 </a:t>
            </a:r>
            <a:r>
              <a:rPr kumimoji="1" lang="ko-KR" altLang="en-US" dirty="0" err="1"/>
              <a:t>마이닝풀이며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클라우드위에서</a:t>
            </a:r>
            <a:r>
              <a:rPr kumimoji="1" lang="ko-KR" altLang="en-US" dirty="0"/>
              <a:t> 서비스되는 노드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비트코인</a:t>
            </a:r>
            <a:r>
              <a:rPr kumimoji="1" lang="ko-KR" altLang="en-US" dirty="0"/>
              <a:t> 지갑서비스도 존재한다는 것을 식별할 수 있었습니다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그리고 겉보기에는 </a:t>
            </a:r>
            <a:r>
              <a:rPr kumimoji="1" lang="ko-KR" altLang="en-US" dirty="0" err="1"/>
              <a:t>비트코인</a:t>
            </a:r>
            <a:r>
              <a:rPr kumimoji="1" lang="ko-KR" altLang="en-US" dirty="0"/>
              <a:t> 네트워크의 의도대로 </a:t>
            </a:r>
            <a:r>
              <a:rPr kumimoji="1" lang="en-US" altLang="ko-KR" dirty="0"/>
              <a:t>random</a:t>
            </a:r>
            <a:r>
              <a:rPr kumimoji="1" lang="ko-KR" altLang="en-US" dirty="0"/>
              <a:t>한 모습을 유지하는 것 처럼 보이고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3853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하지만</a:t>
            </a:r>
            <a:r>
              <a:rPr kumimoji="1" lang="en-US" altLang="ko-KR" dirty="0"/>
              <a:t> Louvain community detection algorithm</a:t>
            </a:r>
            <a:r>
              <a:rPr kumimoji="1" lang="ko-KR" altLang="en-US" dirty="0"/>
              <a:t>이라는 방법을 통해 </a:t>
            </a:r>
            <a:r>
              <a:rPr kumimoji="1" lang="ko-KR" altLang="en-US" dirty="0" err="1"/>
              <a:t>비트코인</a:t>
            </a:r>
            <a:r>
              <a:rPr kumimoji="1" lang="ko-KR" altLang="en-US" dirty="0"/>
              <a:t> 네트워크의 커뮤니티 군집도를 파악해보았습니다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알고리즘에 따라 </a:t>
            </a:r>
            <a:r>
              <a:rPr kumimoji="1" lang="en-US" altLang="ko-KR" dirty="0"/>
              <a:t>Community connectedness</a:t>
            </a:r>
            <a:r>
              <a:rPr kumimoji="1" lang="ko-KR" altLang="en-US" dirty="0"/>
              <a:t>라는 측정값을 내는데 </a:t>
            </a:r>
            <a:r>
              <a:rPr kumimoji="1" lang="ko-KR" altLang="en-US" dirty="0" err="1"/>
              <a:t>전체엣지분의</a:t>
            </a:r>
            <a:r>
              <a:rPr kumimoji="1" lang="ko-KR" altLang="en-US" dirty="0"/>
              <a:t> 커뮤니티 내부로 향하는 </a:t>
            </a:r>
            <a:r>
              <a:rPr kumimoji="1" lang="ko-KR" altLang="en-US" dirty="0" err="1"/>
              <a:t>인트라엣지를</a:t>
            </a:r>
            <a:r>
              <a:rPr kumimoji="1" lang="ko-KR" altLang="en-US" dirty="0"/>
              <a:t> 가중평균낸 값으로써 이 값이 높을수록 안쪽으로 고이는 데이터의 분포와 흐름이 </a:t>
            </a:r>
            <a:r>
              <a:rPr kumimoji="1" lang="ko-KR" altLang="en-US" dirty="0" err="1"/>
              <a:t>안좋은</a:t>
            </a:r>
            <a:r>
              <a:rPr kumimoji="1" lang="ko-KR" altLang="en-US" dirty="0"/>
              <a:t> 상태로 볼 수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따라서 이 값이 </a:t>
            </a:r>
            <a:r>
              <a:rPr kumimoji="1" lang="ko-KR" altLang="en-US" dirty="0" err="1"/>
              <a:t>낮을때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비트코인</a:t>
            </a:r>
            <a:r>
              <a:rPr kumimoji="1" lang="ko-KR" altLang="en-US" dirty="0"/>
              <a:t> 네트워크가 건강하다고 볼 수 </a:t>
            </a:r>
            <a:r>
              <a:rPr kumimoji="1" lang="ko-KR" altLang="en-US" dirty="0" err="1"/>
              <a:t>있을것</a:t>
            </a:r>
            <a:r>
              <a:rPr kumimoji="1" lang="ko-KR" altLang="en-US" dirty="0"/>
              <a:t> 입니다</a:t>
            </a:r>
            <a:r>
              <a:rPr kumimoji="1" lang="en-US" altLang="ko-KR" dirty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Figure6</a:t>
            </a:r>
            <a:r>
              <a:rPr kumimoji="1" lang="ko-KR" altLang="en-US" dirty="0"/>
              <a:t>은 </a:t>
            </a:r>
            <a:r>
              <a:rPr kumimoji="1" lang="ko-KR" altLang="en-US" dirty="0" err="1"/>
              <a:t>비트코인</a:t>
            </a:r>
            <a:r>
              <a:rPr kumimoji="1" lang="ko-KR" altLang="en-US" dirty="0"/>
              <a:t> 네트워크의 </a:t>
            </a:r>
            <a:r>
              <a:rPr kumimoji="1" lang="en-US" altLang="ko-KR" dirty="0"/>
              <a:t>Community connectedness</a:t>
            </a:r>
            <a:r>
              <a:rPr kumimoji="1" lang="ko-KR" altLang="en-US" dirty="0"/>
              <a:t>의 상태를 판별하기 위해 같은 꼭지점과 </a:t>
            </a:r>
            <a:r>
              <a:rPr kumimoji="1" lang="ko-KR" altLang="en-US" dirty="0" err="1"/>
              <a:t>엣지를</a:t>
            </a:r>
            <a:r>
              <a:rPr kumimoji="1" lang="ko-KR" altLang="en-US" dirty="0"/>
              <a:t> 가지는 무작위그래프 </a:t>
            </a:r>
            <a:r>
              <a:rPr kumimoji="1" lang="en-US" altLang="ko-KR" dirty="0"/>
              <a:t>133</a:t>
            </a:r>
            <a:r>
              <a:rPr kumimoji="1" lang="ko-KR" altLang="en-US" dirty="0"/>
              <a:t>개를 생성하여 연결성을 비교조사한 것이고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랜덤그래프보다 전체적으로 높게 </a:t>
            </a:r>
            <a:r>
              <a:rPr kumimoji="1" lang="ko-KR" altLang="en-US" dirty="0" err="1"/>
              <a:t>나오는것을</a:t>
            </a:r>
            <a:r>
              <a:rPr kumimoji="1" lang="ko-KR" altLang="en-US" dirty="0"/>
              <a:t> 볼 수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따라서 </a:t>
            </a:r>
            <a:r>
              <a:rPr kumimoji="1" lang="ko-KR" altLang="en-US" dirty="0" err="1"/>
              <a:t>비트코인</a:t>
            </a:r>
            <a:r>
              <a:rPr kumimoji="1" lang="ko-KR" altLang="en-US" dirty="0"/>
              <a:t> 네트워크가 비교적 덜 건강한 랜덤그래프를 띈다고 볼 수 있으며 최초의 피어 </a:t>
            </a:r>
            <a:r>
              <a:rPr kumimoji="1" lang="ko-KR" altLang="en-US" dirty="0" err="1"/>
              <a:t>연결시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하드코딩된</a:t>
            </a:r>
            <a:r>
              <a:rPr kumimoji="1" lang="ko-KR" altLang="en-US" dirty="0"/>
              <a:t> </a:t>
            </a:r>
            <a:r>
              <a:rPr kumimoji="1" lang="en-US" altLang="ko-KR" dirty="0"/>
              <a:t>DNS</a:t>
            </a:r>
            <a:r>
              <a:rPr kumimoji="1" lang="ko-KR" altLang="en-US" dirty="0"/>
              <a:t>연결 방법을 쓰는 경우 때문에 몇몇 노드에 집중되는 현상을 이 원인으로 제시하고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1582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이 논문에서는 오래 지속되는 연결을 유지함으로써 네트워크를 넓게 관찰 할 수 있고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컨트롤채널을 이용해 동시에 여러 실험을 할 수 있으며</a:t>
            </a:r>
            <a:r>
              <a:rPr kumimoji="1" lang="en-US" altLang="ko-KR" dirty="0"/>
              <a:t>, </a:t>
            </a:r>
            <a:r>
              <a:rPr kumimoji="1" lang="ko-KR" altLang="en-US" dirty="0"/>
              <a:t>로깅 시스템을 통해 지속적으로 측정 결과를 저장할 수 있는 특별한 플랫폼을 하나 구축합니다</a:t>
            </a:r>
            <a:r>
              <a:rPr kumimoji="1" lang="en-US" altLang="ko-KR" dirty="0"/>
              <a:t>.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9474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6724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비트코인 네트워크에서 피어간 브로드캐스팅하는 방법입니다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어떤 피어가 트랜잭션 혹은 블록을</a:t>
            </a:r>
            <a:r>
              <a:rPr kumimoji="1" lang="ko-KR" altLang="en-US" baseline="0" dirty="0"/>
              <a:t> 새로 알게 되면 그 해쉬값을 </a:t>
            </a:r>
            <a:r>
              <a:rPr kumimoji="1" lang="en-US" altLang="ko-KR" baseline="0" dirty="0"/>
              <a:t>INV</a:t>
            </a:r>
            <a:r>
              <a:rPr kumimoji="1" lang="ko-KR" altLang="en-US" baseline="0" dirty="0"/>
              <a:t>메세지에 담아 주변 피어들에게 전달합니다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전달받은 피어는 알고있는 정보가 아닌 새로운정보의 경우 </a:t>
            </a:r>
            <a:r>
              <a:rPr kumimoji="1" lang="en-US" altLang="ko-KR" baseline="0" dirty="0"/>
              <a:t>GETDATA</a:t>
            </a:r>
            <a:r>
              <a:rPr kumimoji="1" lang="ko-KR" altLang="en-US" baseline="0" dirty="0"/>
              <a:t> 메세지를 답하고 </a:t>
            </a:r>
            <a:r>
              <a:rPr kumimoji="1" lang="en-US" altLang="ko-KR" baseline="0" dirty="0"/>
              <a:t>GETDATA</a:t>
            </a:r>
            <a:r>
              <a:rPr kumimoji="1" lang="ko-KR" altLang="en-US" baseline="0" dirty="0"/>
              <a:t>를 받은 피어는 다시 해당 해쉬값의 관련정보를 담아 </a:t>
            </a:r>
            <a:r>
              <a:rPr kumimoji="1" lang="en-US" altLang="ko-KR" baseline="0" dirty="0"/>
              <a:t>TX or BLOCK</a:t>
            </a:r>
            <a:r>
              <a:rPr kumimoji="1" lang="ko-KR" altLang="en-US" baseline="0" dirty="0"/>
              <a:t>메</a:t>
            </a:r>
            <a:r>
              <a:rPr kumimoji="1" lang="ko-KR" altLang="en-US" dirty="0"/>
              <a:t>여기서 생기는 잠재적 위협입니다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정보들이 퍼지는 잠시동안 네트워크는 정보불일치 상태가됩니다</a:t>
            </a:r>
            <a:r>
              <a:rPr kumimoji="1" lang="en-US" altLang="ko-KR" dirty="0"/>
              <a:t>.</a:t>
            </a:r>
            <a:r>
              <a:rPr kumimoji="1" lang="ko-KR" altLang="en-US" baseline="0" dirty="0"/>
              <a:t> 이런점을 파고들어 악의적인 피어가 굉장히 빠른속도로 자기의 정보를 그 누구보다 빠르게 퍼트릴 수 있다면 비트코인 네트워크는 정보균형의 목적을 잃게 됩니다</a:t>
            </a:r>
            <a:r>
              <a:rPr kumimoji="1" lang="en-US" altLang="ko-KR" baseline="0" dirty="0"/>
              <a:t>.</a:t>
            </a:r>
            <a:endParaRPr kumimoji="1" lang="ko-KR" altLang="en-US" dirty="0"/>
          </a:p>
          <a:p>
            <a:r>
              <a:rPr kumimoji="1" lang="ko-KR" altLang="en-US" baseline="0" dirty="0"/>
              <a:t>세지를 전달하게됩니다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이런</a:t>
            </a:r>
            <a:r>
              <a:rPr kumimoji="1" lang="en-US" altLang="ko-KR" baseline="0" dirty="0"/>
              <a:t> gossip protocol</a:t>
            </a:r>
            <a:r>
              <a:rPr kumimoji="1" lang="ko-KR" altLang="en-US" baseline="0" dirty="0"/>
              <a:t>로 피어들은 닿을 수 있는한 계속해서 정보들을 브로드캐스팅하여 네트워크에 정보일관성을 유지합니다</a:t>
            </a:r>
            <a:r>
              <a:rPr kumimoji="1" lang="en-US" altLang="ko-KR" baseline="0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915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위와 같은 방법과 유사하게 </a:t>
            </a:r>
            <a:r>
              <a:rPr kumimoji="1" lang="ko-KR" altLang="en-US" dirty="0" err="1"/>
              <a:t>피어들은</a:t>
            </a:r>
            <a:r>
              <a:rPr kumimoji="1" lang="ko-KR" altLang="en-US" dirty="0"/>
              <a:t> 각자 알고있는 다른 피어 들의 주소정보를 지속적으로 네트워크에 흘립니다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대부분의 경우 </a:t>
            </a:r>
            <a:r>
              <a:rPr kumimoji="1" lang="en-US" altLang="ko-KR" dirty="0"/>
              <a:t>connected</a:t>
            </a:r>
            <a:r>
              <a:rPr kumimoji="1" lang="ko-KR" altLang="en-US" dirty="0"/>
              <a:t> 된 </a:t>
            </a:r>
            <a:r>
              <a:rPr kumimoji="1" lang="ko-KR" altLang="en-US" dirty="0" err="1"/>
              <a:t>피어간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getAddr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addr</a:t>
            </a:r>
            <a:r>
              <a:rPr kumimoji="1" lang="en-US" altLang="ko-KR" dirty="0"/>
              <a:t> Request handling</a:t>
            </a:r>
            <a:r>
              <a:rPr kumimoji="1" lang="ko-KR" altLang="en-US" dirty="0"/>
              <a:t>을 통해 정보를 주고받습니다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1341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하지만 </a:t>
            </a:r>
            <a:r>
              <a:rPr kumimoji="1" lang="en-US" altLang="ko-KR" dirty="0" err="1"/>
              <a:t>getAddr</a:t>
            </a:r>
            <a:r>
              <a:rPr kumimoji="1" lang="en-US" altLang="ko-KR" dirty="0"/>
              <a:t> request call </a:t>
            </a:r>
            <a:r>
              <a:rPr kumimoji="1" lang="ko-KR" altLang="en-US" dirty="0"/>
              <a:t>없이 </a:t>
            </a:r>
            <a:r>
              <a:rPr kumimoji="1" lang="en-US" altLang="ko-KR" dirty="0" err="1"/>
              <a:t>addr</a:t>
            </a:r>
            <a:r>
              <a:rPr kumimoji="1" lang="ko-KR" altLang="en-US" dirty="0"/>
              <a:t>를 광고하는 방법으로도 뿌려지게 됩니다</a:t>
            </a:r>
            <a:r>
              <a:rPr kumimoji="1" lang="en-US" altLang="ko-KR" dirty="0"/>
              <a:t>. 10</a:t>
            </a:r>
            <a:r>
              <a:rPr kumimoji="1" lang="ko-KR" altLang="en-US" dirty="0"/>
              <a:t>개 이하의 엔트리를 가지고 있는 </a:t>
            </a:r>
            <a:r>
              <a:rPr kumimoji="1" lang="en-US" altLang="ko-KR" dirty="0" err="1"/>
              <a:t>Addr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msg</a:t>
            </a:r>
            <a:r>
              <a:rPr kumimoji="1" lang="ko-KR" altLang="en-US" dirty="0"/>
              <a:t>를 받으면 </a:t>
            </a:r>
            <a:r>
              <a:rPr kumimoji="1" lang="en-US" altLang="ko-KR" dirty="0"/>
              <a:t>timestamp</a:t>
            </a:r>
            <a:r>
              <a:rPr kumimoji="1" lang="ko-KR" altLang="en-US" dirty="0"/>
              <a:t>를 업데이트 하지 않고 </a:t>
            </a:r>
            <a:r>
              <a:rPr kumimoji="1" lang="en-US" altLang="ko-KR" dirty="0"/>
              <a:t>neighbor</a:t>
            </a:r>
            <a:r>
              <a:rPr kumimoji="1" lang="ko-KR" altLang="en-US" dirty="0"/>
              <a:t>에게 그대로 전달하는 방식</a:t>
            </a:r>
            <a:r>
              <a:rPr kumimoji="1" lang="en-US" altLang="ko-KR" dirty="0"/>
              <a:t>, 24</a:t>
            </a:r>
            <a:r>
              <a:rPr kumimoji="1" lang="ko-KR" altLang="en-US" dirty="0"/>
              <a:t>시간마다 자기를 광고하거나 최초 </a:t>
            </a:r>
            <a:r>
              <a:rPr kumimoji="1" lang="ko-KR" altLang="en-US" dirty="0" err="1"/>
              <a:t>커넥트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핸드쉐이킹에서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version </a:t>
            </a:r>
            <a:r>
              <a:rPr kumimoji="1" lang="en-US" altLang="ko-KR" dirty="0" err="1"/>
              <a:t>msg</a:t>
            </a:r>
            <a:r>
              <a:rPr kumimoji="1" lang="ko-KR" altLang="en-US" dirty="0"/>
              <a:t>의 응답으로도 받게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4804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비트코인</a:t>
            </a:r>
            <a:r>
              <a:rPr kumimoji="1" lang="ko-KR" altLang="en-US" dirty="0"/>
              <a:t> 클라이언트가 </a:t>
            </a:r>
            <a:r>
              <a:rPr kumimoji="1" lang="en-US" altLang="ko-KR" dirty="0"/>
              <a:t>timestamp</a:t>
            </a:r>
            <a:r>
              <a:rPr kumimoji="1" lang="ko-KR" altLang="en-US" dirty="0"/>
              <a:t>를 어떻게 처리하는지 보시겠습니다</a:t>
            </a:r>
            <a:r>
              <a:rPr kumimoji="1" lang="en-US" altLang="ko-KR" dirty="0"/>
              <a:t>. Outgoing</a:t>
            </a:r>
            <a:r>
              <a:rPr kumimoji="1" lang="ko-KR" altLang="en-US" dirty="0"/>
              <a:t> </a:t>
            </a:r>
            <a:r>
              <a:rPr kumimoji="1" lang="en-US" altLang="ko-KR" dirty="0"/>
              <a:t>connection</a:t>
            </a:r>
            <a:r>
              <a:rPr kumimoji="1" lang="ko-KR" altLang="en-US" dirty="0"/>
              <a:t>에서는 </a:t>
            </a:r>
            <a:r>
              <a:rPr kumimoji="1" lang="en-US" altLang="ko-KR" dirty="0" err="1"/>
              <a:t>msg</a:t>
            </a:r>
            <a:r>
              <a:rPr kumimoji="1" lang="ko-KR" altLang="en-US" dirty="0"/>
              <a:t>교환이 있을 때 마다 </a:t>
            </a:r>
            <a:r>
              <a:rPr kumimoji="1" lang="en-US" altLang="ko-KR" dirty="0"/>
              <a:t>timestamp update</a:t>
            </a:r>
            <a:r>
              <a:rPr kumimoji="1" lang="ko-KR" altLang="en-US" dirty="0"/>
              <a:t>를 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하지만 </a:t>
            </a:r>
            <a:r>
              <a:rPr kumimoji="1" lang="en-US" altLang="ko-KR" dirty="0"/>
              <a:t>incoming connection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connection</a:t>
            </a:r>
            <a:r>
              <a:rPr kumimoji="1" lang="ko-KR" altLang="en-US" dirty="0"/>
              <a:t>이 생성되었을 때의 </a:t>
            </a:r>
            <a:r>
              <a:rPr kumimoji="1" lang="en-US" altLang="ko-KR" dirty="0"/>
              <a:t>timestamp</a:t>
            </a:r>
            <a:r>
              <a:rPr kumimoji="1" lang="ko-KR" altLang="en-US" dirty="0"/>
              <a:t>를 갖고있으며 </a:t>
            </a:r>
            <a:r>
              <a:rPr kumimoji="1" lang="en-US" altLang="ko-KR" dirty="0" err="1"/>
              <a:t>msg</a:t>
            </a:r>
            <a:r>
              <a:rPr kumimoji="1" lang="ko-KR" altLang="en-US" dirty="0"/>
              <a:t>를 교환해도 업데이트 하지않습니다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때문에 </a:t>
            </a:r>
            <a:r>
              <a:rPr kumimoji="1" lang="en-US" altLang="ko-KR" dirty="0"/>
              <a:t>incoming connection</a:t>
            </a:r>
            <a:r>
              <a:rPr kumimoji="1" lang="ko-KR" altLang="en-US" dirty="0"/>
              <a:t>이 </a:t>
            </a:r>
            <a:r>
              <a:rPr kumimoji="1" lang="ko-KR" altLang="en-US" dirty="0" err="1"/>
              <a:t>오래살아있는</a:t>
            </a:r>
            <a:r>
              <a:rPr kumimoji="1" lang="ko-KR" altLang="en-US" dirty="0"/>
              <a:t> 경우 </a:t>
            </a:r>
            <a:r>
              <a:rPr kumimoji="1" lang="en-US" altLang="ko-KR" dirty="0" err="1"/>
              <a:t>addr</a:t>
            </a:r>
            <a:r>
              <a:rPr kumimoji="1" lang="ko-KR" altLang="en-US" dirty="0"/>
              <a:t>메시지로는 살아있는지 </a:t>
            </a:r>
            <a:r>
              <a:rPr kumimoji="1" lang="ko-KR" altLang="en-US" dirty="0" err="1"/>
              <a:t>죽어있는</a:t>
            </a:r>
            <a:r>
              <a:rPr kumimoji="1" lang="ko-KR" altLang="en-US" dirty="0"/>
              <a:t> 지 알 수 없습니다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마지막으로 다른 </a:t>
            </a:r>
            <a:r>
              <a:rPr kumimoji="1" lang="ko-KR" altLang="en-US" dirty="0" err="1"/>
              <a:t>노드들로부터</a:t>
            </a:r>
            <a:r>
              <a:rPr kumimoji="1" lang="ko-KR" altLang="en-US" dirty="0"/>
              <a:t> 받은 </a:t>
            </a:r>
            <a:r>
              <a:rPr kumimoji="1" lang="en-US" altLang="ko-KR" dirty="0" err="1"/>
              <a:t>addr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msg</a:t>
            </a:r>
            <a:r>
              <a:rPr kumimoji="1" lang="ko-KR" altLang="en-US" dirty="0"/>
              <a:t>로 배운 주소들은 </a:t>
            </a:r>
            <a:r>
              <a:rPr kumimoji="1" lang="en-US" altLang="ko-KR" dirty="0"/>
              <a:t>2</a:t>
            </a:r>
            <a:r>
              <a:rPr kumimoji="1" lang="ko-KR" altLang="en-US" dirty="0"/>
              <a:t>시간만큼의 페널티를 주어 저장합니다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8812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전혀 직관적이지 못한 이 방식을 적용시킨 간단한 예제입니다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어떤 임의의 노드 </a:t>
            </a:r>
            <a:r>
              <a:rPr kumimoji="1" lang="en-US" altLang="ko-KR" dirty="0"/>
              <a:t>X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Y</a:t>
            </a:r>
            <a:r>
              <a:rPr kumimoji="1" lang="ko-KR" altLang="en-US" dirty="0"/>
              <a:t>에게 커넥션을 시도합니다</a:t>
            </a:r>
            <a:r>
              <a:rPr kumimoji="1" lang="en-US" altLang="ko-KR" dirty="0"/>
              <a:t>. Y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X</a:t>
            </a:r>
            <a:r>
              <a:rPr kumimoji="1" lang="ko-KR" altLang="en-US" dirty="0"/>
              <a:t>에 대한 </a:t>
            </a:r>
            <a:r>
              <a:rPr kumimoji="1" lang="en-US" altLang="ko-KR" dirty="0"/>
              <a:t>timestamp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t</a:t>
            </a:r>
            <a:r>
              <a:rPr kumimoji="1" lang="ko-KR" altLang="en-US" dirty="0"/>
              <a:t>로 갱신합니다</a:t>
            </a:r>
            <a:r>
              <a:rPr kumimoji="1" lang="en-US" altLang="ko-KR" dirty="0"/>
              <a:t>.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2292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그리고 </a:t>
            </a:r>
            <a:r>
              <a:rPr kumimoji="1" lang="en-US" altLang="ko-KR" dirty="0"/>
              <a:t>x</a:t>
            </a:r>
            <a:r>
              <a:rPr kumimoji="1" lang="ko-KR" altLang="en-US" dirty="0"/>
              <a:t>의 주소와 </a:t>
            </a:r>
            <a:r>
              <a:rPr kumimoji="1" lang="en-US" altLang="ko-KR" dirty="0"/>
              <a:t>timestamp</a:t>
            </a:r>
            <a:r>
              <a:rPr kumimoji="1" lang="ko-KR" altLang="en-US" dirty="0"/>
              <a:t>를 자신 이웃 </a:t>
            </a:r>
            <a:r>
              <a:rPr kumimoji="1" lang="ko-KR" altLang="en-US" dirty="0" err="1"/>
              <a:t>노드중</a:t>
            </a:r>
            <a:r>
              <a:rPr kumimoji="1" lang="ko-KR" altLang="en-US" dirty="0"/>
              <a:t> 랜덤으로 골라 </a:t>
            </a:r>
            <a:r>
              <a:rPr kumimoji="1" lang="ko-KR" altLang="en-US" dirty="0" err="1"/>
              <a:t>릴레이합니다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5134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계속해서 릴레이를 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노드 </a:t>
            </a:r>
            <a:r>
              <a:rPr kumimoji="1" lang="en-US" altLang="ko-KR" dirty="0"/>
              <a:t>Y</a:t>
            </a:r>
            <a:r>
              <a:rPr kumimoji="1" lang="ko-KR" altLang="en-US" dirty="0"/>
              <a:t>부터 </a:t>
            </a:r>
            <a:r>
              <a:rPr kumimoji="1" lang="en-US" altLang="ko-KR" dirty="0"/>
              <a:t>r1</a:t>
            </a:r>
            <a:r>
              <a:rPr kumimoji="1" lang="ko-KR" altLang="en-US" dirty="0"/>
              <a:t>까지 모두 </a:t>
            </a:r>
            <a:r>
              <a:rPr kumimoji="1" lang="en-US" altLang="ko-KR" dirty="0"/>
              <a:t>x</a:t>
            </a:r>
            <a:r>
              <a:rPr kumimoji="1" lang="ko-KR" altLang="en-US" dirty="0" err="1"/>
              <a:t>에대한</a:t>
            </a:r>
            <a:r>
              <a:rPr kumimoji="1" lang="ko-KR" altLang="en-US" dirty="0"/>
              <a:t> 주소와 </a:t>
            </a:r>
            <a:r>
              <a:rPr kumimoji="1" lang="en-US" altLang="ko-KR" dirty="0"/>
              <a:t>t</a:t>
            </a:r>
            <a:r>
              <a:rPr kumimoji="1" lang="ko-KR" altLang="en-US" dirty="0"/>
              <a:t>값의 </a:t>
            </a:r>
            <a:r>
              <a:rPr kumimoji="1" lang="en-US" altLang="ko-KR" dirty="0"/>
              <a:t>timestamp</a:t>
            </a:r>
            <a:r>
              <a:rPr kumimoji="1" lang="ko-KR" altLang="en-US" dirty="0"/>
              <a:t>를 가지고있습니다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3031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err="1"/>
              <a:t>이런식으로</a:t>
            </a:r>
            <a:r>
              <a:rPr kumimoji="1" lang="ko-KR" altLang="en-US" dirty="0"/>
              <a:t> 릴레이가 진행되는 중에 어떤 임의의 노드 </a:t>
            </a:r>
            <a:r>
              <a:rPr kumimoji="1" lang="en-US" altLang="ko-KR" dirty="0"/>
              <a:t>l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r0</a:t>
            </a:r>
            <a:r>
              <a:rPr kumimoji="1" lang="ko-KR" altLang="en-US" dirty="0"/>
              <a:t>에게 </a:t>
            </a:r>
            <a:r>
              <a:rPr kumimoji="1" lang="en-US" altLang="ko-KR" dirty="0" err="1"/>
              <a:t>getAddr</a:t>
            </a:r>
            <a:r>
              <a:rPr kumimoji="1" lang="ko-KR" altLang="en-US" dirty="0"/>
              <a:t>를 통해 </a:t>
            </a:r>
            <a:r>
              <a:rPr kumimoji="1" lang="en-US" altLang="ko-KR" dirty="0"/>
              <a:t>x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timestamp</a:t>
            </a:r>
            <a:r>
              <a:rPr kumimoji="1" lang="ko-KR" altLang="en-US" dirty="0"/>
              <a:t>를 다시 배우게 되면 </a:t>
            </a:r>
            <a:r>
              <a:rPr kumimoji="1" lang="en-US" altLang="ko-KR" dirty="0"/>
              <a:t>l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-2</a:t>
            </a:r>
            <a:r>
              <a:rPr kumimoji="1" lang="ko-KR" altLang="en-US" dirty="0"/>
              <a:t>만큼의 페널티를 먹인 후 업데이트합니다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이런 </a:t>
            </a:r>
            <a:r>
              <a:rPr kumimoji="1" lang="en-US" altLang="ko-KR" dirty="0"/>
              <a:t>peer</a:t>
            </a:r>
            <a:r>
              <a:rPr kumimoji="1" lang="ko-KR" altLang="en-US" dirty="0"/>
              <a:t> </a:t>
            </a:r>
            <a:r>
              <a:rPr kumimoji="1" lang="en-US" altLang="ko-KR" dirty="0"/>
              <a:t>discovery </a:t>
            </a:r>
            <a:r>
              <a:rPr kumimoji="1" lang="ko-KR" altLang="en-US" dirty="0"/>
              <a:t>성질을 분석해 간단히</a:t>
            </a:r>
            <a:r>
              <a:rPr kumimoji="1" lang="en-US" altLang="ko-KR" dirty="0"/>
              <a:t> timestamp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2h</a:t>
            </a:r>
            <a:r>
              <a:rPr kumimoji="1" lang="ko-KR" altLang="en-US" dirty="0"/>
              <a:t>미만이면 </a:t>
            </a:r>
            <a:r>
              <a:rPr kumimoji="1" lang="en-US" altLang="ko-KR" dirty="0"/>
              <a:t>outgoing connection </a:t>
            </a:r>
            <a:r>
              <a:rPr kumimoji="1" lang="ko-KR" altLang="en-US" dirty="0"/>
              <a:t>되었고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이상이면 </a:t>
            </a:r>
            <a:r>
              <a:rPr kumimoji="1" lang="en-US" altLang="ko-KR" dirty="0" err="1"/>
              <a:t>getAddr</a:t>
            </a:r>
            <a:r>
              <a:rPr kumimoji="1" lang="ko-KR" altLang="en-US" dirty="0"/>
              <a:t>로 배우고 있는 중이므로 연결되지 않았다 라고 판별 할 수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하지만 위의 예시에서 바로 볼 수 있는 것 처럼 방금 </a:t>
            </a:r>
            <a:r>
              <a:rPr kumimoji="1" lang="en-US" altLang="ko-KR" dirty="0"/>
              <a:t>relay</a:t>
            </a:r>
            <a:r>
              <a:rPr kumimoji="1" lang="ko-KR" altLang="en-US" dirty="0"/>
              <a:t>되어 받은 </a:t>
            </a:r>
            <a:r>
              <a:rPr kumimoji="1" lang="en-US" altLang="ko-KR" dirty="0"/>
              <a:t>N, r0, r1</a:t>
            </a:r>
            <a:r>
              <a:rPr kumimoji="1" lang="ko-KR" altLang="en-US" dirty="0"/>
              <a:t>들의 </a:t>
            </a:r>
            <a:r>
              <a:rPr kumimoji="1" lang="en-US" altLang="ko-KR" dirty="0"/>
              <a:t>X timestamp</a:t>
            </a:r>
            <a:r>
              <a:rPr kumimoji="1" lang="ko-KR" altLang="en-US" dirty="0"/>
              <a:t>들은 </a:t>
            </a:r>
            <a:r>
              <a:rPr kumimoji="1" lang="en-US" altLang="ko-KR" dirty="0"/>
              <a:t>2h</a:t>
            </a:r>
            <a:r>
              <a:rPr kumimoji="1" lang="ko-KR" altLang="en-US" dirty="0"/>
              <a:t>미만이지만 </a:t>
            </a:r>
            <a:r>
              <a:rPr kumimoji="1" lang="en-US" altLang="ko-KR" dirty="0"/>
              <a:t>outgoing connection</a:t>
            </a:r>
            <a:r>
              <a:rPr kumimoji="1" lang="ko-KR" altLang="en-US" dirty="0"/>
              <a:t>을 나타내지는 않으므로 </a:t>
            </a:r>
            <a:r>
              <a:rPr kumimoji="1" lang="en-US" altLang="ko-KR" dirty="0"/>
              <a:t>false positive</a:t>
            </a:r>
            <a:r>
              <a:rPr kumimoji="1" lang="ko-KR" altLang="en-US" dirty="0"/>
              <a:t> 오류가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또한 </a:t>
            </a:r>
            <a:r>
              <a:rPr kumimoji="1" lang="en-US" altLang="ko-KR" dirty="0" err="1"/>
              <a:t>addrMan</a:t>
            </a:r>
            <a:r>
              <a:rPr kumimoji="1" lang="ko-KR" altLang="en-US" dirty="0"/>
              <a:t>의 자료구조가 유한하므로 </a:t>
            </a:r>
            <a:r>
              <a:rPr kumimoji="1" lang="ko-KR" altLang="en-US" dirty="0" err="1"/>
              <a:t>주소업데이트</a:t>
            </a:r>
            <a:r>
              <a:rPr kumimoji="1" lang="ko-KR" altLang="en-US" dirty="0"/>
              <a:t> 과정에서 현재 연결활성화중인 </a:t>
            </a:r>
            <a:r>
              <a:rPr kumimoji="1" lang="en-US" altLang="ko-KR" dirty="0" err="1"/>
              <a:t>addr</a:t>
            </a:r>
            <a:r>
              <a:rPr kumimoji="1" lang="ko-KR" altLang="en-US" dirty="0"/>
              <a:t>정보가 밀려나가 연결성을 못 찾을 수도 있고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getAddr</a:t>
            </a:r>
            <a:r>
              <a:rPr kumimoji="1" lang="en-US" altLang="ko-KR" dirty="0"/>
              <a:t> </a:t>
            </a:r>
            <a:r>
              <a:rPr kumimoji="1" lang="ko-KR" altLang="en-US" dirty="0"/>
              <a:t>메시지의 응답으로 오는 </a:t>
            </a:r>
            <a:r>
              <a:rPr kumimoji="1" lang="en-US" altLang="ko-KR" dirty="0"/>
              <a:t>1000</a:t>
            </a:r>
            <a:r>
              <a:rPr kumimoji="1" lang="ko-KR" altLang="en-US" dirty="0"/>
              <a:t>개의 주소가 랜덤하게 골라지는 과정에서 </a:t>
            </a:r>
            <a:r>
              <a:rPr kumimoji="1" lang="en-US" altLang="ko-KR" dirty="0"/>
              <a:t>false negative </a:t>
            </a:r>
            <a:r>
              <a:rPr kumimoji="1" lang="ko-KR" altLang="en-US" dirty="0"/>
              <a:t>오류가 </a:t>
            </a:r>
            <a:r>
              <a:rPr kumimoji="1" lang="ko-KR" altLang="en-US" dirty="0" err="1"/>
              <a:t>생길수도</a:t>
            </a:r>
            <a:r>
              <a:rPr kumimoji="1" lang="ko-KR" altLang="en-US" dirty="0"/>
              <a:t>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6127A-013E-9C44-A760-649B6F27EE82}" type="slidenum">
              <a:rPr kumimoji="1" lang="ko-KR" altLang="en-US" smtClean="0"/>
              <a:t>11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025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2017-12-26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811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2017-12-26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507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2017-12-26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507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2017-12-26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251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2017-12-26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534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2017-12-26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13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2017-12-26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731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2017-12-26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728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2017-12-26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290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2017-12-26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73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057-CD51-EE43-ADBD-6A3A9432EFAD}" type="datetimeFigureOut">
              <a:rPr kumimoji="1" lang="ko-KR" altLang="en-US" smtClean="0"/>
              <a:t>2017-12-26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75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B7057-CD51-EE43-ADBD-6A3A9432EFAD}" type="datetimeFigureOut">
              <a:rPr kumimoji="1" lang="ko-KR" altLang="en-US" smtClean="0"/>
              <a:t>2017-12-26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CB05-059E-7C44-9753-5C94279466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035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81269" y="2663686"/>
            <a:ext cx="10429461" cy="1202635"/>
          </a:xfrm>
        </p:spPr>
        <p:txBody>
          <a:bodyPr>
            <a:normAutofit fontScale="90000"/>
          </a:bodyPr>
          <a:lstStyle/>
          <a:p>
            <a:r>
              <a:rPr kumimoji="1" lang="en-US" altLang="ko-KR" sz="2800" b="1" dirty="0"/>
              <a:t>Discovering Bitcoin’s Public Topology and Influential Nodes</a:t>
            </a:r>
            <a:br>
              <a:rPr kumimoji="1" lang="en-US" altLang="ko-KR" sz="2800" dirty="0"/>
            </a:br>
            <a:br>
              <a:rPr kumimoji="1" lang="en-US" altLang="ko-KR" sz="2400" dirty="0"/>
            </a:br>
            <a:r>
              <a:rPr lang="en-US" altLang="ko-KR" sz="2000" dirty="0"/>
              <a:t>A Miller, J Litton, A </a:t>
            </a:r>
            <a:r>
              <a:rPr lang="en-US" altLang="ko-KR" sz="2000" dirty="0" err="1"/>
              <a:t>Pachulski</a:t>
            </a:r>
            <a:r>
              <a:rPr lang="en-US" altLang="ko-KR" sz="2000" dirty="0"/>
              <a:t>, N Gupta, D Levin… - et al., 2015 - https://allquantor.at/blockchainbib/</a:t>
            </a:r>
            <a:br>
              <a:rPr lang="en-US" altLang="ko-KR" sz="3200" dirty="0"/>
            </a:b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3221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7CBF762C-563A-484C-8EBC-1DD1AE8A47E3}"/>
              </a:ext>
            </a:extLst>
          </p:cNvPr>
          <p:cNvSpPr txBox="1"/>
          <p:nvPr/>
        </p:nvSpPr>
        <p:spPr>
          <a:xfrm>
            <a:off x="831273" y="565265"/>
            <a:ext cx="10202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Ongoing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“</a:t>
            </a:r>
            <a:r>
              <a:rPr kumimoji="1" lang="en-US" altLang="ko-KR" sz="2400" b="1" dirty="0" err="1"/>
              <a:t>addr</a:t>
            </a:r>
            <a:r>
              <a:rPr kumimoji="1" lang="en-US" altLang="ko-KR" sz="2400" b="1" dirty="0"/>
              <a:t>”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advertisements : Relay simulation. </a:t>
            </a:r>
            <a:endParaRPr kumimoji="1" lang="ko-KR" altLang="en-US" sz="24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131ADC5-95A2-42BB-BFD0-05E4142811C3}"/>
              </a:ext>
            </a:extLst>
          </p:cNvPr>
          <p:cNvGrpSpPr/>
          <p:nvPr/>
        </p:nvGrpSpPr>
        <p:grpSpPr>
          <a:xfrm>
            <a:off x="4936324" y="2953773"/>
            <a:ext cx="5232644" cy="3660878"/>
            <a:chOff x="4936324" y="2953773"/>
            <a:chExt cx="5232644" cy="3660878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80E5C696-6184-4932-9019-2DC37A7FF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936324" y="2953773"/>
              <a:ext cx="1055387" cy="1011099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170EE6D2-D18A-4B13-8D37-B364BE0B8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936324" y="5587907"/>
              <a:ext cx="1055387" cy="1011099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3516C188-FAA5-4E87-878F-44A1BC8D2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53248" y="2956952"/>
              <a:ext cx="1055387" cy="1011099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9CE3F314-D5A6-4B69-9117-CC50770DB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00023" y="5603552"/>
              <a:ext cx="1055387" cy="1011099"/>
            </a:xfrm>
            <a:prstGeom prst="rect">
              <a:avLst/>
            </a:prstGeom>
          </p:spPr>
        </p:pic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892D3A1-4B5B-4E09-9235-289AF2B30F36}"/>
                </a:ext>
              </a:extLst>
            </p:cNvPr>
            <p:cNvGrpSpPr/>
            <p:nvPr/>
          </p:nvGrpSpPr>
          <p:grpSpPr>
            <a:xfrm>
              <a:off x="9066806" y="2956952"/>
              <a:ext cx="1102162" cy="3657699"/>
              <a:chOff x="9066806" y="2956952"/>
              <a:chExt cx="1102162" cy="3657699"/>
            </a:xfrm>
          </p:grpSpPr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E3540CFB-7E96-4F65-844C-9949798F65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066806" y="2956952"/>
                <a:ext cx="1055387" cy="1011099"/>
              </a:xfrm>
              <a:prstGeom prst="rect">
                <a:avLst/>
              </a:prstGeom>
            </p:spPr>
          </p:pic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CB01CBDA-D52A-4532-B3CE-DAB571A123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113581" y="5603552"/>
                <a:ext cx="1055387" cy="1011099"/>
              </a:xfrm>
              <a:prstGeom prst="rect">
                <a:avLst/>
              </a:prstGeom>
            </p:spPr>
          </p:pic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49E681D-30FC-4C6A-B65F-8C1BE01295C9}"/>
              </a:ext>
            </a:extLst>
          </p:cNvPr>
          <p:cNvGrpSpPr/>
          <p:nvPr/>
        </p:nvGrpSpPr>
        <p:grpSpPr>
          <a:xfrm>
            <a:off x="779247" y="4022711"/>
            <a:ext cx="10156439" cy="1589855"/>
            <a:chOff x="779247" y="4022711"/>
            <a:chExt cx="10156439" cy="1589855"/>
          </a:xfrm>
        </p:grpSpPr>
        <p:sp>
          <p:nvSpPr>
            <p:cNvPr id="33" name="TextBox 32"/>
            <p:cNvSpPr txBox="1"/>
            <p:nvPr/>
          </p:nvSpPr>
          <p:spPr>
            <a:xfrm>
              <a:off x="779247" y="5268672"/>
              <a:ext cx="13585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X</a:t>
              </a:r>
              <a:endParaRPr kumimoji="1" lang="ko-KR" altLang="en-US" sz="16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6092B5-AD74-4394-981C-4478C017164B}"/>
                </a:ext>
              </a:extLst>
            </p:cNvPr>
            <p:cNvSpPr txBox="1"/>
            <p:nvPr/>
          </p:nvSpPr>
          <p:spPr>
            <a:xfrm>
              <a:off x="2781989" y="5268672"/>
              <a:ext cx="13585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Y</a:t>
              </a:r>
              <a:endParaRPr kumimoji="1" lang="ko-KR" altLang="en-US" sz="1600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B93E36-2D11-4F63-B0DB-E6067B4F8A91}"/>
                </a:ext>
              </a:extLst>
            </p:cNvPr>
            <p:cNvSpPr txBox="1"/>
            <p:nvPr/>
          </p:nvSpPr>
          <p:spPr>
            <a:xfrm>
              <a:off x="4648200" y="5274012"/>
              <a:ext cx="1981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Y</a:t>
              </a:r>
              <a:r>
                <a:rPr kumimoji="1" lang="en-US" altLang="ko-KR" sz="1600" dirty="0"/>
                <a:t>’s neighbor #2, </a:t>
              </a:r>
              <a:r>
                <a:rPr kumimoji="1" lang="en-US" altLang="ko-KR" sz="1600" b="1" dirty="0"/>
                <a:t>N</a:t>
              </a:r>
              <a:r>
                <a:rPr kumimoji="1" lang="en-US" altLang="ko-KR" sz="1600" dirty="0"/>
                <a:t> </a:t>
              </a:r>
              <a:endParaRPr kumimoji="1" lang="ko-KR" altLang="en-US" sz="16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5D37CAD-651C-4721-A00F-86FE20D12196}"/>
                </a:ext>
              </a:extLst>
            </p:cNvPr>
            <p:cNvSpPr txBox="1"/>
            <p:nvPr/>
          </p:nvSpPr>
          <p:spPr>
            <a:xfrm>
              <a:off x="6781799" y="5274012"/>
              <a:ext cx="1706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r0</a:t>
              </a:r>
              <a:r>
                <a:rPr kumimoji="1" lang="en-US" altLang="ko-KR" sz="1600" dirty="0"/>
                <a:t> </a:t>
              </a:r>
              <a:endParaRPr kumimoji="1" lang="ko-KR" altLang="en-US" sz="16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A62D53D-790F-4FDD-857E-4BDF71A0B4DC}"/>
                </a:ext>
              </a:extLst>
            </p:cNvPr>
            <p:cNvSpPr txBox="1"/>
            <p:nvPr/>
          </p:nvSpPr>
          <p:spPr>
            <a:xfrm>
              <a:off x="8795357" y="5274012"/>
              <a:ext cx="1706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r1</a:t>
              </a:r>
              <a:r>
                <a:rPr kumimoji="1" lang="en-US" altLang="ko-KR" sz="1600" dirty="0"/>
                <a:t> </a:t>
              </a:r>
              <a:endParaRPr kumimoji="1" lang="ko-KR" altLang="en-US" sz="1600" dirty="0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D2740D52-1B98-43BD-8D68-CCB0D5634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0840" y="4273427"/>
              <a:ext cx="1055387" cy="1011099"/>
            </a:xfrm>
            <a:prstGeom prst="rect">
              <a:avLst/>
            </a:prstGeom>
          </p:spPr>
        </p:pic>
        <p:cxnSp>
          <p:nvCxnSpPr>
            <p:cNvPr id="34" name="직선 화살표 연결선 33"/>
            <p:cNvCxnSpPr>
              <a:cxnSpLocks/>
            </p:cNvCxnSpPr>
            <p:nvPr/>
          </p:nvCxnSpPr>
          <p:spPr>
            <a:xfrm>
              <a:off x="2137820" y="4684641"/>
              <a:ext cx="65440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56267F6-4031-4A12-8989-E03BC942A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3582" y="4273427"/>
              <a:ext cx="1055387" cy="1011099"/>
            </a:xfrm>
            <a:prstGeom prst="rect">
              <a:avLst/>
            </a:prstGeom>
          </p:spPr>
        </p:pic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3783CE6-DD1C-41DA-8B5A-9FAFE6825D1F}"/>
                </a:ext>
              </a:extLst>
            </p:cNvPr>
            <p:cNvCxnSpPr>
              <a:cxnSpLocks/>
            </p:cNvCxnSpPr>
            <p:nvPr/>
          </p:nvCxnSpPr>
          <p:spPr>
            <a:xfrm>
              <a:off x="4140562" y="4684641"/>
              <a:ext cx="6544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059C7F0-63C1-4FC4-BEB8-86A1FA43D9ED}"/>
                </a:ext>
              </a:extLst>
            </p:cNvPr>
            <p:cNvSpPr txBox="1"/>
            <p:nvPr/>
          </p:nvSpPr>
          <p:spPr>
            <a:xfrm>
              <a:off x="1780618" y="4022711"/>
              <a:ext cx="13585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Timestamp</a:t>
              </a:r>
              <a:br>
                <a:rPr kumimoji="1" lang="en-US" altLang="ko-KR" dirty="0"/>
              </a:br>
              <a:r>
                <a:rPr kumimoji="1" lang="en-US" altLang="ko-KR" dirty="0"/>
                <a:t>t</a:t>
              </a:r>
              <a:endParaRPr kumimoji="1" lang="ko-KR" altLang="en-US" dirty="0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DF2E11C4-CDEC-4777-97E8-953E82192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6324" y="4273427"/>
              <a:ext cx="1055387" cy="1011099"/>
            </a:xfrm>
            <a:prstGeom prst="rect">
              <a:avLst/>
            </a:prstGeom>
          </p:spPr>
        </p:pic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0AB6573-9E42-40F9-8091-1160DA834ABF}"/>
                </a:ext>
              </a:extLst>
            </p:cNvPr>
            <p:cNvCxnSpPr>
              <a:cxnSpLocks/>
            </p:cNvCxnSpPr>
            <p:nvPr/>
          </p:nvCxnSpPr>
          <p:spPr>
            <a:xfrm>
              <a:off x="6152242" y="4684641"/>
              <a:ext cx="7667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06FA7401-93B4-4EE5-9EA4-CA92C1DC3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9923" y="4273427"/>
              <a:ext cx="1055387" cy="1011099"/>
            </a:xfrm>
            <a:prstGeom prst="rect">
              <a:avLst/>
            </a:prstGeom>
          </p:spPr>
        </p:pic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A987E078-247B-4F00-98BC-ED9784C5F6DB}"/>
                </a:ext>
              </a:extLst>
            </p:cNvPr>
            <p:cNvCxnSpPr>
              <a:cxnSpLocks/>
            </p:cNvCxnSpPr>
            <p:nvPr/>
          </p:nvCxnSpPr>
          <p:spPr>
            <a:xfrm>
              <a:off x="8165800" y="4684641"/>
              <a:ext cx="7667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DBA6BB34-3236-4B85-BEF0-F7F0889B1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83481" y="4273427"/>
              <a:ext cx="1055387" cy="1011099"/>
            </a:xfrm>
            <a:prstGeom prst="rect">
              <a:avLst/>
            </a:prstGeom>
          </p:spPr>
        </p:pic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A63C530F-00C7-4787-9345-C2BDDBE3154C}"/>
                </a:ext>
              </a:extLst>
            </p:cNvPr>
            <p:cNvCxnSpPr>
              <a:cxnSpLocks/>
            </p:cNvCxnSpPr>
            <p:nvPr/>
          </p:nvCxnSpPr>
          <p:spPr>
            <a:xfrm>
              <a:off x="10168968" y="4684641"/>
              <a:ext cx="7667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D620667-D98E-4F11-8F1D-95407402E9EB}"/>
              </a:ext>
            </a:extLst>
          </p:cNvPr>
          <p:cNvSpPr txBox="1"/>
          <p:nvPr/>
        </p:nvSpPr>
        <p:spPr>
          <a:xfrm>
            <a:off x="1217383" y="1214054"/>
            <a:ext cx="10730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/>
              <a:t>node </a:t>
            </a:r>
            <a:r>
              <a:rPr kumimoji="1" lang="en-US" altLang="ko-KR" b="1" dirty="0"/>
              <a:t>X</a:t>
            </a:r>
            <a:r>
              <a:rPr kumimoji="1" lang="en-US" altLang="ko-KR" dirty="0"/>
              <a:t> initiates a connection to node </a:t>
            </a:r>
            <a:r>
              <a:rPr kumimoji="1" lang="en-US" altLang="ko-KR" b="1" dirty="0"/>
              <a:t>Y</a:t>
            </a:r>
            <a:r>
              <a:rPr kumimoji="1" lang="en-US" altLang="ko-KR" dirty="0"/>
              <a:t> at time </a:t>
            </a:r>
            <a:r>
              <a:rPr kumimoji="1" lang="en-US" altLang="ko-KR" i="1" dirty="0"/>
              <a:t>t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node </a:t>
            </a:r>
            <a:r>
              <a:rPr kumimoji="1" lang="en-US" altLang="ko-KR" b="1" dirty="0"/>
              <a:t>Y </a:t>
            </a:r>
            <a:r>
              <a:rPr kumimoji="1" lang="en-US" altLang="ko-KR" dirty="0"/>
              <a:t>relays the information about the connection to neighbor </a:t>
            </a:r>
            <a:r>
              <a:rPr kumimoji="1" lang="en-US" altLang="ko-KR" b="1" dirty="0"/>
              <a:t>N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and the randomized protocol further relays information about the connection to nodes r0, r1, … 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3375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217383" y="1214054"/>
            <a:ext cx="10730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/>
              <a:t>node </a:t>
            </a:r>
            <a:r>
              <a:rPr kumimoji="1" lang="en-US" altLang="ko-KR" b="1" dirty="0"/>
              <a:t>X</a:t>
            </a:r>
            <a:r>
              <a:rPr kumimoji="1" lang="en-US" altLang="ko-KR" dirty="0"/>
              <a:t> initiates a connection to node </a:t>
            </a:r>
            <a:r>
              <a:rPr kumimoji="1" lang="en-US" altLang="ko-KR" b="1" dirty="0"/>
              <a:t>Y</a:t>
            </a:r>
            <a:r>
              <a:rPr kumimoji="1" lang="en-US" altLang="ko-KR" dirty="0"/>
              <a:t> at time </a:t>
            </a:r>
            <a:r>
              <a:rPr kumimoji="1" lang="en-US" altLang="ko-KR" i="1" dirty="0"/>
              <a:t>t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node </a:t>
            </a:r>
            <a:r>
              <a:rPr kumimoji="1" lang="en-US" altLang="ko-KR" b="1" dirty="0"/>
              <a:t>Y </a:t>
            </a:r>
            <a:r>
              <a:rPr kumimoji="1" lang="en-US" altLang="ko-KR" dirty="0"/>
              <a:t>relays the information about the connection to neighbor </a:t>
            </a:r>
            <a:r>
              <a:rPr kumimoji="1" lang="en-US" altLang="ko-KR" b="1" dirty="0"/>
              <a:t>N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and the randomized protocol further relays information about the connection to nodes r0, r1, …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Finally, assume node </a:t>
            </a:r>
            <a:r>
              <a:rPr kumimoji="1" lang="en-US" altLang="ko-KR" b="1" dirty="0"/>
              <a:t>l </a:t>
            </a:r>
            <a:r>
              <a:rPr kumimoji="1" lang="en-US" altLang="ko-KR" dirty="0"/>
              <a:t>learns about node </a:t>
            </a:r>
            <a:r>
              <a:rPr kumimoji="1" lang="en-US" altLang="ko-KR" b="1" dirty="0"/>
              <a:t>X </a:t>
            </a:r>
            <a:r>
              <a:rPr kumimoji="1" lang="en-US" altLang="ko-KR" dirty="0"/>
              <a:t>from node </a:t>
            </a:r>
            <a:r>
              <a:rPr kumimoji="1" lang="en-US" altLang="ko-KR" b="1" dirty="0"/>
              <a:t>r0</a:t>
            </a:r>
            <a:r>
              <a:rPr kumimoji="1" lang="en-US" altLang="ko-KR" dirty="0"/>
              <a:t> at a later time (as a reply to a </a:t>
            </a:r>
            <a:r>
              <a:rPr kumimoji="1" lang="en-US" altLang="ko-KR" b="1" i="1" dirty="0"/>
              <a:t>“</a:t>
            </a:r>
            <a:r>
              <a:rPr kumimoji="1" lang="en-US" altLang="ko-KR" b="1" i="1" dirty="0" err="1"/>
              <a:t>getAddr</a:t>
            </a:r>
            <a:r>
              <a:rPr kumimoji="1" lang="en-US" altLang="ko-KR" b="1" i="1" dirty="0"/>
              <a:t>”</a:t>
            </a:r>
            <a:r>
              <a:rPr kumimoji="1" lang="en-US" altLang="ko-KR" dirty="0"/>
              <a:t>) </a:t>
            </a:r>
            <a:endParaRPr kumimoji="1"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BF762C-563A-484C-8EBC-1DD1AE8A47E3}"/>
              </a:ext>
            </a:extLst>
          </p:cNvPr>
          <p:cNvSpPr txBox="1"/>
          <p:nvPr/>
        </p:nvSpPr>
        <p:spPr>
          <a:xfrm>
            <a:off x="831273" y="565265"/>
            <a:ext cx="10202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Ongoing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“</a:t>
            </a:r>
            <a:r>
              <a:rPr kumimoji="1" lang="en-US" altLang="ko-KR" sz="2400" b="1" dirty="0" err="1"/>
              <a:t>addr</a:t>
            </a:r>
            <a:r>
              <a:rPr kumimoji="1" lang="en-US" altLang="ko-KR" sz="2400" b="1" dirty="0"/>
              <a:t>”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advertisements : Relay simulation. </a:t>
            </a:r>
            <a:endParaRPr kumimoji="1" lang="ko-KR" altLang="en-US" sz="2400" b="1" dirty="0"/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84144996-B771-46AA-B58E-2370D8245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5061" y="4516653"/>
            <a:ext cx="1055387" cy="1011099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58FCE505-CC2B-41CC-BC73-391F4F72AF80}"/>
              </a:ext>
            </a:extLst>
          </p:cNvPr>
          <p:cNvSpPr txBox="1"/>
          <p:nvPr/>
        </p:nvSpPr>
        <p:spPr>
          <a:xfrm>
            <a:off x="10356937" y="5517238"/>
            <a:ext cx="1706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/>
              <a:t>L</a:t>
            </a:r>
            <a:endParaRPr kumimoji="1" lang="ko-KR" altLang="en-US" sz="16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5F01214-C473-406C-AA57-D655A97FF825}"/>
              </a:ext>
            </a:extLst>
          </p:cNvPr>
          <p:cNvGrpSpPr/>
          <p:nvPr/>
        </p:nvGrpSpPr>
        <p:grpSpPr>
          <a:xfrm>
            <a:off x="7223760" y="3855720"/>
            <a:ext cx="3977640" cy="533400"/>
            <a:chOff x="7589520" y="4358640"/>
            <a:chExt cx="3977640" cy="533400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D91C82C-1D57-41B4-A74B-B7B0EF8482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4760" y="4358640"/>
              <a:ext cx="0" cy="4260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CB8050C9-E720-4CD5-A336-EF1C3D5C35A6}"/>
                </a:ext>
              </a:extLst>
            </p:cNvPr>
            <p:cNvCxnSpPr>
              <a:cxnSpLocks/>
            </p:cNvCxnSpPr>
            <p:nvPr/>
          </p:nvCxnSpPr>
          <p:spPr>
            <a:xfrm>
              <a:off x="7589520" y="4373880"/>
              <a:ext cx="397764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7F53B58D-1812-40CA-8711-9B425CC8B568}"/>
                </a:ext>
              </a:extLst>
            </p:cNvPr>
            <p:cNvCxnSpPr>
              <a:cxnSpLocks/>
            </p:cNvCxnSpPr>
            <p:nvPr/>
          </p:nvCxnSpPr>
          <p:spPr>
            <a:xfrm>
              <a:off x="11536680" y="4358641"/>
              <a:ext cx="0" cy="53339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C810FE7D-E48E-4C09-8168-244ED13F2949}"/>
              </a:ext>
            </a:extLst>
          </p:cNvPr>
          <p:cNvSpPr txBox="1"/>
          <p:nvPr/>
        </p:nvSpPr>
        <p:spPr>
          <a:xfrm>
            <a:off x="8588510" y="3169865"/>
            <a:ext cx="1358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Timestamp</a:t>
            </a:r>
            <a:br>
              <a:rPr kumimoji="1" lang="en-US" altLang="ko-KR" dirty="0"/>
            </a:br>
            <a:r>
              <a:rPr kumimoji="1" lang="en-US" altLang="ko-KR" dirty="0"/>
              <a:t>t’</a:t>
            </a:r>
            <a:endParaRPr kumimoji="1"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2DFDEE-1137-46CF-858A-AE40F9E2FE83}"/>
              </a:ext>
            </a:extLst>
          </p:cNvPr>
          <p:cNvSpPr/>
          <p:nvPr/>
        </p:nvSpPr>
        <p:spPr>
          <a:xfrm>
            <a:off x="2634742" y="5758304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b="1" dirty="0"/>
              <a:t>X: </a:t>
            </a:r>
            <a:r>
              <a:rPr kumimoji="1" lang="en-US" altLang="ko-KR" b="1" dirty="0" err="1"/>
              <a:t>ts</a:t>
            </a:r>
            <a:r>
              <a:rPr kumimoji="1" lang="en-US" altLang="ko-KR" b="1" dirty="0"/>
              <a:t>=t</a:t>
            </a:r>
            <a:endParaRPr kumimoji="1" lang="ko-KR" altLang="en-US" b="1" dirty="0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9B7A4FAD-C24F-47AC-AAB8-3F51EEB66F9C}"/>
              </a:ext>
            </a:extLst>
          </p:cNvPr>
          <p:cNvGrpSpPr/>
          <p:nvPr/>
        </p:nvGrpSpPr>
        <p:grpSpPr>
          <a:xfrm>
            <a:off x="458143" y="4265937"/>
            <a:ext cx="10156439" cy="1589855"/>
            <a:chOff x="779247" y="4022711"/>
            <a:chExt cx="10156439" cy="1589855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3ADBD7F-B260-489B-B48E-3003531CF700}"/>
                </a:ext>
              </a:extLst>
            </p:cNvPr>
            <p:cNvSpPr txBox="1"/>
            <p:nvPr/>
          </p:nvSpPr>
          <p:spPr>
            <a:xfrm>
              <a:off x="779247" y="5268672"/>
              <a:ext cx="13585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X</a:t>
              </a:r>
              <a:endParaRPr kumimoji="1" lang="ko-KR" altLang="en-US" sz="1600" b="1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1F69BEB-C368-4F4C-A063-16B1BB721E2B}"/>
                </a:ext>
              </a:extLst>
            </p:cNvPr>
            <p:cNvSpPr txBox="1"/>
            <p:nvPr/>
          </p:nvSpPr>
          <p:spPr>
            <a:xfrm>
              <a:off x="2781989" y="5268672"/>
              <a:ext cx="13585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Y</a:t>
              </a:r>
              <a:endParaRPr kumimoji="1" lang="ko-KR" altLang="en-US" sz="1600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8FA4F60-776D-4210-A2AB-45C87A2F3351}"/>
                </a:ext>
              </a:extLst>
            </p:cNvPr>
            <p:cNvSpPr txBox="1"/>
            <p:nvPr/>
          </p:nvSpPr>
          <p:spPr>
            <a:xfrm>
              <a:off x="4648200" y="5274012"/>
              <a:ext cx="1981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Y</a:t>
              </a:r>
              <a:r>
                <a:rPr kumimoji="1" lang="en-US" altLang="ko-KR" sz="1600" dirty="0"/>
                <a:t>’s neighbor #2, </a:t>
              </a:r>
              <a:r>
                <a:rPr kumimoji="1" lang="en-US" altLang="ko-KR" sz="1600" b="1" dirty="0"/>
                <a:t>N</a:t>
              </a:r>
              <a:r>
                <a:rPr kumimoji="1" lang="en-US" altLang="ko-KR" sz="1600" dirty="0"/>
                <a:t> </a:t>
              </a:r>
              <a:endParaRPr kumimoji="1" lang="ko-KR" altLang="en-US" sz="16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DFB24B4-7C77-4346-8517-14FAA5AF610E}"/>
                </a:ext>
              </a:extLst>
            </p:cNvPr>
            <p:cNvSpPr txBox="1"/>
            <p:nvPr/>
          </p:nvSpPr>
          <p:spPr>
            <a:xfrm>
              <a:off x="6781799" y="5274012"/>
              <a:ext cx="1706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r0</a:t>
              </a:r>
              <a:r>
                <a:rPr kumimoji="1" lang="en-US" altLang="ko-KR" sz="1600" dirty="0"/>
                <a:t> </a:t>
              </a:r>
              <a:endParaRPr kumimoji="1" lang="ko-KR" altLang="en-US" sz="16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BB58452-6EC9-4724-98BC-640EEAAD7084}"/>
                </a:ext>
              </a:extLst>
            </p:cNvPr>
            <p:cNvSpPr txBox="1"/>
            <p:nvPr/>
          </p:nvSpPr>
          <p:spPr>
            <a:xfrm>
              <a:off x="8795357" y="5274012"/>
              <a:ext cx="1706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r1</a:t>
              </a:r>
              <a:r>
                <a:rPr kumimoji="1" lang="en-US" altLang="ko-KR" sz="1600" dirty="0"/>
                <a:t> </a:t>
              </a:r>
              <a:endParaRPr kumimoji="1" lang="ko-KR" altLang="en-US" sz="1600" dirty="0"/>
            </a:p>
          </p:txBody>
        </p:sp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3CFA0168-0005-4DEC-95AE-69C8FC8F7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0840" y="4273427"/>
              <a:ext cx="1055387" cy="1011099"/>
            </a:xfrm>
            <a:prstGeom prst="rect">
              <a:avLst/>
            </a:prstGeom>
          </p:spPr>
        </p:pic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81DD9B79-4F1F-4B3A-BA6B-7FFF6C2C99D7}"/>
                </a:ext>
              </a:extLst>
            </p:cNvPr>
            <p:cNvCxnSpPr>
              <a:cxnSpLocks/>
            </p:cNvCxnSpPr>
            <p:nvPr/>
          </p:nvCxnSpPr>
          <p:spPr>
            <a:xfrm>
              <a:off x="2137820" y="4684641"/>
              <a:ext cx="65440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A53C57B4-50B8-4498-9F04-B608F999D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3582" y="4273427"/>
              <a:ext cx="1055387" cy="1011099"/>
            </a:xfrm>
            <a:prstGeom prst="rect">
              <a:avLst/>
            </a:prstGeom>
          </p:spPr>
        </p:pic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AD33FC7B-78AF-4D77-B6CC-13C4D1321CF6}"/>
                </a:ext>
              </a:extLst>
            </p:cNvPr>
            <p:cNvCxnSpPr>
              <a:cxnSpLocks/>
            </p:cNvCxnSpPr>
            <p:nvPr/>
          </p:nvCxnSpPr>
          <p:spPr>
            <a:xfrm>
              <a:off x="4140562" y="4684641"/>
              <a:ext cx="6544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661A429-0F6F-47C7-86F7-3F29CB43B4B2}"/>
                </a:ext>
              </a:extLst>
            </p:cNvPr>
            <p:cNvSpPr txBox="1"/>
            <p:nvPr/>
          </p:nvSpPr>
          <p:spPr>
            <a:xfrm>
              <a:off x="1780618" y="4022711"/>
              <a:ext cx="13585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Timestamp</a:t>
              </a:r>
              <a:br>
                <a:rPr kumimoji="1" lang="en-US" altLang="ko-KR" dirty="0"/>
              </a:br>
              <a:r>
                <a:rPr kumimoji="1" lang="en-US" altLang="ko-KR" dirty="0"/>
                <a:t>t</a:t>
              </a:r>
              <a:endParaRPr kumimoji="1" lang="ko-KR" altLang="en-US" dirty="0"/>
            </a:p>
          </p:txBody>
        </p:sp>
        <p:pic>
          <p:nvPicPr>
            <p:cNvPr id="131" name="그림 130">
              <a:extLst>
                <a:ext uri="{FF2B5EF4-FFF2-40B4-BE49-F238E27FC236}">
                  <a16:creationId xmlns:a16="http://schemas.microsoft.com/office/drawing/2014/main" id="{15E5DCCD-6459-4A94-9000-2D792C0F9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6324" y="4273427"/>
              <a:ext cx="1055387" cy="1011099"/>
            </a:xfrm>
            <a:prstGeom prst="rect">
              <a:avLst/>
            </a:prstGeom>
          </p:spPr>
        </p:pic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394971AD-1C76-401B-AAB2-F3F057C70374}"/>
                </a:ext>
              </a:extLst>
            </p:cNvPr>
            <p:cNvCxnSpPr>
              <a:cxnSpLocks/>
            </p:cNvCxnSpPr>
            <p:nvPr/>
          </p:nvCxnSpPr>
          <p:spPr>
            <a:xfrm>
              <a:off x="6152242" y="4684641"/>
              <a:ext cx="7667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1ABBB74A-1E3A-450D-9BA8-71056D35A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9923" y="4273427"/>
              <a:ext cx="1055387" cy="1011099"/>
            </a:xfrm>
            <a:prstGeom prst="rect">
              <a:avLst/>
            </a:prstGeom>
          </p:spPr>
        </p:pic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A106D04D-1DE2-4FD9-9EE3-5D591949BF36}"/>
                </a:ext>
              </a:extLst>
            </p:cNvPr>
            <p:cNvCxnSpPr>
              <a:cxnSpLocks/>
            </p:cNvCxnSpPr>
            <p:nvPr/>
          </p:nvCxnSpPr>
          <p:spPr>
            <a:xfrm>
              <a:off x="8165800" y="4684641"/>
              <a:ext cx="7667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C99668BA-00D9-4AE7-908D-A57E96C5B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83481" y="4273427"/>
              <a:ext cx="1055387" cy="1011099"/>
            </a:xfrm>
            <a:prstGeom prst="rect">
              <a:avLst/>
            </a:prstGeom>
          </p:spPr>
        </p:pic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E8DD423A-7D9F-415C-B0E1-CF1036774A7C}"/>
                </a:ext>
              </a:extLst>
            </p:cNvPr>
            <p:cNvCxnSpPr>
              <a:cxnSpLocks/>
            </p:cNvCxnSpPr>
            <p:nvPr/>
          </p:nvCxnSpPr>
          <p:spPr>
            <a:xfrm>
              <a:off x="10168968" y="4684641"/>
              <a:ext cx="7667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D0DB012-BED2-40B8-A81A-80BD16C67692}"/>
              </a:ext>
            </a:extLst>
          </p:cNvPr>
          <p:cNvSpPr/>
          <p:nvPr/>
        </p:nvSpPr>
        <p:spPr>
          <a:xfrm>
            <a:off x="4749354" y="5758304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b="1" dirty="0"/>
              <a:t>X: </a:t>
            </a:r>
            <a:r>
              <a:rPr kumimoji="1" lang="en-US" altLang="ko-KR" b="1" dirty="0" err="1"/>
              <a:t>ts</a:t>
            </a:r>
            <a:r>
              <a:rPr kumimoji="1" lang="en-US" altLang="ko-KR" b="1" dirty="0"/>
              <a:t>=t</a:t>
            </a:r>
            <a:endParaRPr kumimoji="1" lang="ko-KR" altLang="en-US" b="1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6D7D572-AEB2-4EF9-839A-E9F67FB2D6B0}"/>
              </a:ext>
            </a:extLst>
          </p:cNvPr>
          <p:cNvSpPr/>
          <p:nvPr/>
        </p:nvSpPr>
        <p:spPr>
          <a:xfrm>
            <a:off x="6815933" y="5726038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b="1" dirty="0"/>
              <a:t>X: </a:t>
            </a:r>
            <a:r>
              <a:rPr kumimoji="1" lang="en-US" altLang="ko-KR" b="1" dirty="0" err="1"/>
              <a:t>ts</a:t>
            </a:r>
            <a:r>
              <a:rPr kumimoji="1" lang="en-US" altLang="ko-KR" b="1" dirty="0"/>
              <a:t>=t</a:t>
            </a:r>
            <a:endParaRPr kumimoji="1" lang="ko-KR" altLang="en-US" b="1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F26DC2F-4893-4454-9C11-EEC14592FC7E}"/>
              </a:ext>
            </a:extLst>
          </p:cNvPr>
          <p:cNvSpPr/>
          <p:nvPr/>
        </p:nvSpPr>
        <p:spPr>
          <a:xfrm>
            <a:off x="8863463" y="5742434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b="1" dirty="0"/>
              <a:t>X: </a:t>
            </a:r>
            <a:r>
              <a:rPr kumimoji="1" lang="en-US" altLang="ko-KR" b="1" dirty="0" err="1"/>
              <a:t>ts</a:t>
            </a:r>
            <a:r>
              <a:rPr kumimoji="1" lang="en-US" altLang="ko-KR" b="1" dirty="0"/>
              <a:t>=t</a:t>
            </a:r>
            <a:endParaRPr kumimoji="1" lang="ko-KR" altLang="en-US" b="1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0223C11-6A4A-4C7A-A700-DAFE1C9A8320}"/>
              </a:ext>
            </a:extLst>
          </p:cNvPr>
          <p:cNvSpPr/>
          <p:nvPr/>
        </p:nvSpPr>
        <p:spPr>
          <a:xfrm>
            <a:off x="10529743" y="5727194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b="1" dirty="0"/>
              <a:t>X: </a:t>
            </a:r>
            <a:r>
              <a:rPr kumimoji="1" lang="en-US" altLang="ko-KR" b="1" dirty="0" err="1"/>
              <a:t>ts</a:t>
            </a:r>
            <a:r>
              <a:rPr kumimoji="1" lang="en-US" altLang="ko-KR" b="1" dirty="0"/>
              <a:t>=t’-2h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25258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7CBF762C-563A-484C-8EBC-1DD1AE8A47E3}"/>
              </a:ext>
            </a:extLst>
          </p:cNvPr>
          <p:cNvSpPr txBox="1"/>
          <p:nvPr/>
        </p:nvSpPr>
        <p:spPr>
          <a:xfrm>
            <a:off x="831273" y="565265"/>
            <a:ext cx="10202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Connection Inference rules for </a:t>
            </a:r>
            <a:r>
              <a:rPr kumimoji="1" lang="en-US" altLang="ko-KR" sz="2400" b="1" dirty="0" err="1"/>
              <a:t>AddressProbe</a:t>
            </a:r>
            <a:endParaRPr kumimoji="1" lang="ko-KR" altLang="en-US" sz="2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E80A53-A1B5-41D0-8B4F-6C079588C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610" y="1783080"/>
            <a:ext cx="8304780" cy="434345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3F2DD29-D33B-4E47-AAE6-9AD83EBC0342}"/>
              </a:ext>
            </a:extLst>
          </p:cNvPr>
          <p:cNvSpPr/>
          <p:nvPr/>
        </p:nvSpPr>
        <p:spPr>
          <a:xfrm>
            <a:off x="2164080" y="4297680"/>
            <a:ext cx="7650480" cy="868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DD2597-B634-469B-927A-844646280840}"/>
              </a:ext>
            </a:extLst>
          </p:cNvPr>
          <p:cNvSpPr txBox="1"/>
          <p:nvPr/>
        </p:nvSpPr>
        <p:spPr>
          <a:xfrm>
            <a:off x="457201" y="3626267"/>
            <a:ext cx="150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getAddr</a:t>
            </a:r>
            <a:endParaRPr kumimoji="1"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1EA114-14EA-4B05-87A3-F59EC271EF7A}"/>
              </a:ext>
            </a:extLst>
          </p:cNvPr>
          <p:cNvSpPr txBox="1"/>
          <p:nvPr/>
        </p:nvSpPr>
        <p:spPr>
          <a:xfrm>
            <a:off x="441961" y="4408807"/>
            <a:ext cx="1501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Outgoing connection</a:t>
            </a:r>
            <a:endParaRPr kumimoji="1"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2D85EA-EA79-4E7E-BEB1-E43042BCD450}"/>
              </a:ext>
            </a:extLst>
          </p:cNvPr>
          <p:cNvSpPr txBox="1"/>
          <p:nvPr/>
        </p:nvSpPr>
        <p:spPr>
          <a:xfrm>
            <a:off x="441960" y="5247555"/>
            <a:ext cx="1501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FalsePositive</a:t>
            </a:r>
            <a:br>
              <a:rPr kumimoji="1" lang="en-US" altLang="ko-KR" dirty="0"/>
            </a:br>
            <a:r>
              <a:rPr kumimoji="1" lang="en-US" altLang="ko-KR" dirty="0"/>
              <a:t>Case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5D6FF8-5C26-4E54-80E5-5E009CA117D3}"/>
              </a:ext>
            </a:extLst>
          </p:cNvPr>
          <p:cNvSpPr/>
          <p:nvPr/>
        </p:nvSpPr>
        <p:spPr>
          <a:xfrm>
            <a:off x="6209790" y="2464904"/>
            <a:ext cx="1801149" cy="356814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323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7CBF762C-563A-484C-8EBC-1DD1AE8A47E3}"/>
              </a:ext>
            </a:extLst>
          </p:cNvPr>
          <p:cNvSpPr txBox="1"/>
          <p:nvPr/>
        </p:nvSpPr>
        <p:spPr>
          <a:xfrm>
            <a:off x="831273" y="565265"/>
            <a:ext cx="10202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Validation using Ground Truth</a:t>
            </a:r>
            <a:endParaRPr kumimoji="1" lang="ko-KR" altLang="en-US" sz="2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309627-8635-44CB-A952-77F9F90BC418}"/>
              </a:ext>
            </a:extLst>
          </p:cNvPr>
          <p:cNvSpPr txBox="1"/>
          <p:nvPr/>
        </p:nvSpPr>
        <p:spPr>
          <a:xfrm>
            <a:off x="1217383" y="1214054"/>
            <a:ext cx="10730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/>
              <a:t>5 Ground-Truth nodes. Every</a:t>
            </a:r>
            <a:r>
              <a:rPr kumimoji="1" lang="ko-KR" altLang="en-US" dirty="0"/>
              <a:t> </a:t>
            </a:r>
            <a:r>
              <a:rPr kumimoji="1" lang="en-US" altLang="ko-KR" dirty="0"/>
              <a:t>two minutes, collect a list of all active connections each peer has.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“stable” edge : which appears in all </a:t>
            </a:r>
            <a:r>
              <a:rPr kumimoji="1" lang="en-US" altLang="ko-KR" dirty="0" err="1"/>
              <a:t>PeerInfo</a:t>
            </a:r>
            <a:r>
              <a:rPr kumimoji="1" lang="en-US" altLang="ko-KR" dirty="0"/>
              <a:t> snapshots within before/after 4 hours of experiment.</a:t>
            </a:r>
            <a:br>
              <a:rPr kumimoji="1" lang="en-US" altLang="ko-KR" dirty="0"/>
            </a:br>
            <a:r>
              <a:rPr kumimoji="1" lang="en-US" altLang="ko-KR" dirty="0"/>
              <a:t> 		If </a:t>
            </a:r>
            <a:r>
              <a:rPr kumimoji="1" lang="en-US" altLang="ko-KR" dirty="0" err="1"/>
              <a:t>AddressProbe</a:t>
            </a:r>
            <a:r>
              <a:rPr kumimoji="1" lang="en-US" altLang="ko-KR" dirty="0"/>
              <a:t> fails to detect a stable edge -&gt; FN</a:t>
            </a:r>
            <a:br>
              <a:rPr kumimoji="1" lang="en-US" altLang="ko-KR" dirty="0"/>
            </a:br>
            <a:r>
              <a:rPr kumimoji="1" lang="en-US" altLang="ko-KR" dirty="0"/>
              <a:t>“transient” edge : which appears in at least one such snapshot but not all.</a:t>
            </a:r>
            <a:br>
              <a:rPr kumimoji="1" lang="en-US" altLang="ko-KR" dirty="0"/>
            </a:br>
            <a:r>
              <a:rPr kumimoji="1" lang="en-US" altLang="ko-KR" dirty="0"/>
              <a:t> 		If </a:t>
            </a:r>
            <a:r>
              <a:rPr kumimoji="1" lang="en-US" altLang="ko-KR" dirty="0" err="1"/>
              <a:t>AddressProbe</a:t>
            </a:r>
            <a:r>
              <a:rPr kumimoji="1" lang="en-US" altLang="ko-KR" dirty="0"/>
              <a:t> detects a transient edge -&gt; TP (but fails do not counted as a FN)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28389B-5FE6-4F77-B1FF-64B4B1E8D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462" y="3291270"/>
            <a:ext cx="5553075" cy="2352675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11BFD4-8FCC-4444-8E7C-EFD68520F35E}"/>
              </a:ext>
            </a:extLst>
          </p:cNvPr>
          <p:cNvSpPr/>
          <p:nvPr/>
        </p:nvSpPr>
        <p:spPr>
          <a:xfrm>
            <a:off x="5794514" y="3289790"/>
            <a:ext cx="3146898" cy="2354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E3C476-33CE-48B9-897D-AB1505208D93}"/>
              </a:ext>
            </a:extLst>
          </p:cNvPr>
          <p:cNvSpPr txBox="1"/>
          <p:nvPr/>
        </p:nvSpPr>
        <p:spPr>
          <a:xfrm>
            <a:off x="2132690" y="5747856"/>
            <a:ext cx="820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Figure 1: Ground </a:t>
            </a:r>
            <a:r>
              <a:rPr lang="en-US" altLang="ko-KR" sz="1400" dirty="0"/>
              <a:t>truth validation of </a:t>
            </a:r>
            <a:r>
              <a:rPr lang="en-US" altLang="ko-KR" sz="1400" dirty="0" err="1"/>
              <a:t>AddressProbe</a:t>
            </a:r>
            <a:r>
              <a:rPr lang="en-US" altLang="ko-KR" sz="1400" dirty="0"/>
              <a:t>, using runs spanning October 20– November 7 with five ground-truth nodes. Values denote averages with 95% confidence intervals.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80108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7CBF762C-563A-484C-8EBC-1DD1AE8A47E3}"/>
              </a:ext>
            </a:extLst>
          </p:cNvPr>
          <p:cNvSpPr txBox="1"/>
          <p:nvPr/>
        </p:nvSpPr>
        <p:spPr>
          <a:xfrm>
            <a:off x="831273" y="565265"/>
            <a:ext cx="10202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Degree distributions from </a:t>
            </a:r>
            <a:r>
              <a:rPr kumimoji="1" lang="en-US" altLang="ko-KR" sz="2400" b="1" dirty="0" err="1"/>
              <a:t>AddressProbe</a:t>
            </a:r>
            <a:endParaRPr kumimoji="1" lang="ko-KR" altLang="en-US" sz="2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BFBD98-C690-4324-AADE-C052F6B5D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638" y="1367758"/>
            <a:ext cx="5705695" cy="47547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DED31A-AE92-4BB1-BD23-9BD22A102008}"/>
              </a:ext>
            </a:extLst>
          </p:cNvPr>
          <p:cNvSpPr txBox="1"/>
          <p:nvPr/>
        </p:nvSpPr>
        <p:spPr>
          <a:xfrm>
            <a:off x="735956" y="2788312"/>
            <a:ext cx="4878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Figure 4 : The mean is representative. On average, the majority of nodes to which we could connect have degree in the range of 8-12.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929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7CBF762C-563A-484C-8EBC-1DD1AE8A47E3}"/>
              </a:ext>
            </a:extLst>
          </p:cNvPr>
          <p:cNvSpPr txBox="1"/>
          <p:nvPr/>
        </p:nvSpPr>
        <p:spPr>
          <a:xfrm>
            <a:off x="831273" y="565265"/>
            <a:ext cx="10202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A snapshot of the Bitcoin network</a:t>
            </a:r>
            <a:endParaRPr kumimoji="1" lang="ko-KR" altLang="en-US" sz="2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309627-8635-44CB-A952-77F9F90BC418}"/>
              </a:ext>
            </a:extLst>
          </p:cNvPr>
          <p:cNvSpPr txBox="1"/>
          <p:nvPr/>
        </p:nvSpPr>
        <p:spPr>
          <a:xfrm>
            <a:off x="735956" y="2788312"/>
            <a:ext cx="4878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Figure 7 : sized proportionally to its degree.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A handful of nodes have far greater degree than others in the system.</a:t>
            </a:r>
            <a:br>
              <a:rPr kumimoji="1" lang="en-US" altLang="ko-KR" dirty="0"/>
            </a:b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en-US" altLang="ko-KR" dirty="0"/>
              <a:t>Upon visual inspection, this graph appears to be random. 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76C4164-CE2A-41A5-BA1B-1C0EDF192B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1" t="1876" r="2579"/>
          <a:stretch/>
        </p:blipFill>
        <p:spPr>
          <a:xfrm>
            <a:off x="6096000" y="784603"/>
            <a:ext cx="5727917" cy="595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42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7CBF762C-563A-484C-8EBC-1DD1AE8A47E3}"/>
              </a:ext>
            </a:extLst>
          </p:cNvPr>
          <p:cNvSpPr txBox="1"/>
          <p:nvPr/>
        </p:nvSpPr>
        <p:spPr>
          <a:xfrm>
            <a:off x="831273" y="565265"/>
            <a:ext cx="10202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Validation using Ground Truth</a:t>
            </a:r>
            <a:endParaRPr kumimoji="1" lang="ko-KR" altLang="en-US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D1B276-40C9-496C-8BBE-F8CEF15A4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970" y="2689363"/>
            <a:ext cx="8680474" cy="37526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1B5738-3907-458F-83F9-0B1C9658DEC5}"/>
              </a:ext>
            </a:extLst>
          </p:cNvPr>
          <p:cNvSpPr txBox="1"/>
          <p:nvPr/>
        </p:nvSpPr>
        <p:spPr>
          <a:xfrm>
            <a:off x="1217383" y="1214054"/>
            <a:ext cx="10730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/>
              <a:t>Louvain community detection algorithm, this returns a set of community in the network.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“</a:t>
            </a:r>
            <a:r>
              <a:rPr kumimoji="1" lang="en-US" altLang="ko-KR" i="1" dirty="0"/>
              <a:t>Community </a:t>
            </a:r>
            <a:r>
              <a:rPr kumimoji="1" lang="en-US" altLang="ko-KR" i="1" dirty="0" err="1"/>
              <a:t>connetedness</a:t>
            </a:r>
            <a:r>
              <a:rPr kumimoji="1" lang="en-US" altLang="ko-KR" i="1" dirty="0"/>
              <a:t> </a:t>
            </a:r>
            <a:r>
              <a:rPr kumimoji="1" lang="en-US" altLang="ko-KR" dirty="0"/>
              <a:t>”serves as a useful metric for determining how well the graph supports fast mixing and dispersion of data.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Recall that they connect to a small set of DNS nodes, and slowly percolate to more distal parts of the graph as they learn of new peers.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786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7CBF762C-563A-484C-8EBC-1DD1AE8A47E3}"/>
              </a:ext>
            </a:extLst>
          </p:cNvPr>
          <p:cNvSpPr txBox="1"/>
          <p:nvPr/>
        </p:nvSpPr>
        <p:spPr>
          <a:xfrm>
            <a:off x="831273" y="565265"/>
            <a:ext cx="10202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/>
              <a:t>AddressProbe</a:t>
            </a:r>
            <a:r>
              <a:rPr kumimoji="1" lang="en-US" altLang="ko-KR" sz="2400" b="1" dirty="0"/>
              <a:t> Implementation : </a:t>
            </a:r>
            <a:r>
              <a:rPr kumimoji="1" lang="en-US" altLang="ko-KR" sz="2400" b="1" dirty="0" err="1"/>
              <a:t>CoinScope</a:t>
            </a:r>
            <a:endParaRPr kumimoji="1" lang="ko-KR" altLang="en-US" sz="2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309627-8635-44CB-A952-77F9F90BC418}"/>
              </a:ext>
            </a:extLst>
          </p:cNvPr>
          <p:cNvSpPr txBox="1"/>
          <p:nvPr/>
        </p:nvSpPr>
        <p:spPr>
          <a:xfrm>
            <a:off x="1217383" y="1214054"/>
            <a:ext cx="10730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/>
              <a:t>To provide a long-running platform.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To design the interface for </a:t>
            </a:r>
            <a:r>
              <a:rPr kumimoji="1" lang="en-US" altLang="ko-KR" dirty="0" err="1"/>
              <a:t>CoinScope</a:t>
            </a:r>
            <a:r>
              <a:rPr kumimoji="1" lang="en-US" altLang="ko-KR" dirty="0"/>
              <a:t> clients so that they issue commands to the connector using a library that connects via a control channel, and handle responses in a separate path.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To </a:t>
            </a:r>
            <a:r>
              <a:rPr lang="en-US" altLang="ko-KR" dirty="0"/>
              <a:t>apply a </a:t>
            </a:r>
            <a:r>
              <a:rPr lang="en-US" altLang="ko-KR" dirty="0" err="1"/>
              <a:t>logserver</a:t>
            </a:r>
            <a:r>
              <a:rPr lang="en-US" altLang="ko-KR" dirty="0"/>
              <a:t> that marshals tagged messages from the connector to subscribers.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704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861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/>
              <a:t>AddressProbe</a:t>
            </a:r>
            <a:endParaRPr kumimoji="1"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75856" y="1214054"/>
            <a:ext cx="97888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Can find links between x and y </a:t>
            </a:r>
            <a:r>
              <a:rPr kumimoji="1" lang="en-US" altLang="ko-KR" dirty="0" err="1"/>
              <a:t>iff</a:t>
            </a:r>
            <a:r>
              <a:rPr kumimoji="1" lang="en-US" altLang="ko-KR" dirty="0"/>
              <a:t>  x and y are connected, and permit incoming connections.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Also can find links made by non-connectable nodes (e.g., nodes that are behind a NAT)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Also identify a set of artificially high-degree nodes that attempt to connect to many peers, potentially to reduce latency in learning about and propagating new blocks and transactions.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&lt;Major contribution&gt; Uncovering influential nodes within the public topology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Find a few</a:t>
            </a:r>
            <a:r>
              <a:rPr kumimoji="1" lang="ko-KR" altLang="en-US" dirty="0"/>
              <a:t> </a:t>
            </a:r>
            <a:r>
              <a:rPr kumimoji="1" lang="en-US" altLang="ko-KR" dirty="0"/>
              <a:t>unidentified nodes that act as “front-ends” to mining pools, and it is far more important that these nodes receive a transaction or block more efficiently than others.</a:t>
            </a:r>
            <a:endParaRPr kumimoji="1"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75856" y="3860273"/>
            <a:ext cx="9788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r>
              <a:rPr kumimoji="1" lang="en-US" altLang="ko-KR" dirty="0"/>
              <a:t>* Bitcoin topology is not a random graph.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r>
              <a:rPr kumimoji="1" lang="en-US" altLang="ko-KR" dirty="0"/>
              <a:t>* Influential nodes that skew broadcast fairness.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5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75856" y="1214054"/>
            <a:ext cx="97888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Every bitcoin peer maintains a database, called the</a:t>
            </a:r>
            <a:r>
              <a:rPr kumimoji="1" lang="en-US" altLang="ko-KR" b="1" i="1" dirty="0"/>
              <a:t> </a:t>
            </a:r>
            <a:r>
              <a:rPr kumimoji="1" lang="en-US" altLang="ko-KR" b="1" i="1" dirty="0" err="1"/>
              <a:t>addrMan</a:t>
            </a:r>
            <a:r>
              <a:rPr kumimoji="1" lang="en-US" altLang="ko-KR" b="1" i="1" dirty="0"/>
              <a:t> </a:t>
            </a:r>
            <a:r>
              <a:rPr kumimoji="1" lang="en-US" altLang="ko-KR" dirty="0"/>
              <a:t>(of peers it has heard about.). A peer first learns about a set of peers by contacting bootstrap DNS nodes</a:t>
            </a:r>
          </a:p>
          <a:p>
            <a:pPr marL="285750" indent="-285750">
              <a:buFontTx/>
              <a:buChar char="-"/>
            </a:pPr>
            <a:r>
              <a:rPr kumimoji="1" lang="en-US" altLang="ko-KR" b="1" i="1" dirty="0"/>
              <a:t>neighbors </a:t>
            </a:r>
            <a:r>
              <a:rPr kumimoji="1" lang="en-US" altLang="ko-KR" dirty="0"/>
              <a:t>: a total connections (incoming, outgoing) of peers. (initiates up to 8 , maintains max 125)</a:t>
            </a:r>
          </a:p>
          <a:p>
            <a:pPr marL="285750" indent="-285750">
              <a:buFontTx/>
              <a:buChar char="-"/>
            </a:pPr>
            <a:r>
              <a:rPr kumimoji="1" lang="en-US" altLang="ko-KR" b="1" i="1" dirty="0" err="1"/>
              <a:t>getAddr</a:t>
            </a:r>
            <a:r>
              <a:rPr kumimoji="1" lang="en-US" altLang="ko-KR" b="1" i="1" dirty="0"/>
              <a:t> </a:t>
            </a:r>
            <a:r>
              <a:rPr kumimoji="1" lang="en-US" altLang="ko-KR" dirty="0"/>
              <a:t>: request </a:t>
            </a:r>
            <a:r>
              <a:rPr kumimoji="1" lang="en-US" altLang="ko-KR" b="1" i="1" dirty="0" err="1"/>
              <a:t>addr</a:t>
            </a:r>
            <a:r>
              <a:rPr kumimoji="1" lang="en-US" altLang="ko-KR" b="1" i="1" dirty="0"/>
              <a:t> </a:t>
            </a:r>
            <a:r>
              <a:rPr kumimoji="1" lang="en-US" altLang="ko-KR" dirty="0"/>
              <a:t>messages.</a:t>
            </a:r>
          </a:p>
          <a:p>
            <a:pPr marL="285750" indent="-285750">
              <a:buFontTx/>
              <a:buChar char="-"/>
            </a:pPr>
            <a:r>
              <a:rPr kumimoji="1" lang="en-US" altLang="ko-KR" b="1" i="1" dirty="0" err="1"/>
              <a:t>addr</a:t>
            </a:r>
            <a:r>
              <a:rPr kumimoji="1" lang="en-US" altLang="ko-KR" b="1" i="1" dirty="0"/>
              <a:t> </a:t>
            </a:r>
            <a:r>
              <a:rPr kumimoji="1" lang="en-US" altLang="ko-KR" dirty="0"/>
              <a:t>: contains address information.</a:t>
            </a:r>
            <a:endParaRPr kumimoji="1" lang="ko-KR" altLang="en-US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Terms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8249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227729" y="1795511"/>
            <a:ext cx="2423784" cy="8309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INV message</a:t>
            </a:r>
          </a:p>
          <a:p>
            <a:pPr algn="ctr"/>
            <a:endParaRPr kumimoji="1" lang="en-US" altLang="ko-KR" sz="1600" dirty="0"/>
          </a:p>
          <a:p>
            <a:pPr algn="ctr"/>
            <a:endParaRPr kumimoji="1"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493897" y="2145746"/>
            <a:ext cx="1891447" cy="338554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0x00000abcd</a:t>
            </a:r>
            <a:endParaRPr kumimoji="1" lang="ko-KR" altLang="en-US" sz="16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9108237" y="2444626"/>
            <a:ext cx="1891447" cy="1917739"/>
            <a:chOff x="8843194" y="2292226"/>
            <a:chExt cx="1891447" cy="191773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2740D52-1B98-43BD-8D68-CCB0D5634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4247" y="2292226"/>
              <a:ext cx="1469342" cy="146934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843194" y="3871411"/>
              <a:ext cx="1891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/>
                <a:t>Peer #2</a:t>
              </a:r>
              <a:endParaRPr kumimoji="1" lang="ko-KR" altLang="en-US" sz="16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79247" y="2444626"/>
            <a:ext cx="1891447" cy="1917739"/>
            <a:chOff x="2197229" y="2292226"/>
            <a:chExt cx="1891447" cy="191773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2740D52-1B98-43BD-8D68-CCB0D5634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8282" y="2292226"/>
              <a:ext cx="1469342" cy="146934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197229" y="3871411"/>
              <a:ext cx="1891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Peer #1</a:t>
              </a:r>
              <a:endParaRPr kumimoji="1" lang="ko-KR" altLang="en-US" sz="1600" dirty="0"/>
            </a:p>
          </p:txBody>
        </p:sp>
      </p:grpSp>
      <p:cxnSp>
        <p:nvCxnSpPr>
          <p:cNvPr id="13" name="직선 화살표 연결선 12"/>
          <p:cNvCxnSpPr/>
          <p:nvPr/>
        </p:nvCxnSpPr>
        <p:spPr>
          <a:xfrm>
            <a:off x="2822713" y="2855841"/>
            <a:ext cx="602048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822713" y="3504957"/>
            <a:ext cx="602048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95506" y="3727802"/>
            <a:ext cx="2423784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GETDATA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27729" y="1555779"/>
            <a:ext cx="2423784" cy="107721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TX or BLOCK</a:t>
            </a:r>
          </a:p>
          <a:p>
            <a:pPr algn="ctr"/>
            <a:endParaRPr kumimoji="1" lang="en-US" altLang="ko-KR" sz="1600" dirty="0"/>
          </a:p>
          <a:p>
            <a:pPr algn="ctr"/>
            <a:endParaRPr kumimoji="1" lang="en-US" altLang="ko-KR" sz="1600" dirty="0"/>
          </a:p>
          <a:p>
            <a:pPr algn="ctr"/>
            <a:endParaRPr kumimoji="1"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493897" y="1906014"/>
            <a:ext cx="1891447" cy="584775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/>
              <a:t>0x00000abcd’s data</a:t>
            </a:r>
            <a:endParaRPr kumimoji="1" lang="ko-KR" altLang="en-US" sz="1600" dirty="0"/>
          </a:p>
        </p:txBody>
      </p:sp>
      <p:grpSp>
        <p:nvGrpSpPr>
          <p:cNvPr id="30" name="그룹 29"/>
          <p:cNvGrpSpPr/>
          <p:nvPr/>
        </p:nvGrpSpPr>
        <p:grpSpPr>
          <a:xfrm>
            <a:off x="779247" y="4658374"/>
            <a:ext cx="10533413" cy="1572119"/>
            <a:chOff x="779247" y="4505974"/>
            <a:chExt cx="10533413" cy="1572119"/>
          </a:xfrm>
        </p:grpSpPr>
        <p:sp>
          <p:nvSpPr>
            <p:cNvPr id="28" name="TextBox 27"/>
            <p:cNvSpPr txBox="1"/>
            <p:nvPr/>
          </p:nvSpPr>
          <p:spPr>
            <a:xfrm>
              <a:off x="779247" y="4505974"/>
              <a:ext cx="5162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Potential threats</a:t>
              </a:r>
              <a:endParaRPr kumimoji="1"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23830" y="5154763"/>
              <a:ext cx="97888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kumimoji="1" lang="en-US" altLang="ko-KR" dirty="0"/>
                <a:t>If a data item does not spread throughout the network quickly then the system risks reaching an inconsistent state.</a:t>
              </a:r>
            </a:p>
            <a:p>
              <a:pPr marL="285750" indent="-285750">
                <a:buFontTx/>
                <a:buChar char="-"/>
              </a:pPr>
              <a:endParaRPr kumimoji="1" lang="ko-KR" altLang="en-US" b="1" i="1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How to Broadcast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8595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875 0 " pathEditMode="relative" ptsTypes="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875 0 " pathEditMode="relative" ptsTypes="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162 L -0.37916 0.0016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85185E-6 L 0.3875 -1.85185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75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3875 3.7037E-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3" grpId="0" animBg="1"/>
      <p:bldP spid="3" grpId="1" animBg="1"/>
      <p:bldP spid="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575856" y="1214054"/>
            <a:ext cx="9788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Nodes exchange IP addresses with other nodes via the "</a:t>
            </a:r>
            <a:r>
              <a:rPr lang="en-US" altLang="ko-KR" dirty="0" err="1"/>
              <a:t>getaddr</a:t>
            </a:r>
            <a:r>
              <a:rPr lang="en-US" altLang="ko-KR" dirty="0"/>
              <a:t>" and "</a:t>
            </a:r>
            <a:r>
              <a:rPr lang="en-US" altLang="ko-KR" dirty="0" err="1"/>
              <a:t>addr</a:t>
            </a:r>
            <a:r>
              <a:rPr lang="en-US" altLang="ko-KR" dirty="0"/>
              <a:t>" messages.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Usually, an </a:t>
            </a:r>
            <a:r>
              <a:rPr lang="en-US" altLang="ko-KR" dirty="0" err="1"/>
              <a:t>addr</a:t>
            </a:r>
            <a:r>
              <a:rPr lang="en-US" altLang="ko-KR" dirty="0"/>
              <a:t>" message is sent in response to a "</a:t>
            </a:r>
            <a:r>
              <a:rPr lang="en-US" altLang="ko-KR" dirty="0" err="1"/>
              <a:t>getaddr</a:t>
            </a:r>
            <a:r>
              <a:rPr lang="en-US" altLang="ko-KR" dirty="0"/>
              <a:t>".</a:t>
            </a:r>
            <a:endParaRPr kumimoji="1"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Mapping the Broadcast Topology</a:t>
            </a:r>
            <a:endParaRPr kumimoji="1" lang="ko-KR" altLang="en-US" sz="2400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9108237" y="2444626"/>
            <a:ext cx="1891447" cy="1917739"/>
            <a:chOff x="8843194" y="2292226"/>
            <a:chExt cx="1891447" cy="1917739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D2740D52-1B98-43BD-8D68-CCB0D5634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4247" y="2292226"/>
              <a:ext cx="1469342" cy="1469342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8843194" y="3871411"/>
              <a:ext cx="1891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/>
                <a:t>Peer #2</a:t>
              </a:r>
              <a:endParaRPr kumimoji="1" lang="ko-KR" altLang="en-US" sz="16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79247" y="2444626"/>
            <a:ext cx="1891447" cy="1917739"/>
            <a:chOff x="2197229" y="2292226"/>
            <a:chExt cx="1891447" cy="1917739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D2740D52-1B98-43BD-8D68-CCB0D5634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8282" y="2292226"/>
              <a:ext cx="1469342" cy="1469342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2197229" y="3871411"/>
              <a:ext cx="1891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Peer #1</a:t>
              </a:r>
              <a:endParaRPr kumimoji="1" lang="ko-KR" altLang="en-US" sz="1600" dirty="0"/>
            </a:p>
          </p:txBody>
        </p:sp>
      </p:grpSp>
      <p:cxnSp>
        <p:nvCxnSpPr>
          <p:cNvPr id="34" name="직선 화살표 연결선 33"/>
          <p:cNvCxnSpPr/>
          <p:nvPr/>
        </p:nvCxnSpPr>
        <p:spPr>
          <a:xfrm>
            <a:off x="2822713" y="2855841"/>
            <a:ext cx="602048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2822713" y="3504957"/>
            <a:ext cx="602048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00482" y="2263016"/>
            <a:ext cx="2423784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i="1" dirty="0" err="1"/>
              <a:t>getAddr</a:t>
            </a:r>
            <a:r>
              <a:rPr kumimoji="1" lang="en-US" altLang="ko-KR" sz="1600" dirty="0"/>
              <a:t> message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95506" y="3727802"/>
            <a:ext cx="2423784" cy="206210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i="1" dirty="0" err="1"/>
              <a:t>addr</a:t>
            </a:r>
            <a:r>
              <a:rPr kumimoji="1" lang="en-US" altLang="ko-KR" sz="1600" b="1" i="1" dirty="0"/>
              <a:t> </a:t>
            </a:r>
            <a:r>
              <a:rPr kumimoji="1" lang="en-US" altLang="ko-KR" sz="1600" dirty="0"/>
              <a:t>message</a:t>
            </a:r>
          </a:p>
          <a:p>
            <a:pPr algn="ctr"/>
            <a:endParaRPr kumimoji="1" lang="en-US" altLang="ko-KR" sz="1600" b="1" i="1" dirty="0"/>
          </a:p>
          <a:p>
            <a:pPr algn="ctr"/>
            <a:endParaRPr kumimoji="1" lang="en-US" altLang="ko-KR" sz="1600" b="1" i="1" dirty="0"/>
          </a:p>
          <a:p>
            <a:pPr algn="ctr"/>
            <a:endParaRPr kumimoji="1" lang="en-US" altLang="ko-KR" sz="1600" b="1" i="1" dirty="0"/>
          </a:p>
          <a:p>
            <a:pPr algn="ctr"/>
            <a:endParaRPr kumimoji="1" lang="en-US" altLang="ko-KR" sz="1600" b="1" i="1" dirty="0"/>
          </a:p>
          <a:p>
            <a:pPr algn="ctr"/>
            <a:endParaRPr kumimoji="1" lang="en-US" altLang="ko-KR" sz="1600" b="1" i="1" dirty="0"/>
          </a:p>
          <a:p>
            <a:pPr algn="ctr"/>
            <a:endParaRPr kumimoji="1" lang="en-US" altLang="ko-KR" sz="1600" b="1" i="1" dirty="0"/>
          </a:p>
          <a:p>
            <a:pPr algn="ctr"/>
            <a:endParaRPr kumimoji="1" lang="en-US" altLang="ko-KR" sz="1600" b="1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7106558" y="4068844"/>
            <a:ext cx="2001679" cy="1615827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ip:port</a:t>
            </a:r>
            <a:r>
              <a:rPr kumimoji="1" lang="en-US" altLang="ko-KR" dirty="0"/>
              <a:t> / </a:t>
            </a:r>
            <a:r>
              <a:rPr kumimoji="1" lang="en-US" altLang="ko-KR" dirty="0" err="1"/>
              <a:t>ts</a:t>
            </a:r>
            <a:endParaRPr kumimoji="1" lang="en-US" altLang="ko-KR" dirty="0"/>
          </a:p>
          <a:p>
            <a:pPr algn="ctr"/>
            <a:endParaRPr kumimoji="1" lang="en-US" altLang="ko-KR" sz="1600" dirty="0"/>
          </a:p>
          <a:p>
            <a:pPr algn="ctr"/>
            <a:r>
              <a:rPr kumimoji="1" lang="en-US" altLang="ko-KR" sz="1300" dirty="0"/>
              <a:t>1.1.1.1:1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/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12:00:00</a:t>
            </a:r>
          </a:p>
          <a:p>
            <a:pPr algn="ctr"/>
            <a:r>
              <a:rPr kumimoji="1" lang="en-US" altLang="ko-KR" sz="1300" dirty="0"/>
              <a:t>2.2.2.2:2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/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12:00:00</a:t>
            </a:r>
            <a:endParaRPr kumimoji="1" lang="en-US" altLang="ko-KR" sz="1300" b="1" dirty="0"/>
          </a:p>
          <a:p>
            <a:pPr algn="ctr"/>
            <a:r>
              <a:rPr kumimoji="1" lang="en-US" altLang="ko-KR" sz="1300" dirty="0"/>
              <a:t>3.3.3.3:3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/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12:00:00</a:t>
            </a:r>
          </a:p>
          <a:p>
            <a:pPr algn="ctr"/>
            <a:r>
              <a:rPr kumimoji="1" lang="en-US" altLang="ko-KR" sz="1300" dirty="0"/>
              <a:t>4.4.4.4:4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/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12:00:00</a:t>
            </a:r>
          </a:p>
          <a:p>
            <a:pPr algn="ctr"/>
            <a:r>
              <a:rPr kumimoji="1" lang="en-US" altLang="ko-KR" sz="1300" dirty="0"/>
              <a:t>5.5.5.5:5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/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12:00:00</a:t>
            </a:r>
            <a:endParaRPr kumimoji="1"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202723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0.3875 2.59259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162 L -0.37916 0.0016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7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11111E-6 L -0.37747 -0.000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8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6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7216" y="1214054"/>
            <a:ext cx="103265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However, the </a:t>
            </a:r>
            <a:r>
              <a:rPr lang="en-US" altLang="ko-KR" b="1" i="1" dirty="0"/>
              <a:t>"</a:t>
            </a:r>
            <a:r>
              <a:rPr lang="en-US" altLang="ko-KR" b="1" i="1" dirty="0" err="1"/>
              <a:t>addr</a:t>
            </a:r>
            <a:r>
              <a:rPr lang="en-US" altLang="ko-KR" b="1" i="1" dirty="0"/>
              <a:t>"</a:t>
            </a:r>
            <a:r>
              <a:rPr lang="en-US" altLang="ko-KR" dirty="0"/>
              <a:t> message may also arrive unsolicited, because nodes advertise addresses gratuitously when they:</a:t>
            </a:r>
            <a:br>
              <a:rPr lang="en-US" altLang="ko-KR" dirty="0"/>
            </a:br>
            <a:r>
              <a:rPr lang="en-US" altLang="ko-KR" dirty="0"/>
              <a:t>	- Relay addresses (when</a:t>
            </a:r>
            <a:r>
              <a:rPr lang="ko-KR" altLang="en-US" dirty="0"/>
              <a:t> </a:t>
            </a:r>
            <a:r>
              <a:rPr lang="en-US" altLang="ko-KR" dirty="0"/>
              <a:t>nodes</a:t>
            </a:r>
            <a:r>
              <a:rPr lang="ko-KR" altLang="en-US" dirty="0"/>
              <a:t> </a:t>
            </a:r>
            <a:r>
              <a:rPr lang="en-US" altLang="ko-KR" dirty="0"/>
              <a:t>receive a </a:t>
            </a:r>
            <a:r>
              <a:rPr lang="en-US" altLang="ko-KR" b="1" i="1" dirty="0"/>
              <a:t>"</a:t>
            </a:r>
            <a:r>
              <a:rPr lang="en-US" altLang="ko-KR" b="1" i="1" dirty="0" err="1"/>
              <a:t>addr</a:t>
            </a:r>
            <a:r>
              <a:rPr lang="en-US" altLang="ko-KR" b="1" i="1" dirty="0"/>
              <a:t>“ </a:t>
            </a:r>
            <a:r>
              <a:rPr lang="en-US" altLang="ko-KR" dirty="0"/>
              <a:t>message with fewer than 10 entries. 	relay same </a:t>
            </a:r>
            <a:r>
              <a:rPr lang="en-US" altLang="ko-KR" b="1" i="1" dirty="0"/>
              <a:t>"</a:t>
            </a:r>
            <a:r>
              <a:rPr lang="en-US" altLang="ko-KR" b="1" i="1" dirty="0" err="1"/>
              <a:t>addr</a:t>
            </a:r>
            <a:r>
              <a:rPr lang="en-US" altLang="ko-KR" b="1" i="1" dirty="0"/>
              <a:t>"</a:t>
            </a:r>
            <a:r>
              <a:rPr lang="en-US" altLang="ko-KR" dirty="0"/>
              <a:t> without updating timestamps.</a:t>
            </a:r>
            <a:br>
              <a:rPr lang="en-US" altLang="ko-KR" dirty="0"/>
            </a:br>
            <a:r>
              <a:rPr lang="en-US" altLang="ko-KR" dirty="0"/>
              <a:t>	- Advertise their own address periodically. (Every 24 hours, the node advertises its 	own address to all connected nodes.)</a:t>
            </a:r>
            <a:br>
              <a:rPr lang="en-US" altLang="ko-KR" dirty="0"/>
            </a:br>
            <a:r>
              <a:rPr lang="en-US" altLang="ko-KR" dirty="0"/>
              <a:t>	- When a connection is made (in response to an initial "version" message)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For outgoing connections, i.e., ones that it initiates, a node updates the timestamp (corresponding to the peer IP address and port in </a:t>
            </a:r>
            <a:r>
              <a:rPr lang="en-US" altLang="ko-KR" b="1" i="1" dirty="0" err="1"/>
              <a:t>addrMan</a:t>
            </a:r>
            <a:r>
              <a:rPr lang="en-US" altLang="ko-KR" dirty="0"/>
              <a:t>) each time it receives a message from the peer.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For incoming connections, the timestamp is set to when the connection was created, but it is not updated as the peers exchange messages.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For all other (address, port) pairs that a node learns of (from ADDR messages sent by others), the node “ages” the address by adding a two hour penalty before adding the address to its </a:t>
            </a:r>
            <a:r>
              <a:rPr lang="en-US" altLang="ko-KR" dirty="0" err="1"/>
              <a:t>addrMan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kumimoji="1" lang="ko-KR" altLang="en-US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831273" y="565265"/>
            <a:ext cx="51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Ongoing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“</a:t>
            </a:r>
            <a:r>
              <a:rPr kumimoji="1" lang="en-US" altLang="ko-KR" sz="2400" b="1" dirty="0" err="1"/>
              <a:t>addr</a:t>
            </a:r>
            <a:r>
              <a:rPr kumimoji="1" lang="en-US" altLang="ko-KR" sz="2400" b="1" dirty="0"/>
              <a:t>”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advertisements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9707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7216" y="1214054"/>
            <a:ext cx="10326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For outgoing connections, i.e., ones that it initiates, a node updates the timestamp (corresponding to the peer IP address and port in </a:t>
            </a:r>
            <a:r>
              <a:rPr lang="en-US" altLang="ko-KR" b="1" i="1" dirty="0" err="1"/>
              <a:t>addrMan</a:t>
            </a:r>
            <a:r>
              <a:rPr lang="en-US" altLang="ko-KR" dirty="0"/>
              <a:t>) each time it receives a message from the peer.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For incoming connections, the timestamp is set to when the connection was created, but it is not updated as the peers exchange messages.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For all other (address, port) pairs that a node learns of (from ADDR messages sent by others), the node “ages” the address by adding a two hour penalty before adding the address to its </a:t>
            </a:r>
            <a:r>
              <a:rPr lang="en-US" altLang="ko-KR" dirty="0" err="1"/>
              <a:t>addrMan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kumimoji="1" lang="ko-KR" altLang="en-US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831273" y="565265"/>
            <a:ext cx="8358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Updating the timestamp corresponding to an address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35318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화살표 연결선 33"/>
          <p:cNvCxnSpPr>
            <a:cxnSpLocks/>
          </p:cNvCxnSpPr>
          <p:nvPr/>
        </p:nvCxnSpPr>
        <p:spPr>
          <a:xfrm>
            <a:off x="2137820" y="4684641"/>
            <a:ext cx="6544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CBF762C-563A-484C-8EBC-1DD1AE8A47E3}"/>
              </a:ext>
            </a:extLst>
          </p:cNvPr>
          <p:cNvSpPr txBox="1"/>
          <p:nvPr/>
        </p:nvSpPr>
        <p:spPr>
          <a:xfrm>
            <a:off x="831273" y="565265"/>
            <a:ext cx="10202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Ongoing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“</a:t>
            </a:r>
            <a:r>
              <a:rPr kumimoji="1" lang="en-US" altLang="ko-KR" sz="2400" b="1" dirty="0" err="1"/>
              <a:t>addr</a:t>
            </a:r>
            <a:r>
              <a:rPr kumimoji="1" lang="en-US" altLang="ko-KR" sz="2400" b="1" dirty="0"/>
              <a:t>”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advertisements : Relay simulation. </a:t>
            </a:r>
            <a:endParaRPr kumimoji="1" lang="ko-KR" altLang="en-US" sz="2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59C7F0-63C1-4FC4-BEB8-86A1FA43D9ED}"/>
              </a:ext>
            </a:extLst>
          </p:cNvPr>
          <p:cNvSpPr txBox="1"/>
          <p:nvPr/>
        </p:nvSpPr>
        <p:spPr>
          <a:xfrm>
            <a:off x="1780618" y="4022711"/>
            <a:ext cx="1358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Timestamp</a:t>
            </a:r>
            <a:br>
              <a:rPr kumimoji="1" lang="en-US" altLang="ko-KR" dirty="0"/>
            </a:br>
            <a:r>
              <a:rPr kumimoji="1" lang="en-US" altLang="ko-KR" dirty="0"/>
              <a:t>t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6C7BA9-FB27-4ADD-82F6-21D9CDD0DD62}"/>
              </a:ext>
            </a:extLst>
          </p:cNvPr>
          <p:cNvSpPr txBox="1"/>
          <p:nvPr/>
        </p:nvSpPr>
        <p:spPr>
          <a:xfrm>
            <a:off x="1217383" y="1214054"/>
            <a:ext cx="1073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/>
              <a:t>node </a:t>
            </a:r>
            <a:r>
              <a:rPr kumimoji="1" lang="en-US" altLang="ko-KR" b="1" dirty="0"/>
              <a:t>X</a:t>
            </a:r>
            <a:r>
              <a:rPr kumimoji="1" lang="en-US" altLang="ko-KR" dirty="0"/>
              <a:t> initiates a connection to node </a:t>
            </a:r>
            <a:r>
              <a:rPr kumimoji="1" lang="en-US" altLang="ko-KR" b="1" dirty="0"/>
              <a:t>Y</a:t>
            </a:r>
            <a:r>
              <a:rPr kumimoji="1" lang="en-US" altLang="ko-KR" dirty="0"/>
              <a:t> at time </a:t>
            </a:r>
            <a:r>
              <a:rPr kumimoji="1" lang="en-US" altLang="ko-KR" i="1" dirty="0"/>
              <a:t>t</a:t>
            </a:r>
            <a:endParaRPr kumimoji="1" lang="ko-KR" altLang="en-US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F110C91-F0D6-465B-97ED-77513C0C7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840" y="4273427"/>
            <a:ext cx="1055387" cy="10110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7A9F542-0781-4D6D-B789-CAB90BB494CA}"/>
              </a:ext>
            </a:extLst>
          </p:cNvPr>
          <p:cNvSpPr txBox="1"/>
          <p:nvPr/>
        </p:nvSpPr>
        <p:spPr>
          <a:xfrm>
            <a:off x="779247" y="5268672"/>
            <a:ext cx="135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/>
              <a:t>X</a:t>
            </a:r>
            <a:endParaRPr kumimoji="1" lang="ko-KR" altLang="en-US" sz="1600" b="1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DAFC041-6D84-4003-B606-841139D1B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582" y="4273427"/>
            <a:ext cx="1055387" cy="101109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9478B7F-3A0B-46D8-9136-8D707935C7D9}"/>
              </a:ext>
            </a:extLst>
          </p:cNvPr>
          <p:cNvSpPr txBox="1"/>
          <p:nvPr/>
        </p:nvSpPr>
        <p:spPr>
          <a:xfrm>
            <a:off x="2781989" y="5268672"/>
            <a:ext cx="135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/>
              <a:t>Y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27571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화살표 연결선 33"/>
          <p:cNvCxnSpPr>
            <a:cxnSpLocks/>
          </p:cNvCxnSpPr>
          <p:nvPr/>
        </p:nvCxnSpPr>
        <p:spPr>
          <a:xfrm>
            <a:off x="2137820" y="4684641"/>
            <a:ext cx="6544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3783CE6-DD1C-41DA-8B5A-9FAFE6825D1F}"/>
              </a:ext>
            </a:extLst>
          </p:cNvPr>
          <p:cNvCxnSpPr>
            <a:cxnSpLocks/>
          </p:cNvCxnSpPr>
          <p:nvPr/>
        </p:nvCxnSpPr>
        <p:spPr>
          <a:xfrm>
            <a:off x="4140562" y="4684641"/>
            <a:ext cx="65440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5C78C85-AA49-4290-8627-22F7DD2304A9}"/>
              </a:ext>
            </a:extLst>
          </p:cNvPr>
          <p:cNvGrpSpPr/>
          <p:nvPr/>
        </p:nvGrpSpPr>
        <p:grpSpPr>
          <a:xfrm>
            <a:off x="4784731" y="2953773"/>
            <a:ext cx="1692269" cy="1257599"/>
            <a:chOff x="2197229" y="2292226"/>
            <a:chExt cx="2356029" cy="1827559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80E5C696-6184-4932-9019-2DC37A7FF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8282" y="2292226"/>
              <a:ext cx="1469342" cy="1469342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6F5957A-4414-4928-A9F9-1F2947821252}"/>
                </a:ext>
              </a:extLst>
            </p:cNvPr>
            <p:cNvSpPr txBox="1"/>
            <p:nvPr/>
          </p:nvSpPr>
          <p:spPr>
            <a:xfrm>
              <a:off x="2197229" y="3627794"/>
              <a:ext cx="2356029" cy="491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Y</a:t>
              </a:r>
              <a:r>
                <a:rPr kumimoji="1" lang="en-US" altLang="ko-KR" sz="1600" dirty="0"/>
                <a:t>’s neighbor #1</a:t>
              </a:r>
              <a:endParaRPr kumimoji="1" lang="ko-KR" altLang="en-US" sz="1600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CBF762C-563A-484C-8EBC-1DD1AE8A47E3}"/>
              </a:ext>
            </a:extLst>
          </p:cNvPr>
          <p:cNvSpPr txBox="1"/>
          <p:nvPr/>
        </p:nvSpPr>
        <p:spPr>
          <a:xfrm>
            <a:off x="831273" y="565265"/>
            <a:ext cx="10202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Ongoing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“</a:t>
            </a:r>
            <a:r>
              <a:rPr kumimoji="1" lang="en-US" altLang="ko-KR" sz="2400" b="1" dirty="0" err="1"/>
              <a:t>addr</a:t>
            </a:r>
            <a:r>
              <a:rPr kumimoji="1" lang="en-US" altLang="ko-KR" sz="2400" b="1" dirty="0"/>
              <a:t>”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advertisements : Relay simulation. </a:t>
            </a:r>
            <a:endParaRPr kumimoji="1" lang="ko-KR" altLang="en-US" sz="2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59C7F0-63C1-4FC4-BEB8-86A1FA43D9ED}"/>
              </a:ext>
            </a:extLst>
          </p:cNvPr>
          <p:cNvSpPr txBox="1"/>
          <p:nvPr/>
        </p:nvSpPr>
        <p:spPr>
          <a:xfrm>
            <a:off x="1780618" y="4022711"/>
            <a:ext cx="1358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Timestamp</a:t>
            </a:r>
            <a:br>
              <a:rPr kumimoji="1" lang="en-US" altLang="ko-KR" dirty="0"/>
            </a:br>
            <a:r>
              <a:rPr kumimoji="1" lang="en-US" altLang="ko-KR" dirty="0"/>
              <a:t>t</a:t>
            </a:r>
            <a:endParaRPr kumimoji="1"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347B006-C580-4C24-A859-21FD6E1071E3}"/>
              </a:ext>
            </a:extLst>
          </p:cNvPr>
          <p:cNvGrpSpPr/>
          <p:nvPr/>
        </p:nvGrpSpPr>
        <p:grpSpPr>
          <a:xfrm>
            <a:off x="4648200" y="4273427"/>
            <a:ext cx="1981199" cy="1339139"/>
            <a:chOff x="4648200" y="3816227"/>
            <a:chExt cx="1981199" cy="1339139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DF2E11C4-CDEC-4777-97E8-953E82192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6324" y="3816227"/>
              <a:ext cx="1055387" cy="1011099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B93E36-2D11-4F63-B0DB-E6067B4F8A91}"/>
                </a:ext>
              </a:extLst>
            </p:cNvPr>
            <p:cNvSpPr txBox="1"/>
            <p:nvPr/>
          </p:nvSpPr>
          <p:spPr>
            <a:xfrm>
              <a:off x="4648200" y="4816812"/>
              <a:ext cx="1981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Y</a:t>
              </a:r>
              <a:r>
                <a:rPr kumimoji="1" lang="en-US" altLang="ko-KR" sz="1600" dirty="0"/>
                <a:t>’s neighbor #2, </a:t>
              </a:r>
              <a:r>
                <a:rPr kumimoji="1" lang="en-US" altLang="ko-KR" sz="1600" b="1" dirty="0"/>
                <a:t>N</a:t>
              </a:r>
              <a:r>
                <a:rPr kumimoji="1" lang="en-US" altLang="ko-KR" sz="1600" dirty="0"/>
                <a:t> </a:t>
              </a:r>
              <a:endParaRPr kumimoji="1" lang="ko-KR" altLang="en-US" sz="1600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E5BCEEE-B016-4D5F-8F0A-3015C43957A3}"/>
              </a:ext>
            </a:extLst>
          </p:cNvPr>
          <p:cNvSpPr txBox="1"/>
          <p:nvPr/>
        </p:nvSpPr>
        <p:spPr>
          <a:xfrm>
            <a:off x="4784731" y="6482217"/>
            <a:ext cx="1692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/>
              <a:t>Y</a:t>
            </a:r>
            <a:r>
              <a:rPr kumimoji="1" lang="en-US" altLang="ko-KR" sz="1600" dirty="0"/>
              <a:t>’s neighbor #1</a:t>
            </a:r>
            <a:endParaRPr kumimoji="1" lang="ko-KR" altLang="en-US" sz="1600" dirty="0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6A619690-F2F7-424A-A142-920032CF18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36324" y="5587907"/>
            <a:ext cx="1055387" cy="101109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38DB8585-0BBD-44CC-BEAA-399F7327C13F}"/>
              </a:ext>
            </a:extLst>
          </p:cNvPr>
          <p:cNvSpPr txBox="1"/>
          <p:nvPr/>
        </p:nvSpPr>
        <p:spPr>
          <a:xfrm>
            <a:off x="1217383" y="1214054"/>
            <a:ext cx="10730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/>
              <a:t>node </a:t>
            </a:r>
            <a:r>
              <a:rPr kumimoji="1" lang="en-US" altLang="ko-KR" b="1" dirty="0"/>
              <a:t>X</a:t>
            </a:r>
            <a:r>
              <a:rPr kumimoji="1" lang="en-US" altLang="ko-KR" dirty="0"/>
              <a:t> initiates a connection to node </a:t>
            </a:r>
            <a:r>
              <a:rPr kumimoji="1" lang="en-US" altLang="ko-KR" b="1" dirty="0"/>
              <a:t>Y</a:t>
            </a:r>
            <a:r>
              <a:rPr kumimoji="1" lang="en-US" altLang="ko-KR" dirty="0"/>
              <a:t> at time </a:t>
            </a:r>
            <a:r>
              <a:rPr kumimoji="1" lang="en-US" altLang="ko-KR" i="1" dirty="0"/>
              <a:t>t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node </a:t>
            </a:r>
            <a:r>
              <a:rPr kumimoji="1" lang="en-US" altLang="ko-KR" b="1" dirty="0"/>
              <a:t>Y </a:t>
            </a:r>
            <a:r>
              <a:rPr kumimoji="1" lang="en-US" altLang="ko-KR" dirty="0"/>
              <a:t>relays the information about the connection to neighbor </a:t>
            </a:r>
            <a:r>
              <a:rPr kumimoji="1" lang="en-US" altLang="ko-KR" b="1" dirty="0"/>
              <a:t>N</a:t>
            </a:r>
            <a:endParaRPr kumimoji="1" lang="ko-KR" altLang="en-US" b="1" dirty="0"/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8A24910E-0C45-45B4-978F-60C3763CD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840" y="4273427"/>
            <a:ext cx="1055387" cy="101109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367492D-5A2A-48F5-8A8E-95CAFDFD413D}"/>
              </a:ext>
            </a:extLst>
          </p:cNvPr>
          <p:cNvSpPr txBox="1"/>
          <p:nvPr/>
        </p:nvSpPr>
        <p:spPr>
          <a:xfrm>
            <a:off x="779247" y="5268672"/>
            <a:ext cx="135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/>
              <a:t>X</a:t>
            </a:r>
            <a:endParaRPr kumimoji="1" lang="ko-KR" altLang="en-US" sz="1600" b="1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C0572697-0AC0-49E1-8ADE-116C75B22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582" y="4273427"/>
            <a:ext cx="1055387" cy="1011099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A36F62FB-2695-4642-B33E-B3F72B81E0C5}"/>
              </a:ext>
            </a:extLst>
          </p:cNvPr>
          <p:cNvSpPr txBox="1"/>
          <p:nvPr/>
        </p:nvSpPr>
        <p:spPr>
          <a:xfrm>
            <a:off x="2781989" y="5268672"/>
            <a:ext cx="135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/>
              <a:t>Y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28976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7379</TotalTime>
  <Words>1920</Words>
  <Application>Microsoft Office PowerPoint</Application>
  <PresentationFormat>와이드스크린</PresentationFormat>
  <Paragraphs>154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Symbol</vt:lpstr>
      <vt:lpstr>Office 테마</vt:lpstr>
      <vt:lpstr>Discovering Bitcoin’s Public Topology and Influential Nodes  A Miller, J Litton, A Pachulski, N Gupta, D Levin… - et al., 2015 - https://allquantor.at/blockchainbib/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Bitcoin’s Public Topology and Influential Nodes</dc:title>
  <dc:creator>설유환</dc:creator>
  <cp:lastModifiedBy>설유환</cp:lastModifiedBy>
  <cp:revision>70</cp:revision>
  <dcterms:created xsi:type="dcterms:W3CDTF">2017-12-14T10:28:20Z</dcterms:created>
  <dcterms:modified xsi:type="dcterms:W3CDTF">2017-12-26T05:32:05Z</dcterms:modified>
</cp:coreProperties>
</file>