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6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39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04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4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5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8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56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15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44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1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6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D1C7-90C9-4E20-8748-0BEE7DF2B36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60310-5EFB-40E8-A6F2-631B75D58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評估學習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四個指標：</a:t>
            </a:r>
            <a:endParaRPr lang="en-US" altLang="zh-TW" dirty="0" smtClean="0"/>
          </a:p>
          <a:p>
            <a:r>
              <a:rPr lang="zh-TW" altLang="en-US" dirty="0" smtClean="0"/>
              <a:t>正確率</a:t>
            </a:r>
            <a:r>
              <a:rPr lang="en-US" altLang="zh-TW" dirty="0" smtClean="0"/>
              <a:t>(Accuracy)</a:t>
            </a:r>
          </a:p>
          <a:p>
            <a:r>
              <a:rPr lang="zh-TW" altLang="en-US" dirty="0" smtClean="0"/>
              <a:t>精確率</a:t>
            </a:r>
            <a:r>
              <a:rPr lang="en-US" altLang="zh-TW" dirty="0" smtClean="0"/>
              <a:t>(Precision)</a:t>
            </a:r>
          </a:p>
          <a:p>
            <a:r>
              <a:rPr lang="zh-TW" altLang="en-US" dirty="0" smtClean="0"/>
              <a:t>召回率</a:t>
            </a:r>
            <a:r>
              <a:rPr lang="en-US" altLang="zh-TW" dirty="0" smtClean="0"/>
              <a:t>(Recall)</a:t>
            </a:r>
          </a:p>
          <a:p>
            <a:r>
              <a:rPr lang="en-US" altLang="zh-TW" dirty="0" smtClean="0"/>
              <a:t>F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(F-measure)</a:t>
            </a:r>
          </a:p>
        </p:txBody>
      </p:sp>
    </p:spTree>
    <p:extLst>
      <p:ext uri="{BB962C8B-B14F-4D97-AF65-F5344CB8AC3E}">
        <p14:creationId xmlns:p14="http://schemas.microsoft.com/office/powerpoint/2010/main" val="70349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多類別分</a:t>
            </a:r>
            <a:r>
              <a:rPr lang="zh-TW" altLang="en-US" dirty="0"/>
              <a:t>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微觀平均 </a:t>
                </a:r>
                <a:r>
                  <a:rPr lang="en-US" altLang="zh-TW" dirty="0" smtClean="0"/>
                  <a:t>vs</a:t>
                </a:r>
                <a:r>
                  <a:rPr lang="zh-TW" altLang="en-US" dirty="0" smtClean="0"/>
                  <a:t> 宏觀平均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微觀平均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宏</a:t>
                </a:r>
                <a:r>
                  <a:rPr lang="zh-TW" altLang="en-US" dirty="0"/>
                  <a:t>觀</a:t>
                </a:r>
                <a:r>
                  <a:rPr lang="zh-TW" altLang="en-US" dirty="0" smtClean="0"/>
                  <a:t>平均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精確率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精確率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精確率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3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回歸的評估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均方根誤差</a:t>
                </a:r>
                <a:r>
                  <a:rPr lang="en-US" altLang="zh-TW" dirty="0" smtClean="0"/>
                  <a:t>(Root Mean Squared Error, RMSE)</a:t>
                </a:r>
              </a:p>
              <a:p>
                <a:r>
                  <a:rPr lang="en-US" altLang="zh-TW" dirty="0" smtClean="0"/>
                  <a:t>RMSE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預測值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實際值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資料分布的標準</a:t>
                </a:r>
                <a:r>
                  <a:rPr lang="zh-TW" altLang="en-US" dirty="0"/>
                  <a:t>差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5272"/>
            <a:ext cx="7200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4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決定係數</a:t>
            </a:r>
            <a:r>
              <a:rPr lang="en-US" altLang="zh-TW" dirty="0" smtClean="0"/>
              <a:t>(Coefficient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預測值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實際值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預測值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實際值的平均值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表示性能優異，</a:t>
                </a:r>
                <a:r>
                  <a:rPr lang="zh-TW" altLang="en-US" dirty="0"/>
                  <a:t>越</a:t>
                </a:r>
                <a:r>
                  <a:rPr lang="zh-TW" altLang="en-US" dirty="0" smtClean="0"/>
                  <a:t>接近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越佳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7724"/>
            <a:ext cx="6219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在系統嵌入機器學習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批次學習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批次處理</a:t>
            </a:r>
            <a:endParaRPr lang="en-US" altLang="zh-TW" dirty="0" smtClean="0"/>
          </a:p>
          <a:p>
            <a:r>
              <a:rPr lang="zh-TW" altLang="en-US" dirty="0" smtClean="0"/>
              <a:t>處理：對傳入資料或引入的歷程資料進行運算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即時處理：依次處理每一筆資料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批次處理：連續、一連串運作</a:t>
            </a:r>
            <a:endParaRPr lang="en-US" altLang="zh-TW" dirty="0" smtClean="0"/>
          </a:p>
          <a:p>
            <a:r>
              <a:rPr lang="zh-TW" altLang="en-US" dirty="0" smtClean="0"/>
              <a:t>學習：專指利用資料計算權重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批次學習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整批學習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：利用所有資料計算權重的平均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線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逐次學習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：傳入一筆資料就計算一次權重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627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處理與學習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批次處理，以網路應用程式直接算出學習</a:t>
            </a:r>
            <a:r>
              <a:rPr lang="en-US" altLang="zh-TW" dirty="0" smtClean="0"/>
              <a:t>+</a:t>
            </a:r>
            <a:r>
              <a:rPr lang="zh-TW" altLang="en-US" dirty="0" smtClean="0"/>
              <a:t>預測結果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即時處理下預測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程式與批次系統語言需</a:t>
            </a:r>
            <a:r>
              <a:rPr lang="zh-TW" altLang="en-US" dirty="0" smtClean="0"/>
              <a:t>相同</a:t>
            </a:r>
            <a:endParaRPr lang="en-US" altLang="zh-TW" dirty="0" smtClean="0"/>
          </a:p>
          <a:p>
            <a:pPr lvl="1"/>
            <a:r>
              <a:rPr lang="zh-TW" altLang="en-US" dirty="0"/>
              <a:t>適</a:t>
            </a:r>
            <a:r>
              <a:rPr lang="zh-TW" altLang="en-US" dirty="0" smtClean="0"/>
              <a:t>用小規模試</a:t>
            </a:r>
            <a:r>
              <a:rPr lang="zh-TW" altLang="en-US" dirty="0"/>
              <a:t>做</a:t>
            </a:r>
            <a:endParaRPr lang="en-US" altLang="zh-TW" dirty="0" smtClean="0"/>
          </a:p>
          <a:p>
            <a:r>
              <a:rPr lang="zh-TW" altLang="en-US" dirty="0" smtClean="0"/>
              <a:t>批次處理，透過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使用學習</a:t>
            </a:r>
            <a:r>
              <a:rPr lang="en-US" altLang="zh-TW" dirty="0" smtClean="0"/>
              <a:t>+</a:t>
            </a:r>
            <a:r>
              <a:rPr lang="zh-TW" altLang="en-US" dirty="0" smtClean="0"/>
              <a:t>預測結果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即時處理下預測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批次處理，透過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使用學習</a:t>
            </a:r>
            <a:r>
              <a:rPr lang="en-US" altLang="zh-TW" dirty="0" smtClean="0"/>
              <a:t>+</a:t>
            </a:r>
            <a:r>
              <a:rPr lang="zh-TW" altLang="en-US" dirty="0" smtClean="0"/>
              <a:t>預測及果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批次處理下預測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適合不需要即時回應的情</a:t>
            </a:r>
            <a:r>
              <a:rPr lang="zh-TW" altLang="en-US" dirty="0"/>
              <a:t>形</a:t>
            </a:r>
            <a:endParaRPr lang="en-US" altLang="zh-TW" dirty="0" smtClean="0"/>
          </a:p>
          <a:p>
            <a:r>
              <a:rPr lang="zh-TW" altLang="en-US" dirty="0" smtClean="0"/>
              <a:t>即時處理，在線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逐次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學</a:t>
            </a:r>
            <a:r>
              <a:rPr lang="zh-TW" altLang="en-US" dirty="0"/>
              <a:t>習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78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正確率</a:t>
            </a:r>
            <a:r>
              <a:rPr lang="en-US" altLang="zh-TW" dirty="0" smtClean="0"/>
              <a:t>(Accuracy)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正確率</m:t>
                    </m:r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正確解答數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總資料數量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通常表示最低程度的性</a:t>
                </a:r>
                <a:r>
                  <a:rPr lang="zh-TW" altLang="en-US" dirty="0"/>
                  <a:t>能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7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精確率</a:t>
            </a:r>
            <a:r>
              <a:rPr lang="en-US" altLang="zh-TW" dirty="0" smtClean="0"/>
              <a:t>(Precision)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適合率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精確率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結果中正確數量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預測資料結果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召回率</a:t>
            </a:r>
            <a:r>
              <a:rPr lang="en-US" altLang="zh-TW" dirty="0" smtClean="0"/>
              <a:t>(Recall)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召回率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預測目標數量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實際目標數量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召回率與精確率成反比關係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6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(F-measure)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精確率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召回率</m:t>
                            </m:r>
                          </m:den>
                        </m:f>
                      </m:den>
                    </m:f>
                  </m:oMath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表示精確率跟召回率的平衡程度</a:t>
                </a:r>
                <a:endParaRPr lang="en-US" altLang="zh-TW" sz="2400" dirty="0" smtClean="0"/>
              </a:p>
              <a:p>
                <a:r>
                  <a:rPr lang="zh-TW" altLang="en-US" sz="2400" dirty="0" smtClean="0"/>
                  <a:t>這個指標重視的面向不同</a:t>
                </a:r>
                <a:endParaRPr lang="en-US" altLang="zh-TW" sz="2400" dirty="0" smtClean="0"/>
              </a:p>
              <a:p>
                <a:r>
                  <a:rPr lang="zh-TW" altLang="en-US" sz="2400" dirty="0" smtClean="0"/>
                  <a:t>魚與熊掌不能兼</a:t>
                </a:r>
                <a:r>
                  <a:rPr lang="zh-TW" altLang="en-US" sz="2400" dirty="0"/>
                  <a:t>得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8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混淆矩陣</a:t>
            </a:r>
            <a:r>
              <a:rPr lang="en-US" altLang="zh-TW" dirty="0" smtClean="0"/>
              <a:t>(Confusion Matrix)</a:t>
            </a:r>
          </a:p>
          <a:p>
            <a:r>
              <a:rPr lang="zh-TW" altLang="en-US" dirty="0"/>
              <a:t>微</a:t>
            </a:r>
            <a:r>
              <a:rPr lang="zh-TW" altLang="en-US" dirty="0" smtClean="0"/>
              <a:t>觀平均</a:t>
            </a:r>
            <a:r>
              <a:rPr lang="en-US" altLang="zh-TW" dirty="0" smtClean="0"/>
              <a:t>(Micro-average)</a:t>
            </a:r>
          </a:p>
          <a:p>
            <a:r>
              <a:rPr lang="zh-TW" altLang="en-US" dirty="0" smtClean="0"/>
              <a:t>宏觀平均</a:t>
            </a:r>
            <a:r>
              <a:rPr lang="en-US" altLang="zh-TW" dirty="0" smtClean="0"/>
              <a:t>(Macro-average)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5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5411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混淆矩陣</a:t>
            </a:r>
            <a:r>
              <a:rPr lang="en-US" altLang="zh-TW" dirty="0" smtClean="0"/>
              <a:t>(Confusion Matrix)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529772"/>
              </p:ext>
            </p:extLst>
          </p:nvPr>
        </p:nvGraphicFramePr>
        <p:xfrm>
          <a:off x="1191357" y="1479673"/>
          <a:ext cx="9809285" cy="2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90">
                  <a:extLst>
                    <a:ext uri="{9D8B030D-6E8A-4147-A177-3AD203B41FA5}">
                      <a16:colId xmlns:a16="http://schemas.microsoft.com/office/drawing/2014/main" val="3918315737"/>
                    </a:ext>
                  </a:extLst>
                </a:gridCol>
                <a:gridCol w="1919208">
                  <a:extLst>
                    <a:ext uri="{9D8B030D-6E8A-4147-A177-3AD203B41FA5}">
                      <a16:colId xmlns:a16="http://schemas.microsoft.com/office/drawing/2014/main" val="3428169990"/>
                    </a:ext>
                  </a:extLst>
                </a:gridCol>
                <a:gridCol w="3288899">
                  <a:extLst>
                    <a:ext uri="{9D8B030D-6E8A-4147-A177-3AD203B41FA5}">
                      <a16:colId xmlns:a16="http://schemas.microsoft.com/office/drawing/2014/main" val="3143765578"/>
                    </a:ext>
                  </a:extLst>
                </a:gridCol>
                <a:gridCol w="4021588">
                  <a:extLst>
                    <a:ext uri="{9D8B030D-6E8A-4147-A177-3AD203B41FA5}">
                      <a16:colId xmlns:a16="http://schemas.microsoft.com/office/drawing/2014/main" val="2729407972"/>
                    </a:ext>
                  </a:extLst>
                </a:gridCol>
              </a:tblGrid>
              <a:tr h="565774">
                <a:tc rowSpan="2"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預測結果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60061"/>
                  </a:ext>
                </a:extLst>
              </a:tr>
              <a:tr h="50588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Positive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Negative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03078"/>
                  </a:ext>
                </a:extLst>
              </a:tr>
              <a:tr h="76288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實際結果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Positive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r>
                        <a:rPr lang="en-US" altLang="zh-TW" sz="2400" baseline="0" dirty="0" smtClean="0"/>
                        <a:t> Positive, TP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 Negative,</a:t>
                      </a:r>
                      <a:r>
                        <a:rPr lang="en-US" altLang="zh-TW" sz="2400" baseline="0" dirty="0" smtClean="0"/>
                        <a:t> FN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61756"/>
                  </a:ext>
                </a:extLst>
              </a:tr>
              <a:tr h="8885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Negative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 Positive, FP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 Negative, TN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222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91357" y="4215003"/>
                <a:ext cx="4519246" cy="1687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正確率</a:t>
                </a:r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精確率</a:t>
                </a:r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召回率</a:t>
                </a:r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357" y="4215003"/>
                <a:ext cx="4519246" cy="1687770"/>
              </a:xfrm>
              <a:prstGeom prst="rect">
                <a:avLst/>
              </a:prstGeom>
              <a:blipFill>
                <a:blip r:embed="rId2"/>
                <a:stretch>
                  <a:fillRect l="-2022" b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1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0135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EX.</a:t>
            </a:r>
            <a:r>
              <a:rPr lang="zh-TW" altLang="en-US" dirty="0" smtClean="0"/>
              <a:t>垃圾郵件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681824"/>
              </p:ext>
            </p:extLst>
          </p:nvPr>
        </p:nvGraphicFramePr>
        <p:xfrm>
          <a:off x="2277207" y="1426919"/>
          <a:ext cx="7637584" cy="209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18">
                  <a:extLst>
                    <a:ext uri="{9D8B030D-6E8A-4147-A177-3AD203B41FA5}">
                      <a16:colId xmlns:a16="http://schemas.microsoft.com/office/drawing/2014/main" val="571083875"/>
                    </a:ext>
                  </a:extLst>
                </a:gridCol>
                <a:gridCol w="1711432">
                  <a:extLst>
                    <a:ext uri="{9D8B030D-6E8A-4147-A177-3AD203B41FA5}">
                      <a16:colId xmlns:a16="http://schemas.microsoft.com/office/drawing/2014/main" val="2587076260"/>
                    </a:ext>
                  </a:extLst>
                </a:gridCol>
                <a:gridCol w="2937532">
                  <a:extLst>
                    <a:ext uri="{9D8B030D-6E8A-4147-A177-3AD203B41FA5}">
                      <a16:colId xmlns:a16="http://schemas.microsoft.com/office/drawing/2014/main" val="1582708638"/>
                    </a:ext>
                  </a:extLst>
                </a:gridCol>
                <a:gridCol w="2467102">
                  <a:extLst>
                    <a:ext uri="{9D8B030D-6E8A-4147-A177-3AD203B41FA5}">
                      <a16:colId xmlns:a16="http://schemas.microsoft.com/office/drawing/2014/main" val="4145959110"/>
                    </a:ext>
                  </a:extLst>
                </a:gridCol>
              </a:tblGrid>
              <a:tr h="523936">
                <a:tc rowSpan="2"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預測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0230"/>
                  </a:ext>
                </a:extLst>
              </a:tr>
              <a:tr h="523936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垃圾郵件</a:t>
                      </a:r>
                      <a:r>
                        <a:rPr lang="en-US" altLang="zh-TW" dirty="0" smtClean="0"/>
                        <a:t>(P)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非垃圾郵件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7030"/>
                  </a:ext>
                </a:extLst>
              </a:tr>
              <a:tr h="52393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垃圾郵件</a:t>
                      </a:r>
                      <a:r>
                        <a:rPr lang="en-US" altLang="zh-TW" dirty="0" smtClean="0"/>
                        <a:t>(P)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7979"/>
                  </a:ext>
                </a:extLst>
              </a:tr>
              <a:tr h="5239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非垃圾郵件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30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77207" y="3673802"/>
                <a:ext cx="3524747" cy="2348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 smtClean="0"/>
                  <a:t>正確率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 smtClean="0"/>
                  <a:t>0.7</a:t>
                </a:r>
              </a:p>
              <a:p>
                <a:r>
                  <a:rPr lang="zh-TW" altLang="en-US" sz="2400" dirty="0" smtClean="0"/>
                  <a:t>精確率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 smtClean="0"/>
                  <a:t>.69</a:t>
                </a:r>
              </a:p>
              <a:p>
                <a:r>
                  <a:rPr lang="zh-TW" altLang="en-US" sz="2400" dirty="0" smtClean="0"/>
                  <a:t>召回率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 smtClean="0"/>
                  <a:t>.92</a:t>
                </a:r>
              </a:p>
              <a:p>
                <a:r>
                  <a:rPr lang="en-US" altLang="zh-TW" sz="2400" dirty="0" smtClean="0"/>
                  <a:t>F</a:t>
                </a:r>
                <a:r>
                  <a:rPr lang="zh-TW" altLang="en-US" sz="2400" dirty="0" smtClean="0"/>
                  <a:t>值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 smtClean="0"/>
                  <a:t>.78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07" y="3673802"/>
                <a:ext cx="3524747" cy="2348848"/>
              </a:xfrm>
              <a:prstGeom prst="rect">
                <a:avLst/>
              </a:prstGeom>
              <a:blipFill>
                <a:blip r:embed="rId2"/>
                <a:stretch>
                  <a:fillRect l="-2768" r="-1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25625"/>
            <a:ext cx="9429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221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</TotalTime>
  <Words>379</Words>
  <Application>Microsoft Office PowerPoint</Application>
  <PresentationFormat>寬螢幕</PresentationFormat>
  <Paragraphs>81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Cambria Math</vt:lpstr>
      <vt:lpstr>Trebuchet MS</vt:lpstr>
      <vt:lpstr>Wingdings 3</vt:lpstr>
      <vt:lpstr>多面向</vt:lpstr>
      <vt:lpstr>評估學習結果</vt:lpstr>
      <vt:lpstr>正確率(Accuracy)</vt:lpstr>
      <vt:lpstr>精確率(Precision)</vt:lpstr>
      <vt:lpstr>召回率(Recall)</vt:lpstr>
      <vt:lpstr>F值(F-measure)</vt:lpstr>
      <vt:lpstr>評估矩陣</vt:lpstr>
      <vt:lpstr>混淆矩陣(Confusion Matrix)</vt:lpstr>
      <vt:lpstr>EX.垃圾郵件</vt:lpstr>
      <vt:lpstr>Coding</vt:lpstr>
      <vt:lpstr>多類別分類</vt:lpstr>
      <vt:lpstr>回歸的評估</vt:lpstr>
      <vt:lpstr>決定係數(Coefficient of Determination)</vt:lpstr>
      <vt:lpstr>在系統嵌入機器學習</vt:lpstr>
      <vt:lpstr>處理與學習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敬諺 陳</dc:creator>
  <cp:lastModifiedBy>敬諺 陳</cp:lastModifiedBy>
  <cp:revision>30</cp:revision>
  <dcterms:created xsi:type="dcterms:W3CDTF">2019-04-24T06:12:29Z</dcterms:created>
  <dcterms:modified xsi:type="dcterms:W3CDTF">2019-04-25T07:50:38Z</dcterms:modified>
</cp:coreProperties>
</file>