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407" r:id="rId2"/>
    <p:sldId id="409" r:id="rId3"/>
    <p:sldId id="260" r:id="rId4"/>
    <p:sldId id="261" r:id="rId5"/>
    <p:sldId id="262" r:id="rId6"/>
    <p:sldId id="263" r:id="rId7"/>
    <p:sldId id="264" r:id="rId8"/>
    <p:sldId id="410" r:id="rId9"/>
    <p:sldId id="258" r:id="rId10"/>
    <p:sldId id="259" r:id="rId11"/>
    <p:sldId id="411" r:id="rId12"/>
    <p:sldId id="408" r:id="rId13"/>
    <p:sldId id="412" r:id="rId14"/>
    <p:sldId id="413" r:id="rId15"/>
    <p:sldId id="414" r:id="rId16"/>
    <p:sldId id="415" r:id="rId17"/>
    <p:sldId id="416" r:id="rId18"/>
    <p:sldId id="417" r:id="rId19"/>
    <p:sldId id="418" r:id="rId20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>
          <p15:clr>
            <a:srgbClr val="A4A3A4"/>
          </p15:clr>
        </p15:guide>
        <p15:guide id="2" pos="13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2866" autoAdjust="0"/>
  </p:normalViewPr>
  <p:slideViewPr>
    <p:cSldViewPr>
      <p:cViewPr varScale="1">
        <p:scale>
          <a:sx n="106" d="100"/>
          <a:sy n="106" d="100"/>
        </p:scale>
        <p:origin x="1626" y="78"/>
      </p:cViewPr>
      <p:guideLst>
        <p:guide orient="horz" pos="1888"/>
        <p:guide pos="13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39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4A9D6CE-A56B-4A65-8939-F9E5668032EB}" type="datetimeFigureOut">
              <a:rPr lang="zh-TW" altLang="en-US"/>
              <a:pPr>
                <a:defRPr/>
              </a:pPr>
              <a:t>2019/12/1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A8A4763-3A8A-438C-9619-C6E53B6881E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59E1AAB-BE4D-4F94-97C2-B10F119F62A2}" type="datetimeFigureOut">
              <a:rPr lang="zh-TW" altLang="en-US"/>
              <a:pPr>
                <a:defRPr/>
              </a:pPr>
              <a:t>2019/12/1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BCDF10-C8BC-4FAA-97B9-836E39B917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9114EE3-4BCE-45BC-A4C1-0BEDE0080672}" type="slidenum">
              <a:rPr lang="zh-TW" altLang="en-US" smtClean="0"/>
              <a:pPr>
                <a:spcBef>
                  <a:spcPct val="0"/>
                </a:spcBef>
              </a:pPr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462967" y="5949950"/>
            <a:ext cx="2466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B0F0"/>
                </a:solidFill>
                <a:latin typeface="Impact" panose="020B0806030902050204" pitchFamily="34" charset="0"/>
              </a:rPr>
              <a:t>Research Laboratory</a:t>
            </a:r>
            <a:endParaRPr lang="zh-TW" altLang="en-US" sz="200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ctangle 6"/>
          <p:cNvSpPr/>
          <p:nvPr userDrawn="1"/>
        </p:nvSpPr>
        <p:spPr>
          <a:xfrm>
            <a:off x="0" y="6546850"/>
            <a:ext cx="9144000" cy="319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401425" y="6546850"/>
            <a:ext cx="790575" cy="311150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050" kern="1200">
                <a:solidFill>
                  <a:srgbClr val="FFFFFF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fld id="{12CF5423-3BCE-4A3C-92AC-2CC31CF1AF31}" type="slidenum">
              <a:rPr lang="en-US" smtClean="0"/>
              <a:pPr eaLnBrk="1" hangingPunct="1"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6786610" cy="250033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6" y="4005064"/>
            <a:ext cx="4653730" cy="20162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GulimChe" pitchFamily="49" charset="-127"/>
                <a:cs typeface="Times New Roman" pitchFamily="18" charset="0"/>
              </a:defRPr>
            </a:lvl1pPr>
          </a:lstStyle>
          <a:p>
            <a:pPr>
              <a:defRPr/>
            </a:pPr>
            <a:fld id="{203F59CC-FD4B-4FBA-8C6D-0462997AA9ED}" type="datetime1">
              <a:rPr lang="zh-TW" altLang="en-US"/>
              <a:pPr>
                <a:defRPr/>
              </a:pPr>
              <a:t>2019/12/1</a:t>
            </a:fld>
            <a:endParaRPr lang="zh-TW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69851-0F07-49BA-A67C-701187BF7FF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1550F3C-DC28-4F9C-8C20-F65D7A6A87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648" y="4063261"/>
            <a:ext cx="2331615" cy="188668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42004" y="6567562"/>
            <a:ext cx="1061515" cy="38983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4355976" y="6533094"/>
            <a:ext cx="40110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Intelligent Learning of Nature </a:t>
            </a:r>
            <a:endParaRPr lang="zh-TW" altLang="en-US" sz="16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9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圖片 7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47" y="980199"/>
            <a:ext cx="6468417" cy="384081"/>
          </a:xfrm>
          <a:prstGeom prst="rect">
            <a:avLst/>
          </a:prstGeom>
        </p:spPr>
      </p:pic>
      <p:sp>
        <p:nvSpPr>
          <p:cNvPr id="4" name="Rectangle 6"/>
          <p:cNvSpPr/>
          <p:nvPr userDrawn="1"/>
        </p:nvSpPr>
        <p:spPr>
          <a:xfrm>
            <a:off x="0" y="6546850"/>
            <a:ext cx="9144000" cy="319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1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9139D-80A4-42FA-A327-721C87078E43}" type="datetime1">
              <a:rPr lang="zh-TW" altLang="en-US"/>
              <a:pPr>
                <a:defRPr/>
              </a:pPr>
              <a:t>2019/12/1</a:t>
            </a:fld>
            <a:endParaRPr lang="zh-TW" altLang="en-US"/>
          </a:p>
        </p:txBody>
      </p:sp>
      <p:sp>
        <p:nvSpPr>
          <p:cNvPr id="22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143250" y="5857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3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9F5AB-0489-4DDE-94E6-D164B2A2788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42004" y="6567562"/>
            <a:ext cx="1061515" cy="38983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4355976" y="6533094"/>
            <a:ext cx="40110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Intelligent Learning of Nature </a:t>
            </a:r>
            <a:endParaRPr lang="zh-TW" altLang="en-US" sz="16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1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63" y="71438"/>
            <a:ext cx="7572375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438" y="62150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5E6F6614-140E-4943-9AA9-3681A7CC2845}" type="datetime1">
              <a:rPr lang="zh-TW" altLang="en-US"/>
              <a:pPr>
                <a:defRPr/>
              </a:pPr>
              <a:t>2019/12/1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0438" y="62150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35DCC2E-E174-451E-8FCA-C08D0B8E3C9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1" name="Picture 2" descr="C:\VIPLab_related_docs\NCTU-logo-2.jpg.bmp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0"/>
            <a:ext cx="1143000" cy="1143000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/>
          <p:cNvSpPr/>
          <p:nvPr userDrawn="1"/>
        </p:nvSpPr>
        <p:spPr>
          <a:xfrm>
            <a:off x="0" y="6546850"/>
            <a:ext cx="9144000" cy="319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42004" y="6567562"/>
            <a:ext cx="1061515" cy="38983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4355976" y="6533094"/>
            <a:ext cx="40110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Intelligent Learning of Nature </a:t>
            </a:r>
            <a:endParaRPr lang="zh-TW" altLang="en-US" sz="16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75" y="1285875"/>
            <a:ext cx="7858125" cy="2500313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Intelligent Learning of Nature (</a:t>
            </a:r>
            <a:r>
              <a:rPr lang="en-US" altLang="zh-TW" i="1" dirty="0" err="1"/>
              <a:t>i</a:t>
            </a:r>
            <a:r>
              <a:rPr lang="en-US" altLang="zh-TW" dirty="0" err="1"/>
              <a:t>LoN</a:t>
            </a:r>
            <a:r>
              <a:rPr lang="en-US" altLang="zh-TW" dirty="0"/>
              <a:t>) Research Lab</a:t>
            </a:r>
            <a:endParaRPr lang="zh-TW" altLang="en-US" dirty="0"/>
          </a:p>
        </p:txBody>
      </p:sp>
      <p:sp>
        <p:nvSpPr>
          <p:cNvPr id="6147" name="副標題 2"/>
          <p:cNvSpPr>
            <a:spLocks noGrp="1"/>
          </p:cNvSpPr>
          <p:nvPr>
            <p:ph type="subTitle" idx="1"/>
          </p:nvPr>
        </p:nvSpPr>
        <p:spPr>
          <a:xfrm>
            <a:off x="3276600" y="4076700"/>
            <a:ext cx="5040313" cy="2209800"/>
          </a:xfrm>
        </p:spPr>
        <p:txBody>
          <a:bodyPr/>
          <a:lstStyle/>
          <a:p>
            <a:r>
              <a:rPr lang="en-US" altLang="zh-TW" sz="2000" i="1" dirty="0" err="1">
                <a:solidFill>
                  <a:schemeClr val="tx1"/>
                </a:solidFill>
                <a:latin typeface="Verdana" panose="020B0604030504040204" pitchFamily="34" charset="0"/>
              </a:rPr>
              <a:t>i</a:t>
            </a:r>
            <a:r>
              <a:rPr lang="en-US" altLang="zh-TW" sz="2000" dirty="0" err="1">
                <a:solidFill>
                  <a:schemeClr val="tx1"/>
                </a:solidFill>
                <a:latin typeface="Verdana" panose="020B0604030504040204" pitchFamily="34" charset="0"/>
              </a:rPr>
              <a:t>LoN</a:t>
            </a:r>
            <a:r>
              <a:rPr lang="en-US" altLang="zh-TW" sz="2000" dirty="0">
                <a:solidFill>
                  <a:schemeClr val="tx1"/>
                </a:solidFill>
                <a:latin typeface="Verdana" panose="020B0604030504040204" pitchFamily="34" charset="0"/>
              </a:rPr>
              <a:t> Lab member’s name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Verdana" panose="020B0604030504040204" pitchFamily="34" charset="0"/>
              </a:rPr>
              <a:t>Advisor: Lan-Da Van (</a:t>
            </a:r>
            <a:r>
              <a:rPr lang="zh-TW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標楷體" panose="03000509000000000000" pitchFamily="65" charset="-120"/>
              </a:rPr>
              <a:t>范倫達</a:t>
            </a:r>
            <a:r>
              <a:rPr lang="en-US" altLang="zh-TW" sz="2000" dirty="0">
                <a:solidFill>
                  <a:schemeClr val="tx1"/>
                </a:solidFill>
                <a:latin typeface="Verdana" panose="020B0604030504040204" pitchFamily="34" charset="0"/>
              </a:rPr>
              <a:t>)</a:t>
            </a:r>
            <a:r>
              <a:rPr lang="en-US" altLang="zh-TW" sz="2000" dirty="0">
                <a:solidFill>
                  <a:schemeClr val="tx1"/>
                </a:solidFill>
              </a:rPr>
              <a:t>, </a:t>
            </a:r>
            <a:r>
              <a:rPr lang="en-US" altLang="zh-TW" sz="2000" i="1" dirty="0">
                <a:solidFill>
                  <a:schemeClr val="tx1"/>
                </a:solidFill>
              </a:rPr>
              <a:t>Ph. D.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Verdana" panose="020B0604030504040204" pitchFamily="34" charset="0"/>
              </a:rPr>
              <a:t>Department of Computer Science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Verdana" panose="020B0604030504040204" pitchFamily="34" charset="0"/>
              </a:rPr>
              <a:t>National </a:t>
            </a:r>
            <a:r>
              <a:rPr lang="en-US" altLang="zh-TW" sz="2000" dirty="0" err="1">
                <a:solidFill>
                  <a:schemeClr val="tx1"/>
                </a:solidFill>
                <a:latin typeface="Verdana" panose="020B0604030504040204" pitchFamily="34" charset="0"/>
              </a:rPr>
              <a:t>Chiao</a:t>
            </a:r>
            <a:r>
              <a:rPr lang="en-US" altLang="zh-TW" sz="2000" dirty="0">
                <a:solidFill>
                  <a:schemeClr val="tx1"/>
                </a:solidFill>
                <a:latin typeface="Verdana" panose="020B0604030504040204" pitchFamily="34" charset="0"/>
              </a:rPr>
              <a:t> Tung University </a:t>
            </a:r>
          </a:p>
          <a:p>
            <a:pPr>
              <a:lnSpc>
                <a:spcPct val="8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Verdana" panose="020B0604030504040204" pitchFamily="34" charset="0"/>
              </a:rPr>
              <a:t>Taiwan, R.O.C.</a:t>
            </a:r>
          </a:p>
          <a:p>
            <a:r>
              <a:rPr lang="en-US" altLang="zh-TW" sz="2000" i="1" dirty="0">
                <a:solidFill>
                  <a:schemeClr val="tx1"/>
                </a:solidFill>
              </a:rPr>
              <a:t>Sep. 14, 2019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7DCD3C-CA24-4A76-9151-5244C1BFC209}" type="datetime1">
              <a:rPr lang="zh-TW" altLang="en-US"/>
              <a:pPr>
                <a:defRPr/>
              </a:pPr>
              <a:t>2019/12/1</a:t>
            </a:fld>
            <a:endParaRPr lang="zh-TW" altLang="en-US" dirty="0"/>
          </a:p>
        </p:txBody>
      </p:sp>
      <p:sp>
        <p:nvSpPr>
          <p:cNvPr id="6149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EE37AD-1B48-436A-9D4F-BA8ECD0F482D}" type="slidenum">
              <a:rPr lang="zh-TW" altLang="en-US" sz="1400" smtClean="0">
                <a:solidFill>
                  <a:srgbClr val="0D0D0D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zh-TW" altLang="en-US" sz="1400">
              <a:solidFill>
                <a:srgbClr val="0D0D0D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C5E5F-BF9C-4796-9CA4-511A8EF9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98" y="280781"/>
            <a:ext cx="6447501" cy="60198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B5AE6B-6DBE-4A09-960B-B71BE29C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37267"/>
            <a:ext cx="6447501" cy="347184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9A01E6-FBAC-4D00-972A-BE098CA8B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8" y="3756108"/>
            <a:ext cx="4107301" cy="20245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89B4499-2C51-4148-A48B-CE5EC6EAB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587" y="3709344"/>
            <a:ext cx="4148413" cy="21180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69C9FC-E203-4120-A598-0281A2CF9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5807672"/>
            <a:ext cx="4608512" cy="53728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8F774DE-ED44-4508-99F6-86094E629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53" y="2448772"/>
            <a:ext cx="4991357" cy="5905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1D38D0E-837C-4675-A75C-AD7C33993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26" y="3006703"/>
            <a:ext cx="4877051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1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865DC-FC7F-408D-92F5-63881F84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Function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18787E1-1B9B-424C-A10B-40C3EA0E6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6" y="1412776"/>
            <a:ext cx="4370844" cy="391231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CF7321-0F2D-4406-988B-02A0188A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9F5AB-0489-4DDE-94E6-D164B2A27883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7E56E9-167B-45B1-B495-C43890214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40" y="1357065"/>
            <a:ext cx="4594567" cy="495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3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9" y="71438"/>
            <a:ext cx="7748910" cy="1000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dirty="0"/>
              <a:t>An RNN with distributional outputs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BEA325-1670-4485-971C-8C9DA4A928FD}" type="datetime1">
              <a:rPr lang="zh-TW" altLang="en-US"/>
              <a:pPr>
                <a:defRPr/>
              </a:pPr>
              <a:t>2019/12/1</a:t>
            </a:fld>
            <a:endParaRPr lang="zh-TW" altLang="en-US" dirty="0"/>
          </a:p>
        </p:txBody>
      </p:sp>
      <p:sp>
        <p:nvSpPr>
          <p:cNvPr id="819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433EE9-F0E8-4905-976A-6E4B1EA9506D}" type="slidenum">
              <a:rPr lang="zh-TW" altLang="en-US" sz="1400" smtClean="0">
                <a:solidFill>
                  <a:srgbClr val="0D0D0D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TW" altLang="en-US" sz="1400">
              <a:solidFill>
                <a:srgbClr val="0D0D0D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23529" y="1340768"/>
            <a:ext cx="8229600" cy="4929187"/>
          </a:xfrm>
        </p:spPr>
        <p:txBody>
          <a:bodyPr/>
          <a:lstStyle/>
          <a:p>
            <a:r>
              <a:rPr lang="en-US" sz="2400" dirty="0"/>
              <a:t>Outputs (</a:t>
            </a:r>
            <a:r>
              <a:rPr lang="el-GR" sz="2400" dirty="0"/>
              <a:t>θ</a:t>
            </a:r>
            <a:r>
              <a:rPr lang="en-US" sz="2400" baseline="-25000" dirty="0"/>
              <a:t>t</a:t>
            </a:r>
            <a:r>
              <a:rPr lang="en-US" sz="2400" dirty="0"/>
              <a:t>) are generated by an LSTM.</a:t>
            </a:r>
            <a:r>
              <a:rPr lang="zh-TW" altLang="en-US" sz="2400" dirty="0"/>
              <a:t> </a:t>
            </a:r>
            <a:r>
              <a:rPr lang="en-US" sz="2400" dirty="0"/>
              <a:t>Log-likelihoods at each time are computed as log of densities parametrized</a:t>
            </a:r>
            <a:r>
              <a:rPr lang="zh-TW" altLang="en-US" sz="2400" dirty="0"/>
              <a:t> </a:t>
            </a:r>
            <a:r>
              <a:rPr lang="en-US" sz="2400" dirty="0"/>
              <a:t>by t, evaluated at </a:t>
            </a:r>
            <a:r>
              <a:rPr lang="en-US" sz="2400" dirty="0" err="1"/>
              <a:t>Z</a:t>
            </a:r>
            <a:r>
              <a:rPr lang="en-US" sz="2400" baseline="-25000" dirty="0" err="1"/>
              <a:t>t</a:t>
            </a:r>
            <a:r>
              <a:rPr lang="en-US" sz="2400" dirty="0"/>
              <a:t> 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04" y="2598366"/>
            <a:ext cx="5530591" cy="361669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388670" y="3501008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h</a:t>
            </a:r>
            <a:r>
              <a:rPr lang="en-US" altLang="zh-TW" sz="1200" baseline="-25000" dirty="0" err="1"/>
              <a:t>t</a:t>
            </a:r>
            <a:r>
              <a:rPr lang="en-US" altLang="zh-TW" dirty="0"/>
              <a:t> : hidden state</a:t>
            </a:r>
          </a:p>
          <a:p>
            <a:r>
              <a:rPr lang="en-US" altLang="zh-TW" dirty="0" err="1"/>
              <a:t>x</a:t>
            </a:r>
            <a:r>
              <a:rPr lang="en-US" altLang="zh-TW" sz="1200" baseline="-25000" dirty="0" err="1"/>
              <a:t>t</a:t>
            </a:r>
            <a:r>
              <a:rPr lang="en-US" altLang="zh-TW" dirty="0"/>
              <a:t> : input (covariates)</a:t>
            </a:r>
          </a:p>
          <a:p>
            <a:r>
              <a:rPr lang="el-GR" dirty="0"/>
              <a:t>θ</a:t>
            </a:r>
            <a:r>
              <a:rPr lang="en-US" sz="1200" baseline="-25000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outputs </a:t>
            </a:r>
          </a:p>
          <a:p>
            <a:r>
              <a:rPr lang="en-US" altLang="zh-TW" dirty="0" err="1"/>
              <a:t>l</a:t>
            </a:r>
            <a:r>
              <a:rPr lang="en-US" altLang="zh-TW" sz="1200" baseline="-25000" dirty="0" err="1"/>
              <a:t>t</a:t>
            </a:r>
            <a:r>
              <a:rPr lang="en-US" altLang="zh-TW" dirty="0"/>
              <a:t> : log-likelihood</a:t>
            </a:r>
            <a:endParaRPr lang="zh-TW" altLang="en-US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63" y="116632"/>
            <a:ext cx="7672337" cy="100012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Computing Overall Loss through Conditional Independence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Compute the sum of log-likelihood and distribution function for the entire time. Then, maps </a:t>
            </a:r>
            <a:r>
              <a:rPr lang="en-US" altLang="zh-TW" sz="2400" dirty="0" err="1"/>
              <a:t>X</a:t>
            </a:r>
            <a:r>
              <a:rPr lang="en-US" altLang="zh-TW" sz="2400" baseline="-25000" dirty="0" err="1"/>
              <a:t>t</a:t>
            </a:r>
            <a:r>
              <a:rPr lang="en-US" altLang="zh-TW" sz="2400" dirty="0"/>
              <a:t> to (</a:t>
            </a:r>
            <a:r>
              <a:rPr lang="en-US" altLang="zh-TW" sz="2400" dirty="0" err="1"/>
              <a:t>θ</a:t>
            </a:r>
            <a:r>
              <a:rPr lang="en-US" altLang="zh-TW" sz="2400" baseline="-25000" dirty="0" err="1"/>
              <a:t>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h</a:t>
            </a:r>
            <a:r>
              <a:rPr lang="en-US" altLang="zh-TW" sz="2400" baseline="-25000" dirty="0" err="1"/>
              <a:t>t</a:t>
            </a:r>
            <a:r>
              <a:rPr lang="en-US" altLang="zh-TW" sz="2400" dirty="0"/>
              <a:t>).</a:t>
            </a:r>
            <a:endParaRPr lang="zh-TW" altLang="en-US" sz="2400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9F5AB-0489-4DDE-94E6-D164B2A27883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61976"/>
            <a:ext cx="4916788" cy="174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39" y="4505239"/>
            <a:ext cx="4478910" cy="11695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4855251"/>
            <a:ext cx="2535524" cy="4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5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053399" cy="100012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Extension to Multi-Variate Waiting Times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To model multivariate arrivals, there several different arrival processes of interest, then, we can get the distribution function for each process.</a:t>
            </a:r>
            <a:endParaRPr lang="zh-TW" altLang="en-US" sz="2400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9F5AB-0489-4DDE-94E6-D164B2A27883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683892"/>
            <a:ext cx="6228571" cy="6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27584" y="35010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  <a:ea typeface="+mn-ea"/>
              </a:rPr>
              <a:t>We merely require that the emissions are conditionally independent given ht. This then allows us to compute the log-likelihood at each time as a sum.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887578"/>
            <a:ext cx="1133333" cy="41904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4885172"/>
            <a:ext cx="1409524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7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9" y="71438"/>
            <a:ext cx="7748910" cy="1000125"/>
          </a:xfrm>
        </p:spPr>
        <p:txBody>
          <a:bodyPr>
            <a:noAutofit/>
          </a:bodyPr>
          <a:lstStyle/>
          <a:p>
            <a:r>
              <a:rPr lang="en-US" sz="4000" dirty="0"/>
              <a:t>Masking of Non-Inter-Arrival-Times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Masking of Non-Inter-Arrival-Times:</a:t>
            </a:r>
          </a:p>
          <a:p>
            <a:pPr lvl="1"/>
            <a:r>
              <a:rPr lang="en-US" altLang="zh-TW" sz="2000" dirty="0"/>
              <a:t>ensures that RNN parameters are not updated due to losses incurred during these times.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r>
              <a:rPr lang="en-US" altLang="zh-TW" sz="2400" dirty="0"/>
              <a:t>Predicting Time to Next Arrival:</a:t>
            </a:r>
          </a:p>
          <a:p>
            <a:pPr lvl="1"/>
            <a:r>
              <a:rPr lang="en-US" altLang="zh-TW" sz="2000" dirty="0"/>
              <a:t>we are concerned with the next arrival time after the end of training period (time τ), we can compute many different values of interest.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9F5AB-0489-4DDE-94E6-D164B2A27883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08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 Structure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Model tuning method:</a:t>
            </a:r>
          </a:p>
          <a:p>
            <a:pPr lvl="1"/>
            <a:r>
              <a:rPr lang="en-US" sz="2000" dirty="0"/>
              <a:t>Non-zero initial state</a:t>
            </a:r>
          </a:p>
          <a:p>
            <a:pPr lvl="1"/>
            <a:r>
              <a:rPr lang="en-US" sz="2000" dirty="0"/>
              <a:t>Dropout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9F5AB-0489-4DDE-94E6-D164B2A27883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80928"/>
            <a:ext cx="8180952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2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Comparison on CDNOW dataset (Binary Classification)</a:t>
            </a:r>
          </a:p>
          <a:p>
            <a:pPr lvl="1"/>
            <a:r>
              <a:rPr lang="en-US" sz="2000" dirty="0"/>
              <a:t>Predict if purchases are made during a testing period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9F5AB-0489-4DDE-94E6-D164B2A27883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385D78-5834-472B-964E-04E06371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634548"/>
            <a:ext cx="3452418" cy="326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23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19200-F9D3-444C-8CB2-E82C309C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B8313-6297-4417-8DA1-91B25B023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29187"/>
          </a:xfrm>
        </p:spPr>
        <p:txBody>
          <a:bodyPr/>
          <a:lstStyle/>
          <a:p>
            <a:r>
              <a:rPr lang="en-US" sz="2400" dirty="0"/>
              <a:t>Comparison on CMPASS dataset (Point estimate)</a:t>
            </a:r>
          </a:p>
          <a:p>
            <a:pPr lvl="1"/>
            <a:r>
              <a:rPr lang="en-US" sz="2000" dirty="0"/>
              <a:t>Predict the remaining useful lifetime, or the time to failure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ECB12D-4D0B-4029-AF8F-85916C67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9F5AB-0489-4DDE-94E6-D164B2A27883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77C030-677A-4413-9567-D4303B08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2" y="2393751"/>
            <a:ext cx="5543855" cy="302723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0320CD4-4187-4DB4-A97F-E91E05CA9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7" y="2348893"/>
            <a:ext cx="3327656" cy="31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8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DC126-41C7-40A4-A1DF-CE4515C4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EF6335-CFB0-494E-8936-835AFA75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Demand Forecasts for a Large Retailer</a:t>
            </a:r>
          </a:p>
          <a:p>
            <a:pPr lvl="1"/>
            <a:r>
              <a:rPr lang="en-US" sz="2000" dirty="0"/>
              <a:t>Predict whether an event will arrive within </a:t>
            </a:r>
            <a:r>
              <a:rPr lang="en-US" altLang="zh-TW" sz="2000" dirty="0"/>
              <a:t>τ  </a:t>
            </a:r>
            <a:r>
              <a:rPr lang="en-US" sz="2000" dirty="0"/>
              <a:t>time after the end of the training period.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3C1E56-B591-4A57-8E60-316D8434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9F5AB-0489-4DDE-94E6-D164B2A27883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FFC62D4-98A9-4E95-A7B0-3B9001DBC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64904"/>
            <a:ext cx="8686800" cy="312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7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B3ADC-BF2B-40D6-895F-C4466C65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0D1779-0CA2-423B-9CAA-2751893BB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Survival analysis</a:t>
            </a:r>
          </a:p>
          <a:p>
            <a:pPr lvl="1"/>
            <a:r>
              <a:rPr lang="en-US" altLang="zh-TW" sz="2200" dirty="0"/>
              <a:t>Need strict assumptions (Independence)</a:t>
            </a:r>
          </a:p>
          <a:p>
            <a:pPr lvl="1"/>
            <a:r>
              <a:rPr lang="en-US" altLang="zh-TW" sz="2200" dirty="0"/>
              <a:t>Distributional parameters are fitted</a:t>
            </a:r>
          </a:p>
          <a:p>
            <a:pPr lvl="1"/>
            <a:endParaRPr lang="en-US" altLang="zh-TW" sz="2200" dirty="0"/>
          </a:p>
          <a:p>
            <a:r>
              <a:rPr lang="en-US" altLang="zh-TW" sz="2200" dirty="0"/>
              <a:t>RNN</a:t>
            </a:r>
          </a:p>
          <a:p>
            <a:pPr lvl="1"/>
            <a:r>
              <a:rPr lang="en-US" altLang="zh-TW" sz="2200" dirty="0"/>
              <a:t>Model sequential data (complex dependence)</a:t>
            </a:r>
          </a:p>
          <a:p>
            <a:pPr lvl="1"/>
            <a:r>
              <a:rPr lang="en-US" altLang="zh-TW" sz="2200" dirty="0"/>
              <a:t>Non-linear association</a:t>
            </a:r>
          </a:p>
          <a:p>
            <a:pPr lvl="1"/>
            <a:r>
              <a:rPr lang="en-US" altLang="zh-TW" sz="2200" dirty="0"/>
              <a:t>Point estimate</a:t>
            </a:r>
          </a:p>
          <a:p>
            <a:pPr lvl="1"/>
            <a:endParaRPr lang="en-US" altLang="zh-TW" sz="2200" dirty="0"/>
          </a:p>
          <a:p>
            <a:r>
              <a:rPr lang="en-US" altLang="zh-TW" sz="2200" dirty="0"/>
              <a:t>MAT-RNN</a:t>
            </a:r>
          </a:p>
          <a:p>
            <a:pPr lvl="1"/>
            <a:r>
              <a:rPr lang="en-US" altLang="zh-TW" sz="2200" dirty="0"/>
              <a:t>Probabilistic approach + sequence-to-sequence approach</a:t>
            </a:r>
          </a:p>
          <a:p>
            <a:pPr lvl="1"/>
            <a:r>
              <a:rPr lang="en-US" altLang="zh-TW" sz="2200" dirty="0"/>
              <a:t>Distributional estimate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FC8286-0C22-41DA-9A5F-837193C9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9F5AB-0489-4DDE-94E6-D164B2A27883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56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01DBA-3A10-405F-89C4-3D5A7863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Beware of Weibull euphoria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54864-A0F0-475D-A905-8814E827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The Weibull distribution has a:</a:t>
            </a:r>
          </a:p>
          <a:p>
            <a:r>
              <a:rPr lang="en-US" altLang="zh-TW" dirty="0"/>
              <a:t>Continuous and discrete variant</a:t>
            </a:r>
          </a:p>
          <a:p>
            <a:r>
              <a:rPr lang="en-US" altLang="zh-TW" dirty="0"/>
              <a:t>Expressive. Can take many shapes by adjusting its two parameters.</a:t>
            </a:r>
          </a:p>
          <a:p>
            <a:r>
              <a:rPr lang="en-US" altLang="zh-TW" dirty="0"/>
              <a:t>Closed form PDF, CDF, PMF, expected value, Median, Mode, Quantile function (inverse CDF)</a:t>
            </a:r>
          </a:p>
          <a:p>
            <a:r>
              <a:rPr lang="en-US" altLang="zh-TW" dirty="0"/>
              <a:t>Used everywhere for predicting things that will brake since it magically appears in nature just like the normal distribution</a:t>
            </a:r>
          </a:p>
          <a:p>
            <a:r>
              <a:rPr lang="en-US" altLang="zh-TW" dirty="0"/>
              <a:t>Weakest link property : If a system breaks with the failure of any of its independent identical components then the time to failure is approximately Weibull distributed.</a:t>
            </a:r>
          </a:p>
          <a:p>
            <a:r>
              <a:rPr lang="en-US" altLang="zh-TW" dirty="0"/>
              <a:t>Built in regularization mechanisms. By controlling the size of ββ we control the </a:t>
            </a:r>
            <a:r>
              <a:rPr lang="en-US" altLang="zh-TW" dirty="0" err="1"/>
              <a:t>peakedness</a:t>
            </a:r>
            <a:r>
              <a:rPr lang="en-US" altLang="zh-TW" dirty="0"/>
              <a:t> hence the confidence of predicted location.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95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001A5-EAE2-43B3-8B0F-C1FEC723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Weibull distribution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F7C5EA-AA3D-4064-9A9D-F88006E1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194EAB-A55D-4A84-99A4-D2DA6568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00" y="1556792"/>
            <a:ext cx="6754067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66F17-2BC9-4ABD-ADF2-1499EB67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HF &amp; CDF</a:t>
            </a:r>
            <a:endParaRPr lang="zh-TW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6E9186-6C0C-4402-ACE9-90DE9FD6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HF: Calculating the failure rate for ever smaller intervals of time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sz="2000" dirty="0"/>
              <a:t>CHF:  HF must not decrease too quickly, since, by definition, the cumulative hazard has to diverge.</a:t>
            </a:r>
            <a:endParaRPr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8D2EAD-200B-4931-814B-67E39F80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19" y="1814122"/>
            <a:ext cx="2843459" cy="7025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D123355-B31B-4937-9DC2-0A9E6F1C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5" y="2590662"/>
            <a:ext cx="2235378" cy="76554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25F52A4-2F56-4D25-AF76-F75816D9F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19" y="4406509"/>
            <a:ext cx="2128470" cy="55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E7163-A2B7-49D2-AB60-63A3F522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CDF &amp; PDF</a:t>
            </a:r>
            <a:endParaRPr lang="zh-TW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2FD15F-1270-4C3E-A85C-C9CDC2A3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CDF: the cumulative distribution function (CDF) of a real-valued random variable X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sz="2400" dirty="0"/>
              <a:t>PDF: probability density function is a function whose value at any given sample in the sample space can be interpreted as providing a relative likelihood that the value of the random variable would equal that sample.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78089D-243D-4E42-AD63-1EC28516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35" y="5013176"/>
            <a:ext cx="5609529" cy="7283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8E16E9A-D10A-4716-BD2A-C4BE947E5419}"/>
                  </a:ext>
                </a:extLst>
              </p:cNvPr>
              <p:cNvSpPr txBox="1"/>
              <p:nvPr/>
            </p:nvSpPr>
            <p:spPr>
              <a:xfrm rot="16200000">
                <a:off x="5155142" y="2216002"/>
                <a:ext cx="575350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</m:eqAr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8E16E9A-D10A-4716-BD2A-C4BE947E5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5142" y="2216002"/>
                <a:ext cx="575350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9E1BDC82-1DB0-480B-8B59-FE427D5ED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66" y="2157652"/>
            <a:ext cx="5193268" cy="44769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5932C1F-A910-413B-B908-DECAA37580E1}"/>
              </a:ext>
            </a:extLst>
          </p:cNvPr>
          <p:cNvSpPr txBox="1"/>
          <p:nvPr/>
        </p:nvSpPr>
        <p:spPr>
          <a:xfrm>
            <a:off x="5164536" y="26741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S(t)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26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CA3D4-E6C0-4C12-9AA1-BB5374C4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for 4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811679-CB4A-48B4-B24F-95491495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806241-99FD-4B1B-9FDA-E34B112A8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2"/>
          <a:stretch/>
        </p:blipFill>
        <p:spPr>
          <a:xfrm>
            <a:off x="1259632" y="1844824"/>
            <a:ext cx="6462903" cy="37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6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A169A-BD46-4205-A109-06E0C6B0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D1D47D-FE94-40DE-A12D-9111EECD10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000" dirty="0"/>
                  <a:t>W</a:t>
                </a:r>
                <a:r>
                  <a:rPr lang="en-US" altLang="zh-TW" sz="2000" baseline="-25000" dirty="0" err="1"/>
                  <a:t>n</a:t>
                </a:r>
                <a:r>
                  <a:rPr lang="en-US" altLang="zh-TW" sz="2000" baseline="-25000" dirty="0"/>
                  <a:t> </a:t>
                </a:r>
                <a:r>
                  <a:rPr lang="en-US" altLang="zh-TW" sz="2000" dirty="0"/>
                  <a:t>: the time of the n-</a:t>
                </a:r>
                <a:r>
                  <a:rPr lang="en-US" altLang="zh-TW" sz="2000" dirty="0" err="1"/>
                  <a:t>th</a:t>
                </a:r>
                <a:r>
                  <a:rPr lang="en-US" altLang="zh-TW" sz="2000" dirty="0"/>
                  <a:t> arrival,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=0(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start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training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period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/>
              </a:p>
              <a:p>
                <a:r>
                  <a:rPr lang="en-US" altLang="zh-TW" sz="2000" dirty="0"/>
                  <a:t>N(t) : the number of arrivals by time t,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altLang="zh-TW" sz="2000"/>
                      <m:t>N</m:t>
                    </m:r>
                    <m:r>
                      <m:rPr>
                        <m:nor/>
                      </m:rPr>
                      <a:rPr lang="de-DE" altLang="zh-TW" sz="2000"/>
                      <m:t>(</m:t>
                    </m:r>
                    <m:r>
                      <m:rPr>
                        <m:nor/>
                      </m:rPr>
                      <a:rPr lang="de-DE" altLang="zh-TW" sz="2000"/>
                      <m:t>t</m:t>
                    </m:r>
                    <m:r>
                      <m:rPr>
                        <m:nor/>
                      </m:rPr>
                      <a:rPr lang="de-DE" altLang="zh-TW" sz="2000"/>
                      <m:t>) = </m:t>
                    </m:r>
                    <m:r>
                      <m:rPr>
                        <m:nor/>
                      </m:rPr>
                      <a:rPr lang="de-DE" altLang="zh-TW" sz="2000"/>
                      <m:t>max</m:t>
                    </m:r>
                    <m:r>
                      <m:rPr>
                        <m:nor/>
                      </m:rPr>
                      <a:rPr lang="en-US" altLang="zh-TW" sz="2000" b="0" i="0" smtClean="0"/>
                      <m:t>{</m:t>
                    </m:r>
                    <m:r>
                      <m:rPr>
                        <m:nor/>
                      </m:rPr>
                      <a:rPr lang="en-US" altLang="zh-TW" sz="2000" b="0" i="0" smtClean="0"/>
                      <m:t>n</m:t>
                    </m:r>
                    <m:r>
                      <m:rPr>
                        <m:nor/>
                      </m:rPr>
                      <a:rPr lang="en-US" altLang="zh-TW" sz="2000" b="0" i="0" smtClean="0"/>
                      <m:t> |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000" dirty="0"/>
              </a:p>
              <a:p>
                <a:r>
                  <a:rPr lang="en-US" altLang="zh-TW" sz="2000" dirty="0" err="1"/>
                  <a:t>Y</a:t>
                </a:r>
                <a:r>
                  <a:rPr lang="en-US" altLang="zh-TW" sz="2000" baseline="-25000" dirty="0" err="1"/>
                  <a:t>n</a:t>
                </a:r>
                <a:r>
                  <a:rPr lang="en-US" altLang="zh-TW" sz="2000" dirty="0"/>
                  <a:t> : the inter-arrival time of the n-</a:t>
                </a:r>
                <a:r>
                  <a:rPr lang="en-US" altLang="zh-TW" sz="2000" dirty="0" err="1"/>
                  <a:t>th</a:t>
                </a:r>
                <a:r>
                  <a:rPr lang="en-US" altLang="zh-TW" sz="2000" dirty="0"/>
                  <a:t> arrival</a:t>
                </a:r>
              </a:p>
              <a:p>
                <a:r>
                  <a:rPr lang="en-US" altLang="zh-TW" sz="2000" dirty="0" err="1"/>
                  <a:t>tse</a:t>
                </a:r>
                <a:r>
                  <a:rPr lang="en-US" altLang="zh-TW" sz="2000" dirty="0"/>
                  <a:t>(t) : the amount of time that has elapsed since the last arrival or start of training period, whichever is smaller</a:t>
                </a:r>
              </a:p>
              <a:p>
                <a:r>
                  <a:rPr lang="en-US" altLang="zh-TW" sz="2000" dirty="0" err="1"/>
                  <a:t>tte</a:t>
                </a:r>
                <a:r>
                  <a:rPr lang="en-US" altLang="zh-TW" sz="2000" dirty="0"/>
                  <a:t>(t) : the amount of time remaining until the next arrival or the end of testing period, whichever is smaller</a:t>
                </a:r>
              </a:p>
              <a:p>
                <a:r>
                  <a:rPr lang="en-US" altLang="zh-TW" sz="2000" dirty="0" err="1"/>
                  <a:t>Z</a:t>
                </a:r>
                <a:r>
                  <a:rPr lang="en-US" altLang="zh-TW" sz="2000" baseline="-25000" dirty="0" err="1"/>
                  <a:t>t</a:t>
                </a:r>
                <a:r>
                  <a:rPr lang="en-US" altLang="zh-TW" sz="2000" dirty="0"/>
                  <a:t> : the random variable representing the remaining time till next arrival conditioned on the current information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: the parameters of Weibull distribution, including scale and shape</a:t>
                </a:r>
              </a:p>
              <a:p>
                <a:r>
                  <a:rPr lang="en-US" altLang="zh-TW" sz="2000" dirty="0" err="1"/>
                  <a:t>X</a:t>
                </a:r>
                <a:r>
                  <a:rPr lang="en-US" altLang="zh-TW" sz="2000" baseline="-25000" dirty="0" err="1"/>
                  <a:t>t</a:t>
                </a:r>
                <a:r>
                  <a:rPr lang="en-US" altLang="zh-TW" sz="2000" dirty="0"/>
                  <a:t> : the covariates at each time t.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D1D47D-FE94-40DE-A12D-9111EECD1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43" r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EABC74-2902-43CB-820F-F4A3DBE8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9F5AB-0489-4DDE-94E6-D164B2A27883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85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25B55-A8A5-4512-BE27-B53B9A35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74" y="239787"/>
            <a:ext cx="6447501" cy="609600"/>
          </a:xfrm>
        </p:spPr>
        <p:txBody>
          <a:bodyPr>
            <a:normAutofit/>
          </a:bodyPr>
          <a:lstStyle/>
          <a:p>
            <a:r>
              <a:rPr lang="en-US" sz="3000" dirty="0"/>
              <a:t>Implementation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3AF83B-448A-4886-B19D-F594C266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608273"/>
            <a:ext cx="6447501" cy="346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	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54AD18-247E-4222-9934-CE153B2C9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307" y="1440240"/>
            <a:ext cx="5197475" cy="8527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625C675-14FE-46FB-B7D0-17690564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318" y="5083793"/>
            <a:ext cx="5591464" cy="5262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69E2E8B-C25D-4A2A-B3CB-3A5941DEE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170146"/>
            <a:ext cx="5042532" cy="303834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A5D6EF1-F673-47E9-8521-D5B0BBB28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52414" y="1414623"/>
            <a:ext cx="5918479" cy="9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3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複製 (2) -CIC present2</Template>
  <TotalTime>27462</TotalTime>
  <Words>699</Words>
  <Application>Microsoft Office PowerPoint</Application>
  <PresentationFormat>如螢幕大小 (4:3)</PresentationFormat>
  <Paragraphs>103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1" baseType="lpstr">
      <vt:lpstr>GulimChe</vt:lpstr>
      <vt:lpstr>OCR A Extended</vt:lpstr>
      <vt:lpstr>SimSun</vt:lpstr>
      <vt:lpstr>新細明體</vt:lpstr>
      <vt:lpstr>標楷體</vt:lpstr>
      <vt:lpstr>Arial</vt:lpstr>
      <vt:lpstr>Calibri</vt:lpstr>
      <vt:lpstr>Cambria Math</vt:lpstr>
      <vt:lpstr>Impact</vt:lpstr>
      <vt:lpstr>Times New Roman</vt:lpstr>
      <vt:lpstr>Verdana</vt:lpstr>
      <vt:lpstr>Office 佈景主題</vt:lpstr>
      <vt:lpstr>Intelligent Learning of Nature (iLoN) Research Lab</vt:lpstr>
      <vt:lpstr>Introduction</vt:lpstr>
      <vt:lpstr>Beware of Weibull euphoria</vt:lpstr>
      <vt:lpstr>Weibull distribution</vt:lpstr>
      <vt:lpstr>HF &amp; CDF</vt:lpstr>
      <vt:lpstr>CDF &amp; PDF</vt:lpstr>
      <vt:lpstr>Example for 4 function</vt:lpstr>
      <vt:lpstr>Parameters</vt:lpstr>
      <vt:lpstr>Implementation</vt:lpstr>
      <vt:lpstr>Implementation</vt:lpstr>
      <vt:lpstr>Loss Function</vt:lpstr>
      <vt:lpstr>An RNN with distributional outputs</vt:lpstr>
      <vt:lpstr>Computing Overall Loss through Conditional Independence</vt:lpstr>
      <vt:lpstr>Extension to Multi-Variate Waiting Times</vt:lpstr>
      <vt:lpstr>Masking of Non-Inter-Arrival-Times</vt:lpstr>
      <vt:lpstr>Recurrent Neural Net Structure</vt:lpstr>
      <vt:lpstr>EXPERIMENTAL RESULTS</vt:lpstr>
      <vt:lpstr>EXPERIMENTAL RESULTS</vt:lpstr>
      <vt:lpstr>EXPERIMENTAL RESULTS</vt:lpstr>
    </vt:vector>
  </TitlesOfParts>
  <Company>nctu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power and quality scalable geometry subsystem design for 3D graphic system</dc:title>
  <dc:creator>vip</dc:creator>
  <cp:lastModifiedBy>敬諺 陳</cp:lastModifiedBy>
  <cp:revision>1577</cp:revision>
  <dcterms:created xsi:type="dcterms:W3CDTF">2009-07-15T14:27:06Z</dcterms:created>
  <dcterms:modified xsi:type="dcterms:W3CDTF">2019-12-01T09:08:10Z</dcterms:modified>
</cp:coreProperties>
</file>