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31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3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4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1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7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9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93E5-132B-47BE-B3D4-33121C6CBE9E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1FB6EE-7831-4F08-87BE-0FDE954D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9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2432C-871E-4AD3-8D17-DF3BF0C70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640" y="2763519"/>
            <a:ext cx="7914640" cy="1142683"/>
          </a:xfrm>
        </p:spPr>
        <p:txBody>
          <a:bodyPr/>
          <a:lstStyle/>
          <a:p>
            <a:pPr algn="ctr"/>
            <a:r>
              <a:rPr lang="en-US" sz="6600" dirty="0"/>
              <a:t>MAT-RNN</a:t>
            </a:r>
          </a:p>
        </p:txBody>
      </p:sp>
    </p:spTree>
    <p:extLst>
      <p:ext uri="{BB962C8B-B14F-4D97-AF65-F5344CB8AC3E}">
        <p14:creationId xmlns:p14="http://schemas.microsoft.com/office/powerpoint/2010/main" val="3814703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752975" cy="371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15000" y="19325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i-th</a:t>
            </a:r>
            <a:r>
              <a:rPr lang="zh-TW" altLang="en-US" dirty="0" smtClean="0"/>
              <a:t>代表樓層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980944"/>
            <a:ext cx="688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MAT-RNN</a:t>
            </a:r>
            <a:r>
              <a:rPr lang="zh-TW" altLang="en-US" dirty="0" smtClean="0"/>
              <a:t>預測各樓層在再來的一段時間內出現有人按電梯的機率</a:t>
            </a:r>
            <a:endParaRPr lang="en-US" altLang="zh-TW" dirty="0" smtClean="0"/>
          </a:p>
          <a:p>
            <a:r>
              <a:rPr lang="zh-TW" altLang="en-US" dirty="0" smtClean="0"/>
              <a:t>讓</a:t>
            </a:r>
            <a:r>
              <a:rPr lang="en-US" altLang="zh-TW" dirty="0" smtClean="0"/>
              <a:t>idle-car</a:t>
            </a:r>
            <a:r>
              <a:rPr lang="zh-TW" altLang="en-US" smtClean="0"/>
              <a:t>到該樓層待命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16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AD9A2-20A8-41D9-B202-F05970E4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4D90C-53A8-466C-A2C4-56408A60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469392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Survival analysis</a:t>
            </a:r>
          </a:p>
          <a:p>
            <a:pPr lvl="1"/>
            <a:r>
              <a:rPr lang="en-US" sz="2200" dirty="0"/>
              <a:t>Need strict assumptions (Independence)</a:t>
            </a:r>
          </a:p>
          <a:p>
            <a:pPr lvl="1"/>
            <a:r>
              <a:rPr lang="en-US" sz="2200" dirty="0"/>
              <a:t>Distributional parameters are fitted</a:t>
            </a:r>
          </a:p>
          <a:p>
            <a:pPr lvl="1"/>
            <a:endParaRPr lang="en-US" sz="2200" dirty="0"/>
          </a:p>
          <a:p>
            <a:r>
              <a:rPr lang="en-US" sz="2200" dirty="0"/>
              <a:t>RNN</a:t>
            </a:r>
          </a:p>
          <a:p>
            <a:pPr lvl="1"/>
            <a:r>
              <a:rPr lang="en-US" sz="2200" dirty="0"/>
              <a:t>Model sequential data (complex dependence)</a:t>
            </a:r>
          </a:p>
          <a:p>
            <a:pPr lvl="1"/>
            <a:r>
              <a:rPr lang="en-US" sz="2200" dirty="0"/>
              <a:t>Non-linear association</a:t>
            </a:r>
          </a:p>
          <a:p>
            <a:pPr lvl="1"/>
            <a:r>
              <a:rPr lang="en-US" sz="2200" dirty="0"/>
              <a:t>Point estimate</a:t>
            </a:r>
          </a:p>
          <a:p>
            <a:pPr lvl="1"/>
            <a:endParaRPr lang="en-US" sz="2200" dirty="0"/>
          </a:p>
          <a:p>
            <a:r>
              <a:rPr lang="en-US" sz="2200" dirty="0"/>
              <a:t>MAT-RNN</a:t>
            </a:r>
          </a:p>
          <a:p>
            <a:pPr lvl="1"/>
            <a:r>
              <a:rPr lang="en-US" sz="2200" dirty="0"/>
              <a:t>Probabilistic approach + sequence-to-sequence approach</a:t>
            </a:r>
          </a:p>
          <a:p>
            <a:pPr lvl="1"/>
            <a:r>
              <a:rPr lang="en-US" sz="2200" dirty="0"/>
              <a:t>Distributional estimate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672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5C9C6-9F0F-4C15-8660-0552007C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361"/>
          </a:xfrm>
        </p:spPr>
        <p:txBody>
          <a:bodyPr>
            <a:normAutofit/>
          </a:bodyPr>
          <a:lstStyle/>
          <a:p>
            <a:r>
              <a:rPr lang="en-US" sz="4000" dirty="0"/>
              <a:t>Parameters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C2FE-2A36-44E6-B6FF-971D3630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961"/>
            <a:ext cx="8596668" cy="4710402"/>
          </a:xfrm>
        </p:spPr>
        <p:txBody>
          <a:bodyPr>
            <a:normAutofit/>
          </a:bodyPr>
          <a:lstStyle/>
          <a:p>
            <a:r>
              <a:rPr lang="en-US" sz="2000" dirty="0" err="1"/>
              <a:t>W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 </a:t>
            </a:r>
            <a:r>
              <a:rPr lang="en-US" sz="2000" dirty="0"/>
              <a:t>: the time of the n-</a:t>
            </a:r>
            <a:r>
              <a:rPr lang="en-US" sz="2000" dirty="0" err="1"/>
              <a:t>th</a:t>
            </a:r>
            <a:r>
              <a:rPr lang="en-US" sz="2000" dirty="0"/>
              <a:t> arrival </a:t>
            </a:r>
          </a:p>
          <a:p>
            <a:r>
              <a:rPr lang="en-US" sz="2000" dirty="0" err="1"/>
              <a:t>N</a:t>
            </a:r>
            <a:r>
              <a:rPr lang="en-US" sz="2000" baseline="-25000" dirty="0" err="1"/>
              <a:t>t</a:t>
            </a:r>
            <a:r>
              <a:rPr lang="en-US" sz="2000" dirty="0"/>
              <a:t> : </a:t>
            </a:r>
            <a:r>
              <a:rPr lang="en-US" dirty="0"/>
              <a:t>the number of arrivals by time t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n</a:t>
            </a:r>
            <a:r>
              <a:rPr lang="en-US" sz="2000" dirty="0"/>
              <a:t> : </a:t>
            </a:r>
            <a:r>
              <a:rPr lang="en-US" dirty="0"/>
              <a:t>the inter-arrival time of the n-</a:t>
            </a:r>
            <a:r>
              <a:rPr lang="en-US" dirty="0" err="1"/>
              <a:t>th</a:t>
            </a:r>
            <a:r>
              <a:rPr lang="en-US" dirty="0"/>
              <a:t> arrival</a:t>
            </a:r>
          </a:p>
          <a:p>
            <a:r>
              <a:rPr lang="en-US" dirty="0" err="1"/>
              <a:t>tse</a:t>
            </a:r>
            <a:r>
              <a:rPr lang="en-US" dirty="0"/>
              <a:t>(t) : the amount of time that has elapsed since the last arrival or start of training period, whichever is smaller</a:t>
            </a:r>
          </a:p>
          <a:p>
            <a:r>
              <a:rPr lang="en-US" dirty="0" err="1"/>
              <a:t>tte</a:t>
            </a:r>
            <a:r>
              <a:rPr lang="en-US" dirty="0"/>
              <a:t>(t) : the amount of time remaining until the next arrival or the end of testing period, whichever is smaller</a:t>
            </a:r>
          </a:p>
          <a:p>
            <a:r>
              <a:rPr lang="en-US" sz="2000" dirty="0" err="1"/>
              <a:t>Z</a:t>
            </a:r>
            <a:r>
              <a:rPr lang="en-US" sz="2000" baseline="-25000" dirty="0" err="1"/>
              <a:t>t</a:t>
            </a:r>
            <a:r>
              <a:rPr lang="en-US" sz="2000" dirty="0"/>
              <a:t> : </a:t>
            </a:r>
            <a:r>
              <a:rPr lang="en-US" dirty="0"/>
              <a:t>the remaining time till next arrival conditioned on the current information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61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25B55-A8A5-4512-BE27-B53B9A35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3AF83B-448A-4886-B19D-F594C266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>
            <a:normAutofit/>
          </a:bodyPr>
          <a:lstStyle/>
          <a:p>
            <a:r>
              <a:rPr lang="en-US" sz="2000" dirty="0"/>
              <a:t>By iterating through time for each customer, the RNN outputs sequential distributional estimates for the remaining time until the next purchase arrival, giving a personalized demand forecast.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5D6EF1-F673-47E9-8521-D5B0BBB2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1" y="2523900"/>
            <a:ext cx="4927853" cy="8064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54AD18-247E-4222-9934-CE153B2C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566" y="2527076"/>
            <a:ext cx="4877051" cy="8001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625C675-14FE-46FB-B7D0-17690564A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7" y="5969432"/>
            <a:ext cx="4858000" cy="4572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9E2E8B-C25D-4A2A-B3CB-3A5941DEE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289" y="3446524"/>
            <a:ext cx="3994355" cy="24067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640B93-99B9-4B8F-90A7-677408537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86" y="5861603"/>
            <a:ext cx="4991357" cy="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3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C5E5F-BF9C-4796-9CA4-511A8EF9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64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5AE6B-6DBE-4A09-960B-B71BE29C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240"/>
            <a:ext cx="8596668" cy="4629122"/>
          </a:xfrm>
        </p:spPr>
        <p:txBody>
          <a:bodyPr/>
          <a:lstStyle/>
          <a:p>
            <a:r>
              <a:rPr lang="en-US" sz="2000" dirty="0"/>
              <a:t>RNN outputs the best distributional estimates for the remaining time to next purchase at the end of training period</a:t>
            </a:r>
          </a:p>
          <a:p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9B5AD5-C54D-4D4C-8ED9-61927087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14" y="2214880"/>
            <a:ext cx="4877051" cy="8445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59A01E6-FBAC-4D00-972A-BE098CA8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35" y="3235846"/>
            <a:ext cx="4483330" cy="22099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9B4499-2C51-4148-A48B-CE5EC6EA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529" y="3235846"/>
            <a:ext cx="4502381" cy="22988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69C9FC-E203-4120-A598-0281A2CF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993" y="5815925"/>
            <a:ext cx="3867349" cy="4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1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RNN with distributional outputs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4116"/>
            <a:ext cx="8596668" cy="3880773"/>
          </a:xfrm>
        </p:spPr>
        <p:txBody>
          <a:bodyPr/>
          <a:lstStyle/>
          <a:p>
            <a:r>
              <a:rPr lang="en-US" altLang="zh-TW" dirty="0" smtClean="0"/>
              <a:t>Use LSTM generate </a:t>
            </a:r>
            <a:r>
              <a:rPr lang="en-US" altLang="zh-TW" dirty="0" err="1" smtClean="0"/>
              <a:t>θ</a:t>
            </a:r>
            <a:r>
              <a:rPr lang="en-US" altLang="zh-TW" sz="1200" dirty="0" err="1" smtClean="0"/>
              <a:t>t</a:t>
            </a:r>
            <a:r>
              <a:rPr lang="en-US" altLang="zh-TW" sz="1200" dirty="0" smtClean="0"/>
              <a:t> </a:t>
            </a:r>
            <a:r>
              <a:rPr lang="en-US" altLang="zh-TW" dirty="0" smtClean="0"/>
              <a:t>to compute the log-likelihood function for each time step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7335"/>
          <a:stretch/>
        </p:blipFill>
        <p:spPr>
          <a:xfrm>
            <a:off x="768759" y="2545385"/>
            <a:ext cx="4772025" cy="31731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19088" y="3260979"/>
            <a:ext cx="3727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/>
              <a:t>h</a:t>
            </a:r>
            <a:r>
              <a:rPr lang="en-US" altLang="zh-TW" sz="1200" i="1" dirty="0" err="1"/>
              <a:t>t</a:t>
            </a:r>
            <a:r>
              <a:rPr lang="en-US" altLang="zh-TW" dirty="0"/>
              <a:t> </a:t>
            </a:r>
            <a:r>
              <a:rPr lang="en-US" altLang="zh-TW" dirty="0"/>
              <a:t>:</a:t>
            </a:r>
            <a:r>
              <a:rPr lang="en-US" altLang="zh-TW" dirty="0" smtClean="0"/>
              <a:t> </a:t>
            </a:r>
            <a:r>
              <a:rPr lang="en-US" altLang="zh-TW" dirty="0"/>
              <a:t>the internal state of the </a:t>
            </a:r>
            <a:r>
              <a:rPr lang="en-US" altLang="zh-TW" dirty="0" smtClean="0"/>
              <a:t>LSTM</a:t>
            </a:r>
          </a:p>
          <a:p>
            <a:r>
              <a:rPr lang="en-US" altLang="zh-TW" i="1" dirty="0" err="1" smtClean="0"/>
              <a:t>X</a:t>
            </a:r>
            <a:r>
              <a:rPr lang="en-US" altLang="zh-TW" sz="1200" i="1" dirty="0" err="1" smtClean="0"/>
              <a:t>t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the covariates at each time </a:t>
            </a:r>
            <a:r>
              <a:rPr lang="en-US" altLang="zh-TW" dirty="0" smtClean="0"/>
              <a:t>t</a:t>
            </a:r>
          </a:p>
          <a:p>
            <a:r>
              <a:rPr lang="en-US" altLang="zh-TW" i="1" dirty="0" err="1"/>
              <a:t>θ</a:t>
            </a:r>
            <a:r>
              <a:rPr lang="en-US" altLang="zh-TW" sz="1200" i="1" dirty="0" err="1" smtClean="0"/>
              <a:t>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outputs </a:t>
            </a:r>
            <a:r>
              <a:rPr lang="en-US" altLang="zh-TW" dirty="0"/>
              <a:t>generated by an </a:t>
            </a:r>
            <a:r>
              <a:rPr lang="en-US" altLang="zh-TW" dirty="0" smtClean="0"/>
              <a:t>LSTM</a:t>
            </a:r>
          </a:p>
          <a:p>
            <a:r>
              <a:rPr lang="en-US" altLang="zh-TW" i="1" dirty="0" err="1"/>
              <a:t>l</a:t>
            </a:r>
            <a:r>
              <a:rPr lang="en-US" altLang="zh-TW" sz="1200" i="1" dirty="0" err="1" smtClean="0"/>
              <a:t>t</a:t>
            </a:r>
            <a:r>
              <a:rPr lang="en-US" altLang="zh-TW" dirty="0" smtClean="0"/>
              <a:t> : log-likelihood at time </a:t>
            </a:r>
            <a:r>
              <a:rPr lang="en-US" altLang="zh-TW" i="1" dirty="0" smtClean="0"/>
              <a:t>t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409183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Computing Overall Loss through Conditional Independence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assume a Bayesian Network similar to a </a:t>
            </a:r>
            <a:r>
              <a:rPr lang="en-US" altLang="zh-TW" dirty="0" smtClean="0"/>
              <a:t>Hidden-Markov model</a:t>
            </a:r>
            <a:r>
              <a:rPr lang="en-US" altLang="zh-TW" dirty="0"/>
              <a:t>, where random variables at each time t are </a:t>
            </a:r>
            <a:r>
              <a:rPr lang="en-US" altLang="zh-TW" dirty="0" smtClean="0"/>
              <a:t>emitted from </a:t>
            </a:r>
            <a:r>
              <a:rPr lang="en-US" altLang="zh-TW" dirty="0"/>
              <a:t>a hidden state </a:t>
            </a:r>
            <a:r>
              <a:rPr lang="en-US" altLang="zh-TW" dirty="0" err="1" smtClean="0"/>
              <a:t>h</a:t>
            </a:r>
            <a:r>
              <a:rPr lang="en-US" altLang="zh-TW" sz="1200" dirty="0" err="1" smtClean="0"/>
              <a:t>t</a:t>
            </a:r>
            <a:r>
              <a:rPr lang="en-US" altLang="zh-TW" sz="1200" dirty="0" smtClean="0"/>
              <a:t> . </a:t>
            </a:r>
            <a:r>
              <a:rPr lang="en-US" altLang="zh-TW" dirty="0" smtClean="0"/>
              <a:t>Thus, we can compute the sum of log-likelihood and distribution function for the entire time. Then, maps </a:t>
            </a:r>
            <a:r>
              <a:rPr lang="en-US" altLang="zh-TW" dirty="0" err="1" smtClean="0"/>
              <a:t>Xt</a:t>
            </a:r>
            <a:r>
              <a:rPr lang="en-US" altLang="zh-TW" dirty="0" smtClean="0"/>
              <a:t> to (</a:t>
            </a:r>
            <a:r>
              <a:rPr lang="en-US" altLang="zh-TW" dirty="0" err="1" smtClean="0"/>
              <a:t>θt,ht</a:t>
            </a:r>
            <a:r>
              <a:rPr lang="en-US" altLang="zh-TW" dirty="0" smtClean="0"/>
              <a:t>)</a:t>
            </a:r>
            <a:endParaRPr lang="zh-TW" altLang="en-US" sz="1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22622"/>
          <a:stretch/>
        </p:blipFill>
        <p:spPr>
          <a:xfrm>
            <a:off x="346508" y="3277134"/>
            <a:ext cx="4867275" cy="14814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840" y="3498734"/>
            <a:ext cx="4448175" cy="1038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13190"/>
          <a:stretch/>
        </p:blipFill>
        <p:spPr>
          <a:xfrm>
            <a:off x="427903" y="5340368"/>
            <a:ext cx="5289407" cy="5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5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 to Multi-Variate Waiting Times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model multivariate arrivals, there several different arrival processes of interest, then, we can get the distribution function for each process.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80539"/>
            <a:ext cx="6483187" cy="50670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403927" y="4313382"/>
            <a:ext cx="667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(In the equation,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means for the </a:t>
            </a:r>
            <a:r>
              <a:rPr lang="en-US" altLang="zh-TW" dirty="0" err="1" smtClean="0"/>
              <a:t>i-th</a:t>
            </a:r>
            <a:r>
              <a:rPr lang="en-US" altLang="zh-TW" dirty="0" smtClean="0"/>
              <a:t> waiting time of interest)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3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Masking of </a:t>
            </a:r>
            <a:r>
              <a:rPr lang="en-US" altLang="zh-TW" sz="2400" dirty="0" smtClean="0"/>
              <a:t>Non-Inter-Arrival-Times:</a:t>
            </a:r>
          </a:p>
          <a:p>
            <a:pPr lvl="1"/>
            <a:r>
              <a:rPr lang="en-US" altLang="zh-TW" sz="1800" dirty="0"/>
              <a:t>ensures that RNN parameters are not updated due to </a:t>
            </a:r>
            <a:r>
              <a:rPr lang="en-US" altLang="zh-TW" sz="1800" dirty="0" smtClean="0"/>
              <a:t>losses incurred </a:t>
            </a:r>
            <a:r>
              <a:rPr lang="en-US" altLang="zh-TW" sz="1800" dirty="0"/>
              <a:t>during these times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2400" dirty="0"/>
              <a:t>Predicting Time to Next </a:t>
            </a:r>
            <a:r>
              <a:rPr lang="en-US" altLang="zh-TW" sz="2400" dirty="0" smtClean="0"/>
              <a:t>Arrival:</a:t>
            </a:r>
          </a:p>
          <a:p>
            <a:pPr lvl="1"/>
            <a:r>
              <a:rPr lang="en-US" altLang="zh-TW" sz="1800" dirty="0"/>
              <a:t>we are concerned with the next arrival time </a:t>
            </a:r>
            <a:r>
              <a:rPr lang="en-US" altLang="zh-TW" sz="1800" dirty="0" smtClean="0"/>
              <a:t>after the </a:t>
            </a:r>
            <a:r>
              <a:rPr lang="en-US" altLang="zh-TW" sz="1800" dirty="0"/>
              <a:t>end of training period (time </a:t>
            </a:r>
            <a:r>
              <a:rPr lang="en-US" altLang="zh-TW" sz="1800" dirty="0" smtClean="0"/>
              <a:t>τ), </a:t>
            </a:r>
            <a:r>
              <a:rPr lang="en-US" altLang="zh-TW" sz="1800" dirty="0"/>
              <a:t>we can compute </a:t>
            </a:r>
            <a:r>
              <a:rPr lang="en-US" altLang="zh-TW" sz="1800" dirty="0" smtClean="0"/>
              <a:t>many different </a:t>
            </a:r>
            <a:r>
              <a:rPr lang="en-US" altLang="zh-TW" sz="1800" dirty="0"/>
              <a:t>values of interest.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388923984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5691</TotalTime>
  <Words>399</Words>
  <Application>Microsoft Office PowerPoint</Application>
  <PresentationFormat>寬螢幕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多面向</vt:lpstr>
      <vt:lpstr>MAT-RNN</vt:lpstr>
      <vt:lpstr>Introduction</vt:lpstr>
      <vt:lpstr>Parameters</vt:lpstr>
      <vt:lpstr>Implementation</vt:lpstr>
      <vt:lpstr>Implementation</vt:lpstr>
      <vt:lpstr>An RNN with distributional outputs</vt:lpstr>
      <vt:lpstr>Computing Overall Loss through Conditional Independence</vt:lpstr>
      <vt:lpstr>Extension to Multi-Variate Waiting Times</vt:lpstr>
      <vt:lpstr>Implementation</vt:lpstr>
      <vt:lpstr>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MAT-RNN</dc:title>
  <dc:creator>昱廷 李</dc:creator>
  <cp:lastModifiedBy>敬諺 陳</cp:lastModifiedBy>
  <cp:revision>21</cp:revision>
  <dcterms:created xsi:type="dcterms:W3CDTF">2019-06-04T08:12:13Z</dcterms:created>
  <dcterms:modified xsi:type="dcterms:W3CDTF">2019-06-26T19:19:15Z</dcterms:modified>
</cp:coreProperties>
</file>