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9"/>
  </p:notesMasterIdLst>
  <p:handoutMasterIdLst>
    <p:handoutMasterId r:id="rId50"/>
  </p:handoutMasterIdLst>
  <p:sldIdLst>
    <p:sldId id="1142" r:id="rId2"/>
    <p:sldId id="1143" r:id="rId3"/>
    <p:sldId id="1271" r:id="rId4"/>
    <p:sldId id="1151" r:id="rId5"/>
    <p:sldId id="1240" r:id="rId6"/>
    <p:sldId id="1272" r:id="rId7"/>
    <p:sldId id="1192" r:id="rId8"/>
    <p:sldId id="1195" r:id="rId9"/>
    <p:sldId id="1245" r:id="rId10"/>
    <p:sldId id="1202" r:id="rId11"/>
    <p:sldId id="1203" r:id="rId12"/>
    <p:sldId id="1204" r:id="rId13"/>
    <p:sldId id="1205" r:id="rId14"/>
    <p:sldId id="1206" r:id="rId15"/>
    <p:sldId id="1207" r:id="rId16"/>
    <p:sldId id="1208" r:id="rId17"/>
    <p:sldId id="1209" r:id="rId18"/>
    <p:sldId id="1210" r:id="rId19"/>
    <p:sldId id="1248" r:id="rId20"/>
    <p:sldId id="1213" r:id="rId21"/>
    <p:sldId id="1226" r:id="rId22"/>
    <p:sldId id="1227" r:id="rId23"/>
    <p:sldId id="1259" r:id="rId24"/>
    <p:sldId id="1219" r:id="rId25"/>
    <p:sldId id="1222" r:id="rId26"/>
    <p:sldId id="1223" r:id="rId27"/>
    <p:sldId id="1251" r:id="rId28"/>
    <p:sldId id="1250" r:id="rId29"/>
    <p:sldId id="1263" r:id="rId30"/>
    <p:sldId id="1264" r:id="rId31"/>
    <p:sldId id="1252" r:id="rId32"/>
    <p:sldId id="1249" r:id="rId33"/>
    <p:sldId id="1265" r:id="rId34"/>
    <p:sldId id="1266" r:id="rId35"/>
    <p:sldId id="1267" r:id="rId36"/>
    <p:sldId id="1268" r:id="rId37"/>
    <p:sldId id="1254" r:id="rId38"/>
    <p:sldId id="1270" r:id="rId39"/>
    <p:sldId id="1269" r:id="rId40"/>
    <p:sldId id="1255" r:id="rId41"/>
    <p:sldId id="1257" r:id="rId42"/>
    <p:sldId id="1260" r:id="rId43"/>
    <p:sldId id="1261" r:id="rId44"/>
    <p:sldId id="1262" r:id="rId45"/>
    <p:sldId id="1247" r:id="rId46"/>
    <p:sldId id="1273" r:id="rId47"/>
    <p:sldId id="1191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2" autoAdjust="0"/>
    <p:restoredTop sz="85069" autoAdjust="0"/>
  </p:normalViewPr>
  <p:slideViewPr>
    <p:cSldViewPr>
      <p:cViewPr varScale="1">
        <p:scale>
          <a:sx n="56" d="100"/>
          <a:sy n="56" d="100"/>
        </p:scale>
        <p:origin x="13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fld id="{D9ACEAB5-1A27-4537-B317-A28ECB3ED6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fld id="{8E68AC2E-1B57-45D1-AEB6-B3F64195D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9414E-0220-45C0-9805-71E2EBA1C3C5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charset="0"/>
              </a:rPr>
              <a:t>图中左侧是原始的</a:t>
            </a:r>
            <a:r>
              <a:rPr lang="en-US" altLang="zh-CN">
                <a:latin typeface="Arial" charset="0"/>
              </a:rPr>
              <a:t>Relu</a:t>
            </a:r>
            <a:r>
              <a:rPr lang="zh-CN" altLang="en-US">
                <a:latin typeface="Arial" charset="0"/>
              </a:rPr>
              <a:t>操作，输入和输出均是浮点数。右侧是量化后的</a:t>
            </a:r>
            <a:r>
              <a:rPr lang="en-US" altLang="zh-CN">
                <a:latin typeface="Arial" charset="0"/>
              </a:rPr>
              <a:t>Relu</a:t>
            </a:r>
            <a:r>
              <a:rPr lang="zh-CN" altLang="en-US">
                <a:latin typeface="Arial" charset="0"/>
              </a:rPr>
              <a:t>操作，先根据输入的浮点数计算最大值和最小值，然后进入量化（</a:t>
            </a:r>
            <a:r>
              <a:rPr lang="en-US" altLang="zh-CN">
                <a:latin typeface="Arial" charset="0"/>
              </a:rPr>
              <a:t>Quantize</a:t>
            </a:r>
            <a:r>
              <a:rPr lang="zh-CN" altLang="en-US">
                <a:latin typeface="Arial" charset="0"/>
              </a:rPr>
              <a:t>）操作将输入数据转换成</a:t>
            </a:r>
            <a:r>
              <a:rPr lang="en-US" altLang="zh-CN">
                <a:latin typeface="Arial" charset="0"/>
              </a:rPr>
              <a:t>8</a:t>
            </a:r>
            <a:r>
              <a:rPr lang="zh-CN" altLang="en-US">
                <a:latin typeface="Arial" charset="0"/>
              </a:rPr>
              <a:t>位。一般来讲，在进入量化的</a:t>
            </a:r>
            <a:r>
              <a:rPr lang="en-US" altLang="zh-CN">
                <a:latin typeface="Arial" charset="0"/>
              </a:rPr>
              <a:t>Relu</a:t>
            </a:r>
            <a:r>
              <a:rPr lang="zh-CN" altLang="en-US">
                <a:latin typeface="Arial" charset="0"/>
              </a:rPr>
              <a:t>（</a:t>
            </a:r>
            <a:r>
              <a:rPr lang="en-US" altLang="zh-CN">
                <a:latin typeface="Arial" charset="0"/>
              </a:rPr>
              <a:t>QuantizedRelu</a:t>
            </a:r>
            <a:r>
              <a:rPr lang="zh-CN" altLang="en-US">
                <a:latin typeface="Arial" charset="0"/>
              </a:rPr>
              <a:t>）处理后，为了保证输出层的输入数据的准确性，还需要进行反量化（</a:t>
            </a:r>
            <a:r>
              <a:rPr lang="en-US" altLang="zh-CN">
                <a:latin typeface="Arial" charset="0"/>
              </a:rPr>
              <a:t>Dequantize</a:t>
            </a:r>
            <a:r>
              <a:rPr lang="zh-CN" altLang="en-US">
                <a:latin typeface="Arial" charset="0"/>
              </a:rPr>
              <a:t>）的操作，将权重再转回</a:t>
            </a:r>
            <a:r>
              <a:rPr lang="en-US" altLang="zh-CN">
                <a:latin typeface="Arial" charset="0"/>
              </a:rPr>
              <a:t>32</a:t>
            </a:r>
            <a:r>
              <a:rPr lang="zh-CN" altLang="en-US">
                <a:latin typeface="Arial" charset="0"/>
              </a:rPr>
              <a:t>位精度，来保证预测的准确性。也就是整个模型的前向传播采用</a:t>
            </a:r>
            <a:r>
              <a:rPr lang="en-US" altLang="zh-CN">
                <a:latin typeface="Arial" charset="0"/>
              </a:rPr>
              <a:t>8</a:t>
            </a:r>
            <a:r>
              <a:rPr lang="zh-CN" altLang="en-US">
                <a:latin typeface="Arial" charset="0"/>
              </a:rPr>
              <a:t>位段数运行，在最后一层之前加上一个反量化层，把</a:t>
            </a:r>
            <a:r>
              <a:rPr lang="en-US" altLang="zh-CN">
                <a:latin typeface="Arial" charset="0"/>
              </a:rPr>
              <a:t>8</a:t>
            </a:r>
            <a:r>
              <a:rPr lang="zh-CN" altLang="en-US">
                <a:latin typeface="Arial" charset="0"/>
              </a:rPr>
              <a:t>位转回</a:t>
            </a:r>
            <a:r>
              <a:rPr lang="en-US" altLang="zh-CN">
                <a:latin typeface="Arial" charset="0"/>
              </a:rPr>
              <a:t>32</a:t>
            </a:r>
            <a:r>
              <a:rPr lang="zh-CN" altLang="en-US">
                <a:latin typeface="Arial" charset="0"/>
              </a:rPr>
              <a:t>位作为输出层的输入。</a:t>
            </a:r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806A8-11E8-4701-900C-0273CF235C5A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6388D-53E3-4EAF-8F0A-4FE54152BECF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latin typeface="Arial" charset="0"/>
              </a:rPr>
              <a:t>如图所示，从量化的角度看，左图可简化为右图，因为左侧所示在</a:t>
            </a:r>
            <a:r>
              <a:rPr lang="en-US" altLang="zh-CN" dirty="0" err="1">
                <a:latin typeface="Arial" charset="0"/>
              </a:rPr>
              <a:t>QuantizedMatMul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后执行反量化和量化操作可以相互抵消</a:t>
            </a:r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76177-E515-4606-BD18-7E19EFC6F85F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778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C6DFD-4EBA-4803-B194-E357F2BD0808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9421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1DEDBF-C626-45E4-BA19-81F9FB0F1298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charset="0"/>
              </a:rPr>
              <a:t>此页放关键代码及注释</a:t>
            </a:r>
          </a:p>
        </p:txBody>
      </p:sp>
      <p:sp>
        <p:nvSpPr>
          <p:cNvPr id="9830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D34E9-4C00-4170-B1C2-2B110A0F5B78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0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0240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ACEF10-5F0B-4A93-B208-3BF2D730080F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后面还有 </a:t>
            </a:r>
            <a:r>
              <a:rPr lang="en-US" altLang="zh-CN" dirty="0"/>
              <a:t>finetune</a:t>
            </a:r>
            <a:r>
              <a:rPr lang="zh-CN" altLang="en-US" dirty="0"/>
              <a:t>的阶段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68AC2E-1B57-45D1-AEB6-B3F64195D61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897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547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charset="0"/>
              </a:rPr>
              <a:t>此页放代码及注释</a:t>
            </a:r>
          </a:p>
        </p:txBody>
      </p:sp>
      <p:sp>
        <p:nvSpPr>
          <p:cNvPr id="10547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DC21D-1D22-4E52-8C04-3C3DE280B9FC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charset="0"/>
              </a:rPr>
              <a:t>此页放代码及注释</a:t>
            </a:r>
          </a:p>
        </p:txBody>
      </p:sp>
      <p:sp>
        <p:nvSpPr>
          <p:cNvPr id="10752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510A60-32AC-4219-83D2-028B42DB3C3C}" type="slidenum">
              <a:rPr lang="en-US" altLang="zh-CN" sz="1200"/>
              <a:pPr algn="r"/>
              <a:t>29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latin typeface="Arial" charset="0"/>
              </a:rPr>
              <a:t>随着深度学习的兴起，越来越复杂的网络被提出并用于工业界，如</a:t>
            </a:r>
            <a:r>
              <a:rPr lang="en-US" altLang="zh-CN" dirty="0">
                <a:latin typeface="Arial" charset="0"/>
              </a:rPr>
              <a:t>CNN</a:t>
            </a:r>
            <a:r>
              <a:rPr lang="zh-CN" altLang="en-US" dirty="0">
                <a:latin typeface="Arial" charset="0"/>
              </a:rPr>
              <a:t>分类网络中的</a:t>
            </a:r>
            <a:r>
              <a:rPr lang="en-US" altLang="zh-CN" dirty="0" err="1">
                <a:latin typeface="Arial" charset="0"/>
              </a:rPr>
              <a:t>Alexnet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 err="1">
                <a:latin typeface="Arial" charset="0"/>
              </a:rPr>
              <a:t>LeNet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 err="1">
                <a:latin typeface="Arial" charset="0"/>
              </a:rPr>
              <a:t>VGGnet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Resnet</a:t>
            </a:r>
            <a:r>
              <a:rPr lang="zh-CN" altLang="en-US" dirty="0">
                <a:latin typeface="Arial" charset="0"/>
              </a:rPr>
              <a:t>，特别是</a:t>
            </a:r>
            <a:r>
              <a:rPr lang="en-US" altLang="zh-CN" dirty="0">
                <a:latin typeface="Arial" charset="0"/>
              </a:rPr>
              <a:t>Resnet</a:t>
            </a:r>
            <a:r>
              <a:rPr lang="zh-CN" altLang="en-US" dirty="0">
                <a:latin typeface="Arial" charset="0"/>
              </a:rPr>
              <a:t>通过旁路，将前层的残差送于后层，最深达</a:t>
            </a:r>
            <a:r>
              <a:rPr lang="en-US" altLang="zh-CN" dirty="0">
                <a:latin typeface="Arial" charset="0"/>
              </a:rPr>
              <a:t>152</a:t>
            </a:r>
            <a:r>
              <a:rPr lang="zh-CN" altLang="en-US" dirty="0">
                <a:latin typeface="Arial" charset="0"/>
              </a:rPr>
              <a:t>层</a:t>
            </a: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55A58-0754-4EA1-8533-5B0B2C3F44BB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501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charset="0"/>
              </a:rPr>
              <a:t>此页放代码及注释</a:t>
            </a:r>
          </a:p>
        </p:txBody>
      </p:sp>
      <p:sp>
        <p:nvSpPr>
          <p:cNvPr id="10957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D2199D7-5F72-4A99-8A70-727FF102DA3C}" type="slidenum">
              <a:rPr lang="en-US" altLang="zh-CN" sz="1200"/>
              <a:pPr algn="r"/>
              <a:t>30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16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116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10940-F652-420E-A083-19B6E11C321D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1366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E47D42-2397-4E41-AEFE-258D3F0AC540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1571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932200B-7A89-4AF7-B77B-E2DBB06ECDCF}" type="slidenum">
              <a:rPr lang="en-US" altLang="zh-CN" sz="1200"/>
              <a:pPr algn="r"/>
              <a:t>33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</a:rPr>
              <a:t>此处修改量化后的权重和激活函数数值，</a:t>
            </a:r>
            <a:r>
              <a:rPr lang="en-US" altLang="zh-CN" dirty="0"/>
              <a:t>Fake training means that during the forward process, the training graph just simulate the integer multiply by using </a:t>
            </a:r>
            <a:r>
              <a:rPr lang="en-US" altLang="zh-CN" dirty="0" err="1"/>
              <a:t>corrsponding</a:t>
            </a:r>
            <a:r>
              <a:rPr lang="en-US" altLang="zh-CN" dirty="0"/>
              <a:t> floating point </a:t>
            </a:r>
            <a:r>
              <a:rPr lang="en-US" altLang="zh-CN" dirty="0" err="1"/>
              <a:t>mulipy</a:t>
            </a:r>
            <a:r>
              <a:rPr lang="en-US" altLang="zh-CN" dirty="0"/>
              <a:t>, The word '</a:t>
            </a:r>
            <a:r>
              <a:rPr lang="en-US" altLang="zh-CN" dirty="0" err="1"/>
              <a:t>Corrosponding</a:t>
            </a:r>
            <a:r>
              <a:rPr lang="en-US" altLang="zh-CN" dirty="0"/>
              <a:t>' means that the simulated float point weights are the </a:t>
            </a:r>
            <a:r>
              <a:rPr lang="en-US" altLang="zh-CN" dirty="0" err="1"/>
              <a:t>reversd</a:t>
            </a:r>
            <a:r>
              <a:rPr lang="en-US" altLang="zh-CN" dirty="0"/>
              <a:t> quantization of the corresponding fixed integer point.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1776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CEFAA4-C410-4DDF-8027-D23E2BC0F58C}" type="slidenum">
              <a:rPr lang="en-US" altLang="zh-CN" sz="1200"/>
              <a:pPr algn="r"/>
              <a:t>34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1981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29D6199-D3EE-4065-97D0-072DB7ACBA65}" type="slidenum">
              <a:rPr lang="en-US" altLang="zh-CN" sz="1200"/>
              <a:pPr algn="r"/>
              <a:t>35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2185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95DEE10-6697-4971-A710-74A039C9E67A}" type="slidenum">
              <a:rPr lang="en-US" altLang="zh-CN" sz="1200"/>
              <a:pPr algn="r"/>
              <a:t>36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259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32BF2-19EB-4719-BD1D-3D4BE4061BF0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300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1C30CCF-2213-49EC-A536-D41ED5032CA5}" type="slidenum">
              <a:rPr lang="en-US" altLang="zh-CN" sz="1200"/>
              <a:pPr algn="r"/>
              <a:t>38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2800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FC661C4-A290-4DAE-8083-5321F33C6642}" type="slidenum">
              <a:rPr lang="en-US" altLang="zh-CN" sz="1200"/>
              <a:pPr algn="r"/>
              <a:t>39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latin typeface="Arial" charset="0"/>
              </a:rPr>
              <a:t>网络模型的复杂也带来网络参数的增加，该图是通过</a:t>
            </a:r>
            <a:r>
              <a:rPr lang="en-US" altLang="zh-CN" dirty="0" err="1">
                <a:latin typeface="Arial" charset="0"/>
              </a:rPr>
              <a:t>TensorBoard</a:t>
            </a:r>
            <a:r>
              <a:rPr lang="zh-CN" altLang="en-US" dirty="0">
                <a:latin typeface="Arial" charset="0"/>
              </a:rPr>
              <a:t>显示的</a:t>
            </a:r>
            <a:r>
              <a:rPr lang="en-US" altLang="zh-CN" dirty="0">
                <a:latin typeface="Arial" charset="0"/>
              </a:rPr>
              <a:t>resnet50</a:t>
            </a:r>
            <a:r>
              <a:rPr lang="zh-CN" altLang="en-US" dirty="0">
                <a:latin typeface="Arial" charset="0"/>
              </a:rPr>
              <a:t>的一部分模型，可以看到网络模型体现为张量图中各个节点及其关联，网络规模越大其模型参数也越多，即使是已经高效率存储的</a:t>
            </a:r>
            <a:r>
              <a:rPr lang="en-US" altLang="zh-CN" dirty="0">
                <a:latin typeface="Arial" charset="0"/>
              </a:rPr>
              <a:t>Google</a:t>
            </a:r>
            <a:r>
              <a:rPr lang="zh-CN" altLang="en-US" dirty="0">
                <a:latin typeface="Arial" charset="0"/>
              </a:rPr>
              <a:t>的静态图，也面临运算压力</a:t>
            </a: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55A58-0754-4EA1-8533-5B0B2C3F44BB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209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3209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762924-0F17-49E5-889F-EF2FBFDCFD4E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619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3619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49556-4529-4261-BAE2-F03127DD4B04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82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382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83EBC-FE68-4B2D-B3FF-0386D3E365E6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029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402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7492-0C68-46DD-9055-6D40C410E15E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23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423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55A90-42C6-4803-B260-0D1E32287D92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43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4438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9272F6-6F1F-448A-844B-F045CE4B4819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而另一方面，不同的计算平台其运算资源不同，特别是嵌入式和移动端，图为所在团队</a:t>
            </a:r>
            <a:r>
              <a:rPr lang="en-US" altLang="zh-CN" dirty="0"/>
              <a:t>2016</a:t>
            </a:r>
            <a:r>
              <a:rPr lang="zh-CN" altLang="en-US" dirty="0"/>
              <a:t>年开发的手机端图像分类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68AC2E-1B57-45D1-AEB6-B3F64195D61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86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68AC2E-1B57-45D1-AEB6-B3F64195D61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284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对内存空间和速度进行优化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68AC2E-1B57-45D1-AEB6-B3F64195D61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617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BC891-DD9A-4218-A2F8-4D88E345DB04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charset="0"/>
              </a:rPr>
              <a:t>通常做法：在</a:t>
            </a:r>
            <a:r>
              <a:rPr lang="en-US" altLang="zh-CN">
                <a:latin typeface="Arial" charset="0"/>
              </a:rPr>
              <a:t>PC</a:t>
            </a:r>
            <a:r>
              <a:rPr lang="zh-CN" altLang="en-US">
                <a:latin typeface="Arial" charset="0"/>
              </a:rPr>
              <a:t>上正常训练好浮点数模型，然后直接将模型转换成</a:t>
            </a:r>
            <a:r>
              <a:rPr lang="en-US" altLang="zh-CN">
                <a:latin typeface="Arial" charset="0"/>
              </a:rPr>
              <a:t>8</a:t>
            </a:r>
            <a:r>
              <a:rPr lang="zh-CN" altLang="en-US">
                <a:latin typeface="Arial" charset="0"/>
              </a:rPr>
              <a:t>位，移动端是使用</a:t>
            </a:r>
            <a:r>
              <a:rPr lang="en-US" altLang="zh-CN">
                <a:latin typeface="Arial" charset="0"/>
              </a:rPr>
              <a:t>8</a:t>
            </a:r>
            <a:r>
              <a:rPr lang="zh-CN" altLang="en-US">
                <a:latin typeface="Arial" charset="0"/>
              </a:rPr>
              <a:t>位的模型来执行预测的过程</a:t>
            </a: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E61953-65D1-4AF5-857B-9A01E904BBD0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B53520-A187-4947-891A-4B32A042C880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0792" y="1371600"/>
            <a:ext cx="7851648" cy="1049288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5E3D-CF9A-4AFC-9719-7C34655D4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476672"/>
            <a:ext cx="8229600" cy="7086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F81F0-5EB5-4F2F-969E-0B414AF3F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00BC5-BC1A-4F83-812D-E5363EE55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0072"/>
            <a:ext cx="8229600" cy="708688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97F03-ACFF-4BE8-80C0-140376FDD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388744"/>
            <a:ext cx="7772400" cy="960136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>
              <a:defRPr lang="en-US" sz="5000" b="1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00A01-F6C4-4F4B-9966-127977999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668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43874-7BDF-4583-9C91-CB4FCAA62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488064"/>
            <a:ext cx="8229600" cy="7086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FF1F1-456B-42CC-ACE1-BACCF4BFA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680" y="416056"/>
            <a:ext cx="8305800" cy="708688"/>
          </a:xfrm>
        </p:spPr>
        <p:txBody>
          <a:bodyPr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4A202-154E-459F-8633-529EB6489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B4894-F4EE-41DA-A374-47D92618A3B3}" type="datetime1">
              <a:rPr lang="zh-CN" altLang="en-US"/>
              <a:pPr>
                <a:defRPr/>
              </a:pPr>
              <a:t>2019-11-04</a:t>
            </a:fld>
            <a:endParaRPr lang="zh-CN" altLang="zh-CN"/>
          </a:p>
        </p:txBody>
      </p:sp>
      <p:sp>
        <p:nvSpPr>
          <p:cNvPr id="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08507-D902-4FE6-8EF0-9132124EC1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2743200" cy="792088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F9988-AF99-44E4-92B3-7F5F7C4881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角三角形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AE464-D28A-4AFA-A0A0-63090801F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476250"/>
            <a:ext cx="82296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C3376D5E-1B9B-4071-A82C-184D4B27D877}" type="datetime1">
              <a:rPr lang="zh-CN" altLang="en-US"/>
              <a:pPr>
                <a:defRPr/>
              </a:pPr>
              <a:t>2019-11-04</a:t>
            </a:fld>
            <a:endParaRPr lang="zh-CN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A77A90EF-4912-49C2-AAC9-EF0614D437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SimSun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1" r:id="rId7"/>
    <p:sldLayoutId id="2147483978" r:id="rId8"/>
    <p:sldLayoutId id="2147483979" r:id="rId9"/>
    <p:sldLayoutId id="2147483980" r:id="rId10"/>
    <p:sldLayoutId id="214748398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隶书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隶书"/>
          <a:cs typeface="隶书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隶书"/>
          <a:cs typeface="隶书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隶书"/>
          <a:cs typeface="隶书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隶书"/>
          <a:cs typeface="隶书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隶书"/>
          <a:cs typeface="隶书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隶书"/>
          <a:cs typeface="隶书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隶书"/>
          <a:cs typeface="隶书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隶书"/>
          <a:cs typeface="隶书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2760" y="2523728"/>
            <a:ext cx="8283696" cy="1049288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Lab5 TensorFlow</a:t>
            </a:r>
            <a:r>
              <a:rPr lang="zh-CN" altLang="en-US" sz="6000" dirty="0"/>
              <a:t>网络模型压缩理论与实践</a:t>
            </a:r>
            <a:endParaRPr lang="en-US" altLang="zh-CN" sz="6000" dirty="0"/>
          </a:p>
        </p:txBody>
      </p:sp>
      <p:sp>
        <p:nvSpPr>
          <p:cNvPr id="15362" name="副标题 7"/>
          <p:cNvSpPr>
            <a:spLocks noGrp="1"/>
          </p:cNvSpPr>
          <p:nvPr>
            <p:ph type="subTitle" idx="1"/>
          </p:nvPr>
        </p:nvSpPr>
        <p:spPr>
          <a:xfrm>
            <a:off x="539750" y="5084763"/>
            <a:ext cx="7854950" cy="1512887"/>
          </a:xfrm>
        </p:spPr>
        <p:txBody>
          <a:bodyPr/>
          <a:lstStyle/>
          <a:p>
            <a:pPr marR="0" algn="ctr" eaLnBrk="1" hangingPunct="1"/>
            <a:r>
              <a:rPr lang="zh-CN" altLang="en-US" dirty="0">
                <a:latin typeface="隶书"/>
                <a:ea typeface="隶书"/>
                <a:cs typeface="隶书"/>
              </a:rPr>
              <a:t> 赵振刚</a:t>
            </a:r>
            <a:r>
              <a:rPr lang="en-US" altLang="zh-CN" dirty="0">
                <a:latin typeface="隶书"/>
                <a:ea typeface="隶书"/>
                <a:cs typeface="隶书"/>
              </a:rPr>
              <a:t>  gavin</a:t>
            </a:r>
            <a:r>
              <a:rPr lang="en-US" altLang="zh-CN" dirty="0"/>
              <a:t>@ustc.edu.cn</a:t>
            </a:r>
            <a:endParaRPr lang="en-US" altLang="zh-CN" dirty="0">
              <a:latin typeface="隶书"/>
              <a:ea typeface="隶书"/>
              <a:cs typeface="隶书"/>
            </a:endParaRPr>
          </a:p>
          <a:p>
            <a:pPr marR="0" algn="ctr" eaLnBrk="1" hangingPunct="1"/>
            <a:endParaRPr lang="en-US" altLang="zh-CN" dirty="0">
              <a:latin typeface="隶书"/>
              <a:ea typeface="隶书"/>
              <a:cs typeface="隶书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模型压缩常见方法</a:t>
            </a: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CN" dirty="0"/>
              <a:t>2.1 </a:t>
            </a:r>
            <a:r>
              <a:rPr lang="zh-CN" altLang="en-US" dirty="0"/>
              <a:t>剪枝 </a:t>
            </a:r>
            <a:r>
              <a:rPr lang="en-US" altLang="zh-CN" b="1" dirty="0"/>
              <a:t>Prunes the network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EE1C-E4F3-4BE6-9DD9-65A4A1CE041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8132" name="矩形 5"/>
          <p:cNvSpPr>
            <a:spLocks noChangeArrowheads="1"/>
          </p:cNvSpPr>
          <p:nvPr/>
        </p:nvSpPr>
        <p:spPr bwMode="auto">
          <a:xfrm>
            <a:off x="539750" y="2060575"/>
            <a:ext cx="80645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3F3F3F"/>
                </a:solidFill>
                <a:latin typeface="-apple-system-font"/>
              </a:rPr>
              <a:t>         剪枝就是将网络转化为稀疏网络，即大部分权值都为</a:t>
            </a:r>
            <a:r>
              <a:rPr lang="en-US" altLang="zh-CN" sz="2400">
                <a:solidFill>
                  <a:srgbClr val="3F3F3F"/>
                </a:solidFill>
                <a:latin typeface="-apple-system-font"/>
              </a:rPr>
              <a:t>0</a:t>
            </a:r>
            <a:r>
              <a:rPr lang="zh-CN" altLang="en-US" sz="2400">
                <a:solidFill>
                  <a:srgbClr val="3F3F3F"/>
                </a:solidFill>
                <a:latin typeface="-apple-system-font"/>
              </a:rPr>
              <a:t>，只保留一些重要的连接。</a:t>
            </a:r>
            <a:endParaRPr lang="zh-CN" altLang="en-US" sz="2400"/>
          </a:p>
        </p:txBody>
      </p:sp>
      <p:pic>
        <p:nvPicPr>
          <p:cNvPr id="48133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2905125"/>
            <a:ext cx="7199312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模型压缩常见方法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CN" dirty="0"/>
              <a:t>2.1 </a:t>
            </a:r>
            <a:r>
              <a:rPr lang="zh-CN" altLang="en-US" dirty="0"/>
              <a:t>剪枝 </a:t>
            </a:r>
            <a:r>
              <a:rPr lang="en-US" altLang="zh-CN" b="1" dirty="0"/>
              <a:t>Prunes the network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E53BD1-6F6F-42F4-9814-7E44FA55BAF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9156" name="矩形 5"/>
          <p:cNvSpPr>
            <a:spLocks noChangeArrowheads="1"/>
          </p:cNvSpPr>
          <p:nvPr/>
        </p:nvSpPr>
        <p:spPr bwMode="auto">
          <a:xfrm>
            <a:off x="539750" y="2060575"/>
            <a:ext cx="80645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3F3F3F"/>
                </a:solidFill>
                <a:latin typeface="-apple-system-font"/>
              </a:rPr>
              <a:t>         剪枝方法</a:t>
            </a:r>
            <a:endParaRPr lang="en-US" altLang="zh-CN" sz="2400">
              <a:solidFill>
                <a:srgbClr val="3F3F3F"/>
              </a:solidFill>
              <a:latin typeface="-apple-system-font"/>
            </a:endParaRPr>
          </a:p>
          <a:p>
            <a:r>
              <a:rPr lang="zh-CN" altLang="en-US" sz="2400"/>
              <a:t>        逐层对神经网络进行敏感度分析（</a:t>
            </a:r>
            <a:r>
              <a:rPr lang="en-US" altLang="zh-CN" sz="2400"/>
              <a:t>sensitive analysis</a:t>
            </a:r>
            <a:r>
              <a:rPr lang="zh-CN" altLang="en-US" sz="2400"/>
              <a:t>），看哪一部分权重置为</a:t>
            </a:r>
            <a:r>
              <a:rPr lang="en-US" altLang="zh-CN" sz="2400"/>
              <a:t>0</a:t>
            </a:r>
            <a:r>
              <a:rPr lang="zh-CN" altLang="en-US" sz="2400"/>
              <a:t>后，对精度的影响较小。然后将权重排序，设置一个置零阈值，将阈值以下的权重置零，保持这些权重不变，继续训练至模型精度恢复；反复进行上述过程，通过增大置零的阈值提高模型中被置零的比例。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模型压缩常见方法</a:t>
            </a: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CN" dirty="0"/>
              <a:t>2.1 </a:t>
            </a:r>
            <a:r>
              <a:rPr lang="zh-CN" altLang="en-US" dirty="0"/>
              <a:t>剪枝 </a:t>
            </a:r>
            <a:r>
              <a:rPr lang="en-US" altLang="zh-CN" b="1" dirty="0"/>
              <a:t>Prunes the network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9E97B-86C6-4087-80C0-E09F583D9EE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0180" name="矩形 5"/>
          <p:cNvSpPr>
            <a:spLocks noChangeArrowheads="1"/>
          </p:cNvSpPr>
          <p:nvPr/>
        </p:nvSpPr>
        <p:spPr bwMode="auto">
          <a:xfrm>
            <a:off x="539750" y="2060575"/>
            <a:ext cx="806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3F3F3F"/>
                </a:solidFill>
                <a:latin typeface="-apple-system-font"/>
              </a:rPr>
              <a:t>         剪枝方法</a:t>
            </a:r>
            <a:endParaRPr lang="en-US" altLang="zh-CN" sz="2400">
              <a:solidFill>
                <a:srgbClr val="3F3F3F"/>
              </a:solidFill>
              <a:latin typeface="-apple-system-font"/>
            </a:endParaRPr>
          </a:p>
        </p:txBody>
      </p:sp>
      <p:pic>
        <p:nvPicPr>
          <p:cNvPr id="50181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522538"/>
            <a:ext cx="5222875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模型压缩常见方法</a:t>
            </a: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CN" dirty="0"/>
              <a:t>2.1 </a:t>
            </a:r>
            <a:r>
              <a:rPr lang="zh-CN" altLang="en-US" dirty="0"/>
              <a:t>剪枝 </a:t>
            </a:r>
            <a:r>
              <a:rPr lang="en-US" altLang="zh-CN" b="1" dirty="0"/>
              <a:t>Prunes the network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7148E9-C118-4DD1-9BE4-E8A6D71347F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1204" name="矩形 5"/>
          <p:cNvSpPr>
            <a:spLocks noChangeArrowheads="1"/>
          </p:cNvSpPr>
          <p:nvPr/>
        </p:nvSpPr>
        <p:spPr bwMode="auto">
          <a:xfrm>
            <a:off x="539750" y="2060575"/>
            <a:ext cx="80645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3F3F3F"/>
                </a:solidFill>
                <a:latin typeface="-apple-system-font"/>
              </a:rPr>
              <a:t>          剪枝的特点</a:t>
            </a:r>
          </a:p>
          <a:p>
            <a:r>
              <a:rPr lang="zh-CN" altLang="en-US" sz="2400">
                <a:solidFill>
                  <a:srgbClr val="3F3F3F"/>
                </a:solidFill>
                <a:latin typeface="-apple-system-font"/>
              </a:rPr>
              <a:t>         通用于各种网络结构与各种任务，且实现简单，性能稳定；</a:t>
            </a:r>
          </a:p>
          <a:p>
            <a:r>
              <a:rPr lang="zh-CN" altLang="en-US" sz="2400">
                <a:solidFill>
                  <a:srgbClr val="3F3F3F"/>
                </a:solidFill>
                <a:latin typeface="-apple-system-font"/>
              </a:rPr>
              <a:t>         稀疏网络具有更低的功耗，在</a:t>
            </a:r>
            <a:r>
              <a:rPr lang="en-US" altLang="zh-CN" sz="2400">
                <a:solidFill>
                  <a:srgbClr val="3F3F3F"/>
                </a:solidFill>
                <a:latin typeface="-apple-system-font"/>
              </a:rPr>
              <a:t>CPU</a:t>
            </a:r>
            <a:r>
              <a:rPr lang="zh-CN" altLang="en-US" sz="2400">
                <a:solidFill>
                  <a:srgbClr val="3F3F3F"/>
                </a:solidFill>
                <a:latin typeface="-apple-system-font"/>
              </a:rPr>
              <a:t>上使用特定工具时具有更快的计算速度；</a:t>
            </a:r>
          </a:p>
          <a:p>
            <a:r>
              <a:rPr lang="zh-CN" altLang="en-US" sz="2400">
                <a:solidFill>
                  <a:srgbClr val="3F3F3F"/>
                </a:solidFill>
                <a:latin typeface="-apple-system-font"/>
              </a:rPr>
              <a:t>         剪枝后的稀疏矩阵通常采取特殊的存储方式，例如，常用</a:t>
            </a:r>
            <a:r>
              <a:rPr lang="en-US" altLang="zh-CN" sz="2400">
                <a:solidFill>
                  <a:srgbClr val="3F3F3F"/>
                </a:solidFill>
                <a:latin typeface="-apple-system-font"/>
              </a:rPr>
              <a:t>MKL</a:t>
            </a:r>
            <a:r>
              <a:rPr lang="zh-CN" altLang="en-US" sz="2400">
                <a:solidFill>
                  <a:srgbClr val="3F3F3F"/>
                </a:solidFill>
                <a:latin typeface="-apple-system-font"/>
              </a:rPr>
              <a:t>中的</a:t>
            </a:r>
            <a:r>
              <a:rPr lang="en-US" altLang="zh-CN" sz="2400">
                <a:solidFill>
                  <a:srgbClr val="3F3F3F"/>
                </a:solidFill>
                <a:latin typeface="-apple-system-font"/>
              </a:rPr>
              <a:t>CSR</a:t>
            </a:r>
            <a:r>
              <a:rPr lang="zh-CN" altLang="en-US" sz="2400">
                <a:solidFill>
                  <a:srgbClr val="3F3F3F"/>
                </a:solidFill>
                <a:latin typeface="-apple-system-font"/>
              </a:rPr>
              <a:t>格式。</a:t>
            </a:r>
            <a:endParaRPr lang="en-US" altLang="zh-CN" sz="2400">
              <a:solidFill>
                <a:srgbClr val="3F3F3F"/>
              </a:solidFill>
              <a:latin typeface="-apple-system-fon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模型压缩常见方法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CN" dirty="0"/>
              <a:t>2.1 </a:t>
            </a:r>
            <a:r>
              <a:rPr lang="zh-CN" altLang="en-US" dirty="0"/>
              <a:t>剪枝 </a:t>
            </a:r>
            <a:r>
              <a:rPr lang="en-US" altLang="zh-CN" b="1" dirty="0"/>
              <a:t>Prunes the network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69DC5-426C-410B-B555-B80FDA07C2C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2228" name="矩形 3"/>
          <p:cNvSpPr>
            <a:spLocks noChangeArrowheads="1"/>
          </p:cNvSpPr>
          <p:nvPr/>
        </p:nvSpPr>
        <p:spPr bwMode="auto">
          <a:xfrm>
            <a:off x="755650" y="1989138"/>
            <a:ext cx="813752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剪枝结果示例</a:t>
            </a:r>
          </a:p>
          <a:p>
            <a:r>
              <a:rPr lang="zh-CN" altLang="en-US" sz="2400"/>
              <a:t>       通过在现有的经典神经网络上做实验，发现压缩倍数在</a:t>
            </a:r>
            <a:r>
              <a:rPr lang="en-US" altLang="zh-CN" sz="2400"/>
              <a:t>9-12</a:t>
            </a:r>
            <a:r>
              <a:rPr lang="zh-CN" altLang="en-US" sz="2400"/>
              <a:t>倍之间。</a:t>
            </a:r>
          </a:p>
          <a:p>
            <a:r>
              <a:rPr lang="zh-CN" altLang="en-US" sz="2400"/>
              <a:t>       压缩的多是全连接层，</a:t>
            </a:r>
            <a:r>
              <a:rPr lang="en-US" altLang="zh-CN" sz="2400"/>
              <a:t>CNN</a:t>
            </a:r>
            <a:r>
              <a:rPr lang="zh-CN" altLang="en-US" sz="2400"/>
              <a:t>层参数少，因此能压缩的倍数也较少；</a:t>
            </a:r>
          </a:p>
          <a:p>
            <a:r>
              <a:rPr lang="zh-CN" altLang="en-US" sz="2400"/>
              <a:t>       根据经验，压缩到</a:t>
            </a:r>
            <a:r>
              <a:rPr lang="en-US" altLang="zh-CN" sz="2400"/>
              <a:t>60%</a:t>
            </a:r>
            <a:r>
              <a:rPr lang="zh-CN" altLang="en-US" sz="2400"/>
              <a:t>以上模型存储大小，模型大小才会下降比较多。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模型压缩常见方法</a:t>
            </a: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CN" dirty="0"/>
              <a:t>2.1 </a:t>
            </a:r>
            <a:r>
              <a:rPr lang="zh-CN" altLang="en-US" dirty="0"/>
              <a:t>剪枝 </a:t>
            </a:r>
            <a:r>
              <a:rPr lang="en-US" altLang="zh-CN" b="1" dirty="0"/>
              <a:t>Prunes the network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D41C5-99E9-4D3A-BFCE-D9F6C19FF6E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53252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8850" y="2060575"/>
            <a:ext cx="695642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矩形 7"/>
          <p:cNvSpPr>
            <a:spLocks noChangeArrowheads="1"/>
          </p:cNvSpPr>
          <p:nvPr/>
        </p:nvSpPr>
        <p:spPr bwMode="auto">
          <a:xfrm>
            <a:off x="2286000" y="6099175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经典神经网络剪枝前后的参数对比及压缩率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模型压缩常见方法</a:t>
            </a: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量化（</a:t>
            </a:r>
            <a:r>
              <a:rPr lang="en-US" altLang="zh-CN" dirty="0"/>
              <a:t>Quantize the weights</a:t>
            </a:r>
            <a:r>
              <a:rPr lang="zh-CN" altLang="en-US" dirty="0"/>
              <a:t>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174EE-03DE-4960-B342-0FDEA1F266D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2468" name="矩形 7"/>
          <p:cNvSpPr>
            <a:spLocks noChangeArrowheads="1"/>
          </p:cNvSpPr>
          <p:nvPr/>
        </p:nvSpPr>
        <p:spPr bwMode="auto">
          <a:xfrm>
            <a:off x="539750" y="1989138"/>
            <a:ext cx="8064500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量化（</a:t>
            </a:r>
            <a:r>
              <a:rPr lang="en-US" altLang="zh-CN" sz="2000" dirty="0"/>
              <a:t>Quantization</a:t>
            </a:r>
            <a:r>
              <a:rPr lang="zh-CN" altLang="en-US" sz="2000" dirty="0"/>
              <a:t>）又称定点，用更少的数据位宽进行神经网络存储和计算。它的优势在于节省存储，并进行更快地访存和计算。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量化网络最初的动机是减小模型文件的大小。模型文件往往占据较大的磁盘空间，例如，</a:t>
            </a:r>
            <a:r>
              <a:rPr lang="en-US" altLang="zh-CN" sz="2000" dirty="0"/>
              <a:t>CNN</a:t>
            </a:r>
            <a:r>
              <a:rPr lang="zh-CN" altLang="en-US" sz="2000" dirty="0"/>
              <a:t>衍生的图像分类的深度网络模型，很多模型都接近</a:t>
            </a:r>
            <a:r>
              <a:rPr lang="en-US" altLang="zh-CN" sz="2000" dirty="0"/>
              <a:t>200MB</a:t>
            </a:r>
            <a:r>
              <a:rPr lang="zh-CN" altLang="en-US" sz="2000" dirty="0"/>
              <a:t>，模型中存储的是分布在大量层中的权值。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</a:t>
            </a:r>
            <a:r>
              <a:rPr lang="zh-CN" altLang="en-US" sz="2000" dirty="0"/>
              <a:t>在存储模型的时候用</a:t>
            </a:r>
            <a:r>
              <a:rPr lang="en-US" altLang="zh-CN" sz="2000" dirty="0"/>
              <a:t>8</a:t>
            </a:r>
            <a:r>
              <a:rPr lang="zh-CN" altLang="en-US" sz="2000" dirty="0"/>
              <a:t>位整数，模型大小可以缩小为原来</a:t>
            </a:r>
            <a:r>
              <a:rPr lang="en-US" altLang="zh-CN" sz="2000" dirty="0"/>
              <a:t>32</a:t>
            </a:r>
            <a:r>
              <a:rPr lang="zh-CN" altLang="en-US" sz="2000" dirty="0"/>
              <a:t>位的</a:t>
            </a:r>
            <a:r>
              <a:rPr lang="en-US" altLang="zh-CN" sz="2000" dirty="0"/>
              <a:t>25%</a:t>
            </a:r>
            <a:r>
              <a:rPr lang="zh-CN" altLang="en-US" sz="2000" dirty="0"/>
              <a:t>左右。在加载模型后运算时转换回</a:t>
            </a:r>
            <a:r>
              <a:rPr lang="en-US" altLang="zh-CN" sz="2000" dirty="0"/>
              <a:t>32</a:t>
            </a:r>
            <a:r>
              <a:rPr lang="zh-CN" altLang="en-US" sz="2000" dirty="0"/>
              <a:t>位浮点数，这样已有的浮点计算代码无需改动即可正常运行。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模型压缩常见方法</a:t>
            </a:r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量化（</a:t>
            </a:r>
            <a:r>
              <a:rPr lang="en-US" altLang="zh-CN" dirty="0"/>
              <a:t>Quantize the weights</a:t>
            </a:r>
            <a:r>
              <a:rPr lang="zh-CN" altLang="en-US" dirty="0"/>
              <a:t>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A28-B550-4B85-B64B-6B3BAC1A88A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3492" name="矩形 7"/>
          <p:cNvSpPr>
            <a:spLocks noChangeArrowheads="1"/>
          </p:cNvSpPr>
          <p:nvPr/>
        </p:nvSpPr>
        <p:spPr bwMode="auto">
          <a:xfrm>
            <a:off x="539750" y="1989138"/>
            <a:ext cx="80645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       量化（</a:t>
            </a:r>
            <a:r>
              <a:rPr lang="en-US" altLang="zh-CN" sz="2000"/>
              <a:t>Quantization</a:t>
            </a:r>
            <a:r>
              <a:rPr lang="zh-CN" altLang="en-US" sz="2000"/>
              <a:t>）又称定点，用更少的数据位宽进行神经网络存储和计算。它的优势在于节省存储，并进行更快地访存和计算。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       量化的另一个优势是降低预测过程需要的计算资源。这在嵌入式和移动端非常有意义，能够更快地运行模型，功耗更低。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       </a:t>
            </a:r>
            <a:r>
              <a:rPr lang="zh-CN" altLang="en-US" sz="2000"/>
              <a:t>从体系架构的角度来说，在读取</a:t>
            </a:r>
            <a:r>
              <a:rPr lang="en-US" altLang="zh-CN" sz="2000"/>
              <a:t>8</a:t>
            </a:r>
            <a:r>
              <a:rPr lang="zh-CN" altLang="en-US" sz="2000"/>
              <a:t>位整数时只需要</a:t>
            </a:r>
            <a:r>
              <a:rPr lang="en-US" altLang="zh-CN" sz="2000"/>
              <a:t>32</a:t>
            </a:r>
            <a:r>
              <a:rPr lang="zh-CN" altLang="en-US" sz="2000"/>
              <a:t>位浮点数的</a:t>
            </a:r>
            <a:r>
              <a:rPr lang="en-US" altLang="zh-CN" sz="2000"/>
              <a:t>1/4</a:t>
            </a:r>
            <a:r>
              <a:rPr lang="zh-CN" altLang="en-US" sz="2000"/>
              <a:t>的内存带宽，例如，在</a:t>
            </a:r>
            <a:r>
              <a:rPr lang="en-US" altLang="zh-CN" sz="2000"/>
              <a:t>32</a:t>
            </a:r>
            <a:r>
              <a:rPr lang="zh-CN" altLang="en-US" sz="2000"/>
              <a:t>位内存带宽的情况下，</a:t>
            </a:r>
            <a:r>
              <a:rPr lang="en-US" altLang="zh-CN" sz="2000"/>
              <a:t>8</a:t>
            </a:r>
            <a:r>
              <a:rPr lang="zh-CN" altLang="en-US" sz="2000"/>
              <a:t>位整数可以一次访问</a:t>
            </a:r>
            <a:r>
              <a:rPr lang="en-US" altLang="zh-CN" sz="2000"/>
              <a:t>4</a:t>
            </a:r>
            <a:r>
              <a:rPr lang="zh-CN" altLang="en-US" sz="2000"/>
              <a:t>个，</a:t>
            </a:r>
            <a:r>
              <a:rPr lang="en-US" altLang="zh-CN" sz="2000"/>
              <a:t>32</a:t>
            </a:r>
            <a:r>
              <a:rPr lang="zh-CN" altLang="en-US" sz="2000"/>
              <a:t>位浮点数只能</a:t>
            </a:r>
            <a:r>
              <a:rPr lang="en-US" altLang="zh-CN" sz="2000"/>
              <a:t>1</a:t>
            </a:r>
            <a:r>
              <a:rPr lang="zh-CN" altLang="en-US" sz="2000"/>
              <a:t>次访问</a:t>
            </a:r>
            <a:r>
              <a:rPr lang="en-US" altLang="zh-CN" sz="2000"/>
              <a:t>1</a:t>
            </a:r>
            <a:r>
              <a:rPr lang="zh-CN" altLang="en-US" sz="2000"/>
              <a:t>个。而且使用</a:t>
            </a:r>
            <a:r>
              <a:rPr lang="en-US" altLang="zh-CN" sz="2000"/>
              <a:t>SIMD</a:t>
            </a:r>
            <a:r>
              <a:rPr lang="zh-CN" altLang="en-US" sz="2000"/>
              <a:t>指令，可以在一个时钟周期里实现更多的计算。另一方面，</a:t>
            </a:r>
            <a:r>
              <a:rPr lang="en-US" altLang="zh-CN" sz="2000"/>
              <a:t>8</a:t>
            </a:r>
            <a:r>
              <a:rPr lang="zh-CN" altLang="en-US" sz="2000"/>
              <a:t>位存储对嵌入式设备的利用更充分，因为很多单片机、数字信号处理器（</a:t>
            </a:r>
            <a:r>
              <a:rPr lang="en-US" altLang="zh-CN" sz="2000"/>
              <a:t>DSP</a:t>
            </a:r>
            <a:r>
              <a:rPr lang="zh-CN" altLang="en-US" sz="2000"/>
              <a:t>芯片）嵌入式芯片都是的总线宽度都是</a:t>
            </a:r>
            <a:r>
              <a:rPr lang="en-US" altLang="zh-CN" sz="2000"/>
              <a:t>8</a:t>
            </a:r>
            <a:r>
              <a:rPr lang="zh-CN" altLang="en-US" sz="2000"/>
              <a:t>位、</a:t>
            </a:r>
            <a:r>
              <a:rPr lang="en-US" altLang="zh-CN" sz="2000"/>
              <a:t>16</a:t>
            </a:r>
            <a:r>
              <a:rPr lang="zh-CN" altLang="en-US" sz="2000"/>
              <a:t>位的。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模型压缩常见方法</a:t>
            </a: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量化（</a:t>
            </a:r>
            <a:r>
              <a:rPr lang="en-US" altLang="zh-CN" dirty="0"/>
              <a:t>Quantize the weights</a:t>
            </a:r>
            <a:r>
              <a:rPr lang="zh-CN" altLang="en-US" dirty="0"/>
              <a:t>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1CDA5-C4DC-4A8E-B556-A353DF3D652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4516" name="矩形 7"/>
          <p:cNvSpPr>
            <a:spLocks noChangeArrowheads="1"/>
          </p:cNvSpPr>
          <p:nvPr/>
        </p:nvSpPr>
        <p:spPr bwMode="auto">
          <a:xfrm>
            <a:off x="539750" y="1989138"/>
            <a:ext cx="806450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       量化（</a:t>
            </a:r>
            <a:r>
              <a:rPr lang="en-US" altLang="zh-CN" sz="2000"/>
              <a:t>Quantization</a:t>
            </a:r>
            <a:r>
              <a:rPr lang="zh-CN" altLang="en-US" sz="2000"/>
              <a:t>）又称定点，用更少的数据位宽进行神经网络存储和计算。它的优势在于节省存储，并进行更快地访存和计算。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       注意事项：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       </a:t>
            </a:r>
            <a:r>
              <a:rPr lang="zh-CN" altLang="en-US" sz="2000"/>
              <a:t>神经网络对于噪声的健壮性很强，因为量化会带来精度损失（这种损失可以认为是一种噪声），但并不会危害到整体结果的准确度。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 但不能用量化后的低精度格式数据来训练网络！因为在训练时，尽管前向传播能够顺利进行，但往往反向传播中需要计算梯度。例如，梯度是</a:t>
            </a:r>
            <a:r>
              <a:rPr lang="en-US" altLang="zh-CN" sz="2000"/>
              <a:t>0.2</a:t>
            </a:r>
            <a:r>
              <a:rPr lang="zh-CN" altLang="en-US" sz="2000"/>
              <a:t>，使用浮点数可以很好地表示，而整数就不能很好地表示，这会导致梯度消失。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TensorFlow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网络模型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模型压缩常见方法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剪枝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量化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/>
              <a:t>TensorFlow</a:t>
            </a:r>
            <a:r>
              <a:rPr lang="zh-CN" altLang="en-US" dirty="0"/>
              <a:t>编程实践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2BAB5-6447-4AE9-9ACF-BDA91FE029CF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/>
              <a:t>TensorFlow</a:t>
            </a:r>
            <a:r>
              <a:rPr lang="zh-CN" altLang="en-US" dirty="0"/>
              <a:t>网络模型</a:t>
            </a:r>
            <a:endParaRPr lang="en-US" altLang="zh-CN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/>
              <a:t>模型压缩常见方法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dirty="0"/>
              <a:t>             </a:t>
            </a:r>
            <a:r>
              <a:rPr lang="zh-CN" altLang="en-US" dirty="0"/>
              <a:t>剪枝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dirty="0"/>
              <a:t>             </a:t>
            </a:r>
            <a:r>
              <a:rPr lang="zh-CN" altLang="en-US" dirty="0"/>
              <a:t>量化</a:t>
            </a:r>
            <a:endParaRPr lang="en-US" altLang="zh-CN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/>
              <a:t>TensorFlow</a:t>
            </a:r>
            <a:r>
              <a:rPr lang="zh-CN" altLang="en-US" dirty="0"/>
              <a:t>编程实践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557B2-58B0-4607-B4EC-3A86CCB0A55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CN" dirty="0"/>
              <a:t>4.1 </a:t>
            </a:r>
            <a:r>
              <a:rPr lang="zh-CN" altLang="en-US" dirty="0"/>
              <a:t>量化工具  </a:t>
            </a:r>
            <a:r>
              <a:rPr lang="en-US" altLang="zh-CN" dirty="0" err="1"/>
              <a:t>quantization:quantize_graph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D6F62-EA67-4C47-BF77-8E9FBCFF148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0660" name="矩形 7"/>
          <p:cNvSpPr>
            <a:spLocks noChangeArrowheads="1"/>
          </p:cNvSpPr>
          <p:nvPr/>
        </p:nvSpPr>
        <p:spPr bwMode="auto">
          <a:xfrm>
            <a:off x="3297238" y="6021388"/>
            <a:ext cx="25495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       量化过程</a:t>
            </a:r>
          </a:p>
        </p:txBody>
      </p:sp>
      <p:pic>
        <p:nvPicPr>
          <p:cNvPr id="70661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1989138"/>
            <a:ext cx="5099050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92388"/>
          </a:xfrm>
        </p:spPr>
        <p:txBody>
          <a:bodyPr/>
          <a:lstStyle/>
          <a:p>
            <a:pPr eaLnBrk="1" hangingPunct="1"/>
            <a:r>
              <a:rPr lang="en-US" altLang="zh-CN"/>
              <a:t>4.1 </a:t>
            </a:r>
            <a:r>
              <a:rPr lang="zh-CN" altLang="en-US"/>
              <a:t>量化工具  </a:t>
            </a:r>
            <a:r>
              <a:rPr lang="en-US" altLang="zh-CN"/>
              <a:t>quantization:quantize_graph </a:t>
            </a:r>
            <a:r>
              <a:rPr lang="zh-CN" altLang="en-US"/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619BA-A11B-4132-B668-3FEF1F304C4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2708" name="矩形 6"/>
          <p:cNvSpPr>
            <a:spLocks noChangeArrowheads="1"/>
          </p:cNvSpPr>
          <p:nvPr/>
        </p:nvSpPr>
        <p:spPr bwMode="auto">
          <a:xfrm>
            <a:off x="755650" y="1989138"/>
            <a:ext cx="1800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量化数据的表示</a:t>
            </a:r>
          </a:p>
        </p:txBody>
      </p:sp>
      <p:sp>
        <p:nvSpPr>
          <p:cNvPr id="72709" name="矩形 8"/>
          <p:cNvSpPr>
            <a:spLocks noChangeArrowheads="1"/>
          </p:cNvSpPr>
          <p:nvPr/>
        </p:nvSpPr>
        <p:spPr bwMode="auto">
          <a:xfrm>
            <a:off x="684213" y="2413000"/>
            <a:ext cx="80025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        权重和经过激活函数处理过的上一层的输出数值，将作为下一层的输入，该数值实际上是分布在一个范围内的值。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量化的过程一般是找出最大值和最小值后，将分布在其中的浮点数认为是线性分布，做线性扩展。</a:t>
            </a:r>
            <a:endParaRPr lang="en-US" altLang="zh-CN"/>
          </a:p>
          <a:p>
            <a:r>
              <a:rPr lang="en-US" altLang="zh-CN"/>
              <a:t>        </a:t>
            </a:r>
            <a:r>
              <a:rPr lang="zh-CN" altLang="en-US"/>
              <a:t>假设某一层输出数值最小值是</a:t>
            </a:r>
            <a:r>
              <a:rPr lang="en-US" altLang="zh-CN"/>
              <a:t>-10.0f</a:t>
            </a:r>
            <a:r>
              <a:rPr lang="zh-CN" altLang="en-US"/>
              <a:t>，最大值是</a:t>
            </a:r>
            <a:r>
              <a:rPr lang="en-US" altLang="zh-CN"/>
              <a:t>30.0f</a:t>
            </a:r>
            <a:r>
              <a:rPr lang="zh-CN" altLang="en-US"/>
              <a:t>，那量化后的结果为</a:t>
            </a:r>
          </a:p>
        </p:txBody>
      </p:sp>
      <p:pic>
        <p:nvPicPr>
          <p:cNvPr id="72710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4138613"/>
            <a:ext cx="6910387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92388"/>
          </a:xfrm>
        </p:spPr>
        <p:txBody>
          <a:bodyPr/>
          <a:lstStyle/>
          <a:p>
            <a:pPr eaLnBrk="1" hangingPunct="1"/>
            <a:r>
              <a:rPr lang="en-US" altLang="zh-CN" dirty="0"/>
              <a:t>4.1 </a:t>
            </a:r>
            <a:r>
              <a:rPr lang="zh-CN" altLang="en-US" dirty="0"/>
              <a:t>量化工具  </a:t>
            </a:r>
            <a:r>
              <a:rPr lang="en-US" altLang="zh-CN" dirty="0" err="1"/>
              <a:t>quantization:quantize_graph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DCDCF5-4960-4DBF-BC75-685A2C5C4F8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4756" name="矩形 6"/>
          <p:cNvSpPr>
            <a:spLocks noChangeArrowheads="1"/>
          </p:cNvSpPr>
          <p:nvPr/>
        </p:nvSpPr>
        <p:spPr bwMode="auto">
          <a:xfrm>
            <a:off x="755650" y="1989138"/>
            <a:ext cx="876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反量化</a:t>
            </a:r>
          </a:p>
        </p:txBody>
      </p:sp>
      <p:sp>
        <p:nvSpPr>
          <p:cNvPr id="74757" name="矩形 8"/>
          <p:cNvSpPr>
            <a:spLocks noChangeArrowheads="1"/>
          </p:cNvSpPr>
          <p:nvPr/>
        </p:nvSpPr>
        <p:spPr bwMode="auto">
          <a:xfrm>
            <a:off x="684213" y="2413000"/>
            <a:ext cx="80025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       为了保证输出层的输入数据的准确性，还需要进行反量化（</a:t>
            </a:r>
            <a:r>
              <a:rPr lang="en-US" altLang="zh-CN"/>
              <a:t>Dequantize</a:t>
            </a:r>
            <a:r>
              <a:rPr lang="zh-CN" altLang="en-US"/>
              <a:t>）的操作，将权重再转回</a:t>
            </a:r>
            <a:r>
              <a:rPr lang="en-US" altLang="zh-CN"/>
              <a:t>32</a:t>
            </a:r>
            <a:r>
              <a:rPr lang="zh-CN" altLang="en-US"/>
              <a:t>位精度，来保证预测的准确性。也就是整个模型的前向传播采用</a:t>
            </a:r>
            <a:r>
              <a:rPr lang="en-US" altLang="zh-CN"/>
              <a:t>8</a:t>
            </a:r>
            <a:r>
              <a:rPr lang="zh-CN" altLang="en-US"/>
              <a:t>位段数运行，在最后一层之前加上一个反量化层，把</a:t>
            </a:r>
            <a:r>
              <a:rPr lang="en-US" altLang="zh-CN"/>
              <a:t>8</a:t>
            </a:r>
            <a:r>
              <a:rPr lang="zh-CN" altLang="en-US"/>
              <a:t>位转回</a:t>
            </a:r>
            <a:r>
              <a:rPr lang="en-US" altLang="zh-CN"/>
              <a:t>32</a:t>
            </a:r>
            <a:r>
              <a:rPr lang="zh-CN" altLang="en-US"/>
              <a:t>位</a:t>
            </a:r>
          </a:p>
        </p:txBody>
      </p:sp>
      <p:pic>
        <p:nvPicPr>
          <p:cNvPr id="74758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3284538"/>
            <a:ext cx="44291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92388"/>
          </a:xfrm>
        </p:spPr>
        <p:txBody>
          <a:bodyPr/>
          <a:lstStyle/>
          <a:p>
            <a:pPr eaLnBrk="1" hangingPunct="1"/>
            <a:r>
              <a:rPr lang="en-US" altLang="zh-CN"/>
              <a:t>4.1 </a:t>
            </a:r>
            <a:r>
              <a:rPr lang="zh-CN" altLang="en-US"/>
              <a:t>量化工具  </a:t>
            </a:r>
            <a:r>
              <a:rPr lang="en-US" altLang="zh-CN"/>
              <a:t>quantization:quantize_graph </a:t>
            </a:r>
            <a:r>
              <a:rPr lang="zh-CN" altLang="en-US"/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B42B8-42E5-40FA-ADE5-003B301B83C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6804" name="矩形 6"/>
          <p:cNvSpPr>
            <a:spLocks noChangeArrowheads="1"/>
          </p:cNvSpPr>
          <p:nvPr/>
        </p:nvSpPr>
        <p:spPr bwMode="auto">
          <a:xfrm>
            <a:off x="755650" y="1989138"/>
            <a:ext cx="2979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反量化 与 </a:t>
            </a:r>
            <a:r>
              <a:rPr lang="en-US" altLang="zh-CN"/>
              <a:t>fake quantization</a:t>
            </a:r>
            <a:endParaRPr lang="zh-CN" altLang="en-US"/>
          </a:p>
        </p:txBody>
      </p:sp>
      <p:sp>
        <p:nvSpPr>
          <p:cNvPr id="76805" name="矩形 8"/>
          <p:cNvSpPr>
            <a:spLocks noChangeArrowheads="1"/>
          </p:cNvSpPr>
          <p:nvPr/>
        </p:nvSpPr>
        <p:spPr bwMode="auto">
          <a:xfrm>
            <a:off x="684213" y="2413000"/>
            <a:ext cx="800258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       为了保证输出层的输入数据的准确性，还需要进行反量化（</a:t>
            </a:r>
            <a:r>
              <a:rPr lang="en-US" altLang="zh-CN"/>
              <a:t>Dequantize</a:t>
            </a:r>
            <a:r>
              <a:rPr lang="zh-CN" altLang="en-US"/>
              <a:t>）的操作，将权重再转回</a:t>
            </a:r>
            <a:r>
              <a:rPr lang="en-US" altLang="zh-CN"/>
              <a:t>32</a:t>
            </a:r>
            <a:r>
              <a:rPr lang="zh-CN" altLang="en-US"/>
              <a:t>位精度，来保证预测的准确性。也就是整个模型的前向传播采用</a:t>
            </a:r>
            <a:r>
              <a:rPr lang="en-US" altLang="zh-CN"/>
              <a:t>8</a:t>
            </a:r>
            <a:r>
              <a:rPr lang="zh-CN" altLang="en-US"/>
              <a:t>位段数运行，在最后一层之前加上一个反量化层，把</a:t>
            </a:r>
            <a:r>
              <a:rPr lang="en-US" altLang="zh-CN"/>
              <a:t>8</a:t>
            </a:r>
            <a:r>
              <a:rPr lang="zh-CN" altLang="en-US"/>
              <a:t>位转回</a:t>
            </a:r>
            <a:r>
              <a:rPr lang="en-US" altLang="zh-CN"/>
              <a:t>32</a:t>
            </a:r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        原来的浮点操作后面会加上一个</a:t>
            </a:r>
            <a:r>
              <a:rPr lang="en-US" altLang="zh-CN"/>
              <a:t>quantize</a:t>
            </a:r>
            <a:r>
              <a:rPr lang="zh-CN" altLang="en-US"/>
              <a:t>操作再紧跟着一个</a:t>
            </a:r>
            <a:r>
              <a:rPr lang="en-US" altLang="zh-CN"/>
              <a:t>de-quantize</a:t>
            </a:r>
            <a:r>
              <a:rPr lang="zh-CN" altLang="en-US"/>
              <a:t>操作的实体，</a:t>
            </a:r>
            <a:r>
              <a:rPr lang="en-US" altLang="zh-CN"/>
              <a:t> </a:t>
            </a:r>
            <a:r>
              <a:rPr lang="zh-CN" altLang="en-US"/>
              <a:t>我们也称为</a:t>
            </a:r>
            <a:r>
              <a:rPr lang="en-US" altLang="zh-CN"/>
              <a:t>quantization</a:t>
            </a:r>
            <a:r>
              <a:rPr lang="zh-CN" altLang="en-US"/>
              <a:t>节点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</a:t>
            </a:r>
            <a:r>
              <a:rPr lang="zh-CN" altLang="en-US"/>
              <a:t>可以通过</a:t>
            </a:r>
            <a:r>
              <a:rPr lang="en-US" altLang="zh-CN"/>
              <a:t>TensorBoard</a:t>
            </a:r>
            <a:r>
              <a:rPr lang="zh-CN" altLang="en-US"/>
              <a:t>查看</a:t>
            </a:r>
            <a:r>
              <a:rPr lang="en-US" altLang="zh-CN"/>
              <a:t>quantization</a:t>
            </a:r>
            <a:r>
              <a:rPr lang="zh-CN" altLang="en-US"/>
              <a:t>节点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b="1"/>
              <a:t>注意事项</a:t>
            </a:r>
            <a:r>
              <a:rPr lang="zh-CN" altLang="en-US"/>
              <a:t>：由于</a:t>
            </a:r>
            <a:r>
              <a:rPr lang="en-US" altLang="zh-CN"/>
              <a:t>quantization</a:t>
            </a:r>
            <a:r>
              <a:rPr lang="zh-CN" altLang="en-US"/>
              <a:t>节点的存在，量化运算时，实际消耗内存空间激增，即 做量化时要保证足够的内存空间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93186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CN"/>
              <a:t>4.2</a:t>
            </a:r>
            <a:r>
              <a:rPr lang="zh-CN" altLang="en-US"/>
              <a:t>半精度浮点量化工具  </a:t>
            </a:r>
            <a:r>
              <a:rPr lang="en-US" altLang="zh-CN"/>
              <a:t>float16 quantization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0EA8C-F84D-4937-8CA1-CC316AEC958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3188" name="矩形 5"/>
          <p:cNvSpPr>
            <a:spLocks noChangeArrowheads="1"/>
          </p:cNvSpPr>
          <p:nvPr/>
        </p:nvSpPr>
        <p:spPr bwMode="auto">
          <a:xfrm>
            <a:off x="479425" y="1925638"/>
            <a:ext cx="76930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Google</a:t>
            </a:r>
            <a:r>
              <a:rPr lang="zh-CN" altLang="en-US"/>
              <a:t>在</a:t>
            </a:r>
            <a:r>
              <a:rPr lang="en-US" altLang="zh-CN"/>
              <a:t>ILSVRC 2012</a:t>
            </a:r>
            <a:r>
              <a:rPr lang="zh-CN" altLang="en-US"/>
              <a:t>图像分类任务上分别测试标准的</a:t>
            </a:r>
            <a:r>
              <a:rPr lang="en-US" altLang="zh-CN"/>
              <a:t>MobileNet float32</a:t>
            </a:r>
            <a:r>
              <a:rPr lang="zh-CN" altLang="en-US"/>
              <a:t>模型和</a:t>
            </a:r>
            <a:r>
              <a:rPr lang="en-US" altLang="zh-CN"/>
              <a:t>float16</a:t>
            </a:r>
            <a:r>
              <a:rPr lang="zh-CN" altLang="en-US"/>
              <a:t>模型变体，可以看到，无论是</a:t>
            </a:r>
            <a:r>
              <a:rPr lang="en-US" altLang="zh-CN"/>
              <a:t>MobileNet v1</a:t>
            </a:r>
            <a:r>
              <a:rPr lang="zh-CN" altLang="en-US"/>
              <a:t>还是</a:t>
            </a:r>
            <a:r>
              <a:rPr lang="en-US" altLang="zh-CN"/>
              <a:t>MobileNet v2</a:t>
            </a:r>
            <a:r>
              <a:rPr lang="zh-CN" altLang="en-US"/>
              <a:t>，无论是</a:t>
            </a:r>
            <a:r>
              <a:rPr lang="en-US" altLang="zh-CN"/>
              <a:t>top1</a:t>
            </a:r>
            <a:r>
              <a:rPr lang="zh-CN" altLang="en-US"/>
              <a:t>还是</a:t>
            </a:r>
            <a:r>
              <a:rPr lang="en-US" altLang="zh-CN"/>
              <a:t>top5</a:t>
            </a:r>
            <a:r>
              <a:rPr lang="zh-CN" altLang="en-US"/>
              <a:t>，</a:t>
            </a:r>
            <a:r>
              <a:rPr lang="en-US" altLang="zh-CN"/>
              <a:t>fp16</a:t>
            </a:r>
            <a:r>
              <a:rPr lang="zh-CN" altLang="en-US"/>
              <a:t>模型的精度损失都小于</a:t>
            </a:r>
            <a:r>
              <a:rPr lang="en-US" altLang="zh-CN"/>
              <a:t>0.03%</a:t>
            </a:r>
            <a:r>
              <a:rPr lang="zh-CN" altLang="en-US"/>
              <a:t>。</a:t>
            </a:r>
          </a:p>
        </p:txBody>
      </p:sp>
      <p:pic>
        <p:nvPicPr>
          <p:cNvPr id="93189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938" y="2814638"/>
            <a:ext cx="82867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97282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447925"/>
          </a:xfrm>
        </p:spPr>
        <p:txBody>
          <a:bodyPr/>
          <a:lstStyle/>
          <a:p>
            <a:pPr eaLnBrk="1" hangingPunct="1"/>
            <a:r>
              <a:rPr lang="en-US" altLang="zh-CN"/>
              <a:t>4.2</a:t>
            </a:r>
            <a:r>
              <a:rPr lang="zh-CN" altLang="en-US"/>
              <a:t>半精度浮点量化工具  </a:t>
            </a:r>
            <a:r>
              <a:rPr lang="en-US" altLang="zh-CN"/>
              <a:t>float16 quantization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54C45-930A-44D7-BB80-25D0ADE2C96B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7284" name="矩形 5"/>
          <p:cNvSpPr>
            <a:spLocks noChangeArrowheads="1"/>
          </p:cNvSpPr>
          <p:nvPr/>
        </p:nvSpPr>
        <p:spPr bwMode="auto">
          <a:xfrm>
            <a:off x="479425" y="1925638"/>
            <a:ext cx="769302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/>
              <a:t>在线训练一个</a:t>
            </a:r>
            <a:r>
              <a:rPr lang="en-US" altLang="zh-CN" sz="2000"/>
              <a:t>16</a:t>
            </a:r>
            <a:r>
              <a:rPr lang="zh-CN" altLang="en-US" sz="2000"/>
              <a:t>位的</a:t>
            </a:r>
            <a:r>
              <a:rPr lang="en-US" altLang="zh-CN" sz="2000"/>
              <a:t>MNIST</a:t>
            </a:r>
            <a:r>
              <a:rPr lang="zh-CN" altLang="en-US" sz="2000"/>
              <a:t>模型</a:t>
            </a:r>
          </a:p>
        </p:txBody>
      </p:sp>
      <p:sp>
        <p:nvSpPr>
          <p:cNvPr id="97285" name="矩形 6"/>
          <p:cNvSpPr>
            <a:spLocks noChangeArrowheads="1"/>
          </p:cNvSpPr>
          <p:nvPr/>
        </p:nvSpPr>
        <p:spPr bwMode="auto">
          <a:xfrm>
            <a:off x="490538" y="243998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Colab</a:t>
            </a:r>
            <a:r>
              <a:rPr lang="zh-CN" altLang="en-US"/>
              <a:t>链接：</a:t>
            </a:r>
          </a:p>
          <a:p>
            <a:r>
              <a:rPr lang="en-US" altLang="zh-CN"/>
              <a:t>https://colab.research.google.com/github/tensorflow/tensorflow/blob/master/tensorflow/lite/g3doc/performance/post_training_float16_quant.ipynb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01378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447925"/>
          </a:xfrm>
        </p:spPr>
        <p:txBody>
          <a:bodyPr/>
          <a:lstStyle/>
          <a:p>
            <a:pPr eaLnBrk="1" hangingPunct="1"/>
            <a:r>
              <a:rPr lang="en-US" altLang="zh-CN"/>
              <a:t>4.2</a:t>
            </a:r>
            <a:r>
              <a:rPr lang="zh-CN" altLang="en-US"/>
              <a:t>半精度浮点量化工具  </a:t>
            </a:r>
            <a:r>
              <a:rPr lang="en-US" altLang="zh-CN"/>
              <a:t>float16 quantization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B15EA-6814-4664-A184-A77E497964A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01380" name="矩形 6"/>
          <p:cNvSpPr>
            <a:spLocks noChangeArrowheads="1"/>
          </p:cNvSpPr>
          <p:nvPr/>
        </p:nvSpPr>
        <p:spPr bwMode="auto">
          <a:xfrm>
            <a:off x="457200" y="1990725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官方指南： </a:t>
            </a:r>
            <a:r>
              <a:rPr lang="en-US" altLang="zh-CN"/>
              <a:t>https://www.tensorflow.org/lite/performance/post_training_quantization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内容占位符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1368151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zh-CN" altLang="en-US" dirty="0"/>
              <a:t>        然而，仅依赖</a:t>
            </a:r>
            <a:r>
              <a:rPr lang="en-US" altLang="zh-CN" dirty="0"/>
              <a:t>TensorFlow</a:t>
            </a:r>
            <a:r>
              <a:rPr lang="zh-CN" altLang="en-US" dirty="0"/>
              <a:t>的例程还不够，直接将浮点模型</a:t>
            </a:r>
            <a:r>
              <a:rPr lang="en-US" altLang="zh-CN" dirty="0"/>
              <a:t>post-</a:t>
            </a:r>
            <a:r>
              <a:rPr lang="en-US" altLang="zh-CN" dirty="0" err="1"/>
              <a:t>trianing</a:t>
            </a:r>
            <a:r>
              <a:rPr lang="zh-CN" altLang="en-US" dirty="0"/>
              <a:t>量化到</a:t>
            </a:r>
            <a:r>
              <a:rPr lang="en-US" altLang="zh-CN" dirty="0"/>
              <a:t>8bits</a:t>
            </a:r>
            <a:r>
              <a:rPr lang="zh-CN" altLang="en-US" dirty="0"/>
              <a:t>一般效果不太好</a:t>
            </a:r>
            <a:endParaRPr lang="en-US" altLang="zh-CN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实际研究中的做法如下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2AB7F-C594-46F2-B677-FE19D5C97AD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C961FA-68B8-46EA-8F8A-DE1BAAE0D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036608"/>
            <a:ext cx="3816424" cy="468486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04450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1223963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F18E9-DE90-4C4A-A58E-35E0F5FDBB2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04452" name="矩形 6"/>
          <p:cNvSpPr>
            <a:spLocks noChangeArrowheads="1"/>
          </p:cNvSpPr>
          <p:nvPr/>
        </p:nvSpPr>
        <p:spPr bwMode="auto">
          <a:xfrm>
            <a:off x="468313" y="1989138"/>
            <a:ext cx="822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(1)</a:t>
            </a:r>
            <a:r>
              <a:rPr lang="zh-CN" altLang="en-US"/>
              <a:t>常规的浮点数模型训练  运行随堂代码 </a:t>
            </a:r>
            <a:r>
              <a:rPr lang="en-US" altLang="zh-CN"/>
              <a:t>normal_train.py</a:t>
            </a:r>
            <a:endParaRPr lang="zh-CN" altLang="en-US"/>
          </a:p>
        </p:txBody>
      </p:sp>
      <p:sp>
        <p:nvSpPr>
          <p:cNvPr id="104453" name="Text Box 6"/>
          <p:cNvSpPr txBox="1">
            <a:spLocks noChangeArrowheads="1"/>
          </p:cNvSpPr>
          <p:nvPr/>
        </p:nvSpPr>
        <p:spPr bwMode="auto">
          <a:xfrm>
            <a:off x="539750" y="2924175"/>
            <a:ext cx="4483100" cy="328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import numpy as np </a:t>
            </a:r>
            <a:br>
              <a:rPr lang="en-US" altLang="zh-CN" sz="1200"/>
            </a:br>
            <a:r>
              <a:rPr lang="en-US" altLang="zh-CN" sz="1200"/>
              <a:t>import tensorflow as tf </a:t>
            </a:r>
            <a:br>
              <a:rPr lang="en-US" altLang="zh-CN" sz="1200"/>
            </a:br>
            <a:r>
              <a:rPr lang="en-US" altLang="zh-CN" sz="1200"/>
              <a:t>from tensorflow import keras </a:t>
            </a:r>
            <a:br>
              <a:rPr lang="en-US" altLang="zh-CN" sz="1200"/>
            </a:br>
            <a:r>
              <a:rPr lang="en-US" altLang="zh-CN" sz="1200"/>
              <a:t>from tensorflow.keras.datasets import mnist </a:t>
            </a:r>
            <a:br>
              <a:rPr lang="en-US" altLang="zh-CN" sz="1200"/>
            </a:br>
            <a:r>
              <a:rPr lang="en-US" altLang="zh-CN" sz="1200"/>
              <a:t>from tensorflow.keras.models import Model </a:t>
            </a:r>
            <a:br>
              <a:rPr lang="en-US" altLang="zh-CN" sz="1200"/>
            </a:br>
            <a:r>
              <a:rPr lang="en-US" altLang="zh-CN" sz="1200"/>
              <a:t>from tensorflow.keras.layers import Input, Dense, Dropout, Flatten </a:t>
            </a:r>
            <a:br>
              <a:rPr lang="en-US" altLang="zh-CN" sz="1200"/>
            </a:br>
            <a:r>
              <a:rPr lang="en-US" altLang="zh-CN" sz="1200"/>
              <a:t>from tensorflow.keras.layers import Conv2D, MaxPooling2D, ReLU  </a:t>
            </a:r>
            <a:br>
              <a:rPr lang="en-US" altLang="zh-CN" sz="1200"/>
            </a:br>
            <a:r>
              <a:rPr lang="en-US" altLang="zh-CN" sz="1200"/>
              <a:t>from tensorflow.keras import backend as K </a:t>
            </a:r>
            <a:br>
              <a:rPr lang="en-US" altLang="zh-CN" sz="1200"/>
            </a:br>
            <a:br>
              <a:rPr lang="en-US" altLang="zh-CN" sz="1200"/>
            </a:br>
            <a:r>
              <a:rPr lang="en-US" altLang="zh-CN" sz="1200"/>
              <a:t># load the data</a:t>
            </a:r>
            <a:br>
              <a:rPr lang="en-US" altLang="zh-CN" sz="1200"/>
            </a:br>
            <a:r>
              <a:rPr lang="en-US" altLang="zh-CN" sz="1200"/>
              <a:t>(x_train, y_train), (x_test, y_test) = mnist.load_data()#</a:t>
            </a:r>
            <a:r>
              <a:rPr lang="zh-CN" altLang="en-US" sz="1200"/>
              <a:t>读取数据</a:t>
            </a:r>
            <a:br>
              <a:rPr lang="zh-CN" altLang="en-US" sz="1200"/>
            </a:br>
            <a:r>
              <a:rPr lang="en-US" altLang="zh-CN" sz="1200"/>
              <a:t>x_train = np.expand_dims(x_train, axis=3)#</a:t>
            </a:r>
            <a:r>
              <a:rPr lang="zh-CN" altLang="en-US" sz="1200"/>
              <a:t>扩充数组维度</a:t>
            </a:r>
            <a:br>
              <a:rPr lang="zh-CN" altLang="en-US" sz="1200"/>
            </a:br>
            <a:r>
              <a:rPr lang="en-US" altLang="zh-CN" sz="1200"/>
              <a:t>x_test = np.expand_dims(x_test, axis=3)</a:t>
            </a:r>
            <a:br>
              <a:rPr lang="en-US" altLang="zh-CN" sz="1200"/>
            </a:br>
            <a:br>
              <a:rPr lang="en-US" altLang="zh-CN" sz="1000"/>
            </a:br>
            <a:br>
              <a:rPr lang="en-US" altLang="zh-CN" sz="1000"/>
            </a:br>
            <a:endParaRPr lang="zh-CN" altLang="en-US" sz="1000"/>
          </a:p>
        </p:txBody>
      </p:sp>
      <p:sp>
        <p:nvSpPr>
          <p:cNvPr id="104454" name="Text Box 8"/>
          <p:cNvSpPr txBox="1">
            <a:spLocks noChangeArrowheads="1"/>
          </p:cNvSpPr>
          <p:nvPr/>
        </p:nvSpPr>
        <p:spPr bwMode="auto">
          <a:xfrm>
            <a:off x="5076825" y="3141663"/>
            <a:ext cx="33813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/>
              <a:t># normalize the input data</a:t>
            </a:r>
            <a:br>
              <a:rPr lang="en-US" altLang="zh-CN" sz="1200" dirty="0"/>
            </a:br>
            <a:r>
              <a:rPr lang="en-US" altLang="zh-CN" sz="1200" dirty="0" err="1"/>
              <a:t>x_train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x_train.astype</a:t>
            </a:r>
            <a:r>
              <a:rPr lang="en-US" altLang="zh-CN" sz="1200" dirty="0"/>
              <a:t>('float32')#</a:t>
            </a:r>
            <a:r>
              <a:rPr lang="zh-CN" altLang="en-US" sz="1200" dirty="0"/>
              <a:t>数据类型转换</a:t>
            </a:r>
            <a:br>
              <a:rPr lang="zh-CN" altLang="en-US" sz="1200" dirty="0"/>
            </a:br>
            <a:r>
              <a:rPr lang="en-US" altLang="zh-CN" sz="1200" dirty="0" err="1"/>
              <a:t>x_test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x_test.astype</a:t>
            </a:r>
            <a:r>
              <a:rPr lang="en-US" altLang="zh-CN" sz="1200" dirty="0"/>
              <a:t>('float32')</a:t>
            </a:r>
            <a:br>
              <a:rPr lang="en-US" altLang="zh-CN" sz="1200" dirty="0"/>
            </a:br>
            <a:r>
              <a:rPr lang="en-US" altLang="zh-CN" sz="1200" dirty="0" err="1"/>
              <a:t>x_train</a:t>
            </a:r>
            <a:r>
              <a:rPr lang="en-US" altLang="zh-CN" sz="1200" dirty="0"/>
              <a:t> /= 255#</a:t>
            </a:r>
            <a:r>
              <a:rPr lang="zh-CN" altLang="en-US" sz="1200" dirty="0"/>
              <a:t>数据归一化（</a:t>
            </a:r>
            <a:r>
              <a:rPr lang="en-US" altLang="zh-CN" sz="1200" dirty="0"/>
              <a:t>0,1</a:t>
            </a:r>
            <a:r>
              <a:rPr lang="zh-CN" altLang="en-US" sz="1200" dirty="0"/>
              <a:t>）</a:t>
            </a:r>
            <a:br>
              <a:rPr lang="zh-CN" altLang="en-US" sz="1200" dirty="0"/>
            </a:br>
            <a:r>
              <a:rPr lang="en-US" altLang="zh-CN" sz="1200" dirty="0" err="1"/>
              <a:t>x_test</a:t>
            </a:r>
            <a:r>
              <a:rPr lang="en-US" altLang="zh-CN" sz="1200" dirty="0"/>
              <a:t> /= 255</a:t>
            </a:r>
            <a:br>
              <a:rPr lang="en-US" altLang="zh-CN" sz="1200" dirty="0"/>
            </a:br>
            <a:r>
              <a:rPr lang="en-US" altLang="zh-CN" sz="1200" dirty="0"/>
              <a:t>print('</a:t>
            </a:r>
            <a:r>
              <a:rPr lang="en-US" altLang="zh-CN" sz="1200" dirty="0" err="1"/>
              <a:t>x_train</a:t>
            </a:r>
            <a:r>
              <a:rPr lang="en-US" altLang="zh-CN" sz="1200" dirty="0"/>
              <a:t> shape:', </a:t>
            </a:r>
            <a:r>
              <a:rPr lang="en-US" altLang="zh-CN" sz="1200" dirty="0" err="1"/>
              <a:t>x_train.shape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print(</a:t>
            </a:r>
            <a:r>
              <a:rPr lang="en-US" altLang="zh-CN" sz="1200" dirty="0" err="1"/>
              <a:t>x_train.shape</a:t>
            </a:r>
            <a:r>
              <a:rPr lang="en-US" altLang="zh-CN" sz="1200" dirty="0"/>
              <a:t>[0], 'train samples')</a:t>
            </a:r>
            <a:br>
              <a:rPr lang="en-US" altLang="zh-CN" sz="1200" dirty="0"/>
            </a:br>
            <a:r>
              <a:rPr lang="en-US" altLang="zh-CN" sz="1200" dirty="0"/>
              <a:t>print(</a:t>
            </a:r>
            <a:r>
              <a:rPr lang="en-US" altLang="zh-CN" sz="1200" dirty="0" err="1"/>
              <a:t>x_test.shape</a:t>
            </a:r>
            <a:r>
              <a:rPr lang="en-US" altLang="zh-CN" sz="1200" dirty="0"/>
              <a:t>[0], 'test samples')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# convert class vectors to binary class matrices</a:t>
            </a:r>
          </a:p>
          <a:p>
            <a:r>
              <a:rPr lang="en-US" altLang="zh-CN" sz="1200" dirty="0"/>
              <a:t>#</a:t>
            </a:r>
            <a:r>
              <a:rPr lang="zh-CN" altLang="en-US" sz="1200" dirty="0"/>
              <a:t>将整型的类别标签转为</a:t>
            </a:r>
            <a:r>
              <a:rPr lang="en-US" altLang="zh-CN" sz="1200" dirty="0" err="1"/>
              <a:t>onehot</a:t>
            </a:r>
            <a:r>
              <a:rPr lang="zh-CN" altLang="en-US" sz="1200" dirty="0"/>
              <a:t>编码 标签共</a:t>
            </a:r>
            <a:r>
              <a:rPr lang="en-US" altLang="zh-CN" sz="1200" dirty="0"/>
              <a:t>10</a:t>
            </a:r>
            <a:r>
              <a:rPr lang="zh-CN" altLang="en-US" sz="1200" dirty="0"/>
              <a:t>个</a:t>
            </a:r>
            <a:br>
              <a:rPr lang="en-US" altLang="zh-CN" sz="1200" dirty="0"/>
            </a:br>
            <a:r>
              <a:rPr lang="en-US" altLang="zh-CN" sz="1200" dirty="0" err="1"/>
              <a:t>y_train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keras.utils.to_categorical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y_train</a:t>
            </a:r>
            <a:r>
              <a:rPr lang="en-US" altLang="zh-CN" sz="1200" dirty="0"/>
              <a:t>, 10)</a:t>
            </a:r>
            <a:br>
              <a:rPr lang="zh-CN" altLang="en-US" sz="1200" dirty="0"/>
            </a:br>
            <a:r>
              <a:rPr lang="en-US" altLang="zh-CN" sz="1200" dirty="0" err="1"/>
              <a:t>y_test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keras.utils.to_categorical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y_test</a:t>
            </a:r>
            <a:r>
              <a:rPr lang="en-US" altLang="zh-CN" sz="1200" dirty="0"/>
              <a:t>, 10)</a:t>
            </a:r>
            <a:br>
              <a:rPr lang="en-US" altLang="zh-CN" sz="1200" dirty="0"/>
            </a:br>
            <a:endParaRPr lang="zh-CN" altLang="en-US" sz="1200" dirty="0"/>
          </a:p>
        </p:txBody>
      </p:sp>
      <p:sp>
        <p:nvSpPr>
          <p:cNvPr id="104455" name="Text Box 9"/>
          <p:cNvSpPr txBox="1">
            <a:spLocks noChangeArrowheads="1"/>
          </p:cNvSpPr>
          <p:nvPr/>
        </p:nvSpPr>
        <p:spPr bwMode="auto">
          <a:xfrm>
            <a:off x="539750" y="2924175"/>
            <a:ext cx="4483100" cy="328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/>
              <a:t>import </a:t>
            </a:r>
            <a:r>
              <a:rPr lang="en-US" altLang="zh-CN" sz="1200" dirty="0" err="1"/>
              <a:t>numpy</a:t>
            </a:r>
            <a:r>
              <a:rPr lang="en-US" altLang="zh-CN" sz="1200" dirty="0"/>
              <a:t> as np </a:t>
            </a:r>
            <a:br>
              <a:rPr lang="en-US" altLang="zh-CN" sz="1200" dirty="0"/>
            </a:br>
            <a:r>
              <a:rPr lang="en-US" altLang="zh-CN" sz="1200" dirty="0"/>
              <a:t>import </a:t>
            </a:r>
            <a:r>
              <a:rPr lang="en-US" altLang="zh-CN" sz="1200" dirty="0" err="1"/>
              <a:t>tensorflow</a:t>
            </a:r>
            <a:r>
              <a:rPr lang="en-US" altLang="zh-CN" sz="1200" dirty="0"/>
              <a:t> as </a:t>
            </a:r>
            <a:r>
              <a:rPr lang="en-US" altLang="zh-CN" sz="1200" dirty="0" err="1"/>
              <a:t>tf</a:t>
            </a:r>
            <a:r>
              <a:rPr lang="en-US" altLang="zh-CN" sz="1200" dirty="0"/>
              <a:t>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</a:t>
            </a:r>
            <a:r>
              <a:rPr lang="en-US" altLang="zh-CN" sz="1200" dirty="0"/>
              <a:t> import </a:t>
            </a:r>
            <a:r>
              <a:rPr lang="en-US" altLang="zh-CN" sz="1200" dirty="0" err="1"/>
              <a:t>keras</a:t>
            </a:r>
            <a:r>
              <a:rPr lang="en-US" altLang="zh-CN" sz="1200" dirty="0"/>
              <a:t>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tensorflow.keras.datasets</a:t>
            </a:r>
            <a:r>
              <a:rPr lang="en-US" altLang="zh-CN" sz="1200" dirty="0"/>
              <a:t> import </a:t>
            </a:r>
            <a:r>
              <a:rPr lang="en-US" altLang="zh-CN" sz="1200" dirty="0" err="1"/>
              <a:t>mnist</a:t>
            </a:r>
            <a:r>
              <a:rPr lang="en-US" altLang="zh-CN" sz="1200" dirty="0"/>
              <a:t>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tensorflow.keras.models</a:t>
            </a:r>
            <a:r>
              <a:rPr lang="en-US" altLang="zh-CN" sz="1200" dirty="0"/>
              <a:t> import Model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tensorflow.keras.layers</a:t>
            </a:r>
            <a:r>
              <a:rPr lang="en-US" altLang="zh-CN" sz="1200" dirty="0"/>
              <a:t> import Input, Dense, Dropout, Flatten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tensorflow.keras.layers</a:t>
            </a:r>
            <a:r>
              <a:rPr lang="en-US" altLang="zh-CN" sz="1200" dirty="0"/>
              <a:t> import Conv2D, MaxPooling2D, </a:t>
            </a:r>
            <a:r>
              <a:rPr lang="en-US" altLang="zh-CN" sz="1200" dirty="0" err="1"/>
              <a:t>ReLU</a:t>
            </a:r>
            <a:r>
              <a:rPr lang="en-US" altLang="zh-CN" sz="1200" dirty="0"/>
              <a:t> 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tensorflow.keras</a:t>
            </a:r>
            <a:r>
              <a:rPr lang="en-US" altLang="zh-CN" sz="1200" dirty="0"/>
              <a:t> import backend as K 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# load the data</a:t>
            </a:r>
            <a:br>
              <a:rPr lang="en-US" altLang="zh-CN" sz="1200" dirty="0"/>
            </a:br>
            <a:r>
              <a:rPr lang="en-US" altLang="zh-CN" sz="1200" dirty="0"/>
              <a:t>(</a:t>
            </a:r>
            <a:r>
              <a:rPr lang="en-US" altLang="zh-CN" sz="1200" dirty="0" err="1"/>
              <a:t>x_train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y_train</a:t>
            </a:r>
            <a:r>
              <a:rPr lang="en-US" altLang="zh-CN" sz="1200" dirty="0"/>
              <a:t>), (</a:t>
            </a:r>
            <a:r>
              <a:rPr lang="en-US" altLang="zh-CN" sz="1200" dirty="0" err="1"/>
              <a:t>x_test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y_test</a:t>
            </a:r>
            <a:r>
              <a:rPr lang="en-US" altLang="zh-CN" sz="1200" dirty="0"/>
              <a:t>) = </a:t>
            </a:r>
            <a:r>
              <a:rPr lang="en-US" altLang="zh-CN" sz="1200" dirty="0" err="1"/>
              <a:t>mnist.load_data</a:t>
            </a:r>
            <a:r>
              <a:rPr lang="en-US" altLang="zh-CN" sz="1200" dirty="0"/>
              <a:t>()#</a:t>
            </a:r>
            <a:r>
              <a:rPr lang="zh-CN" altLang="en-US" sz="1200" dirty="0"/>
              <a:t>读取数据</a:t>
            </a:r>
            <a:br>
              <a:rPr lang="zh-CN" altLang="en-US" sz="1200" dirty="0"/>
            </a:br>
            <a:r>
              <a:rPr lang="en-US" altLang="zh-CN" sz="1200" dirty="0" err="1"/>
              <a:t>x_train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np.expand_dims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x_train</a:t>
            </a:r>
            <a:r>
              <a:rPr lang="en-US" altLang="zh-CN" sz="1200" dirty="0"/>
              <a:t>, axis=3)#</a:t>
            </a:r>
            <a:r>
              <a:rPr lang="zh-CN" altLang="en-US" sz="1200" dirty="0"/>
              <a:t>扩充数组维度</a:t>
            </a:r>
            <a:br>
              <a:rPr lang="zh-CN" altLang="en-US" sz="1200" dirty="0"/>
            </a:br>
            <a:r>
              <a:rPr lang="en-US" altLang="zh-CN" sz="1200" dirty="0" err="1"/>
              <a:t>x_test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np.expand_dims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x_test</a:t>
            </a:r>
            <a:r>
              <a:rPr lang="en-US" altLang="zh-CN" sz="1200" dirty="0"/>
              <a:t>, axis=3)</a:t>
            </a:r>
            <a:br>
              <a:rPr lang="en-US" altLang="zh-CN" sz="1200" dirty="0"/>
            </a:br>
            <a:br>
              <a:rPr lang="en-US" altLang="zh-CN" sz="1000" dirty="0"/>
            </a:br>
            <a:br>
              <a:rPr lang="en-US" altLang="zh-CN" sz="1000" dirty="0"/>
            </a:br>
            <a:endParaRPr lang="zh-CN" altLang="en-US" sz="1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/>
          <p:cNvSpPr>
            <a:spLocks noGrp="1"/>
          </p:cNvSpPr>
          <p:nvPr>
            <p:ph type="title" idx="4294967295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06498" name="内容占位符 2"/>
          <p:cNvSpPr>
            <a:spLocks noGrp="1"/>
          </p:cNvSpPr>
          <p:nvPr>
            <p:ph idx="4294967295"/>
          </p:nvPr>
        </p:nvSpPr>
        <p:spPr>
          <a:xfrm>
            <a:off x="468313" y="1412875"/>
            <a:ext cx="8229600" cy="1223963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2C6C8E7E-6C50-4970-83E7-1EC1DACD0F27}" type="slidenum">
              <a:rPr lang="en-US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SimSun" pitchFamily="2" charset="-122"/>
              </a:rPr>
              <a:pPr algn="r">
                <a:defRPr/>
              </a:pPr>
              <a:t>29</a:t>
            </a:fld>
            <a:endParaRPr lang="en-US" sz="1200">
              <a:solidFill>
                <a:schemeClr val="tx2">
                  <a:shade val="90000"/>
                </a:schemeClr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106500" name="矩形 6"/>
          <p:cNvSpPr>
            <a:spLocks noChangeArrowheads="1"/>
          </p:cNvSpPr>
          <p:nvPr/>
        </p:nvSpPr>
        <p:spPr bwMode="auto">
          <a:xfrm>
            <a:off x="468313" y="1989138"/>
            <a:ext cx="822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(1)</a:t>
            </a:r>
            <a:r>
              <a:rPr lang="zh-CN" altLang="en-US"/>
              <a:t>常规的浮点数模型训练  运行随堂代码 </a:t>
            </a:r>
            <a:r>
              <a:rPr lang="en-US" altLang="zh-CN"/>
              <a:t>normal_train.py</a:t>
            </a:r>
            <a:endParaRPr lang="zh-CN" altLang="en-US"/>
          </a:p>
        </p:txBody>
      </p:sp>
      <p:sp>
        <p:nvSpPr>
          <p:cNvPr id="106501" name="Text Box 6"/>
          <p:cNvSpPr txBox="1">
            <a:spLocks noChangeArrowheads="1"/>
          </p:cNvSpPr>
          <p:nvPr/>
        </p:nvSpPr>
        <p:spPr bwMode="auto">
          <a:xfrm>
            <a:off x="755650" y="2852738"/>
            <a:ext cx="66960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 dirty="0"/>
              <a:t># convert class vectors to binary class matrices</a:t>
            </a:r>
          </a:p>
          <a:p>
            <a:r>
              <a:rPr lang="en-US" altLang="en-US" sz="1200" dirty="0" err="1"/>
              <a:t>y_train</a:t>
            </a:r>
            <a:r>
              <a:rPr lang="en-US" altLang="en-US" sz="1200" dirty="0"/>
              <a:t> = </a:t>
            </a:r>
            <a:r>
              <a:rPr lang="en-US" altLang="en-US" sz="1200" dirty="0" err="1"/>
              <a:t>keras.utils.to_categorical</a:t>
            </a:r>
            <a:r>
              <a:rPr lang="en-US" altLang="en-US" sz="1200" dirty="0"/>
              <a:t>(</a:t>
            </a:r>
            <a:r>
              <a:rPr lang="en-US" altLang="en-US" sz="1200" dirty="0" err="1"/>
              <a:t>y_train</a:t>
            </a:r>
            <a:r>
              <a:rPr lang="en-US" altLang="en-US" sz="1200" dirty="0"/>
              <a:t>, 10)   #</a:t>
            </a:r>
            <a:r>
              <a:rPr lang="en-US" altLang="en-US" sz="1200" dirty="0" err="1"/>
              <a:t>将整型的类别标签转为onehot编码</a:t>
            </a:r>
            <a:r>
              <a:rPr lang="en-US" altLang="en-US" sz="1200" dirty="0"/>
              <a:t> 标签共10个</a:t>
            </a:r>
          </a:p>
          <a:p>
            <a:r>
              <a:rPr lang="en-US" altLang="en-US" sz="1200" dirty="0" err="1"/>
              <a:t>y_test</a:t>
            </a:r>
            <a:r>
              <a:rPr lang="en-US" altLang="en-US" sz="1200" dirty="0"/>
              <a:t> = </a:t>
            </a:r>
            <a:r>
              <a:rPr lang="en-US" altLang="en-US" sz="1200" dirty="0" err="1"/>
              <a:t>keras.utils.to_categorical</a:t>
            </a:r>
            <a:r>
              <a:rPr lang="en-US" altLang="en-US" sz="1200" dirty="0"/>
              <a:t>(</a:t>
            </a:r>
            <a:r>
              <a:rPr lang="en-US" altLang="en-US" sz="1200" dirty="0" err="1"/>
              <a:t>y_test</a:t>
            </a:r>
            <a:r>
              <a:rPr lang="en-US" altLang="en-US" sz="1200" dirty="0"/>
              <a:t>, 10)</a:t>
            </a:r>
          </a:p>
          <a:p>
            <a:endParaRPr lang="en-US" altLang="en-US" sz="1200" dirty="0"/>
          </a:p>
          <a:p>
            <a:r>
              <a:rPr lang="en-US" altLang="en-US" sz="1200" dirty="0"/>
              <a:t># build the model</a:t>
            </a:r>
          </a:p>
          <a:p>
            <a:r>
              <a:rPr lang="en-US" altLang="en-US" sz="1200" dirty="0" err="1"/>
              <a:t>input_tensor</a:t>
            </a:r>
            <a:r>
              <a:rPr lang="en-US" altLang="en-US" sz="1200" dirty="0"/>
              <a:t> = Input(shape=(28, 28, 1), name='</a:t>
            </a:r>
            <a:r>
              <a:rPr lang="en-US" altLang="en-US" sz="1200" dirty="0" err="1"/>
              <a:t>input_tensor</a:t>
            </a:r>
            <a:r>
              <a:rPr lang="en-US" altLang="en-US" sz="1200" dirty="0"/>
              <a:t>’)   #</a:t>
            </a:r>
            <a:r>
              <a:rPr lang="en-US" altLang="en-US" sz="1200" dirty="0" err="1"/>
              <a:t>实例化一个keras张量</a:t>
            </a:r>
            <a:endParaRPr lang="en-US" altLang="en-US" sz="1200" dirty="0"/>
          </a:p>
          <a:p>
            <a:r>
              <a:rPr lang="en-US" altLang="en-US" sz="1200" dirty="0"/>
              <a:t>x = Conv2D(32, (3, 3), name='conv1')(</a:t>
            </a:r>
            <a:r>
              <a:rPr lang="en-US" altLang="en-US" sz="1200" dirty="0" err="1"/>
              <a:t>input_tensor</a:t>
            </a:r>
            <a:r>
              <a:rPr lang="en-US" altLang="en-US" sz="1200" dirty="0"/>
              <a:t>)      #</a:t>
            </a:r>
            <a:r>
              <a:rPr lang="en-US" altLang="en-US" sz="1200" dirty="0" err="1"/>
              <a:t>卷积层</a:t>
            </a:r>
            <a:endParaRPr lang="en-US" altLang="en-US" sz="1200" dirty="0"/>
          </a:p>
          <a:p>
            <a:r>
              <a:rPr lang="en-US" altLang="en-US" sz="1200" dirty="0"/>
              <a:t>x = </a:t>
            </a:r>
            <a:r>
              <a:rPr lang="en-US" altLang="en-US" sz="1200" dirty="0" err="1"/>
              <a:t>ReLU</a:t>
            </a:r>
            <a:r>
              <a:rPr lang="en-US" altLang="en-US" sz="1200" dirty="0"/>
              <a:t>(name='relu1')(x)                                             #</a:t>
            </a:r>
            <a:r>
              <a:rPr lang="en-US" altLang="en-US" sz="1200" dirty="0" err="1"/>
              <a:t>添加激活函数</a:t>
            </a:r>
            <a:endParaRPr lang="en-US" altLang="en-US" sz="1200" dirty="0"/>
          </a:p>
          <a:p>
            <a:r>
              <a:rPr lang="en-US" altLang="en-US" sz="1200" dirty="0"/>
              <a:t>x = Conv2D(64, (3, 3), name='conv2')(x)                       #</a:t>
            </a:r>
            <a:r>
              <a:rPr lang="en-US" altLang="en-US" sz="1200" dirty="0" err="1"/>
              <a:t>卷积层</a:t>
            </a:r>
            <a:endParaRPr lang="en-US" altLang="en-US" sz="1200" dirty="0"/>
          </a:p>
          <a:p>
            <a:r>
              <a:rPr lang="en-US" altLang="en-US" sz="1200" dirty="0"/>
              <a:t>x = </a:t>
            </a:r>
            <a:r>
              <a:rPr lang="en-US" altLang="en-US" sz="1200" dirty="0" err="1"/>
              <a:t>ReLU</a:t>
            </a:r>
            <a:r>
              <a:rPr lang="en-US" altLang="en-US" sz="1200" dirty="0"/>
              <a:t>(name='relu2')(x)                                              #</a:t>
            </a:r>
            <a:r>
              <a:rPr lang="en-US" altLang="en-US" sz="1200" dirty="0" err="1"/>
              <a:t>添加激活函数</a:t>
            </a:r>
            <a:endParaRPr lang="en-US" altLang="en-US" sz="1200" dirty="0"/>
          </a:p>
          <a:p>
            <a:r>
              <a:rPr lang="en-US" altLang="en-US" sz="1200" dirty="0"/>
              <a:t>x = MaxPooling2D(</a:t>
            </a:r>
            <a:r>
              <a:rPr lang="en-US" altLang="en-US" sz="1200" dirty="0" err="1"/>
              <a:t>pool_size</a:t>
            </a:r>
            <a:r>
              <a:rPr lang="en-US" altLang="en-US" sz="1200" dirty="0"/>
              <a:t>=(2, 2), name='</a:t>
            </a:r>
            <a:r>
              <a:rPr lang="en-US" altLang="en-US" sz="1200" dirty="0" err="1"/>
              <a:t>maxpool</a:t>
            </a:r>
            <a:r>
              <a:rPr lang="en-US" altLang="en-US" sz="1200" dirty="0"/>
              <a:t>')(x)    #</a:t>
            </a:r>
            <a:r>
              <a:rPr lang="en-US" altLang="en-US" sz="1200" dirty="0" err="1"/>
              <a:t>池化</a:t>
            </a:r>
            <a:endParaRPr lang="en-US" altLang="en-US" sz="1200" dirty="0"/>
          </a:p>
          <a:p>
            <a:r>
              <a:rPr lang="en-US" altLang="en-US" sz="1200" dirty="0"/>
              <a:t>x = Flatten(name='flatten')(x)                                              #</a:t>
            </a:r>
            <a:r>
              <a:rPr lang="en-US" altLang="en-US" sz="1200" dirty="0" err="1"/>
              <a:t>多维输入一维化</a:t>
            </a:r>
            <a:endParaRPr lang="en-US" altLang="en-US" sz="1200" dirty="0"/>
          </a:p>
          <a:p>
            <a:r>
              <a:rPr lang="en-US" altLang="en-US" sz="1200" dirty="0"/>
              <a:t>x = Dense(128)(x)                                                              #</a:t>
            </a:r>
            <a:r>
              <a:rPr lang="en-US" altLang="en-US" sz="1200" dirty="0" err="1"/>
              <a:t>全连接层</a:t>
            </a:r>
            <a:endParaRPr lang="en-US" altLang="en-US" sz="1200" dirty="0"/>
          </a:p>
          <a:p>
            <a:r>
              <a:rPr lang="en-US" altLang="en-US" sz="1200" dirty="0"/>
              <a:t>x = </a:t>
            </a:r>
            <a:r>
              <a:rPr lang="en-US" altLang="en-US" sz="1200" dirty="0" err="1"/>
              <a:t>ReLU</a:t>
            </a:r>
            <a:r>
              <a:rPr lang="en-US" altLang="en-US" sz="1200" dirty="0"/>
              <a:t>(name='relu3')(x)                                                 #</a:t>
            </a:r>
            <a:r>
              <a:rPr lang="en-US" altLang="en-US" sz="1200" dirty="0" err="1"/>
              <a:t>添加激活函数</a:t>
            </a:r>
            <a:endParaRPr lang="en-US" altLang="en-US" sz="1200" dirty="0"/>
          </a:p>
          <a:p>
            <a:r>
              <a:rPr lang="en-US" altLang="en-US" sz="1200" dirty="0" err="1"/>
              <a:t>output_tensor</a:t>
            </a:r>
            <a:r>
              <a:rPr lang="en-US" altLang="en-US" sz="1200" dirty="0"/>
              <a:t> = Dense(10, name='</a:t>
            </a:r>
            <a:r>
              <a:rPr lang="en-US" altLang="en-US" sz="1200" dirty="0" err="1"/>
              <a:t>output_tensor</a:t>
            </a:r>
            <a:r>
              <a:rPr lang="en-US" altLang="en-US" sz="1200" dirty="0"/>
              <a:t>’)(x)        #</a:t>
            </a:r>
            <a:r>
              <a:rPr lang="en-US" altLang="en-US" sz="1200" dirty="0" err="1"/>
              <a:t>实例化一个keras张量</a:t>
            </a:r>
            <a:br>
              <a:rPr lang="en-US" altLang="zh-CN" sz="1200" dirty="0"/>
            </a:br>
            <a:endParaRPr lang="zh-CN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1. TensorFlow</a:t>
            </a:r>
            <a:r>
              <a:rPr lang="zh-CN" altLang="en-US"/>
              <a:t>网络模型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273" y="1377859"/>
            <a:ext cx="8229600" cy="4622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TensorFlow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网络模型</a:t>
            </a:r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    resnet50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示例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590BC-19F6-4857-9D24-F77B661ADFC1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B65E20-7609-4E5D-AB63-8838F411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64" y="2276872"/>
            <a:ext cx="6356695" cy="42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24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/>
          <p:cNvSpPr>
            <a:spLocks noGrp="1"/>
          </p:cNvSpPr>
          <p:nvPr>
            <p:ph type="title" idx="4294967295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08546" name="内容占位符 2"/>
          <p:cNvSpPr>
            <a:spLocks noGrp="1"/>
          </p:cNvSpPr>
          <p:nvPr>
            <p:ph idx="4294967295"/>
          </p:nvPr>
        </p:nvSpPr>
        <p:spPr>
          <a:xfrm>
            <a:off x="468313" y="1412875"/>
            <a:ext cx="8229600" cy="1223963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BA8737FC-5FC1-4D66-A537-576F1D00D4A2}" type="slidenum">
              <a:rPr lang="en-US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SimSun" pitchFamily="2" charset="-122"/>
              </a:rPr>
              <a:pPr algn="r">
                <a:defRPr/>
              </a:pPr>
              <a:t>30</a:t>
            </a:fld>
            <a:endParaRPr lang="en-US" sz="1200">
              <a:solidFill>
                <a:schemeClr val="tx2">
                  <a:shade val="90000"/>
                </a:schemeClr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108548" name="矩形 6"/>
          <p:cNvSpPr>
            <a:spLocks noChangeArrowheads="1"/>
          </p:cNvSpPr>
          <p:nvPr/>
        </p:nvSpPr>
        <p:spPr bwMode="auto">
          <a:xfrm>
            <a:off x="468313" y="1989138"/>
            <a:ext cx="822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(1)</a:t>
            </a:r>
            <a:r>
              <a:rPr lang="zh-CN" altLang="en-US"/>
              <a:t>常规的浮点数模型训练  运行随堂代码 </a:t>
            </a:r>
            <a:r>
              <a:rPr lang="en-US" altLang="zh-CN"/>
              <a:t>normal_train.py</a:t>
            </a:r>
            <a:endParaRPr lang="zh-CN" altLang="en-US"/>
          </a:p>
        </p:txBody>
      </p:sp>
      <p:sp>
        <p:nvSpPr>
          <p:cNvPr id="108549" name="Text Box 8"/>
          <p:cNvSpPr txBox="1">
            <a:spLocks noChangeArrowheads="1"/>
          </p:cNvSpPr>
          <p:nvPr/>
        </p:nvSpPr>
        <p:spPr bwMode="auto">
          <a:xfrm>
            <a:off x="684212" y="2349500"/>
            <a:ext cx="655208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1200" dirty="0"/>
          </a:p>
          <a:p>
            <a:r>
              <a:rPr lang="en-US" altLang="zh-CN" sz="1200" dirty="0"/>
              <a:t>model = Model(inputs=</a:t>
            </a:r>
            <a:r>
              <a:rPr lang="en-US" altLang="zh-CN" sz="1200" dirty="0" err="1"/>
              <a:t>input_tensor</a:t>
            </a:r>
            <a:r>
              <a:rPr lang="en-US" altLang="zh-CN" sz="1200" dirty="0"/>
              <a:t>, outputs=</a:t>
            </a:r>
            <a:r>
              <a:rPr lang="en-US" altLang="zh-CN" sz="1200" dirty="0" err="1"/>
              <a:t>output_tensor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# compile the model</a:t>
            </a:r>
            <a:br>
              <a:rPr lang="en-US" altLang="zh-CN" sz="1200" dirty="0"/>
            </a:br>
            <a:r>
              <a:rPr lang="en-US" altLang="zh-CN" sz="1200" dirty="0" err="1"/>
              <a:t>model.compile</a:t>
            </a:r>
            <a:r>
              <a:rPr lang="en-US" altLang="zh-CN" sz="1200" dirty="0"/>
              <a:t>(loss=</a:t>
            </a:r>
            <a:r>
              <a:rPr lang="en-US" altLang="zh-CN" sz="1200" dirty="0" err="1"/>
              <a:t>keras.losses.CategoricalCrossentropy</a:t>
            </a:r>
            <a:r>
              <a:rPr lang="en-US" altLang="zh-CN" sz="1200" dirty="0"/>
              <a:t>(</a:t>
            </a:r>
            <a:r>
              <a:rPr lang="en-US" altLang="zh-CN" sz="1200" dirty="0" err="1"/>
              <a:t>from_logits</a:t>
            </a:r>
            <a:r>
              <a:rPr lang="en-US" altLang="zh-CN" sz="1200" dirty="0"/>
              <a:t>=True),</a:t>
            </a:r>
            <a:br>
              <a:rPr lang="en-US" altLang="zh-CN" sz="1200" dirty="0"/>
            </a:br>
            <a:r>
              <a:rPr lang="en-US" altLang="zh-CN" sz="1200" dirty="0"/>
              <a:t>              optimizer=</a:t>
            </a:r>
            <a:r>
              <a:rPr lang="en-US" altLang="zh-CN" sz="1200" dirty="0" err="1"/>
              <a:t>keras.optimizers.Adam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learning_rate</a:t>
            </a:r>
            <a:r>
              <a:rPr lang="en-US" altLang="zh-CN" sz="1200" dirty="0"/>
              <a:t>=1e-3),</a:t>
            </a:r>
            <a:br>
              <a:rPr lang="en-US" altLang="zh-CN" sz="1200" dirty="0"/>
            </a:br>
            <a:r>
              <a:rPr lang="en-US" altLang="zh-CN" sz="1200" dirty="0"/>
              <a:t>              metrics=['accuracy’])                       #</a:t>
            </a:r>
            <a:r>
              <a:rPr lang="zh-CN" altLang="en-US" sz="1200" dirty="0"/>
              <a:t>模型配置 ：损失函数，优化方法，评价指标</a:t>
            </a:r>
            <a:br>
              <a:rPr lang="zh-CN" altLang="en-US" sz="1200" dirty="0"/>
            </a:br>
            <a:br>
              <a:rPr lang="zh-CN" altLang="en-US" sz="1200" dirty="0"/>
            </a:br>
            <a:r>
              <a:rPr lang="en-US" altLang="zh-CN" sz="1200" dirty="0"/>
              <a:t># begin training</a:t>
            </a:r>
            <a:br>
              <a:rPr lang="en-US" altLang="zh-CN" sz="1200" dirty="0"/>
            </a:br>
            <a:r>
              <a:rPr lang="en-US" altLang="zh-CN" sz="1200" dirty="0"/>
              <a:t># note: the </a:t>
            </a:r>
            <a:r>
              <a:rPr lang="en-US" altLang="zh-CN" sz="1200" dirty="0" err="1"/>
              <a:t>hyperparams</a:t>
            </a:r>
            <a:r>
              <a:rPr lang="en-US" altLang="zh-CN" sz="1200" dirty="0"/>
              <a:t> not optimized yet</a:t>
            </a:r>
            <a:br>
              <a:rPr lang="en-US" altLang="zh-CN" sz="1200" dirty="0"/>
            </a:br>
            <a:r>
              <a:rPr lang="en-US" altLang="zh-CN" sz="1200" dirty="0" err="1"/>
              <a:t>model.fit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x_train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y_train</a:t>
            </a:r>
            <a:r>
              <a:rPr lang="en-US" altLang="zh-CN" sz="1200" dirty="0"/>
              <a:t>,</a:t>
            </a:r>
            <a:br>
              <a:rPr lang="en-US" altLang="zh-CN" sz="1200" dirty="0"/>
            </a:br>
            <a:r>
              <a:rPr lang="en-US" altLang="zh-CN" sz="1200" dirty="0"/>
              <a:t>          </a:t>
            </a:r>
            <a:r>
              <a:rPr lang="en-US" altLang="zh-CN" sz="1200" dirty="0" err="1"/>
              <a:t>batch_size</a:t>
            </a:r>
            <a:r>
              <a:rPr lang="en-US" altLang="zh-CN" sz="1200" dirty="0"/>
              <a:t>=128,</a:t>
            </a:r>
            <a:br>
              <a:rPr lang="en-US" altLang="zh-CN" sz="1200" dirty="0"/>
            </a:br>
            <a:r>
              <a:rPr lang="en-US" altLang="zh-CN" sz="1200" dirty="0"/>
              <a:t>          epochs=3,</a:t>
            </a:r>
            <a:br>
              <a:rPr lang="en-US" altLang="zh-CN" sz="1200" dirty="0"/>
            </a:br>
            <a:r>
              <a:rPr lang="en-US" altLang="zh-CN" sz="1200" dirty="0"/>
              <a:t>          verbose=1,</a:t>
            </a:r>
            <a:br>
              <a:rPr lang="en-US" altLang="zh-CN" sz="1200" dirty="0"/>
            </a:br>
            <a:r>
              <a:rPr lang="en-US" altLang="zh-CN" sz="1200" dirty="0"/>
              <a:t>          </a:t>
            </a:r>
            <a:r>
              <a:rPr lang="en-US" altLang="zh-CN" sz="1200" dirty="0" err="1"/>
              <a:t>validation_data</a:t>
            </a:r>
            <a:r>
              <a:rPr lang="en-US" altLang="zh-CN" sz="1200" dirty="0"/>
              <a:t>=(</a:t>
            </a:r>
            <a:r>
              <a:rPr lang="en-US" altLang="zh-CN" sz="1200" dirty="0" err="1"/>
              <a:t>x_test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y_test</a:t>
            </a:r>
            <a:r>
              <a:rPr lang="en-US" altLang="zh-CN" sz="1200" dirty="0"/>
              <a:t>))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# evaluate the model </a:t>
            </a:r>
            <a:br>
              <a:rPr lang="en-US" altLang="zh-CN" sz="1200" dirty="0"/>
            </a:br>
            <a:r>
              <a:rPr lang="en-US" altLang="zh-CN" sz="1200" dirty="0"/>
              <a:t>score = </a:t>
            </a:r>
            <a:r>
              <a:rPr lang="en-US" altLang="zh-CN" sz="1200" dirty="0" err="1"/>
              <a:t>model.evaluate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x_test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y_test</a:t>
            </a:r>
            <a:r>
              <a:rPr lang="en-US" altLang="zh-CN" sz="1200" dirty="0"/>
              <a:t>, verbose=0)                    #</a:t>
            </a:r>
            <a:r>
              <a:rPr lang="zh-CN" altLang="en-US" sz="1200" dirty="0"/>
              <a:t>评估模型</a:t>
            </a:r>
            <a:br>
              <a:rPr lang="zh-CN" altLang="en-US" sz="1200" dirty="0"/>
            </a:br>
            <a:r>
              <a:rPr lang="en-US" altLang="zh-CN" sz="1200" dirty="0"/>
              <a:t>print('Test loss:', score[0])</a:t>
            </a:r>
            <a:br>
              <a:rPr lang="en-US" altLang="zh-CN" sz="1200" dirty="0"/>
            </a:br>
            <a:r>
              <a:rPr lang="en-US" altLang="zh-CN" sz="1200" dirty="0"/>
              <a:t>print('Test accuracy:', score[1])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# save the model to </a:t>
            </a:r>
            <a:r>
              <a:rPr lang="en-US" altLang="zh-CN" sz="1200" dirty="0" err="1"/>
              <a:t>tensorflow</a:t>
            </a:r>
            <a:r>
              <a:rPr lang="en-US" altLang="zh-CN" sz="1200" dirty="0"/>
              <a:t> checkpoint file</a:t>
            </a:r>
            <a:br>
              <a:rPr lang="en-US" altLang="zh-CN" sz="1200" dirty="0"/>
            </a:br>
            <a:r>
              <a:rPr lang="en-US" altLang="zh-CN" sz="1200" dirty="0" err="1"/>
              <a:t>sess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K.get_session</a:t>
            </a:r>
            <a:r>
              <a:rPr lang="en-US" altLang="zh-CN" sz="1200" dirty="0"/>
              <a:t>()</a:t>
            </a:r>
            <a:br>
              <a:rPr lang="en-US" altLang="zh-CN" sz="1200" dirty="0"/>
            </a:br>
            <a:r>
              <a:rPr lang="en-US" altLang="zh-CN" sz="1200" dirty="0"/>
              <a:t>saver = </a:t>
            </a:r>
            <a:r>
              <a:rPr lang="en-US" altLang="zh-CN" sz="1200" dirty="0" err="1"/>
              <a:t>tf.train.Saver</a:t>
            </a:r>
            <a:r>
              <a:rPr lang="en-US" altLang="zh-CN" sz="1200" dirty="0"/>
              <a:t>()</a:t>
            </a:r>
            <a:br>
              <a:rPr lang="en-US" altLang="zh-CN" sz="1200" dirty="0"/>
            </a:br>
            <a:r>
              <a:rPr lang="en-US" altLang="zh-CN" sz="1200" dirty="0" err="1"/>
              <a:t>saver.save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sess</a:t>
            </a:r>
            <a:r>
              <a:rPr lang="en-US" altLang="zh-CN" sz="1200" dirty="0"/>
              <a:t>, 'D:\\</a:t>
            </a:r>
            <a:r>
              <a:rPr lang="en-US" altLang="zh-CN" sz="1200" dirty="0" err="1"/>
              <a:t>mnist_quant</a:t>
            </a:r>
            <a:r>
              <a:rPr lang="en-US" altLang="zh-CN" sz="1200" dirty="0"/>
              <a:t>\\models\\</a:t>
            </a:r>
            <a:r>
              <a:rPr lang="en-US" altLang="zh-CN" sz="1200" dirty="0" err="1"/>
              <a:t>float_point</a:t>
            </a:r>
            <a:r>
              <a:rPr lang="en-US" altLang="zh-CN" sz="1200" dirty="0"/>
              <a:t>\\</a:t>
            </a:r>
            <a:r>
              <a:rPr lang="en-US" altLang="zh-CN" sz="1200" dirty="0" err="1"/>
              <a:t>model.ckpt</a:t>
            </a:r>
            <a:r>
              <a:rPr lang="en-US" altLang="zh-CN" sz="1200" dirty="0"/>
              <a:t>')</a:t>
            </a:r>
            <a:br>
              <a:rPr lang="en-US" altLang="zh-CN" sz="1200" dirty="0"/>
            </a:br>
            <a:endParaRPr lang="zh-CN" altLang="en-US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10594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447925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32DAD-32E8-4A90-9157-3C70B955CE5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10596" name="矩形 6"/>
          <p:cNvSpPr>
            <a:spLocks noChangeArrowheads="1"/>
          </p:cNvSpPr>
          <p:nvPr/>
        </p:nvSpPr>
        <p:spPr bwMode="auto">
          <a:xfrm>
            <a:off x="457200" y="1990725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(1)</a:t>
            </a:r>
            <a:r>
              <a:rPr lang="zh-CN" altLang="en-US"/>
              <a:t>常规的浮点数模型训练： 查看模型文件及大小</a:t>
            </a:r>
          </a:p>
        </p:txBody>
      </p:sp>
      <p:pic>
        <p:nvPicPr>
          <p:cNvPr id="110597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88" y="2670175"/>
            <a:ext cx="81248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12642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1079500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D9E38-3D89-4003-A52B-70CE5711E18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12644" name="矩形 6"/>
          <p:cNvSpPr>
            <a:spLocks noChangeArrowheads="1"/>
          </p:cNvSpPr>
          <p:nvPr/>
        </p:nvSpPr>
        <p:spPr bwMode="auto">
          <a:xfrm>
            <a:off x="457200" y="1990725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(2) quantize-aware</a:t>
            </a:r>
            <a:r>
              <a:rPr lang="zh-CN" altLang="en-US"/>
              <a:t>训练：</a:t>
            </a:r>
            <a:r>
              <a:rPr lang="en-US" altLang="zh-CN"/>
              <a:t> </a:t>
            </a:r>
            <a:r>
              <a:rPr lang="zh-CN" altLang="en-US"/>
              <a:t>运行 </a:t>
            </a:r>
            <a:r>
              <a:rPr lang="en-US" altLang="zh-CN"/>
              <a:t>quant_aware_train.py</a:t>
            </a:r>
            <a:endParaRPr lang="zh-CN" altLang="en-US"/>
          </a:p>
        </p:txBody>
      </p:sp>
      <p:sp>
        <p:nvSpPr>
          <p:cNvPr id="112645" name="Text Box 6"/>
          <p:cNvSpPr txBox="1">
            <a:spLocks noChangeArrowheads="1"/>
          </p:cNvSpPr>
          <p:nvPr/>
        </p:nvSpPr>
        <p:spPr bwMode="auto">
          <a:xfrm>
            <a:off x="539750" y="2384425"/>
            <a:ext cx="750887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/>
              <a:t>import </a:t>
            </a:r>
            <a:r>
              <a:rPr lang="en-US" altLang="zh-CN" sz="1200" dirty="0" err="1"/>
              <a:t>numpy</a:t>
            </a:r>
            <a:r>
              <a:rPr lang="en-US" altLang="zh-CN" sz="1200" dirty="0"/>
              <a:t> as np </a:t>
            </a:r>
            <a:br>
              <a:rPr lang="en-US" altLang="zh-CN" sz="1200" dirty="0"/>
            </a:br>
            <a:r>
              <a:rPr lang="en-US" altLang="zh-CN" sz="1200" dirty="0"/>
              <a:t>import </a:t>
            </a:r>
            <a:r>
              <a:rPr lang="en-US" altLang="zh-CN" sz="1200" dirty="0" err="1"/>
              <a:t>tensorflow</a:t>
            </a:r>
            <a:r>
              <a:rPr lang="en-US" altLang="zh-CN" sz="1200" dirty="0"/>
              <a:t> as </a:t>
            </a:r>
            <a:r>
              <a:rPr lang="en-US" altLang="zh-CN" sz="1200" dirty="0" err="1"/>
              <a:t>tf</a:t>
            </a:r>
            <a:r>
              <a:rPr lang="en-US" altLang="zh-CN" sz="1200" dirty="0"/>
              <a:t>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</a:t>
            </a:r>
            <a:r>
              <a:rPr lang="en-US" altLang="zh-CN" sz="1200" dirty="0"/>
              <a:t> import </a:t>
            </a:r>
            <a:r>
              <a:rPr lang="en-US" altLang="zh-CN" sz="1200" dirty="0" err="1"/>
              <a:t>keras</a:t>
            </a:r>
            <a:r>
              <a:rPr lang="en-US" altLang="zh-CN" sz="1200" dirty="0"/>
              <a:t>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tensorflow.keras.datasets</a:t>
            </a:r>
            <a:r>
              <a:rPr lang="en-US" altLang="zh-CN" sz="1200" dirty="0"/>
              <a:t> import </a:t>
            </a:r>
            <a:r>
              <a:rPr lang="en-US" altLang="zh-CN" sz="1200" dirty="0" err="1"/>
              <a:t>mnist</a:t>
            </a:r>
            <a:r>
              <a:rPr lang="en-US" altLang="zh-CN" sz="1200" dirty="0"/>
              <a:t>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tensorflow.keras.models</a:t>
            </a:r>
            <a:r>
              <a:rPr lang="en-US" altLang="zh-CN" sz="1200" dirty="0"/>
              <a:t> import Model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tensorflow.keras.layers</a:t>
            </a:r>
            <a:r>
              <a:rPr lang="en-US" altLang="zh-CN" sz="1200" dirty="0"/>
              <a:t> import Input, Dense, Dropout, Flatten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tensorflow.keras.layers</a:t>
            </a:r>
            <a:r>
              <a:rPr lang="en-US" altLang="zh-CN" sz="1200" dirty="0"/>
              <a:t> import Conv2D, MaxPooling2D, </a:t>
            </a:r>
            <a:r>
              <a:rPr lang="en-US" altLang="zh-CN" sz="1200" dirty="0" err="1"/>
              <a:t>ReLU</a:t>
            </a:r>
            <a:r>
              <a:rPr lang="en-US" altLang="zh-CN" sz="1200" dirty="0"/>
              <a:t> 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tensorflow.keras</a:t>
            </a:r>
            <a:r>
              <a:rPr lang="en-US" altLang="zh-CN" sz="1200" dirty="0"/>
              <a:t> import backend as K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tensorflow.keras.callbacks</a:t>
            </a:r>
            <a:r>
              <a:rPr lang="en-US" altLang="zh-CN" sz="1200" dirty="0"/>
              <a:t> import </a:t>
            </a:r>
            <a:r>
              <a:rPr lang="en-US" altLang="zh-CN" sz="1200" dirty="0" err="1"/>
              <a:t>TensorBoard</a:t>
            </a:r>
            <a:r>
              <a:rPr lang="en-US" altLang="zh-CN" sz="1200" dirty="0"/>
              <a:t>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tensorflow.contrib.quantize</a:t>
            </a:r>
            <a:r>
              <a:rPr lang="en-US" altLang="zh-CN" sz="1200" dirty="0"/>
              <a:t> import </a:t>
            </a:r>
            <a:r>
              <a:rPr lang="en-US" altLang="zh-CN" sz="1200" dirty="0" err="1"/>
              <a:t>experimental_create_training_graph</a:t>
            </a:r>
            <a:r>
              <a:rPr lang="en-US" altLang="zh-CN" sz="1200" dirty="0"/>
              <a:t> 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# load the data</a:t>
            </a:r>
            <a:br>
              <a:rPr lang="en-US" altLang="zh-CN" sz="1200" dirty="0"/>
            </a:br>
            <a:r>
              <a:rPr lang="en-US" altLang="zh-CN" sz="1200" dirty="0"/>
              <a:t>(</a:t>
            </a:r>
            <a:r>
              <a:rPr lang="en-US" altLang="zh-CN" sz="1200" dirty="0" err="1"/>
              <a:t>x_train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y_train</a:t>
            </a:r>
            <a:r>
              <a:rPr lang="en-US" altLang="zh-CN" sz="1200" dirty="0"/>
              <a:t>), (</a:t>
            </a:r>
            <a:r>
              <a:rPr lang="en-US" altLang="zh-CN" sz="1200" dirty="0" err="1"/>
              <a:t>x_test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y_test</a:t>
            </a:r>
            <a:r>
              <a:rPr lang="en-US" altLang="zh-CN" sz="1200" dirty="0"/>
              <a:t>) = </a:t>
            </a:r>
            <a:r>
              <a:rPr lang="en-US" altLang="zh-CN" sz="1200" dirty="0" err="1"/>
              <a:t>mnist.load_data</a:t>
            </a:r>
            <a:r>
              <a:rPr lang="en-US" altLang="zh-CN" sz="1200" dirty="0"/>
              <a:t>()             #</a:t>
            </a:r>
            <a:r>
              <a:rPr lang="zh-CN" altLang="en-US" sz="1200" dirty="0"/>
              <a:t>读取数据</a:t>
            </a:r>
            <a:br>
              <a:rPr lang="zh-CN" altLang="en-US" sz="1200" dirty="0"/>
            </a:br>
            <a:r>
              <a:rPr lang="en-US" altLang="zh-CN" sz="1200" dirty="0" err="1"/>
              <a:t>x_train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np.expand_dims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x_train</a:t>
            </a:r>
            <a:r>
              <a:rPr lang="en-US" altLang="zh-CN" sz="1200" dirty="0"/>
              <a:t>, axis=3)                              #</a:t>
            </a:r>
            <a:r>
              <a:rPr lang="zh-CN" altLang="en-US" sz="1200" dirty="0"/>
              <a:t>扩充数组维度</a:t>
            </a:r>
            <a:br>
              <a:rPr lang="zh-CN" altLang="en-US" sz="1200" dirty="0"/>
            </a:br>
            <a:r>
              <a:rPr lang="en-US" altLang="zh-CN" sz="1200" dirty="0" err="1"/>
              <a:t>x_test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np.expand_dims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x_test</a:t>
            </a:r>
            <a:r>
              <a:rPr lang="en-US" altLang="zh-CN" sz="1200" dirty="0"/>
              <a:t>, axis=3)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# normalize the input data</a:t>
            </a:r>
            <a:br>
              <a:rPr lang="en-US" altLang="zh-CN" sz="1200" dirty="0"/>
            </a:br>
            <a:r>
              <a:rPr lang="en-US" altLang="zh-CN" sz="1200" dirty="0" err="1"/>
              <a:t>x_train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x_train.astype</a:t>
            </a:r>
            <a:r>
              <a:rPr lang="en-US" altLang="zh-CN" sz="1200" dirty="0"/>
              <a:t>('float32’)                                             #</a:t>
            </a:r>
            <a:r>
              <a:rPr lang="zh-CN" altLang="en-US" sz="1200" dirty="0"/>
              <a:t>数据类型转换</a:t>
            </a:r>
            <a:br>
              <a:rPr lang="zh-CN" altLang="en-US" sz="1200" dirty="0"/>
            </a:br>
            <a:r>
              <a:rPr lang="en-US" altLang="zh-CN" sz="1200" dirty="0" err="1"/>
              <a:t>x_test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x_test.astype</a:t>
            </a:r>
            <a:r>
              <a:rPr lang="en-US" altLang="zh-CN" sz="1200" dirty="0"/>
              <a:t>('float32')</a:t>
            </a:r>
            <a:br>
              <a:rPr lang="en-US" altLang="zh-CN" sz="1200" dirty="0"/>
            </a:br>
            <a:r>
              <a:rPr lang="en-US" altLang="zh-CN" sz="1200" dirty="0" err="1"/>
              <a:t>x_train</a:t>
            </a:r>
            <a:r>
              <a:rPr lang="en-US" altLang="zh-CN" sz="1200" dirty="0"/>
              <a:t> /= 255                                                                           #</a:t>
            </a:r>
            <a:r>
              <a:rPr lang="zh-CN" altLang="en-US" sz="1200" dirty="0"/>
              <a:t>数据归一化（</a:t>
            </a:r>
            <a:r>
              <a:rPr lang="en-US" altLang="zh-CN" sz="1200" dirty="0"/>
              <a:t>0,1</a:t>
            </a:r>
            <a:r>
              <a:rPr lang="zh-CN" altLang="en-US" sz="1200" dirty="0"/>
              <a:t>）</a:t>
            </a:r>
            <a:br>
              <a:rPr lang="zh-CN" altLang="en-US" sz="1200" dirty="0"/>
            </a:br>
            <a:r>
              <a:rPr lang="en-US" altLang="zh-CN" sz="1200" dirty="0" err="1"/>
              <a:t>x_test</a:t>
            </a:r>
            <a:r>
              <a:rPr lang="en-US" altLang="zh-CN" sz="1200" dirty="0"/>
              <a:t> /= 255</a:t>
            </a:r>
            <a:br>
              <a:rPr lang="en-US" altLang="zh-CN" sz="1200" dirty="0"/>
            </a:br>
            <a:r>
              <a:rPr lang="en-US" altLang="zh-CN" sz="1200" dirty="0"/>
              <a:t>print('</a:t>
            </a:r>
            <a:r>
              <a:rPr lang="en-US" altLang="zh-CN" sz="1200" dirty="0" err="1"/>
              <a:t>x_train</a:t>
            </a:r>
            <a:r>
              <a:rPr lang="en-US" altLang="zh-CN" sz="1200" dirty="0"/>
              <a:t> shape:', </a:t>
            </a:r>
            <a:r>
              <a:rPr lang="en-US" altLang="zh-CN" sz="1200" dirty="0" err="1"/>
              <a:t>x_train.shape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print(</a:t>
            </a:r>
            <a:r>
              <a:rPr lang="en-US" altLang="zh-CN" sz="1200" dirty="0" err="1"/>
              <a:t>x_train.shape</a:t>
            </a:r>
            <a:r>
              <a:rPr lang="en-US" altLang="zh-CN" sz="1200" dirty="0"/>
              <a:t>[0], 'train samples')</a:t>
            </a:r>
            <a:br>
              <a:rPr lang="en-US" altLang="zh-CN" sz="1200" dirty="0"/>
            </a:br>
            <a:r>
              <a:rPr lang="en-US" altLang="zh-CN" sz="1200" dirty="0"/>
              <a:t>print(</a:t>
            </a:r>
            <a:r>
              <a:rPr lang="en-US" altLang="zh-CN" sz="1200" dirty="0" err="1"/>
              <a:t>x_test.shape</a:t>
            </a:r>
            <a:r>
              <a:rPr lang="en-US" altLang="zh-CN" sz="1200" dirty="0"/>
              <a:t>[0], 'test samples')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1"/>
          <p:cNvSpPr>
            <a:spLocks noGrp="1"/>
          </p:cNvSpPr>
          <p:nvPr>
            <p:ph type="title" idx="4294967295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14690" name="内容占位符 2"/>
          <p:cNvSpPr>
            <a:spLocks noGrp="1"/>
          </p:cNvSpPr>
          <p:nvPr>
            <p:ph idx="4294967295"/>
          </p:nvPr>
        </p:nvSpPr>
        <p:spPr>
          <a:xfrm>
            <a:off x="468313" y="1412875"/>
            <a:ext cx="8229600" cy="1079500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E94AC59E-F78C-470B-9B9D-DDC808244994}" type="slidenum">
              <a:rPr lang="en-US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SimSun" pitchFamily="2" charset="-122"/>
              </a:rPr>
              <a:pPr algn="r">
                <a:defRPr/>
              </a:pPr>
              <a:t>33</a:t>
            </a:fld>
            <a:endParaRPr lang="en-US" sz="1200">
              <a:solidFill>
                <a:schemeClr val="tx2">
                  <a:shade val="90000"/>
                </a:schemeClr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114692" name="矩形 6"/>
          <p:cNvSpPr>
            <a:spLocks noChangeArrowheads="1"/>
          </p:cNvSpPr>
          <p:nvPr/>
        </p:nvSpPr>
        <p:spPr bwMode="auto">
          <a:xfrm>
            <a:off x="457200" y="1990725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(2) quantize-aware</a:t>
            </a:r>
            <a:r>
              <a:rPr lang="zh-CN" altLang="en-US"/>
              <a:t>训练：</a:t>
            </a:r>
            <a:r>
              <a:rPr lang="en-US" altLang="zh-CN"/>
              <a:t> </a:t>
            </a:r>
            <a:r>
              <a:rPr lang="zh-CN" altLang="en-US"/>
              <a:t>运行 </a:t>
            </a:r>
            <a:r>
              <a:rPr lang="en-US" altLang="zh-CN"/>
              <a:t>quant_aware_train.py</a:t>
            </a:r>
            <a:endParaRPr lang="zh-CN" altLang="en-US"/>
          </a:p>
        </p:txBody>
      </p:sp>
      <p:sp>
        <p:nvSpPr>
          <p:cNvPr id="114693" name="Text Box 6"/>
          <p:cNvSpPr txBox="1">
            <a:spLocks noChangeArrowheads="1"/>
          </p:cNvSpPr>
          <p:nvPr/>
        </p:nvSpPr>
        <p:spPr bwMode="auto">
          <a:xfrm>
            <a:off x="611188" y="2565400"/>
            <a:ext cx="75088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# convert class vectors to binary class matrices</a:t>
            </a:r>
            <a:br>
              <a:rPr lang="en-US" altLang="zh-CN" sz="1200" dirty="0"/>
            </a:br>
            <a:r>
              <a:rPr lang="en-US" altLang="zh-CN" sz="1200" dirty="0" err="1"/>
              <a:t>y_train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keras.utils.to_categorical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y_train</a:t>
            </a:r>
            <a:r>
              <a:rPr lang="en-US" altLang="zh-CN" sz="1200" dirty="0"/>
              <a:t>, 10)        #</a:t>
            </a:r>
            <a:r>
              <a:rPr lang="zh-CN" altLang="en-US" sz="1200" dirty="0"/>
              <a:t>将整型的类别标签转为</a:t>
            </a:r>
            <a:r>
              <a:rPr lang="en-US" altLang="zh-CN" sz="1200" dirty="0" err="1"/>
              <a:t>onehot</a:t>
            </a:r>
            <a:r>
              <a:rPr lang="zh-CN" altLang="en-US" sz="1200" dirty="0"/>
              <a:t>编码 标签共</a:t>
            </a:r>
            <a:r>
              <a:rPr lang="en-US" altLang="zh-CN" sz="1200" dirty="0"/>
              <a:t>10</a:t>
            </a:r>
            <a:r>
              <a:rPr lang="zh-CN" altLang="en-US" sz="1200" dirty="0"/>
              <a:t>个</a:t>
            </a:r>
            <a:br>
              <a:rPr lang="zh-CN" altLang="en-US" sz="1200" dirty="0"/>
            </a:br>
            <a:r>
              <a:rPr lang="en-US" altLang="zh-CN" sz="1200" dirty="0" err="1"/>
              <a:t>y_test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keras.utils.to_categorical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y_test</a:t>
            </a:r>
            <a:r>
              <a:rPr lang="en-US" altLang="zh-CN" sz="1200" dirty="0"/>
              <a:t>, 10)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>
                <a:solidFill>
                  <a:srgbClr val="00B050"/>
                </a:solidFill>
              </a:rPr>
              <a:t># build the model</a:t>
            </a:r>
            <a:br>
              <a:rPr lang="en-US" altLang="zh-CN" sz="1200" dirty="0"/>
            </a:br>
            <a:r>
              <a:rPr lang="en-US" altLang="zh-CN" sz="1200" dirty="0" err="1"/>
              <a:t>input_tensor</a:t>
            </a:r>
            <a:r>
              <a:rPr lang="en-US" altLang="zh-CN" sz="1200" dirty="0"/>
              <a:t> = Input(shape=(28, 28, 1), name='</a:t>
            </a:r>
            <a:r>
              <a:rPr lang="en-US" altLang="zh-CN" sz="1200" dirty="0" err="1"/>
              <a:t>input_tensor</a:t>
            </a:r>
            <a:r>
              <a:rPr lang="en-US" altLang="zh-CN" sz="1200" dirty="0"/>
              <a:t>    #</a:t>
            </a:r>
            <a:r>
              <a:rPr lang="zh-CN" altLang="en-US" sz="1200" dirty="0"/>
              <a:t>实例化一个</a:t>
            </a:r>
            <a:r>
              <a:rPr lang="en-US" altLang="zh-CN" sz="1200" dirty="0" err="1"/>
              <a:t>keras</a:t>
            </a:r>
            <a:r>
              <a:rPr lang="zh-CN" altLang="en-US" sz="1200" dirty="0"/>
              <a:t>张量</a:t>
            </a:r>
            <a:br>
              <a:rPr lang="zh-CN" altLang="en-US" sz="1200" dirty="0"/>
            </a:br>
            <a:r>
              <a:rPr lang="en-US" altLang="zh-CN" sz="1200" dirty="0"/>
              <a:t>x = Conv2D(32, (3, 3), name='conv1')(</a:t>
            </a:r>
            <a:r>
              <a:rPr lang="en-US" altLang="zh-CN" sz="1200" dirty="0" err="1"/>
              <a:t>input_tensor</a:t>
            </a:r>
            <a:r>
              <a:rPr lang="en-US" altLang="zh-CN" sz="1200" dirty="0"/>
              <a:t>)           #</a:t>
            </a:r>
            <a:r>
              <a:rPr lang="zh-CN" altLang="en-US" sz="1200" dirty="0"/>
              <a:t>卷积层</a:t>
            </a:r>
            <a:br>
              <a:rPr lang="zh-CN" altLang="en-US" sz="1200" dirty="0"/>
            </a:br>
            <a:r>
              <a:rPr lang="en-US" altLang="zh-CN" sz="1200" dirty="0"/>
              <a:t>x = </a:t>
            </a:r>
            <a:r>
              <a:rPr lang="en-US" altLang="zh-CN" sz="1200" dirty="0" err="1"/>
              <a:t>ReLU</a:t>
            </a:r>
            <a:r>
              <a:rPr lang="en-US" altLang="zh-CN" sz="1200" dirty="0"/>
              <a:t>(name='relu1')(x)                                                #</a:t>
            </a:r>
            <a:r>
              <a:rPr lang="zh-CN" altLang="en-US" sz="1200" dirty="0"/>
              <a:t>添加激活函数</a:t>
            </a:r>
            <a:br>
              <a:rPr lang="zh-CN" altLang="en-US" sz="1200" dirty="0"/>
            </a:br>
            <a:r>
              <a:rPr lang="en-US" altLang="zh-CN" sz="1200" dirty="0"/>
              <a:t>x = Conv2D(64, (3, 3), name='conv2')(x)                         #</a:t>
            </a:r>
            <a:r>
              <a:rPr lang="zh-CN" altLang="en-US" sz="1200" dirty="0"/>
              <a:t>卷积层</a:t>
            </a:r>
            <a:br>
              <a:rPr lang="zh-CN" altLang="en-US" sz="1200" dirty="0"/>
            </a:br>
            <a:r>
              <a:rPr lang="en-US" altLang="zh-CN" sz="1200" dirty="0"/>
              <a:t>x = </a:t>
            </a:r>
            <a:r>
              <a:rPr lang="en-US" altLang="zh-CN" sz="1200" dirty="0" err="1"/>
              <a:t>ReLU</a:t>
            </a:r>
            <a:r>
              <a:rPr lang="en-US" altLang="zh-CN" sz="1200" dirty="0"/>
              <a:t>(name='relu2')(x)                                               #</a:t>
            </a:r>
            <a:r>
              <a:rPr lang="zh-CN" altLang="en-US" sz="1200" dirty="0"/>
              <a:t>添加激活函数</a:t>
            </a:r>
            <a:br>
              <a:rPr lang="zh-CN" altLang="en-US" sz="1200" dirty="0"/>
            </a:br>
            <a:r>
              <a:rPr lang="en-US" altLang="zh-CN" sz="1200" dirty="0"/>
              <a:t>x = MaxPooling2D(</a:t>
            </a:r>
            <a:r>
              <a:rPr lang="en-US" altLang="zh-CN" sz="1200" dirty="0" err="1"/>
              <a:t>pool_size</a:t>
            </a:r>
            <a:r>
              <a:rPr lang="en-US" altLang="zh-CN" sz="1200" dirty="0"/>
              <a:t>=(2, 2), name='</a:t>
            </a:r>
            <a:r>
              <a:rPr lang="en-US" altLang="zh-CN" sz="1200" dirty="0" err="1"/>
              <a:t>maxpool</a:t>
            </a:r>
            <a:r>
              <a:rPr lang="en-US" altLang="zh-CN" sz="1200" dirty="0"/>
              <a:t>')(x)#</a:t>
            </a:r>
            <a:r>
              <a:rPr lang="zh-CN" altLang="en-US" sz="1200" dirty="0"/>
              <a:t>池化</a:t>
            </a:r>
            <a:br>
              <a:rPr lang="zh-CN" altLang="en-US" sz="1200" dirty="0"/>
            </a:br>
            <a:r>
              <a:rPr lang="en-US" altLang="zh-CN" sz="1200" dirty="0"/>
              <a:t>x = Flatten(name='flatten')(x)                                         #</a:t>
            </a:r>
            <a:r>
              <a:rPr lang="zh-CN" altLang="en-US" sz="1200" dirty="0"/>
              <a:t>多维输入一维化</a:t>
            </a:r>
            <a:br>
              <a:rPr lang="zh-CN" altLang="en-US" sz="1200" dirty="0"/>
            </a:br>
            <a:r>
              <a:rPr lang="en-US" altLang="zh-CN" sz="1200" dirty="0"/>
              <a:t>x = Dense(128)(x)                                                         #</a:t>
            </a:r>
            <a:r>
              <a:rPr lang="zh-CN" altLang="en-US" sz="1200" dirty="0"/>
              <a:t>全连接层</a:t>
            </a:r>
            <a:br>
              <a:rPr lang="zh-CN" altLang="en-US" sz="1200" dirty="0"/>
            </a:br>
            <a:r>
              <a:rPr lang="en-US" altLang="zh-CN" sz="1200" dirty="0"/>
              <a:t>x = </a:t>
            </a:r>
            <a:r>
              <a:rPr lang="en-US" altLang="zh-CN" sz="1200" dirty="0" err="1"/>
              <a:t>ReLU</a:t>
            </a:r>
            <a:r>
              <a:rPr lang="en-US" altLang="zh-CN" sz="1200" dirty="0"/>
              <a:t>(name='relu3')(x)                                            #</a:t>
            </a:r>
            <a:r>
              <a:rPr lang="zh-CN" altLang="en-US" sz="1200" dirty="0"/>
              <a:t>添加激活函数</a:t>
            </a:r>
            <a:br>
              <a:rPr lang="zh-CN" altLang="en-US" sz="1200" dirty="0"/>
            </a:br>
            <a:r>
              <a:rPr lang="en-US" altLang="zh-CN" sz="1200" dirty="0" err="1"/>
              <a:t>output_tensor</a:t>
            </a:r>
            <a:r>
              <a:rPr lang="en-US" altLang="zh-CN" sz="1200" dirty="0"/>
              <a:t> = Dense(10, name='</a:t>
            </a:r>
            <a:r>
              <a:rPr lang="en-US" altLang="zh-CN" sz="1200" dirty="0" err="1"/>
              <a:t>output_tensor</a:t>
            </a:r>
            <a:r>
              <a:rPr lang="en-US" altLang="zh-CN" sz="1200" dirty="0"/>
              <a:t>')(x)   #</a:t>
            </a:r>
            <a:r>
              <a:rPr lang="zh-CN" altLang="en-US" sz="1200" dirty="0"/>
              <a:t>实例化一个</a:t>
            </a:r>
            <a:r>
              <a:rPr lang="en-US" altLang="zh-CN" sz="1200" dirty="0" err="1"/>
              <a:t>keras</a:t>
            </a:r>
            <a:r>
              <a:rPr lang="zh-CN" altLang="en-US" sz="1200" dirty="0"/>
              <a:t>张量</a:t>
            </a:r>
            <a:br>
              <a:rPr lang="zh-CN" altLang="en-US" sz="1200" dirty="0"/>
            </a:br>
            <a:br>
              <a:rPr lang="zh-CN" altLang="en-US" sz="1200" dirty="0"/>
            </a:br>
            <a:r>
              <a:rPr lang="en-US" altLang="zh-CN" sz="1200" dirty="0"/>
              <a:t>model = Model(inputs=</a:t>
            </a:r>
            <a:r>
              <a:rPr lang="en-US" altLang="zh-CN" sz="1200" dirty="0" err="1"/>
              <a:t>input_tensor</a:t>
            </a:r>
            <a:r>
              <a:rPr lang="en-US" altLang="zh-CN" sz="1200" dirty="0"/>
              <a:t>, outputs=</a:t>
            </a:r>
            <a:r>
              <a:rPr lang="en-US" altLang="zh-CN" sz="1200" dirty="0" err="1"/>
              <a:t>output_tensor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 err="1"/>
              <a:t>sess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K.get_session</a:t>
            </a:r>
            <a:r>
              <a:rPr lang="en-US" altLang="zh-CN" sz="1200" dirty="0"/>
              <a:t>()   #</a:t>
            </a:r>
            <a:r>
              <a:rPr lang="zh-CN" altLang="en-US" sz="1200" dirty="0"/>
              <a:t>获取</a:t>
            </a:r>
            <a:r>
              <a:rPr lang="en-US" altLang="zh-CN" sz="1200" dirty="0" err="1"/>
              <a:t>keras</a:t>
            </a:r>
            <a:r>
              <a:rPr lang="zh-CN" altLang="en-US" sz="1200" dirty="0"/>
              <a:t>已经建立的</a:t>
            </a:r>
            <a:r>
              <a:rPr lang="en-US" altLang="zh-CN" sz="1200" dirty="0"/>
              <a:t>session</a:t>
            </a:r>
            <a:br>
              <a:rPr lang="en-US" altLang="zh-CN" sz="1200" dirty="0"/>
            </a:br>
            <a:endParaRPr lang="en-US" altLang="zh-CN" sz="1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16738" name="内容占位符 2"/>
          <p:cNvSpPr>
            <a:spLocks noGrp="1"/>
          </p:cNvSpPr>
          <p:nvPr>
            <p:ph idx="4294967295"/>
          </p:nvPr>
        </p:nvSpPr>
        <p:spPr>
          <a:xfrm>
            <a:off x="468313" y="1412875"/>
            <a:ext cx="8229600" cy="1079500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AF32C99B-BAD7-4A6D-A934-D618F2F2C73C}" type="slidenum">
              <a:rPr lang="en-US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SimSun" pitchFamily="2" charset="-122"/>
              </a:rPr>
              <a:pPr algn="r">
                <a:defRPr/>
              </a:pPr>
              <a:t>34</a:t>
            </a:fld>
            <a:endParaRPr lang="en-US" sz="1200">
              <a:solidFill>
                <a:schemeClr val="tx2">
                  <a:shade val="90000"/>
                </a:schemeClr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116740" name="矩形 6"/>
          <p:cNvSpPr>
            <a:spLocks noChangeArrowheads="1"/>
          </p:cNvSpPr>
          <p:nvPr/>
        </p:nvSpPr>
        <p:spPr bwMode="auto">
          <a:xfrm>
            <a:off x="457200" y="1990725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(2) quantize-aware</a:t>
            </a:r>
            <a:r>
              <a:rPr lang="zh-CN" altLang="en-US" dirty="0"/>
              <a:t>训练：</a:t>
            </a:r>
            <a:r>
              <a:rPr lang="en-US" altLang="zh-CN" dirty="0"/>
              <a:t> </a:t>
            </a:r>
            <a:r>
              <a:rPr lang="zh-CN" altLang="en-US" dirty="0"/>
              <a:t>运行 </a:t>
            </a:r>
            <a:r>
              <a:rPr lang="en-US" altLang="zh-CN" dirty="0"/>
              <a:t>quant_aware_train.py</a:t>
            </a:r>
            <a:endParaRPr lang="zh-CN" altLang="en-US" dirty="0"/>
          </a:p>
        </p:txBody>
      </p:sp>
      <p:sp>
        <p:nvSpPr>
          <p:cNvPr id="116741" name="Text Box 6"/>
          <p:cNvSpPr txBox="1">
            <a:spLocks noChangeArrowheads="1"/>
          </p:cNvSpPr>
          <p:nvPr/>
        </p:nvSpPr>
        <p:spPr bwMode="auto">
          <a:xfrm>
            <a:off x="611188" y="2565400"/>
            <a:ext cx="750887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# record all the variables in the per-train model. </a:t>
            </a:r>
            <a:br>
              <a:rPr lang="en-US" altLang="zh-CN" sz="1200" dirty="0">
                <a:solidFill>
                  <a:srgbClr val="00B050"/>
                </a:solidFill>
              </a:rPr>
            </a:br>
            <a:r>
              <a:rPr lang="en-US" altLang="zh-CN" sz="1200" dirty="0">
                <a:solidFill>
                  <a:srgbClr val="00B050"/>
                </a:solidFill>
              </a:rPr>
              <a:t># prepare for restore per-trained model's weights. </a:t>
            </a:r>
            <a:br>
              <a:rPr lang="en-US" altLang="zh-CN" sz="1200" dirty="0">
                <a:solidFill>
                  <a:srgbClr val="00B050"/>
                </a:solidFill>
              </a:rPr>
            </a:br>
            <a:r>
              <a:rPr lang="en-US" altLang="zh-CN" sz="1200" dirty="0">
                <a:solidFill>
                  <a:srgbClr val="00B050"/>
                </a:solidFill>
              </a:rPr>
              <a:t># cause the variables added by the next step's rewrite get </a:t>
            </a:r>
            <a:br>
              <a:rPr lang="en-US" altLang="zh-CN" sz="1200" dirty="0">
                <a:solidFill>
                  <a:srgbClr val="00B050"/>
                </a:solidFill>
              </a:rPr>
            </a:br>
            <a:r>
              <a:rPr lang="en-US" altLang="zh-CN" sz="1200" dirty="0">
                <a:solidFill>
                  <a:srgbClr val="00B050"/>
                </a:solidFill>
              </a:rPr>
              <a:t># added to the global variables collection, </a:t>
            </a:r>
            <a:br>
              <a:rPr lang="en-US" altLang="zh-CN" sz="1200" dirty="0">
                <a:solidFill>
                  <a:srgbClr val="00B050"/>
                </a:solidFill>
              </a:rPr>
            </a:br>
            <a:r>
              <a:rPr lang="en-US" altLang="zh-CN" sz="1200" dirty="0">
                <a:solidFill>
                  <a:srgbClr val="00B050"/>
                </a:solidFill>
              </a:rPr>
              <a:t># we need do this record before rewrite the graph</a:t>
            </a:r>
            <a:br>
              <a:rPr lang="en-US" altLang="zh-CN" sz="1200" dirty="0"/>
            </a:br>
            <a:r>
              <a:rPr lang="en-US" altLang="zh-CN" sz="1200" dirty="0" err="1"/>
              <a:t>per_trained_model_path</a:t>
            </a:r>
            <a:r>
              <a:rPr lang="en-US" altLang="zh-CN" sz="1200" dirty="0"/>
              <a:t> = './models/</a:t>
            </a:r>
            <a:r>
              <a:rPr lang="en-US" altLang="zh-CN" sz="1200" dirty="0" err="1"/>
              <a:t>float_point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model.ckpt</a:t>
            </a:r>
            <a:r>
              <a:rPr lang="en-US" altLang="zh-CN" sz="1200" dirty="0"/>
              <a:t>'</a:t>
            </a:r>
            <a:br>
              <a:rPr lang="en-US" altLang="zh-CN" sz="1200" dirty="0"/>
            </a:br>
            <a:r>
              <a:rPr lang="en-US" altLang="zh-CN" sz="1200" dirty="0" err="1"/>
              <a:t>restore_dict</a:t>
            </a:r>
            <a:r>
              <a:rPr lang="en-US" altLang="zh-CN" sz="1200" dirty="0"/>
              <a:t> = {}</a:t>
            </a:r>
            <a:br>
              <a:rPr lang="en-US" altLang="zh-CN" sz="1200" dirty="0"/>
            </a:br>
            <a:r>
              <a:rPr lang="en-US" altLang="zh-CN" sz="1200" dirty="0"/>
              <a:t>reader = </a:t>
            </a:r>
            <a:r>
              <a:rPr lang="en-US" altLang="zh-CN" sz="1200" dirty="0" err="1"/>
              <a:t>tf.train.NewCheckpointReader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per_trained_model_path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for v in </a:t>
            </a:r>
            <a:r>
              <a:rPr lang="en-US" altLang="zh-CN" sz="1200" dirty="0" err="1"/>
              <a:t>tf.global_variables</a:t>
            </a:r>
            <a:r>
              <a:rPr lang="en-US" altLang="zh-CN" sz="1200" dirty="0"/>
              <a:t>():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tensor_name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v.name.split</a:t>
            </a:r>
            <a:r>
              <a:rPr lang="en-US" altLang="zh-CN" sz="1200" dirty="0"/>
              <a:t>(':')[0]</a:t>
            </a:r>
            <a:br>
              <a:rPr lang="en-US" altLang="zh-CN" sz="1200" dirty="0"/>
            </a:br>
            <a:r>
              <a:rPr lang="en-US" altLang="zh-CN" sz="1200" dirty="0"/>
              <a:t>    if </a:t>
            </a:r>
            <a:r>
              <a:rPr lang="en-US" altLang="zh-CN" sz="1200" dirty="0" err="1"/>
              <a:t>reader.has_tensor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tensor_name</a:t>
            </a:r>
            <a:r>
              <a:rPr lang="en-US" altLang="zh-CN" sz="1200" dirty="0"/>
              <a:t>):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restore_dict</a:t>
            </a:r>
            <a:r>
              <a:rPr lang="en-US" altLang="zh-CN" sz="1200" dirty="0"/>
              <a:t>[</a:t>
            </a:r>
            <a:r>
              <a:rPr lang="en-US" altLang="zh-CN" sz="1200" dirty="0" err="1"/>
              <a:t>tensor_name</a:t>
            </a:r>
            <a:r>
              <a:rPr lang="en-US" altLang="zh-CN" sz="1200" dirty="0"/>
              <a:t>] = v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>
                <a:solidFill>
                  <a:srgbClr val="00B050"/>
                </a:solidFill>
              </a:rPr>
              <a:t># rewrite the graph, add fake quantize ops to the training graph</a:t>
            </a:r>
            <a:br>
              <a:rPr lang="en-US" altLang="zh-CN" sz="1200" dirty="0"/>
            </a:br>
            <a:r>
              <a:rPr lang="en-US" altLang="zh-CN" sz="1200" dirty="0" err="1"/>
              <a:t>experimental_create_training_graph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input_graph</a:t>
            </a:r>
            <a:r>
              <a:rPr lang="en-US" altLang="zh-CN" sz="1200" dirty="0"/>
              <a:t>=</a:t>
            </a:r>
            <a:r>
              <a:rPr lang="en-US" altLang="zh-CN" sz="1200" dirty="0" err="1"/>
              <a:t>sess.graph</a:t>
            </a:r>
            <a:r>
              <a:rPr lang="en-US" altLang="zh-CN" sz="1200" dirty="0"/>
              <a:t>, </a:t>
            </a:r>
            <a:br>
              <a:rPr lang="en-US" altLang="zh-CN" sz="1200" dirty="0"/>
            </a:br>
            <a:r>
              <a:rPr lang="en-US" altLang="zh-CN" sz="1200" dirty="0"/>
              <a:t>                                   </a:t>
            </a:r>
            <a:r>
              <a:rPr lang="en-US" altLang="zh-CN" sz="1200" dirty="0" err="1"/>
              <a:t>weight_bits</a:t>
            </a:r>
            <a:r>
              <a:rPr lang="en-US" altLang="zh-CN" sz="1200" dirty="0"/>
              <a:t>=8, </a:t>
            </a:r>
            <a:br>
              <a:rPr lang="en-US" altLang="zh-CN" sz="1200" dirty="0"/>
            </a:br>
            <a:r>
              <a:rPr lang="en-US" altLang="zh-CN" sz="1200" dirty="0"/>
              <a:t>                                   </a:t>
            </a:r>
            <a:r>
              <a:rPr lang="en-US" altLang="zh-CN" sz="1200" dirty="0" err="1"/>
              <a:t>activation_bits</a:t>
            </a:r>
            <a:r>
              <a:rPr lang="en-US" altLang="zh-CN" sz="1200" dirty="0"/>
              <a:t>=8)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>
                <a:solidFill>
                  <a:srgbClr val="00B050"/>
                </a:solidFill>
              </a:rPr>
              <a:t># we added lots of variables when add fake quantize ops</a:t>
            </a:r>
            <a:br>
              <a:rPr lang="en-US" altLang="zh-CN" sz="1200" dirty="0">
                <a:solidFill>
                  <a:srgbClr val="00B050"/>
                </a:solidFill>
              </a:rPr>
            </a:br>
            <a:r>
              <a:rPr lang="en-US" altLang="zh-CN" sz="1200" dirty="0">
                <a:solidFill>
                  <a:srgbClr val="00B050"/>
                </a:solidFill>
              </a:rPr>
              <a:t># so we </a:t>
            </a:r>
            <a:r>
              <a:rPr lang="en-US" altLang="zh-CN" sz="1200" dirty="0" err="1">
                <a:solidFill>
                  <a:srgbClr val="00B050"/>
                </a:solidFill>
              </a:rPr>
              <a:t>we</a:t>
            </a:r>
            <a:r>
              <a:rPr lang="en-US" altLang="zh-CN" sz="1200" dirty="0">
                <a:solidFill>
                  <a:srgbClr val="00B050"/>
                </a:solidFill>
              </a:rPr>
              <a:t> have to </a:t>
            </a:r>
            <a:r>
              <a:rPr lang="en-US" altLang="zh-CN" sz="1200" dirty="0" err="1">
                <a:solidFill>
                  <a:srgbClr val="00B050"/>
                </a:solidFill>
              </a:rPr>
              <a:t>initizlize</a:t>
            </a:r>
            <a:r>
              <a:rPr lang="en-US" altLang="zh-CN" sz="1200" dirty="0">
                <a:solidFill>
                  <a:srgbClr val="00B050"/>
                </a:solidFill>
              </a:rPr>
              <a:t> those variables</a:t>
            </a:r>
            <a:br>
              <a:rPr lang="en-US" altLang="zh-CN" sz="1200" dirty="0"/>
            </a:br>
            <a:r>
              <a:rPr lang="en-US" altLang="zh-CN" sz="1200" dirty="0" err="1"/>
              <a:t>sess.run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tf.global_variables_initializer</a:t>
            </a:r>
            <a:r>
              <a:rPr lang="en-US" altLang="zh-CN" sz="1200" dirty="0"/>
              <a:t>())</a:t>
            </a:r>
            <a:br>
              <a:rPr lang="en-US" altLang="zh-CN" sz="1200" dirty="0"/>
            </a:br>
            <a:r>
              <a:rPr lang="en-US" altLang="zh-CN" sz="1200" dirty="0" err="1"/>
              <a:t>sess.run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tf.local_variables_initializer</a:t>
            </a:r>
            <a:r>
              <a:rPr lang="en-US" altLang="zh-CN" sz="1200" dirty="0"/>
              <a:t>())</a:t>
            </a:r>
            <a:br>
              <a:rPr lang="en-US" altLang="zh-CN" sz="1200" dirty="0"/>
            </a:br>
            <a:endParaRPr lang="en-US" altLang="zh-CN" sz="1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标题 1"/>
          <p:cNvSpPr>
            <a:spLocks noGrp="1"/>
          </p:cNvSpPr>
          <p:nvPr>
            <p:ph type="title" idx="4294967295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18786" name="内容占位符 2"/>
          <p:cNvSpPr>
            <a:spLocks noGrp="1"/>
          </p:cNvSpPr>
          <p:nvPr>
            <p:ph idx="4294967295"/>
          </p:nvPr>
        </p:nvSpPr>
        <p:spPr>
          <a:xfrm>
            <a:off x="468313" y="1412875"/>
            <a:ext cx="8229600" cy="1079500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2E87C069-4A8A-48A3-89CA-3A7B0A4C6D09}" type="slidenum">
              <a:rPr lang="en-US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SimSun" pitchFamily="2" charset="-122"/>
              </a:rPr>
              <a:pPr algn="r">
                <a:defRPr/>
              </a:pPr>
              <a:t>35</a:t>
            </a:fld>
            <a:endParaRPr lang="en-US" sz="1200">
              <a:solidFill>
                <a:schemeClr val="tx2">
                  <a:shade val="90000"/>
                </a:schemeClr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118788" name="矩形 6"/>
          <p:cNvSpPr>
            <a:spLocks noChangeArrowheads="1"/>
          </p:cNvSpPr>
          <p:nvPr/>
        </p:nvSpPr>
        <p:spPr bwMode="auto">
          <a:xfrm>
            <a:off x="457200" y="1990725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(2) quantize-aware</a:t>
            </a:r>
            <a:r>
              <a:rPr lang="zh-CN" altLang="en-US"/>
              <a:t>训练：</a:t>
            </a:r>
            <a:r>
              <a:rPr lang="en-US" altLang="zh-CN"/>
              <a:t> </a:t>
            </a:r>
            <a:r>
              <a:rPr lang="zh-CN" altLang="en-US"/>
              <a:t>运行 </a:t>
            </a:r>
            <a:r>
              <a:rPr lang="en-US" altLang="zh-CN"/>
              <a:t>quant_aware_train.py</a:t>
            </a:r>
            <a:endParaRPr lang="zh-CN" altLang="en-US"/>
          </a:p>
        </p:txBody>
      </p:sp>
      <p:sp>
        <p:nvSpPr>
          <p:cNvPr id="118789" name="Text Box 6"/>
          <p:cNvSpPr txBox="1">
            <a:spLocks noChangeArrowheads="1"/>
          </p:cNvSpPr>
          <p:nvPr/>
        </p:nvSpPr>
        <p:spPr bwMode="auto">
          <a:xfrm>
            <a:off x="611188" y="2565400"/>
            <a:ext cx="75088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# restore variables which included in the per-trained model</a:t>
            </a:r>
            <a:br>
              <a:rPr lang="en-US" altLang="zh-CN" sz="1200" dirty="0"/>
            </a:br>
            <a:r>
              <a:rPr lang="en-US" altLang="zh-CN" sz="1200" dirty="0"/>
              <a:t>saver = </a:t>
            </a:r>
            <a:r>
              <a:rPr lang="en-US" altLang="zh-CN" sz="1200" dirty="0" err="1"/>
              <a:t>tf.train.Saver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restore_dict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 err="1"/>
              <a:t>saver.restore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sess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per_trained_model_path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>
                <a:solidFill>
                  <a:srgbClr val="00B050"/>
                </a:solidFill>
              </a:rPr>
              <a:t># check if add the fake quantize ops successfully</a:t>
            </a:r>
            <a:br>
              <a:rPr lang="en-US" altLang="zh-CN" sz="1200" dirty="0"/>
            </a:br>
            <a:r>
              <a:rPr lang="en-US" altLang="zh-CN" sz="1200" dirty="0"/>
              <a:t>for node in </a:t>
            </a:r>
            <a:r>
              <a:rPr lang="en-US" altLang="zh-CN" sz="1200" dirty="0" err="1"/>
              <a:t>sess.graph.as_graph_def</a:t>
            </a:r>
            <a:r>
              <a:rPr lang="en-US" altLang="zh-CN" sz="1200" dirty="0"/>
              <a:t>().node:</a:t>
            </a:r>
            <a:br>
              <a:rPr lang="en-US" altLang="zh-CN" sz="1200" dirty="0"/>
            </a:br>
            <a:r>
              <a:rPr lang="en-US" altLang="zh-CN" sz="1200" dirty="0"/>
              <a:t>    if '</a:t>
            </a:r>
            <a:r>
              <a:rPr lang="en-US" altLang="zh-CN" sz="1200" dirty="0" err="1"/>
              <a:t>AssignMaxLast</a:t>
            </a:r>
            <a:r>
              <a:rPr lang="en-US" altLang="zh-CN" sz="1200" dirty="0"/>
              <a:t>' in node.name or '</a:t>
            </a:r>
            <a:r>
              <a:rPr lang="en-US" altLang="zh-CN" sz="1200" dirty="0" err="1"/>
              <a:t>AssignMinLast</a:t>
            </a:r>
            <a:r>
              <a:rPr lang="en-US" altLang="zh-CN" sz="1200" dirty="0"/>
              <a:t>' in node.name:</a:t>
            </a:r>
            <a:br>
              <a:rPr lang="en-US" altLang="zh-CN" sz="1200" dirty="0"/>
            </a:br>
            <a:r>
              <a:rPr lang="en-US" altLang="zh-CN" sz="1200" dirty="0"/>
              <a:t>        print('node name: {}'.format(node.name))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>
                <a:solidFill>
                  <a:srgbClr val="00B050"/>
                </a:solidFill>
              </a:rPr>
              <a:t># compile the model. usually, we use a smaller learning rate when we load </a:t>
            </a:r>
            <a:br>
              <a:rPr lang="en-US" altLang="zh-CN" sz="1200" dirty="0">
                <a:solidFill>
                  <a:srgbClr val="00B050"/>
                </a:solidFill>
              </a:rPr>
            </a:br>
            <a:r>
              <a:rPr lang="en-US" altLang="zh-CN" sz="1200" dirty="0">
                <a:solidFill>
                  <a:srgbClr val="00B050"/>
                </a:solidFill>
              </a:rPr>
              <a:t># already trained floating point model </a:t>
            </a:r>
            <a:br>
              <a:rPr lang="en-US" altLang="zh-CN" sz="1200" dirty="0"/>
            </a:br>
            <a:r>
              <a:rPr lang="en-US" altLang="zh-CN" sz="1200" dirty="0" err="1"/>
              <a:t>model.compile</a:t>
            </a:r>
            <a:r>
              <a:rPr lang="en-US" altLang="zh-CN" sz="1200" dirty="0"/>
              <a:t>(loss=</a:t>
            </a:r>
            <a:r>
              <a:rPr lang="en-US" altLang="zh-CN" sz="1200" dirty="0" err="1"/>
              <a:t>keras.losses.CategoricalCrossentropy</a:t>
            </a:r>
            <a:r>
              <a:rPr lang="en-US" altLang="zh-CN" sz="1200" dirty="0"/>
              <a:t>(</a:t>
            </a:r>
            <a:r>
              <a:rPr lang="en-US" altLang="zh-CN" sz="1200" dirty="0" err="1"/>
              <a:t>from_logits</a:t>
            </a:r>
            <a:r>
              <a:rPr lang="en-US" altLang="zh-CN" sz="1200" dirty="0"/>
              <a:t>=True),</a:t>
            </a:r>
            <a:br>
              <a:rPr lang="en-US" altLang="zh-CN" sz="1200" dirty="0"/>
            </a:br>
            <a:r>
              <a:rPr lang="en-US" altLang="zh-CN" sz="1200" dirty="0"/>
              <a:t>              optimizer=</a:t>
            </a:r>
            <a:r>
              <a:rPr lang="en-US" altLang="zh-CN" sz="1200" dirty="0" err="1"/>
              <a:t>keras.optimizers.Adam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learning_rate</a:t>
            </a:r>
            <a:r>
              <a:rPr lang="en-US" altLang="zh-CN" sz="1200" dirty="0"/>
              <a:t>=1e-4),</a:t>
            </a:r>
            <a:br>
              <a:rPr lang="en-US" altLang="zh-CN" sz="1200" dirty="0"/>
            </a:br>
            <a:r>
              <a:rPr lang="en-US" altLang="zh-CN" sz="1200" dirty="0"/>
              <a:t>              metrics=['accuracy'])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>
                <a:solidFill>
                  <a:srgbClr val="00B050"/>
                </a:solidFill>
              </a:rPr>
              <a:t># evaluate the fake quantization ops added model's </a:t>
            </a:r>
            <a:r>
              <a:rPr lang="en-US" altLang="zh-CN" sz="1200" dirty="0" err="1">
                <a:solidFill>
                  <a:srgbClr val="00B050"/>
                </a:solidFill>
              </a:rPr>
              <a:t>performence</a:t>
            </a:r>
            <a:br>
              <a:rPr lang="en-US" altLang="zh-CN" sz="1200" dirty="0">
                <a:solidFill>
                  <a:srgbClr val="00B050"/>
                </a:solidFill>
              </a:rPr>
            </a:br>
            <a:r>
              <a:rPr lang="en-US" altLang="zh-CN" sz="1200" dirty="0">
                <a:solidFill>
                  <a:srgbClr val="00B050"/>
                </a:solidFill>
              </a:rPr>
              <a:t># before quantize-aware training begin</a:t>
            </a:r>
            <a:br>
              <a:rPr lang="en-US" altLang="zh-CN" sz="1200" dirty="0"/>
            </a:br>
            <a:r>
              <a:rPr lang="en-US" altLang="zh-CN" sz="1200" dirty="0"/>
              <a:t>score = </a:t>
            </a:r>
            <a:r>
              <a:rPr lang="en-US" altLang="zh-CN" sz="1200" dirty="0" err="1"/>
              <a:t>model.evaluate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x_test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y_test</a:t>
            </a:r>
            <a:r>
              <a:rPr lang="en-US" altLang="zh-CN" sz="1200" dirty="0"/>
              <a:t>, verbose=0)</a:t>
            </a:r>
            <a:br>
              <a:rPr lang="en-US" altLang="zh-CN" sz="1200" dirty="0"/>
            </a:br>
            <a:r>
              <a:rPr lang="en-US" altLang="zh-CN" sz="1200" dirty="0"/>
              <a:t>print('Test loss:', score[0])</a:t>
            </a:r>
            <a:br>
              <a:rPr lang="en-US" altLang="zh-CN" sz="1200" dirty="0"/>
            </a:br>
            <a:r>
              <a:rPr lang="en-US" altLang="zh-CN" sz="1200" dirty="0"/>
              <a:t>print('Test accuracy:', score[1])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1"/>
          <p:cNvSpPr>
            <a:spLocks noGrp="1"/>
          </p:cNvSpPr>
          <p:nvPr>
            <p:ph type="title" idx="4294967295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20834" name="内容占位符 2"/>
          <p:cNvSpPr>
            <a:spLocks noGrp="1"/>
          </p:cNvSpPr>
          <p:nvPr>
            <p:ph idx="4294967295"/>
          </p:nvPr>
        </p:nvSpPr>
        <p:spPr>
          <a:xfrm>
            <a:off x="468313" y="1412875"/>
            <a:ext cx="8229600" cy="1079500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9A26C8C3-DBF6-4F8A-903D-EE8971B4B898}" type="slidenum">
              <a:rPr lang="en-US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SimSun" pitchFamily="2" charset="-122"/>
              </a:rPr>
              <a:pPr algn="r">
                <a:defRPr/>
              </a:pPr>
              <a:t>36</a:t>
            </a:fld>
            <a:endParaRPr lang="en-US" sz="1200">
              <a:solidFill>
                <a:schemeClr val="tx2">
                  <a:shade val="90000"/>
                </a:schemeClr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120836" name="矩形 6"/>
          <p:cNvSpPr>
            <a:spLocks noChangeArrowheads="1"/>
          </p:cNvSpPr>
          <p:nvPr/>
        </p:nvSpPr>
        <p:spPr bwMode="auto">
          <a:xfrm>
            <a:off x="457200" y="1990725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(2) quantize-aware</a:t>
            </a:r>
            <a:r>
              <a:rPr lang="zh-CN" altLang="en-US"/>
              <a:t>训练：</a:t>
            </a:r>
            <a:r>
              <a:rPr lang="en-US" altLang="zh-CN"/>
              <a:t> </a:t>
            </a:r>
            <a:r>
              <a:rPr lang="zh-CN" altLang="en-US"/>
              <a:t>运行 </a:t>
            </a:r>
            <a:r>
              <a:rPr lang="en-US" altLang="zh-CN"/>
              <a:t>quant_aware_train.py</a:t>
            </a:r>
            <a:endParaRPr lang="zh-CN" altLang="en-US"/>
          </a:p>
        </p:txBody>
      </p:sp>
      <p:sp>
        <p:nvSpPr>
          <p:cNvPr id="120837" name="Text Box 6"/>
          <p:cNvSpPr txBox="1">
            <a:spLocks noChangeArrowheads="1"/>
          </p:cNvSpPr>
          <p:nvPr/>
        </p:nvSpPr>
        <p:spPr bwMode="auto">
          <a:xfrm>
            <a:off x="611188" y="2565400"/>
            <a:ext cx="750887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# create a </a:t>
            </a:r>
            <a:r>
              <a:rPr lang="en-US" altLang="zh-CN" sz="1200" dirty="0" err="1">
                <a:solidFill>
                  <a:srgbClr val="00B050"/>
                </a:solidFill>
              </a:rPr>
              <a:t>tensorboard</a:t>
            </a:r>
            <a:r>
              <a:rPr lang="en-US" altLang="zh-CN" sz="1200" dirty="0">
                <a:solidFill>
                  <a:srgbClr val="00B050"/>
                </a:solidFill>
              </a:rPr>
              <a:t> callback to see the </a:t>
            </a:r>
            <a:r>
              <a:rPr lang="en-US" altLang="zh-CN" sz="1200" dirty="0" err="1">
                <a:solidFill>
                  <a:srgbClr val="00B050"/>
                </a:solidFill>
              </a:rPr>
              <a:t>the</a:t>
            </a:r>
            <a:r>
              <a:rPr lang="en-US" altLang="zh-CN" sz="1200" dirty="0">
                <a:solidFill>
                  <a:srgbClr val="00B050"/>
                </a:solidFill>
              </a:rPr>
              <a:t> details of the re-</a:t>
            </a:r>
            <a:r>
              <a:rPr lang="en-US" altLang="zh-CN" sz="1200" dirty="0" err="1">
                <a:solidFill>
                  <a:srgbClr val="00B050"/>
                </a:solidFill>
              </a:rPr>
              <a:t>writed</a:t>
            </a:r>
            <a:r>
              <a:rPr lang="en-US" altLang="zh-CN" sz="1200" dirty="0">
                <a:solidFill>
                  <a:srgbClr val="00B050"/>
                </a:solidFill>
              </a:rPr>
              <a:t> graph </a:t>
            </a:r>
            <a:br>
              <a:rPr lang="en-US" altLang="zh-CN" sz="1200" dirty="0">
                <a:solidFill>
                  <a:srgbClr val="00B050"/>
                </a:solidFill>
              </a:rPr>
            </a:br>
            <a:r>
              <a:rPr lang="en-US" altLang="zh-CN" sz="1200" dirty="0">
                <a:solidFill>
                  <a:srgbClr val="00B050"/>
                </a:solidFill>
              </a:rPr>
              <a:t># of the model. for example, inside the conv1 scope we can find </a:t>
            </a:r>
            <a:r>
              <a:rPr lang="en-US" altLang="zh-CN" sz="1200" dirty="0" err="1">
                <a:solidFill>
                  <a:srgbClr val="00B050"/>
                </a:solidFill>
              </a:rPr>
              <a:t>act_quant</a:t>
            </a:r>
            <a:br>
              <a:rPr lang="en-US" altLang="zh-CN" sz="1200" dirty="0">
                <a:solidFill>
                  <a:srgbClr val="00B050"/>
                </a:solidFill>
              </a:rPr>
            </a:br>
            <a:r>
              <a:rPr lang="en-US" altLang="zh-CN" sz="1200" dirty="0">
                <a:solidFill>
                  <a:srgbClr val="00B050"/>
                </a:solidFill>
              </a:rPr>
              <a:t># subgraph which contain information about quantization like min and max.</a:t>
            </a:r>
            <a:br>
              <a:rPr lang="en-US" altLang="zh-CN" sz="1200" dirty="0"/>
            </a:br>
            <a:r>
              <a:rPr lang="en-US" altLang="zh-CN" sz="1200" dirty="0" err="1"/>
              <a:t>tensorboard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TensorBoard</a:t>
            </a:r>
            <a:r>
              <a:rPr lang="en-US" altLang="zh-CN" sz="1200" dirty="0"/>
              <a:t>('logs')</a:t>
            </a:r>
            <a:br>
              <a:rPr lang="en-US" altLang="zh-CN" sz="1200" dirty="0"/>
            </a:br>
            <a:br>
              <a:rPr lang="en-US" altLang="zh-CN" sz="1200" dirty="0">
                <a:solidFill>
                  <a:srgbClr val="00B050"/>
                </a:solidFill>
              </a:rPr>
            </a:br>
            <a:r>
              <a:rPr lang="en-US" altLang="zh-CN" sz="1200" dirty="0">
                <a:solidFill>
                  <a:srgbClr val="00B050"/>
                </a:solidFill>
              </a:rPr>
              <a:t># begin quantize-aware training</a:t>
            </a:r>
            <a:br>
              <a:rPr lang="en-US" altLang="zh-CN" sz="1200" dirty="0"/>
            </a:br>
            <a:r>
              <a:rPr lang="en-US" altLang="zh-CN" sz="1200" dirty="0" err="1"/>
              <a:t>model.fit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x_train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y_train</a:t>
            </a:r>
            <a:r>
              <a:rPr lang="en-US" altLang="zh-CN" sz="1200" dirty="0"/>
              <a:t>,</a:t>
            </a:r>
            <a:br>
              <a:rPr lang="en-US" altLang="zh-CN" sz="1200" dirty="0"/>
            </a:br>
            <a:r>
              <a:rPr lang="en-US" altLang="zh-CN" sz="1200" dirty="0"/>
              <a:t>          </a:t>
            </a:r>
            <a:r>
              <a:rPr lang="en-US" altLang="zh-CN" sz="1200" dirty="0" err="1"/>
              <a:t>batch_size</a:t>
            </a:r>
            <a:r>
              <a:rPr lang="en-US" altLang="zh-CN" sz="1200" dirty="0"/>
              <a:t>=128,</a:t>
            </a:r>
            <a:br>
              <a:rPr lang="en-US" altLang="zh-CN" sz="1200" dirty="0"/>
            </a:br>
            <a:r>
              <a:rPr lang="en-US" altLang="zh-CN" sz="1200" dirty="0"/>
              <a:t>          epochs=3,</a:t>
            </a:r>
            <a:br>
              <a:rPr lang="en-US" altLang="zh-CN" sz="1200" dirty="0"/>
            </a:br>
            <a:r>
              <a:rPr lang="en-US" altLang="zh-CN" sz="1200" dirty="0"/>
              <a:t>          verbose=1,</a:t>
            </a:r>
            <a:br>
              <a:rPr lang="en-US" altLang="zh-CN" sz="1200" dirty="0"/>
            </a:br>
            <a:r>
              <a:rPr lang="en-US" altLang="zh-CN" sz="1200" dirty="0"/>
              <a:t>          </a:t>
            </a:r>
            <a:r>
              <a:rPr lang="en-US" altLang="zh-CN" sz="1200" dirty="0" err="1"/>
              <a:t>validation_data</a:t>
            </a:r>
            <a:r>
              <a:rPr lang="en-US" altLang="zh-CN" sz="1200" dirty="0"/>
              <a:t>=(</a:t>
            </a:r>
            <a:r>
              <a:rPr lang="en-US" altLang="zh-CN" sz="1200" dirty="0" err="1"/>
              <a:t>x_test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y_test</a:t>
            </a:r>
            <a:r>
              <a:rPr lang="en-US" altLang="zh-CN" sz="1200" dirty="0"/>
              <a:t>), </a:t>
            </a:r>
            <a:br>
              <a:rPr lang="en-US" altLang="zh-CN" sz="1200" dirty="0"/>
            </a:br>
            <a:r>
              <a:rPr lang="en-US" altLang="zh-CN" sz="1200" dirty="0"/>
              <a:t>          callbacks=[</a:t>
            </a:r>
            <a:r>
              <a:rPr lang="en-US" altLang="zh-CN" sz="1200" dirty="0" err="1"/>
              <a:t>tensorboard</a:t>
            </a:r>
            <a:r>
              <a:rPr lang="en-US" altLang="zh-CN" sz="1200" dirty="0"/>
              <a:t>])</a:t>
            </a:r>
            <a:br>
              <a:rPr lang="en-US" altLang="zh-CN" sz="1200" dirty="0"/>
            </a:br>
            <a:br>
              <a:rPr lang="en-US" altLang="zh-CN" sz="1200" dirty="0">
                <a:solidFill>
                  <a:srgbClr val="00B050"/>
                </a:solidFill>
              </a:rPr>
            </a:br>
            <a:r>
              <a:rPr lang="en-US" altLang="zh-CN" sz="1200" dirty="0">
                <a:solidFill>
                  <a:srgbClr val="00B050"/>
                </a:solidFill>
              </a:rPr>
              <a:t># evaluate quantization-</a:t>
            </a:r>
            <a:r>
              <a:rPr lang="en-US" altLang="zh-CN" sz="1200" dirty="0" err="1">
                <a:solidFill>
                  <a:srgbClr val="00B050"/>
                </a:solidFill>
              </a:rPr>
              <a:t>awar</a:t>
            </a:r>
            <a:r>
              <a:rPr lang="en-US" altLang="zh-CN" sz="1200" dirty="0">
                <a:solidFill>
                  <a:srgbClr val="00B050"/>
                </a:solidFill>
              </a:rPr>
              <a:t> trained model's </a:t>
            </a:r>
            <a:r>
              <a:rPr lang="en-US" altLang="zh-CN" sz="1200" dirty="0" err="1">
                <a:solidFill>
                  <a:srgbClr val="00B050"/>
                </a:solidFill>
              </a:rPr>
              <a:t>performence</a:t>
            </a:r>
            <a:r>
              <a:rPr lang="en-US" altLang="zh-CN" sz="1200" dirty="0">
                <a:solidFill>
                  <a:srgbClr val="00B050"/>
                </a:solidFill>
              </a:rPr>
              <a:t> </a:t>
            </a:r>
            <a:br>
              <a:rPr lang="en-US" altLang="zh-CN" sz="1200" dirty="0"/>
            </a:br>
            <a:r>
              <a:rPr lang="en-US" altLang="zh-CN" sz="1200" dirty="0"/>
              <a:t>score = </a:t>
            </a:r>
            <a:r>
              <a:rPr lang="en-US" altLang="zh-CN" sz="1200" dirty="0" err="1"/>
              <a:t>model.evaluate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x_test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y_test</a:t>
            </a:r>
            <a:r>
              <a:rPr lang="en-US" altLang="zh-CN" sz="1200" dirty="0"/>
              <a:t>, verbose=0)</a:t>
            </a:r>
            <a:br>
              <a:rPr lang="en-US" altLang="zh-CN" sz="1200" dirty="0"/>
            </a:br>
            <a:r>
              <a:rPr lang="en-US" altLang="zh-CN" sz="1200" dirty="0"/>
              <a:t>print('Test loss:', score[0])</a:t>
            </a:r>
            <a:br>
              <a:rPr lang="en-US" altLang="zh-CN" sz="1200" dirty="0"/>
            </a:br>
            <a:r>
              <a:rPr lang="en-US" altLang="zh-CN" sz="1200" dirty="0"/>
              <a:t>print('Test accuracy:', score[1])</a:t>
            </a:r>
            <a:br>
              <a:rPr lang="en-US" altLang="zh-CN" sz="1200" dirty="0"/>
            </a:br>
            <a:br>
              <a:rPr lang="en-US" altLang="zh-CN" sz="1200" dirty="0">
                <a:solidFill>
                  <a:srgbClr val="00B050"/>
                </a:solidFill>
              </a:rPr>
            </a:br>
            <a:r>
              <a:rPr lang="en-US" altLang="zh-CN" sz="1200" dirty="0">
                <a:solidFill>
                  <a:srgbClr val="00B050"/>
                </a:solidFill>
              </a:rPr>
              <a:t># save quantize-aware trained model to checkpoint file</a:t>
            </a:r>
            <a:br>
              <a:rPr lang="en-US" altLang="zh-CN" sz="1200" dirty="0"/>
            </a:br>
            <a:r>
              <a:rPr lang="en-US" altLang="zh-CN" sz="1200" dirty="0"/>
              <a:t>saver = </a:t>
            </a:r>
            <a:r>
              <a:rPr lang="en-US" altLang="zh-CN" sz="1200" dirty="0" err="1"/>
              <a:t>tf.train.Saver</a:t>
            </a:r>
            <a:r>
              <a:rPr lang="en-US" altLang="zh-CN" sz="1200" dirty="0"/>
              <a:t>()</a:t>
            </a:r>
            <a:br>
              <a:rPr lang="en-US" altLang="zh-CN" sz="1200" dirty="0"/>
            </a:br>
            <a:r>
              <a:rPr lang="en-US" altLang="zh-CN" sz="1200" dirty="0" err="1"/>
              <a:t>saver.save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sess</a:t>
            </a:r>
            <a:r>
              <a:rPr lang="en-US" altLang="zh-CN" sz="1200" dirty="0"/>
              <a:t>, './models/</a:t>
            </a:r>
            <a:r>
              <a:rPr lang="en-US" altLang="zh-CN" sz="1200" dirty="0" err="1"/>
              <a:t>quant_aware_trained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model.ckpt</a:t>
            </a:r>
            <a:r>
              <a:rPr lang="en-US" altLang="zh-CN" sz="1200" dirty="0"/>
              <a:t>')</a:t>
            </a:r>
            <a:br>
              <a:rPr lang="en-US" altLang="zh-CN" sz="1200" dirty="0"/>
            </a:br>
            <a:endParaRPr lang="en-US" altLang="zh-CN" sz="1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24930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1152525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BAF5B-8FFC-4F84-B6F9-6EF6237239A3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124932" name="矩形 6"/>
          <p:cNvSpPr>
            <a:spLocks noChangeArrowheads="1"/>
          </p:cNvSpPr>
          <p:nvPr/>
        </p:nvSpPr>
        <p:spPr bwMode="auto">
          <a:xfrm>
            <a:off x="457200" y="1990725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(3) </a:t>
            </a:r>
            <a:r>
              <a:rPr lang="zh-CN" altLang="en-US"/>
              <a:t>变量转常量：运行 </a:t>
            </a:r>
            <a:r>
              <a:rPr lang="en-US" altLang="zh-CN"/>
              <a:t>freeze.py </a:t>
            </a:r>
            <a:endParaRPr lang="zh-CN" altLang="en-US"/>
          </a:p>
        </p:txBody>
      </p:sp>
      <p:sp>
        <p:nvSpPr>
          <p:cNvPr id="124933" name="Text Box 6"/>
          <p:cNvSpPr txBox="1">
            <a:spLocks noChangeArrowheads="1"/>
          </p:cNvSpPr>
          <p:nvPr/>
        </p:nvSpPr>
        <p:spPr bwMode="auto">
          <a:xfrm>
            <a:off x="519113" y="2513013"/>
            <a:ext cx="78692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/>
              <a:t>import </a:t>
            </a:r>
            <a:r>
              <a:rPr lang="en-US" altLang="zh-CN" sz="1200" dirty="0" err="1"/>
              <a:t>tensorflow</a:t>
            </a:r>
            <a:r>
              <a:rPr lang="en-US" altLang="zh-CN" sz="1200" dirty="0"/>
              <a:t> as </a:t>
            </a:r>
            <a:r>
              <a:rPr lang="en-US" altLang="zh-CN" sz="1200" dirty="0" err="1"/>
              <a:t>tf</a:t>
            </a:r>
            <a:r>
              <a:rPr lang="en-US" altLang="zh-CN" sz="1200" dirty="0"/>
              <a:t>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</a:t>
            </a:r>
            <a:r>
              <a:rPr lang="en-US" altLang="zh-CN" sz="1200" dirty="0"/>
              <a:t> import </a:t>
            </a:r>
            <a:r>
              <a:rPr lang="en-US" altLang="zh-CN" sz="1200" dirty="0" err="1"/>
              <a:t>keras</a:t>
            </a:r>
            <a:r>
              <a:rPr lang="en-US" altLang="zh-CN" sz="1200" dirty="0"/>
              <a:t>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tensorflow.keras.datasets</a:t>
            </a:r>
            <a:r>
              <a:rPr lang="en-US" altLang="zh-CN" sz="1200" dirty="0"/>
              <a:t> import </a:t>
            </a:r>
            <a:r>
              <a:rPr lang="en-US" altLang="zh-CN" sz="1200" dirty="0" err="1"/>
              <a:t>mnist</a:t>
            </a:r>
            <a:r>
              <a:rPr lang="en-US" altLang="zh-CN" sz="1200" dirty="0"/>
              <a:t>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tensorflow.keras.models</a:t>
            </a:r>
            <a:r>
              <a:rPr lang="en-US" altLang="zh-CN" sz="1200" dirty="0"/>
              <a:t> import Model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tensorflow.keras.layers</a:t>
            </a:r>
            <a:r>
              <a:rPr lang="en-US" altLang="zh-CN" sz="1200" dirty="0"/>
              <a:t> import Input, Dense, Dropout, Flatten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tensorflow.keras.layers</a:t>
            </a:r>
            <a:r>
              <a:rPr lang="en-US" altLang="zh-CN" sz="1200" dirty="0"/>
              <a:t> import Conv2D, MaxPooling2D, </a:t>
            </a:r>
            <a:r>
              <a:rPr lang="en-US" altLang="zh-CN" sz="1200" dirty="0" err="1"/>
              <a:t>ReLU</a:t>
            </a:r>
            <a:r>
              <a:rPr lang="en-US" altLang="zh-CN" sz="1200" dirty="0"/>
              <a:t> 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tensorflow.keras</a:t>
            </a:r>
            <a:r>
              <a:rPr lang="en-US" altLang="zh-CN" sz="1200" dirty="0"/>
              <a:t> import backend as K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tensorflow.contrib.quantize</a:t>
            </a:r>
            <a:r>
              <a:rPr lang="en-US" altLang="zh-CN" sz="1200" dirty="0"/>
              <a:t> import </a:t>
            </a:r>
            <a:r>
              <a:rPr lang="en-US" altLang="zh-CN" sz="1200" dirty="0" err="1"/>
              <a:t>experimental_create_eval_graph</a:t>
            </a:r>
            <a:r>
              <a:rPr lang="en-US" altLang="zh-CN" sz="1200" dirty="0"/>
              <a:t> 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>
                <a:solidFill>
                  <a:srgbClr val="00B050"/>
                </a:solidFill>
              </a:rPr>
              <a:t># build the model</a:t>
            </a:r>
            <a:br>
              <a:rPr lang="en-US" altLang="zh-CN" sz="1200" dirty="0"/>
            </a:br>
            <a:r>
              <a:rPr lang="en-US" altLang="zh-CN" sz="1200" dirty="0" err="1"/>
              <a:t>input_tensor</a:t>
            </a:r>
            <a:r>
              <a:rPr lang="en-US" altLang="zh-CN" sz="1200" dirty="0"/>
              <a:t> = Input(shape=(28, 28, 1), name='</a:t>
            </a:r>
            <a:r>
              <a:rPr lang="en-US" altLang="zh-CN" sz="1200" dirty="0" err="1"/>
              <a:t>input_tensor</a:t>
            </a:r>
            <a:r>
              <a:rPr lang="en-US" altLang="zh-CN" sz="1200" dirty="0"/>
              <a:t>')</a:t>
            </a:r>
            <a:br>
              <a:rPr lang="en-US" altLang="zh-CN" sz="1200" dirty="0"/>
            </a:br>
            <a:r>
              <a:rPr lang="en-US" altLang="zh-CN" sz="1200" dirty="0"/>
              <a:t>x = Conv2D(32, (3, 3), name='conv1')(</a:t>
            </a:r>
            <a:r>
              <a:rPr lang="en-US" altLang="zh-CN" sz="1200" dirty="0" err="1"/>
              <a:t>input_tensor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x = </a:t>
            </a:r>
            <a:r>
              <a:rPr lang="en-US" altLang="zh-CN" sz="1200" dirty="0" err="1"/>
              <a:t>ReLU</a:t>
            </a:r>
            <a:r>
              <a:rPr lang="en-US" altLang="zh-CN" sz="1200" dirty="0"/>
              <a:t>(name='relu1')(x)</a:t>
            </a:r>
            <a:br>
              <a:rPr lang="en-US" altLang="zh-CN" sz="1200" dirty="0"/>
            </a:br>
            <a:r>
              <a:rPr lang="en-US" altLang="zh-CN" sz="1200" dirty="0"/>
              <a:t>x = Conv2D(64, (3, 3), name='conv2')(x)</a:t>
            </a:r>
            <a:br>
              <a:rPr lang="en-US" altLang="zh-CN" sz="1200" dirty="0"/>
            </a:br>
            <a:r>
              <a:rPr lang="en-US" altLang="zh-CN" sz="1200" dirty="0"/>
              <a:t>x = </a:t>
            </a:r>
            <a:r>
              <a:rPr lang="en-US" altLang="zh-CN" sz="1200" dirty="0" err="1"/>
              <a:t>ReLU</a:t>
            </a:r>
            <a:r>
              <a:rPr lang="en-US" altLang="zh-CN" sz="1200" dirty="0"/>
              <a:t>(name='relu2')(x)</a:t>
            </a:r>
            <a:br>
              <a:rPr lang="en-US" altLang="zh-CN" sz="1200" dirty="0"/>
            </a:br>
            <a:r>
              <a:rPr lang="en-US" altLang="zh-CN" sz="1200" dirty="0"/>
              <a:t>x = MaxPooling2D(</a:t>
            </a:r>
            <a:r>
              <a:rPr lang="en-US" altLang="zh-CN" sz="1200" dirty="0" err="1"/>
              <a:t>pool_size</a:t>
            </a:r>
            <a:r>
              <a:rPr lang="en-US" altLang="zh-CN" sz="1200" dirty="0"/>
              <a:t>=(2, 2), name='</a:t>
            </a:r>
            <a:r>
              <a:rPr lang="en-US" altLang="zh-CN" sz="1200" dirty="0" err="1"/>
              <a:t>maxpool</a:t>
            </a:r>
            <a:r>
              <a:rPr lang="en-US" altLang="zh-CN" sz="1200" dirty="0"/>
              <a:t>')(x)</a:t>
            </a:r>
            <a:br>
              <a:rPr lang="en-US" altLang="zh-CN" sz="1200" dirty="0"/>
            </a:br>
            <a:r>
              <a:rPr lang="en-US" altLang="zh-CN" sz="1200" dirty="0"/>
              <a:t>x = Flatten(name='flatten')(x)</a:t>
            </a:r>
            <a:br>
              <a:rPr lang="en-US" altLang="zh-CN" sz="1200" dirty="0"/>
            </a:br>
            <a:r>
              <a:rPr lang="en-US" altLang="zh-CN" sz="1200" dirty="0"/>
              <a:t>x = Dense(128)(x)</a:t>
            </a:r>
            <a:br>
              <a:rPr lang="en-US" altLang="zh-CN" sz="1200" dirty="0"/>
            </a:br>
            <a:r>
              <a:rPr lang="en-US" altLang="zh-CN" sz="1200" dirty="0"/>
              <a:t>x = </a:t>
            </a:r>
            <a:r>
              <a:rPr lang="en-US" altLang="zh-CN" sz="1200" dirty="0" err="1"/>
              <a:t>ReLU</a:t>
            </a:r>
            <a:r>
              <a:rPr lang="en-US" altLang="zh-CN" sz="1200" dirty="0"/>
              <a:t>(name='relu3')(x)</a:t>
            </a:r>
            <a:br>
              <a:rPr lang="en-US" altLang="zh-CN" sz="1200" dirty="0"/>
            </a:br>
            <a:r>
              <a:rPr lang="en-US" altLang="zh-CN" sz="1200" dirty="0" err="1"/>
              <a:t>output_tensor</a:t>
            </a:r>
            <a:r>
              <a:rPr lang="en-US" altLang="zh-CN" sz="1200" dirty="0"/>
              <a:t> = Dense(10, name='</a:t>
            </a:r>
            <a:r>
              <a:rPr lang="en-US" altLang="zh-CN" sz="1200" dirty="0" err="1"/>
              <a:t>output_tensor</a:t>
            </a:r>
            <a:r>
              <a:rPr lang="en-US" altLang="zh-CN" sz="1200" dirty="0"/>
              <a:t>')(x)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标题 1"/>
          <p:cNvSpPr>
            <a:spLocks noGrp="1"/>
          </p:cNvSpPr>
          <p:nvPr>
            <p:ph type="title" idx="4294967295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29026" name="内容占位符 2"/>
          <p:cNvSpPr>
            <a:spLocks noGrp="1"/>
          </p:cNvSpPr>
          <p:nvPr>
            <p:ph idx="4294967295"/>
          </p:nvPr>
        </p:nvSpPr>
        <p:spPr>
          <a:xfrm>
            <a:off x="468313" y="1412875"/>
            <a:ext cx="8229600" cy="1152525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9785E92F-ACB0-4D20-B9F2-7F6540EE2773}" type="slidenum">
              <a:rPr lang="en-US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SimSun" pitchFamily="2" charset="-122"/>
              </a:rPr>
              <a:pPr algn="r">
                <a:defRPr/>
              </a:pPr>
              <a:t>38</a:t>
            </a:fld>
            <a:endParaRPr lang="en-US" sz="1200">
              <a:solidFill>
                <a:schemeClr val="tx2">
                  <a:shade val="90000"/>
                </a:schemeClr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129028" name="矩形 6"/>
          <p:cNvSpPr>
            <a:spLocks noChangeArrowheads="1"/>
          </p:cNvSpPr>
          <p:nvPr/>
        </p:nvSpPr>
        <p:spPr bwMode="auto">
          <a:xfrm>
            <a:off x="457200" y="1990725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(3) </a:t>
            </a:r>
            <a:r>
              <a:rPr lang="zh-CN" altLang="en-US"/>
              <a:t>变量转常量：运行 </a:t>
            </a:r>
            <a:r>
              <a:rPr lang="en-US" altLang="zh-CN"/>
              <a:t>freeze.py </a:t>
            </a:r>
            <a:endParaRPr lang="zh-CN" altLang="en-US"/>
          </a:p>
        </p:txBody>
      </p:sp>
      <p:sp>
        <p:nvSpPr>
          <p:cNvPr id="129029" name="Text Box 6"/>
          <p:cNvSpPr txBox="1">
            <a:spLocks noChangeArrowheads="1"/>
          </p:cNvSpPr>
          <p:nvPr/>
        </p:nvSpPr>
        <p:spPr bwMode="auto">
          <a:xfrm>
            <a:off x="611188" y="2636838"/>
            <a:ext cx="425629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# freeze the graph</a:t>
            </a:r>
            <a:br>
              <a:rPr lang="en-US" altLang="zh-CN" sz="1200" dirty="0"/>
            </a:br>
            <a:r>
              <a:rPr lang="en-US" altLang="zh-CN" sz="1200" dirty="0" err="1"/>
              <a:t>const_graph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tf.graph_util.convert_variables_to_constants</a:t>
            </a:r>
            <a:r>
              <a:rPr lang="en-US" altLang="zh-CN" sz="1200" dirty="0"/>
              <a:t>(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sess</a:t>
            </a:r>
            <a:r>
              <a:rPr lang="en-US" altLang="zh-CN" sz="1200" dirty="0"/>
              <a:t>=</a:t>
            </a:r>
            <a:r>
              <a:rPr lang="en-US" altLang="zh-CN" sz="1200" dirty="0" err="1"/>
              <a:t>sess</a:t>
            </a:r>
            <a:r>
              <a:rPr lang="en-US" altLang="zh-CN" sz="1200" dirty="0"/>
              <a:t>,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input_graph_def</a:t>
            </a:r>
            <a:r>
              <a:rPr lang="en-US" altLang="zh-CN" sz="1200" dirty="0"/>
              <a:t>=</a:t>
            </a:r>
            <a:r>
              <a:rPr lang="en-US" altLang="zh-CN" sz="1200" dirty="0" err="1"/>
              <a:t>sess.graph.as_graph_def</a:t>
            </a:r>
            <a:r>
              <a:rPr lang="en-US" altLang="zh-CN" sz="1200" dirty="0"/>
              <a:t>(),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output_node_names</a:t>
            </a:r>
            <a:r>
              <a:rPr lang="en-US" altLang="zh-CN" sz="1200" dirty="0"/>
              <a:t>=['</a:t>
            </a:r>
            <a:r>
              <a:rPr lang="en-US" altLang="zh-CN" sz="1200" dirty="0" err="1"/>
              <a:t>output_tensor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BiasAdd</a:t>
            </a:r>
            <a:r>
              <a:rPr lang="en-US" altLang="zh-CN" sz="1200" dirty="0"/>
              <a:t>']) </a:t>
            </a:r>
            <a:br>
              <a:rPr lang="en-US" altLang="zh-CN" sz="1200" dirty="0"/>
            </a:br>
            <a:br>
              <a:rPr lang="en-US" altLang="zh-CN" sz="1200" dirty="0">
                <a:solidFill>
                  <a:srgbClr val="00B050"/>
                </a:solidFill>
              </a:rPr>
            </a:br>
            <a:r>
              <a:rPr lang="en-US" altLang="zh-CN" sz="1200" dirty="0">
                <a:solidFill>
                  <a:srgbClr val="00B050"/>
                </a:solidFill>
              </a:rPr>
              <a:t># serialize and dump the </a:t>
            </a:r>
            <a:r>
              <a:rPr lang="en-US" altLang="zh-CN" sz="1200" dirty="0" err="1">
                <a:solidFill>
                  <a:srgbClr val="00B050"/>
                </a:solidFill>
              </a:rPr>
              <a:t>freezed</a:t>
            </a:r>
            <a:r>
              <a:rPr lang="en-US" altLang="zh-CN" sz="1200" dirty="0">
                <a:solidFill>
                  <a:srgbClr val="00B050"/>
                </a:solidFill>
              </a:rPr>
              <a:t> graph to a pb file</a:t>
            </a:r>
            <a:br>
              <a:rPr lang="en-US" altLang="zh-CN" sz="1200" dirty="0"/>
            </a:br>
            <a:r>
              <a:rPr lang="en-US" altLang="zh-CN" sz="1200" dirty="0"/>
              <a:t>with </a:t>
            </a:r>
            <a:r>
              <a:rPr lang="en-US" altLang="zh-CN" sz="1200" dirty="0" err="1"/>
              <a:t>tf.gfile.GFile</a:t>
            </a:r>
            <a:r>
              <a:rPr lang="en-US" altLang="zh-CN" sz="1200" dirty="0"/>
              <a:t>('./models/</a:t>
            </a:r>
            <a:r>
              <a:rPr lang="en-US" altLang="zh-CN" sz="1200" dirty="0" err="1"/>
              <a:t>frozen.pb</a:t>
            </a:r>
            <a:r>
              <a:rPr lang="en-US" altLang="zh-CN" sz="1200" dirty="0"/>
              <a:t>', "</a:t>
            </a:r>
            <a:r>
              <a:rPr lang="en-US" altLang="zh-CN" sz="1200" dirty="0" err="1"/>
              <a:t>wb</a:t>
            </a:r>
            <a:r>
              <a:rPr lang="en-US" altLang="zh-CN" sz="1200" dirty="0"/>
              <a:t>") as f: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f.write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const_graph.SerializeToString</a:t>
            </a:r>
            <a:r>
              <a:rPr lang="en-US" altLang="zh-CN" sz="1200" dirty="0"/>
              <a:t>())</a:t>
            </a:r>
            <a:br>
              <a:rPr lang="en-US" altLang="zh-CN" sz="1200" dirty="0"/>
            </a:br>
            <a:endParaRPr lang="zh-CN" altLang="en-US" sz="1200" dirty="0"/>
          </a:p>
          <a:p>
            <a:endParaRPr lang="zh-CN" altLang="en-US" sz="1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标题 1"/>
          <p:cNvSpPr>
            <a:spLocks noGrp="1"/>
          </p:cNvSpPr>
          <p:nvPr>
            <p:ph type="title" idx="4294967295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26978" name="内容占位符 2"/>
          <p:cNvSpPr>
            <a:spLocks noGrp="1"/>
          </p:cNvSpPr>
          <p:nvPr>
            <p:ph idx="4294967295"/>
          </p:nvPr>
        </p:nvSpPr>
        <p:spPr>
          <a:xfrm>
            <a:off x="468313" y="1412875"/>
            <a:ext cx="8229600" cy="1152525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A03BD559-9F86-4EE5-930F-42491DBB9044}" type="slidenum">
              <a:rPr lang="en-US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SimSun" pitchFamily="2" charset="-122"/>
              </a:rPr>
              <a:pPr algn="r">
                <a:defRPr/>
              </a:pPr>
              <a:t>39</a:t>
            </a:fld>
            <a:endParaRPr lang="en-US" sz="1200">
              <a:solidFill>
                <a:schemeClr val="tx2">
                  <a:shade val="90000"/>
                </a:schemeClr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126980" name="矩形 6"/>
          <p:cNvSpPr>
            <a:spLocks noChangeArrowheads="1"/>
          </p:cNvSpPr>
          <p:nvPr/>
        </p:nvSpPr>
        <p:spPr bwMode="auto">
          <a:xfrm>
            <a:off x="457200" y="1990725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(3) </a:t>
            </a:r>
            <a:r>
              <a:rPr lang="zh-CN" altLang="en-US"/>
              <a:t>变量转常量：运行 </a:t>
            </a:r>
            <a:r>
              <a:rPr lang="en-US" altLang="zh-CN"/>
              <a:t>freeze.py </a:t>
            </a:r>
            <a:endParaRPr lang="zh-CN" altLang="en-US"/>
          </a:p>
        </p:txBody>
      </p:sp>
      <p:sp>
        <p:nvSpPr>
          <p:cNvPr id="126981" name="Text Box 6"/>
          <p:cNvSpPr txBox="1">
            <a:spLocks noChangeArrowheads="1"/>
          </p:cNvSpPr>
          <p:nvPr/>
        </p:nvSpPr>
        <p:spPr bwMode="auto">
          <a:xfrm>
            <a:off x="519113" y="2441575"/>
            <a:ext cx="483978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/>
              <a:t>model = Model(inputs=</a:t>
            </a:r>
            <a:r>
              <a:rPr lang="en-US" altLang="zh-CN" sz="1200" dirty="0" err="1"/>
              <a:t>input_tensor</a:t>
            </a:r>
            <a:r>
              <a:rPr lang="en-US" altLang="zh-CN" sz="1200" dirty="0"/>
              <a:t>, outputs=</a:t>
            </a:r>
            <a:r>
              <a:rPr lang="en-US" altLang="zh-CN" sz="1200" dirty="0" err="1"/>
              <a:t>output_tensor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 err="1"/>
              <a:t>sess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K.get_session</a:t>
            </a:r>
            <a:r>
              <a:rPr lang="en-US" altLang="zh-CN" sz="1200" dirty="0"/>
              <a:t>()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>
                <a:solidFill>
                  <a:srgbClr val="00B050"/>
                </a:solidFill>
              </a:rPr>
              <a:t># add fake quantize ops to the eval </a:t>
            </a:r>
            <a:r>
              <a:rPr lang="en-US" altLang="zh-CN" sz="1200" dirty="0" err="1">
                <a:solidFill>
                  <a:srgbClr val="00B050"/>
                </a:solidFill>
              </a:rPr>
              <a:t>garph</a:t>
            </a:r>
            <a:br>
              <a:rPr lang="en-US" altLang="zh-CN" sz="1200" dirty="0"/>
            </a:br>
            <a:r>
              <a:rPr lang="en-US" altLang="zh-CN" sz="1200" dirty="0" err="1"/>
              <a:t>experimental_create_eval_graph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input_graph</a:t>
            </a:r>
            <a:r>
              <a:rPr lang="en-US" altLang="zh-CN" sz="1200" dirty="0"/>
              <a:t>=</a:t>
            </a:r>
            <a:r>
              <a:rPr lang="en-US" altLang="zh-CN" sz="1200" dirty="0" err="1"/>
              <a:t>sess.graph</a:t>
            </a:r>
            <a:r>
              <a:rPr lang="en-US" altLang="zh-CN" sz="1200" dirty="0"/>
              <a:t>, </a:t>
            </a:r>
            <a:br>
              <a:rPr lang="en-US" altLang="zh-CN" sz="1200" dirty="0"/>
            </a:br>
            <a:r>
              <a:rPr lang="en-US" altLang="zh-CN" sz="1200" dirty="0"/>
              <a:t>                               </a:t>
            </a:r>
            <a:r>
              <a:rPr lang="en-US" altLang="zh-CN" sz="1200" dirty="0" err="1"/>
              <a:t>weight_bits</a:t>
            </a:r>
            <a:r>
              <a:rPr lang="en-US" altLang="zh-CN" sz="1200" dirty="0"/>
              <a:t>=8, </a:t>
            </a:r>
            <a:br>
              <a:rPr lang="en-US" altLang="zh-CN" sz="1200" dirty="0"/>
            </a:br>
            <a:r>
              <a:rPr lang="en-US" altLang="zh-CN" sz="1200" dirty="0"/>
              <a:t>                               </a:t>
            </a:r>
            <a:r>
              <a:rPr lang="en-US" altLang="zh-CN" sz="1200" dirty="0" err="1"/>
              <a:t>activation_bits</a:t>
            </a:r>
            <a:r>
              <a:rPr lang="en-US" altLang="zh-CN" sz="1200" dirty="0"/>
              <a:t>=8)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>
                <a:solidFill>
                  <a:srgbClr val="00B050"/>
                </a:solidFill>
              </a:rPr>
              <a:t># check if add the fake quantize ops successfully</a:t>
            </a:r>
            <a:br>
              <a:rPr lang="en-US" altLang="zh-CN" sz="1200" dirty="0"/>
            </a:br>
            <a:r>
              <a:rPr lang="en-US" altLang="zh-CN" sz="1200" dirty="0"/>
              <a:t>for node in </a:t>
            </a:r>
            <a:r>
              <a:rPr lang="en-US" altLang="zh-CN" sz="1200" dirty="0" err="1"/>
              <a:t>sess.graph.as_graph_def</a:t>
            </a:r>
            <a:r>
              <a:rPr lang="en-US" altLang="zh-CN" sz="1200" dirty="0"/>
              <a:t>().node:</a:t>
            </a:r>
            <a:br>
              <a:rPr lang="en-US" altLang="zh-CN" sz="1200" dirty="0"/>
            </a:br>
            <a:r>
              <a:rPr lang="en-US" altLang="zh-CN" sz="1200" dirty="0"/>
              <a:t>    if '</a:t>
            </a:r>
            <a:r>
              <a:rPr lang="en-US" altLang="zh-CN" sz="1200" dirty="0" err="1"/>
              <a:t>AssignMaxLast</a:t>
            </a:r>
            <a:r>
              <a:rPr lang="en-US" altLang="zh-CN" sz="1200" dirty="0"/>
              <a:t>' in node.name or '</a:t>
            </a:r>
            <a:r>
              <a:rPr lang="en-US" altLang="zh-CN" sz="1200" dirty="0" err="1"/>
              <a:t>AssignMinLast</a:t>
            </a:r>
            <a:r>
              <a:rPr lang="en-US" altLang="zh-CN" sz="1200" dirty="0"/>
              <a:t>' in node.name:</a:t>
            </a:r>
            <a:br>
              <a:rPr lang="en-US" altLang="zh-CN" sz="1200" dirty="0"/>
            </a:br>
            <a:r>
              <a:rPr lang="en-US" altLang="zh-CN" sz="1200" dirty="0"/>
              <a:t>        print('node name: {}'.format(node.name))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>
                <a:solidFill>
                  <a:srgbClr val="00B050"/>
                </a:solidFill>
              </a:rPr>
              <a:t># load the quantize-aware trained model weights</a:t>
            </a:r>
            <a:br>
              <a:rPr lang="en-US" altLang="zh-CN" sz="1200" dirty="0"/>
            </a:br>
            <a:r>
              <a:rPr lang="en-US" altLang="zh-CN" sz="1200" dirty="0"/>
              <a:t>saver = </a:t>
            </a:r>
            <a:r>
              <a:rPr lang="en-US" altLang="zh-CN" sz="1200" dirty="0" err="1"/>
              <a:t>tf.train.Saver</a:t>
            </a:r>
            <a:r>
              <a:rPr lang="en-US" altLang="zh-CN" sz="1200" dirty="0"/>
              <a:t>()</a:t>
            </a:r>
            <a:br>
              <a:rPr lang="en-US" altLang="zh-CN" sz="1200" dirty="0"/>
            </a:br>
            <a:r>
              <a:rPr lang="en-US" altLang="zh-CN" sz="1200" dirty="0" err="1"/>
              <a:t>saver.restore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sess</a:t>
            </a:r>
            <a:r>
              <a:rPr lang="en-US" altLang="zh-CN" sz="1200" dirty="0"/>
              <a:t>, './models/</a:t>
            </a:r>
            <a:r>
              <a:rPr lang="en-US" altLang="zh-CN" sz="1200" dirty="0" err="1"/>
              <a:t>quant_aware_trained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model.ckpt</a:t>
            </a:r>
            <a:r>
              <a:rPr lang="en-US" altLang="zh-CN" sz="1200" dirty="0"/>
              <a:t>')</a:t>
            </a:r>
            <a:br>
              <a:rPr lang="en-US" altLang="zh-CN" sz="1200" dirty="0"/>
            </a:br>
            <a:br>
              <a:rPr lang="en-US" altLang="zh-CN" sz="1200" dirty="0"/>
            </a:br>
            <a:endParaRPr lang="zh-CN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1476375"/>
            <a:ext cx="5681662" cy="53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1. TensorFlow</a:t>
            </a:r>
            <a:r>
              <a:rPr lang="zh-CN" altLang="en-US"/>
              <a:t>网络模型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622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TensorFlow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网络模型</a:t>
            </a:r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    resnet50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示例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590BC-19F6-4857-9D24-F77B661ADFC1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31074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2447925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D8817-D478-49D3-87AE-DD77AA9E19D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31076" name="矩形 6"/>
          <p:cNvSpPr>
            <a:spLocks noChangeArrowheads="1"/>
          </p:cNvSpPr>
          <p:nvPr/>
        </p:nvSpPr>
        <p:spPr bwMode="auto">
          <a:xfrm>
            <a:off x="457200" y="1990725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(4) </a:t>
            </a:r>
            <a:r>
              <a:rPr lang="zh-CN" altLang="en-US"/>
              <a:t>转为完全</a:t>
            </a:r>
            <a:r>
              <a:rPr lang="en-US" altLang="zh-CN"/>
              <a:t>8bits</a:t>
            </a:r>
            <a:r>
              <a:rPr lang="zh-CN" altLang="en-US"/>
              <a:t>的</a:t>
            </a:r>
            <a:r>
              <a:rPr lang="en-US" altLang="zh-CN"/>
              <a:t>tflite</a:t>
            </a:r>
            <a:r>
              <a:rPr lang="zh-CN" altLang="en-US"/>
              <a:t>模型：运行 </a:t>
            </a:r>
            <a:r>
              <a:rPr lang="en-US" altLang="zh-CN"/>
              <a:t>convert_to_lite.py </a:t>
            </a:r>
            <a:endParaRPr lang="zh-CN" altLang="en-US"/>
          </a:p>
        </p:txBody>
      </p:sp>
      <p:sp>
        <p:nvSpPr>
          <p:cNvPr id="131077" name="Text Box 6"/>
          <p:cNvSpPr txBox="1">
            <a:spLocks noChangeArrowheads="1"/>
          </p:cNvSpPr>
          <p:nvPr/>
        </p:nvSpPr>
        <p:spPr bwMode="auto">
          <a:xfrm>
            <a:off x="611188" y="2420938"/>
            <a:ext cx="41449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/>
              <a:t>import </a:t>
            </a:r>
            <a:r>
              <a:rPr lang="en-US" altLang="zh-CN" sz="1200" dirty="0" err="1"/>
              <a:t>tensorflow</a:t>
            </a:r>
            <a:r>
              <a:rPr lang="en-US" altLang="zh-CN" sz="1200" dirty="0"/>
              <a:t> as </a:t>
            </a:r>
            <a:r>
              <a:rPr lang="en-US" altLang="zh-CN" sz="1200" dirty="0" err="1"/>
              <a:t>tf</a:t>
            </a:r>
            <a:r>
              <a:rPr lang="en-US" altLang="zh-CN" sz="1200" dirty="0"/>
              <a:t> </a:t>
            </a:r>
            <a:br>
              <a:rPr lang="en-US" altLang="zh-CN" sz="1200" dirty="0"/>
            </a:br>
            <a:r>
              <a:rPr lang="en-US" altLang="zh-CN" sz="1200" dirty="0"/>
              <a:t>from </a:t>
            </a:r>
            <a:r>
              <a:rPr lang="en-US" altLang="zh-CN" sz="1200" dirty="0" err="1"/>
              <a:t>tensorflow.lite.python</a:t>
            </a:r>
            <a:r>
              <a:rPr lang="en-US" altLang="zh-CN" sz="1200" dirty="0"/>
              <a:t> import lite </a:t>
            </a:r>
            <a:br>
              <a:rPr lang="en-US" altLang="zh-CN" sz="1200" dirty="0"/>
            </a:br>
            <a:r>
              <a:rPr lang="en-US" altLang="zh-CN" sz="1200" dirty="0"/>
              <a:t>FLAGS = </a:t>
            </a:r>
            <a:r>
              <a:rPr lang="en-US" altLang="zh-CN" sz="1200" dirty="0" err="1"/>
              <a:t>tf.app.flags.FLAGS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>
                <a:solidFill>
                  <a:srgbClr val="00B050"/>
                </a:solidFill>
              </a:rPr>
              <a:t># build a converter</a:t>
            </a:r>
            <a:br>
              <a:rPr lang="en-US" altLang="zh-CN" sz="1200" dirty="0"/>
            </a:br>
            <a:r>
              <a:rPr lang="en-US" altLang="zh-CN" sz="1200" dirty="0" err="1"/>
              <a:t>converter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lite.TFLiteConverter.from_frozen_graph</a:t>
            </a:r>
            <a:r>
              <a:rPr lang="en-US" altLang="zh-CN" sz="1200" dirty="0"/>
              <a:t>(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graph_def_file</a:t>
            </a:r>
            <a:r>
              <a:rPr lang="en-US" altLang="zh-CN" sz="1200" dirty="0"/>
              <a:t>='./models/</a:t>
            </a:r>
            <a:r>
              <a:rPr lang="en-US" altLang="zh-CN" sz="1200" dirty="0" err="1"/>
              <a:t>frozen.pb</a:t>
            </a:r>
            <a:r>
              <a:rPr lang="en-US" altLang="zh-CN" sz="1200" dirty="0"/>
              <a:t>', 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input_arrays</a:t>
            </a:r>
            <a:r>
              <a:rPr lang="en-US" altLang="zh-CN" sz="1200" dirty="0"/>
              <a:t>=['</a:t>
            </a:r>
            <a:r>
              <a:rPr lang="en-US" altLang="zh-CN" sz="1200" dirty="0" err="1"/>
              <a:t>input_tensor</a:t>
            </a:r>
            <a:r>
              <a:rPr lang="en-US" altLang="zh-CN" sz="1200" dirty="0"/>
              <a:t>'], 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output_arrays</a:t>
            </a:r>
            <a:r>
              <a:rPr lang="en-US" altLang="zh-CN" sz="1200" dirty="0"/>
              <a:t>=['</a:t>
            </a:r>
            <a:r>
              <a:rPr lang="en-US" altLang="zh-CN" sz="1200" dirty="0" err="1"/>
              <a:t>output_tensor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BiasAdd</a:t>
            </a:r>
            <a:r>
              <a:rPr lang="en-US" altLang="zh-CN" sz="1200" dirty="0"/>
              <a:t>'], 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input_shapes</a:t>
            </a:r>
            <a:r>
              <a:rPr lang="en-US" altLang="zh-CN" sz="1200" dirty="0"/>
              <a:t>={'</a:t>
            </a:r>
            <a:r>
              <a:rPr lang="en-US" altLang="zh-CN" sz="1200" dirty="0" err="1"/>
              <a:t>input_tensor</a:t>
            </a:r>
            <a:r>
              <a:rPr lang="en-US" altLang="zh-CN" sz="1200" dirty="0"/>
              <a:t>': [1, 28, 28, 1]})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>
                <a:solidFill>
                  <a:srgbClr val="00B050"/>
                </a:solidFill>
              </a:rPr>
              <a:t># set some attributes</a:t>
            </a:r>
            <a:br>
              <a:rPr lang="en-US" altLang="zh-CN" sz="1200" dirty="0"/>
            </a:br>
            <a:r>
              <a:rPr lang="en-US" altLang="zh-CN" sz="1200" dirty="0" err="1"/>
              <a:t>converter.inference_type</a:t>
            </a:r>
            <a:r>
              <a:rPr lang="en-US" altLang="zh-CN" sz="1200" dirty="0"/>
              <a:t> = tf.uint8 </a:t>
            </a:r>
            <a:br>
              <a:rPr lang="en-US" altLang="zh-CN" sz="1200" dirty="0"/>
            </a:br>
            <a:r>
              <a:rPr lang="en-US" altLang="zh-CN" sz="1200" dirty="0" err="1"/>
              <a:t>converter.inference_input_type</a:t>
            </a:r>
            <a:r>
              <a:rPr lang="en-US" altLang="zh-CN" sz="1200" dirty="0"/>
              <a:t> = tf.uint8</a:t>
            </a:r>
            <a:br>
              <a:rPr lang="en-US" altLang="zh-CN" sz="1200" dirty="0"/>
            </a:br>
            <a:r>
              <a:rPr lang="en-US" altLang="zh-CN" sz="1200" dirty="0" err="1"/>
              <a:t>converter.post_training_quantize</a:t>
            </a:r>
            <a:r>
              <a:rPr lang="en-US" altLang="zh-CN" sz="1200" dirty="0"/>
              <a:t> = False</a:t>
            </a:r>
            <a:br>
              <a:rPr lang="en-US" altLang="zh-CN" sz="1200" dirty="0"/>
            </a:br>
            <a:r>
              <a:rPr lang="en-US" altLang="zh-CN" sz="1200" dirty="0" err="1"/>
              <a:t>input_arrays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converter.get_input_arrays</a:t>
            </a:r>
            <a:r>
              <a:rPr lang="en-US" altLang="zh-CN" sz="1200" dirty="0"/>
              <a:t>()</a:t>
            </a:r>
            <a:br>
              <a:rPr lang="en-US" altLang="zh-CN" sz="1200" dirty="0"/>
            </a:br>
            <a:r>
              <a:rPr lang="en-US" altLang="zh-CN" sz="1200" dirty="0" err="1"/>
              <a:t>converter.quantized_input_stats</a:t>
            </a:r>
            <a:r>
              <a:rPr lang="en-US" altLang="zh-CN" sz="1200" dirty="0"/>
              <a:t> = {</a:t>
            </a:r>
            <a:r>
              <a:rPr lang="en-US" altLang="zh-CN" sz="1200" dirty="0" err="1"/>
              <a:t>input_arrays</a:t>
            </a:r>
            <a:r>
              <a:rPr lang="en-US" altLang="zh-CN" sz="1200" dirty="0"/>
              <a:t>[0]: (0., 1.)}</a:t>
            </a:r>
            <a:br>
              <a:rPr lang="en-US" altLang="zh-CN" sz="1200" dirty="0"/>
            </a:br>
            <a:r>
              <a:rPr lang="en-US" altLang="zh-CN" sz="1200" dirty="0" err="1"/>
              <a:t>converter.default_ranges_stats</a:t>
            </a:r>
            <a:r>
              <a:rPr lang="en-US" altLang="zh-CN" sz="1200" dirty="0"/>
              <a:t> = (0, 6)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>
                <a:solidFill>
                  <a:srgbClr val="00B050"/>
                </a:solidFill>
              </a:rPr>
              <a:t># convert the pd model and write to </a:t>
            </a:r>
            <a:r>
              <a:rPr lang="en-US" altLang="zh-CN" sz="1200" dirty="0" err="1">
                <a:solidFill>
                  <a:srgbClr val="00B050"/>
                </a:solidFill>
              </a:rPr>
              <a:t>tflite</a:t>
            </a:r>
            <a:r>
              <a:rPr lang="en-US" altLang="zh-CN" sz="1200" dirty="0">
                <a:solidFill>
                  <a:srgbClr val="00B050"/>
                </a:solidFill>
              </a:rPr>
              <a:t> file</a:t>
            </a:r>
            <a:br>
              <a:rPr lang="en-US" altLang="zh-CN" sz="1200" dirty="0"/>
            </a:br>
            <a:r>
              <a:rPr lang="en-US" altLang="zh-CN" sz="1200" dirty="0" err="1"/>
              <a:t>tflite_quantized_model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converter.convert</a:t>
            </a:r>
            <a:r>
              <a:rPr lang="en-US" altLang="zh-CN" sz="1200" dirty="0"/>
              <a:t>()</a:t>
            </a:r>
            <a:br>
              <a:rPr lang="en-US" altLang="zh-CN" sz="1200" dirty="0"/>
            </a:br>
            <a:r>
              <a:rPr lang="en-US" altLang="zh-CN" sz="1200" dirty="0"/>
              <a:t>with open('models/</a:t>
            </a:r>
            <a:r>
              <a:rPr lang="en-US" altLang="zh-CN" sz="1200" dirty="0" err="1"/>
              <a:t>model.tflite</a:t>
            </a:r>
            <a:r>
              <a:rPr lang="en-US" altLang="zh-CN" sz="1200" dirty="0"/>
              <a:t>', '</a:t>
            </a:r>
            <a:r>
              <a:rPr lang="en-US" altLang="zh-CN" sz="1200" dirty="0" err="1"/>
              <a:t>wb</a:t>
            </a:r>
            <a:r>
              <a:rPr lang="en-US" altLang="zh-CN" sz="1200" dirty="0"/>
              <a:t>') as f: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f.write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tflite_quantized_model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35170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447925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D6B7F2-22A0-4D4B-9816-54F4FA94D8D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35172" name="矩形 6"/>
          <p:cNvSpPr>
            <a:spLocks noChangeArrowheads="1"/>
          </p:cNvSpPr>
          <p:nvPr/>
        </p:nvSpPr>
        <p:spPr bwMode="auto">
          <a:xfrm>
            <a:off x="457200" y="1990725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(5) </a:t>
            </a:r>
            <a:r>
              <a:rPr lang="zh-CN" altLang="en-US"/>
              <a:t>比较优化前后的模型大小</a:t>
            </a:r>
          </a:p>
        </p:txBody>
      </p:sp>
      <p:pic>
        <p:nvPicPr>
          <p:cNvPr id="135173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60613"/>
            <a:ext cx="8356600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4" name="图片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635375"/>
            <a:ext cx="830897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5" name="图片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4941888"/>
            <a:ext cx="821055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6" name="矩形 8"/>
          <p:cNvSpPr>
            <a:spLocks noChangeArrowheads="1"/>
          </p:cNvSpPr>
          <p:nvPr/>
        </p:nvSpPr>
        <p:spPr bwMode="auto">
          <a:xfrm>
            <a:off x="479425" y="5745163"/>
            <a:ext cx="82867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比较</a:t>
            </a:r>
            <a:r>
              <a:rPr lang="en-US" altLang="zh-CN" dirty="0"/>
              <a:t>.pb</a:t>
            </a:r>
            <a:r>
              <a:rPr lang="zh-CN" altLang="en-US" dirty="0"/>
              <a:t>模型和</a:t>
            </a:r>
            <a:r>
              <a:rPr lang="en-US" altLang="zh-CN" dirty="0"/>
              <a:t>.</a:t>
            </a:r>
            <a:r>
              <a:rPr lang="en-US" altLang="zh-CN" dirty="0" err="1"/>
              <a:t>tflite</a:t>
            </a:r>
            <a:r>
              <a:rPr lang="zh-CN" altLang="en-US" dirty="0"/>
              <a:t>模型，量化前后模型从</a:t>
            </a:r>
            <a:r>
              <a:rPr lang="en-US" altLang="zh-CN" dirty="0"/>
              <a:t>32bits</a:t>
            </a:r>
            <a:r>
              <a:rPr lang="zh-CN" altLang="en-US" dirty="0"/>
              <a:t>浮点数改到</a:t>
            </a:r>
            <a:r>
              <a:rPr lang="en-US" altLang="zh-CN" dirty="0"/>
              <a:t>8bits</a:t>
            </a:r>
            <a:r>
              <a:rPr lang="zh-CN" altLang="en-US" dirty="0"/>
              <a:t>整数，压缩了</a:t>
            </a:r>
            <a:r>
              <a:rPr lang="en-US" altLang="zh-CN" dirty="0"/>
              <a:t>75%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37218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447925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FBAF6E-9DF0-4685-8069-BB45304A5676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37220" name="矩形 6"/>
          <p:cNvSpPr>
            <a:spLocks noChangeArrowheads="1"/>
          </p:cNvSpPr>
          <p:nvPr/>
        </p:nvSpPr>
        <p:spPr bwMode="auto">
          <a:xfrm>
            <a:off x="457200" y="1990725"/>
            <a:ext cx="822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(6) tricks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457200" y="2636838"/>
            <a:ext cx="8637588" cy="37258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2000" dirty="0">
                <a:latin typeface="Arial" pitchFamily="34" charset="0"/>
                <a:ea typeface="SimSun" pitchFamily="2" charset="-122"/>
              </a:rPr>
              <a:t>当使用</a:t>
            </a:r>
            <a:r>
              <a:rPr lang="en-US" altLang="zh-CN" sz="2000" dirty="0" err="1">
                <a:latin typeface="Arial" pitchFamily="34" charset="0"/>
                <a:ea typeface="SimSun" pitchFamily="2" charset="-122"/>
              </a:rPr>
              <a:t>keras</a:t>
            </a:r>
            <a:r>
              <a:rPr lang="zh-CN" altLang="en-US" sz="2000" dirty="0">
                <a:latin typeface="Arial" pitchFamily="34" charset="0"/>
                <a:ea typeface="SimSun" pitchFamily="2" charset="-122"/>
              </a:rPr>
              <a:t>时最好使用</a:t>
            </a:r>
            <a:r>
              <a:rPr lang="en-US" altLang="zh-CN" sz="2000" dirty="0" err="1">
                <a:latin typeface="Arial" pitchFamily="34" charset="0"/>
                <a:ea typeface="SimSun" pitchFamily="2" charset="-122"/>
              </a:rPr>
              <a:t>tf.keras</a:t>
            </a:r>
            <a:r>
              <a:rPr lang="zh-CN" altLang="en-US" sz="2000" dirty="0">
                <a:latin typeface="Arial" pitchFamily="34" charset="0"/>
                <a:ea typeface="SimSun" pitchFamily="2" charset="-122"/>
              </a:rPr>
              <a:t>而不是单独安装</a:t>
            </a:r>
            <a:r>
              <a:rPr lang="en-US" altLang="zh-CN" sz="2000" dirty="0" err="1">
                <a:latin typeface="Arial" pitchFamily="34" charset="0"/>
                <a:ea typeface="SimSun" pitchFamily="2" charset="-122"/>
              </a:rPr>
              <a:t>keras</a:t>
            </a:r>
            <a:r>
              <a:rPr lang="zh-CN" altLang="en-US" sz="2000" dirty="0">
                <a:latin typeface="Arial" pitchFamily="34" charset="0"/>
                <a:ea typeface="SimSun" pitchFamily="2" charset="-122"/>
              </a:rPr>
              <a:t>；</a:t>
            </a:r>
            <a:endParaRPr lang="en-US" altLang="zh-CN" sz="2000" dirty="0">
              <a:latin typeface="Arial" pitchFamily="34" charset="0"/>
              <a:ea typeface="SimSun" pitchFamily="2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2000" dirty="0">
                <a:latin typeface="Arial" pitchFamily="34" charset="0"/>
                <a:ea typeface="SimSun" pitchFamily="2" charset="-122"/>
              </a:rPr>
              <a:t>训练和评估阶段表现不同的层需要特别注意，特别是</a:t>
            </a:r>
            <a:r>
              <a:rPr lang="en-US" altLang="zh-CN" sz="2000" dirty="0" err="1">
                <a:latin typeface="Arial" pitchFamily="34" charset="0"/>
                <a:ea typeface="SimSun" pitchFamily="2" charset="-122"/>
              </a:rPr>
              <a:t>BatchNormization</a:t>
            </a:r>
            <a:r>
              <a:rPr lang="zh-CN" altLang="en-US" sz="2000" dirty="0">
                <a:latin typeface="Arial" pitchFamily="34" charset="0"/>
                <a:ea typeface="SimSun" pitchFamily="2" charset="-122"/>
              </a:rPr>
              <a:t>，做量化时</a:t>
            </a:r>
            <a:r>
              <a:rPr lang="en-US" altLang="zh-CN" sz="2000" dirty="0" err="1">
                <a:latin typeface="Arial" pitchFamily="34" charset="0"/>
                <a:ea typeface="SimSun" pitchFamily="2" charset="-122"/>
              </a:rPr>
              <a:t>tf.keras.layers.BatchNormization</a:t>
            </a:r>
            <a:r>
              <a:rPr lang="en-US" altLang="zh-CN" sz="2000" dirty="0">
                <a:latin typeface="Arial" pitchFamily="34" charset="0"/>
                <a:ea typeface="SimSun" pitchFamily="2" charset="-122"/>
              </a:rPr>
              <a:t> </a:t>
            </a:r>
            <a:r>
              <a:rPr lang="zh-CN" altLang="en-US" sz="2000" dirty="0">
                <a:latin typeface="Arial" pitchFamily="34" charset="0"/>
                <a:ea typeface="SimSun" pitchFamily="2" charset="-122"/>
              </a:rPr>
              <a:t>要换成</a:t>
            </a:r>
            <a:r>
              <a:rPr lang="en-US" altLang="zh-CN" sz="2000" dirty="0" err="1">
                <a:latin typeface="Arial" pitchFamily="34" charset="0"/>
                <a:ea typeface="SimSun" pitchFamily="2" charset="-122"/>
              </a:rPr>
              <a:t>tf.layers.batch_normalization</a:t>
            </a:r>
            <a:r>
              <a:rPr lang="zh-CN" altLang="en-US" sz="2000" dirty="0">
                <a:latin typeface="Arial" pitchFamily="34" charset="0"/>
                <a:ea typeface="SimSun" pitchFamily="2" charset="-122"/>
              </a:rPr>
              <a:t>；</a:t>
            </a:r>
            <a:endParaRPr lang="en-US" altLang="zh-CN" sz="2000" dirty="0">
              <a:latin typeface="Arial" pitchFamily="34" charset="0"/>
              <a:ea typeface="SimSun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Arial" pitchFamily="34" charset="0"/>
                <a:ea typeface="SimSun" pitchFamily="2" charset="-122"/>
              </a:rPr>
              <a:t>3.  </a:t>
            </a:r>
            <a:r>
              <a:rPr lang="zh-CN" altLang="en-US" sz="2000" dirty="0">
                <a:latin typeface="Arial" pitchFamily="34" charset="0"/>
                <a:ea typeface="SimSun" pitchFamily="2" charset="-122"/>
              </a:rPr>
              <a:t>多</a:t>
            </a:r>
            <a:r>
              <a:rPr lang="en-US" altLang="zh-CN" sz="2000" dirty="0">
                <a:latin typeface="Arial" pitchFamily="34" charset="0"/>
                <a:ea typeface="SimSun" pitchFamily="2" charset="-122"/>
              </a:rPr>
              <a:t>GPU</a:t>
            </a:r>
            <a:r>
              <a:rPr lang="zh-CN" altLang="en-US" sz="2000" dirty="0">
                <a:latin typeface="Arial" pitchFamily="34" charset="0"/>
                <a:ea typeface="SimSun" pitchFamily="2" charset="-122"/>
              </a:rPr>
              <a:t>训练时可能会出现不可预料的问题，目前</a:t>
            </a:r>
            <a:r>
              <a:rPr lang="en-US" altLang="zh-CN" sz="2000" dirty="0" err="1">
                <a:latin typeface="Arial" pitchFamily="34" charset="0"/>
                <a:ea typeface="SimSun" pitchFamily="2" charset="-122"/>
              </a:rPr>
              <a:t>tflite</a:t>
            </a:r>
            <a:r>
              <a:rPr lang="zh-CN" altLang="en-US" sz="2000" dirty="0">
                <a:latin typeface="Arial" pitchFamily="34" charset="0"/>
                <a:ea typeface="SimSun" pitchFamily="2" charset="-122"/>
              </a:rPr>
              <a:t>还有很多要改进的地方；</a:t>
            </a:r>
            <a:endParaRPr lang="en-US" altLang="zh-CN" sz="2000" dirty="0">
              <a:latin typeface="Arial" pitchFamily="34" charset="0"/>
              <a:ea typeface="SimSun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Arial" pitchFamily="34" charset="0"/>
                <a:ea typeface="SimSun" pitchFamily="2" charset="-122"/>
              </a:rPr>
              <a:t>4.  </a:t>
            </a:r>
            <a:r>
              <a:rPr lang="zh-CN" altLang="en-US" sz="2000" dirty="0">
                <a:latin typeface="Arial" pitchFamily="34" charset="0"/>
                <a:ea typeface="SimSun" pitchFamily="2" charset="-122"/>
              </a:rPr>
              <a:t>目前 </a:t>
            </a:r>
            <a:r>
              <a:rPr lang="en-US" altLang="zh-CN" sz="2000" dirty="0" err="1">
                <a:latin typeface="Arial" pitchFamily="34" charset="0"/>
                <a:ea typeface="SimSun" pitchFamily="2" charset="-122"/>
              </a:rPr>
              <a:t>tflite</a:t>
            </a:r>
            <a:r>
              <a:rPr lang="zh-CN" altLang="en-US" sz="2000" dirty="0">
                <a:latin typeface="Arial" pitchFamily="34" charset="0"/>
                <a:ea typeface="SimSun" pitchFamily="2" charset="-122"/>
              </a:rPr>
              <a:t>有很多功能是实验性的，所以对不同的</a:t>
            </a:r>
            <a:r>
              <a:rPr lang="en-US" altLang="zh-CN" sz="2000" dirty="0">
                <a:latin typeface="Arial" pitchFamily="34" charset="0"/>
                <a:ea typeface="SimSun" pitchFamily="2" charset="-122"/>
              </a:rPr>
              <a:t>TensorFlow</a:t>
            </a:r>
            <a:r>
              <a:rPr lang="zh-CN" altLang="en-US" sz="2000" dirty="0">
                <a:latin typeface="Arial" pitchFamily="34" charset="0"/>
                <a:ea typeface="SimSun" pitchFamily="2" charset="-122"/>
              </a:rPr>
              <a:t>版本的兼容性也不一样，需单独调试；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39266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447925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6E13B-1511-4090-80F0-47D60BDAFA4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39268" name="矩形 6"/>
          <p:cNvSpPr>
            <a:spLocks noChangeArrowheads="1"/>
          </p:cNvSpPr>
          <p:nvPr/>
        </p:nvSpPr>
        <p:spPr bwMode="auto">
          <a:xfrm>
            <a:off x="457200" y="1990725"/>
            <a:ext cx="822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(6) tricks</a:t>
            </a:r>
            <a:endParaRPr lang="zh-CN" altLang="en-US" sz="2400"/>
          </a:p>
        </p:txBody>
      </p:sp>
      <p:sp>
        <p:nvSpPr>
          <p:cNvPr id="139269" name="矩形 8"/>
          <p:cNvSpPr>
            <a:spLocks noChangeArrowheads="1"/>
          </p:cNvSpPr>
          <p:nvPr/>
        </p:nvSpPr>
        <p:spPr bwMode="auto">
          <a:xfrm>
            <a:off x="457200" y="2636838"/>
            <a:ext cx="86375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5.  </a:t>
            </a:r>
            <a:r>
              <a:rPr lang="zh-CN" altLang="en-US" sz="2000" dirty="0"/>
              <a:t>现在</a:t>
            </a:r>
            <a:r>
              <a:rPr lang="en-US" altLang="zh-CN" sz="2000" dirty="0" err="1"/>
              <a:t>tflite</a:t>
            </a:r>
            <a:r>
              <a:rPr lang="zh-CN" altLang="en-US" sz="2000" dirty="0"/>
              <a:t>还不支持所有层的量化，比如</a:t>
            </a:r>
            <a:r>
              <a:rPr lang="en-US" altLang="zh-CN" sz="2000" dirty="0" err="1"/>
              <a:t>LeakReLU</a:t>
            </a:r>
            <a:r>
              <a:rPr lang="zh-CN" altLang="en-US" sz="2000" dirty="0"/>
              <a:t>，实际经验是，遇到</a:t>
            </a:r>
            <a:r>
              <a:rPr lang="en-US" altLang="zh-CN" sz="2000" dirty="0" err="1"/>
              <a:t>LeakReLU</a:t>
            </a:r>
            <a:r>
              <a:rPr lang="zh-CN" altLang="en-US" sz="2000" dirty="0"/>
              <a:t>时先换成</a:t>
            </a:r>
            <a:r>
              <a:rPr lang="en-US" altLang="zh-CN" sz="2000" dirty="0" err="1"/>
              <a:t>ReLU</a:t>
            </a:r>
            <a:r>
              <a:rPr lang="zh-CN" altLang="en-US" sz="2000" dirty="0"/>
              <a:t>再量化。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4. TensorFlow</a:t>
            </a:r>
            <a:r>
              <a:rPr lang="zh-CN" altLang="en-US"/>
              <a:t>模型优化实践</a:t>
            </a:r>
          </a:p>
        </p:txBody>
      </p:sp>
      <p:sp>
        <p:nvSpPr>
          <p:cNvPr id="141314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447925"/>
          </a:xfrm>
        </p:spPr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随堂实验：</a:t>
            </a:r>
            <a:r>
              <a:rPr lang="en-US" altLang="zh-CN"/>
              <a:t> MNIST</a:t>
            </a:r>
            <a:r>
              <a:rPr lang="zh-CN" altLang="en-US"/>
              <a:t>手写数字识别及模型优化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3922D-E85F-497D-A682-812A6991F1BF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41316" name="矩形 6"/>
          <p:cNvSpPr>
            <a:spLocks noChangeArrowheads="1"/>
          </p:cNvSpPr>
          <p:nvPr/>
        </p:nvSpPr>
        <p:spPr bwMode="auto">
          <a:xfrm>
            <a:off x="457200" y="1990725"/>
            <a:ext cx="822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(7) </a:t>
            </a:r>
            <a:r>
              <a:rPr lang="zh-CN" altLang="en-US" sz="2400"/>
              <a:t>推荐阅读</a:t>
            </a:r>
          </a:p>
        </p:txBody>
      </p:sp>
      <p:pic>
        <p:nvPicPr>
          <p:cNvPr id="141317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313" y="1949450"/>
            <a:ext cx="346075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TensorFlow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网络模型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模型压缩常见方法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剪枝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量化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TensorFlow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编程实践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29C2F-ECFF-4BE5-A2E7-2B6CD4DEFC8E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36420-FA5E-47EA-BCFB-BDC9243A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2F253-7662-4C63-B554-823235B2D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依次运行</a:t>
            </a:r>
            <a:r>
              <a:rPr lang="en-US" altLang="zh-CN" dirty="0"/>
              <a:t>normal_train.py -&gt; quant_aware_train.py -&gt; freeze.py -&gt; convert_to_lite.py </a:t>
            </a:r>
            <a:r>
              <a:rPr lang="zh-CN" altLang="en-US" dirty="0"/>
              <a:t>，查看模型量化流程，比较模型变化，熟悉模型文件格式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仿照例程，选取前</a:t>
            </a:r>
            <a:r>
              <a:rPr lang="en-US" altLang="zh-CN" dirty="0"/>
              <a:t>3</a:t>
            </a:r>
            <a:r>
              <a:rPr lang="zh-CN" altLang="en-US" dirty="0"/>
              <a:t>次实验中的任意</a:t>
            </a:r>
            <a:r>
              <a:rPr lang="en-US" altLang="zh-CN" dirty="0"/>
              <a:t>1</a:t>
            </a:r>
            <a:r>
              <a:rPr lang="zh-CN" altLang="en-US" dirty="0"/>
              <a:t>个，尝试修改代码，实现模型量化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102F34-3097-42CF-A275-A2F56411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97F03-ACFF-4BE8-80C0-140376FDD86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85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altLang="zh-CN" dirty="0"/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sz="5400" dirty="0"/>
              <a:t>Thanks</a:t>
            </a:r>
            <a:endParaRPr lang="zh-CN" altLang="en-US" sz="5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2FD66-5BDA-4B39-9B91-8F5C308E9D20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1. TensorFlow</a:t>
            </a:r>
            <a:r>
              <a:rPr lang="zh-CN" altLang="en-US"/>
              <a:t>网络模型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6228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Helvetica Neue"/>
              </a:rPr>
              <a:t>TensorFlow</a:t>
            </a:r>
            <a:r>
              <a:rPr lang="zh-CN" altLang="en-US">
                <a:solidFill>
                  <a:srgbClr val="000000"/>
                </a:solidFill>
                <a:latin typeface="Helvetica Neue"/>
              </a:rPr>
              <a:t>网络模型的应用需求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E7966-B365-44E7-ACFF-924FE58793E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484" name="矩形 3"/>
          <p:cNvSpPr>
            <a:spLocks noChangeArrowheads="1"/>
          </p:cNvSpPr>
          <p:nvPr/>
        </p:nvSpPr>
        <p:spPr bwMode="auto">
          <a:xfrm>
            <a:off x="488950" y="1628775"/>
            <a:ext cx="8329613" cy="168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        部署到手机端的模型，例如美颜相机、视频的人脸识别、姿态识别等应用都会经过模型压缩，其重点在于减小模型体积、降低模型能耗，以及保证推断效率。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0149AB-A166-4050-8DA6-89AEA6849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61995"/>
            <a:ext cx="2676794" cy="356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1. TensorFlow</a:t>
            </a:r>
            <a:r>
              <a:rPr lang="zh-CN" altLang="en-US"/>
              <a:t>网络模型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6228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Helvetica Neue"/>
              </a:rPr>
              <a:t>TensorFlow</a:t>
            </a:r>
            <a:r>
              <a:rPr lang="zh-CN" altLang="en-US">
                <a:solidFill>
                  <a:srgbClr val="000000"/>
                </a:solidFill>
                <a:latin typeface="Helvetica Neue"/>
              </a:rPr>
              <a:t>网络模型的应用需求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E7966-B365-44E7-ACFF-924FE58793E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0484" name="矩形 3"/>
          <p:cNvSpPr>
            <a:spLocks noChangeArrowheads="1"/>
          </p:cNvSpPr>
          <p:nvPr/>
        </p:nvSpPr>
        <p:spPr bwMode="auto">
          <a:xfrm>
            <a:off x="488950" y="1628775"/>
            <a:ext cx="8329613" cy="279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       部署到服务器也面临类似问题，因为每一秒都会有成千上万条调用请求，而这些请求需要在规定时间内得到响应。例如更新一次推荐视频，快手的服务器在接到请求以后需要立即计算，把最合适的 </a:t>
            </a:r>
            <a:r>
              <a:rPr lang="en-US" altLang="zh-CN" sz="2400" dirty="0"/>
              <a:t>Top-N </a:t>
            </a:r>
            <a:r>
              <a:rPr lang="zh-CN" altLang="en-US" sz="2400" dirty="0"/>
              <a:t>视频反馈到客户端，这种响应甚至要控制在几毫秒才能满足用户良好的体验。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A90E5A-6AF1-42A2-A223-A1F02E961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87" y="4418201"/>
            <a:ext cx="7525137" cy="19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1. TensorFlow</a:t>
            </a:r>
            <a:r>
              <a:rPr lang="zh-CN" altLang="en-US"/>
              <a:t>网络模型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262437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Helvetica Neue"/>
              </a:rPr>
              <a:t>TensorFlow</a:t>
            </a:r>
            <a:r>
              <a:rPr lang="zh-CN" altLang="en-US">
                <a:solidFill>
                  <a:srgbClr val="000000"/>
                </a:solidFill>
                <a:latin typeface="Helvetica Neue"/>
              </a:rPr>
              <a:t>网络模型适配异构计算平台时的问题</a:t>
            </a:r>
            <a:endParaRPr lang="en-US" altLang="zh-CN">
              <a:solidFill>
                <a:srgbClr val="000000"/>
              </a:solidFill>
              <a:latin typeface="Helvetica Neue"/>
            </a:endParaRPr>
          </a:p>
          <a:p>
            <a:pPr eaLnBrk="1" hangingPunct="1"/>
            <a:endParaRPr lang="en-US" altLang="zh-CN">
              <a:solidFill>
                <a:srgbClr val="000000"/>
              </a:solidFill>
              <a:latin typeface="Helvetica Neue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/>
              <a:t>计算量巨大及模型体积过大，不利于移动端和嵌入式的场景；</a:t>
            </a:r>
            <a:endParaRPr lang="en-US" altLang="zh-CN"/>
          </a:p>
          <a:p>
            <a:pPr lvl="1" eaLnBrk="1" hangingPunct="1">
              <a:buFont typeface="Wingdings" pitchFamily="2" charset="2"/>
              <a:buChar char="u"/>
            </a:pPr>
            <a:endParaRPr lang="en-US" altLang="zh-CN"/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/>
              <a:t>模型内存占用过大，导致功耗和电量消耗过高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D21E3C-6158-4E01-A15A-7C0F063CE3BB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en-US" altLang="zh-CN"/>
              <a:t>1. TensorFlow</a:t>
            </a:r>
            <a:r>
              <a:rPr lang="zh-CN" altLang="en-US"/>
              <a:t>网络模型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262437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TensorFlow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网络模型适配异构计算平台时的措施</a:t>
            </a:r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pPr marL="640080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en-US" altLang="zh-CN" dirty="0"/>
          </a:p>
          <a:p>
            <a:pPr marL="640080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执行速度优化</a:t>
            </a:r>
            <a:endParaRPr lang="en-US" altLang="zh-CN" dirty="0"/>
          </a:p>
          <a:p>
            <a:pPr marL="393192" lvl="1" indent="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减小模型复杂度，提高每一步计算实时性，最终提升计算框架的执行速度</a:t>
            </a:r>
            <a:endParaRPr lang="en-US" altLang="zh-CN" dirty="0"/>
          </a:p>
          <a:p>
            <a:pPr marL="640080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内存空间优化</a:t>
            </a:r>
            <a:endParaRPr lang="en-US" altLang="zh-CN" dirty="0"/>
          </a:p>
          <a:p>
            <a:pPr marL="393192" lvl="1" indent="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精简模型，既可以节省内存空间，也可以加快计算速度</a:t>
            </a:r>
            <a:endParaRPr lang="en-US" altLang="zh-CN" dirty="0"/>
          </a:p>
          <a:p>
            <a:pPr marL="393192" lvl="1" indent="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4B4A0-A6DC-4393-AD58-8583EAAA3F78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708025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TensorFlow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网络模型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/>
              <a:t>模型压缩常见方法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dirty="0"/>
              <a:t>             </a:t>
            </a:r>
            <a:r>
              <a:rPr lang="zh-CN" altLang="en-US" dirty="0"/>
              <a:t>剪枝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dirty="0"/>
              <a:t>             </a:t>
            </a:r>
            <a:r>
              <a:rPr lang="zh-CN" altLang="en-US" dirty="0"/>
              <a:t>量化</a:t>
            </a:r>
            <a:endParaRPr lang="en-US" altLang="zh-CN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/>
              <a:t>TensorFlow</a:t>
            </a:r>
            <a:r>
              <a:rPr lang="zh-CN" altLang="en-US" dirty="0"/>
              <a:t>编程实践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33DEB-31A4-41E1-A365-9D7171201AF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华清远见模版-2</Template>
  <TotalTime>3079</TotalTime>
  <Words>3251</Words>
  <Application>Microsoft Office PowerPoint</Application>
  <PresentationFormat>全屏显示(4:3)</PresentationFormat>
  <Paragraphs>316</Paragraphs>
  <Slides>47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-apple-system-font</vt:lpstr>
      <vt:lpstr>Helvetica Neue</vt:lpstr>
      <vt:lpstr>隶书</vt:lpstr>
      <vt:lpstr>Arial</vt:lpstr>
      <vt:lpstr>Calibri</vt:lpstr>
      <vt:lpstr>Constantia</vt:lpstr>
      <vt:lpstr>Wingdings</vt:lpstr>
      <vt:lpstr>Wingdings 2</vt:lpstr>
      <vt:lpstr>流畅</vt:lpstr>
      <vt:lpstr>Lab5 TensorFlow网络模型压缩理论与实践</vt:lpstr>
      <vt:lpstr>目录</vt:lpstr>
      <vt:lpstr>1. TensorFlow网络模型</vt:lpstr>
      <vt:lpstr>1. TensorFlow网络模型</vt:lpstr>
      <vt:lpstr>1. TensorFlow网络模型</vt:lpstr>
      <vt:lpstr>1. TensorFlow网络模型</vt:lpstr>
      <vt:lpstr>1. TensorFlow网络模型</vt:lpstr>
      <vt:lpstr>1. TensorFlow网络模型</vt:lpstr>
      <vt:lpstr>目录</vt:lpstr>
      <vt:lpstr>2. 模型压缩常见方法</vt:lpstr>
      <vt:lpstr>2. 模型压缩常见方法</vt:lpstr>
      <vt:lpstr>2. 模型压缩常见方法</vt:lpstr>
      <vt:lpstr>2. 模型压缩常见方法</vt:lpstr>
      <vt:lpstr>2. 模型压缩常见方法</vt:lpstr>
      <vt:lpstr>2. 模型压缩常见方法</vt:lpstr>
      <vt:lpstr>2. 模型压缩常见方法</vt:lpstr>
      <vt:lpstr>2. 模型压缩常见方法</vt:lpstr>
      <vt:lpstr>2. 模型压缩常见方法</vt:lpstr>
      <vt:lpstr>目录</vt:lpstr>
      <vt:lpstr>4. TensorFlow模型优化实践</vt:lpstr>
      <vt:lpstr>4. TensorFlow模型优化实践</vt:lpstr>
      <vt:lpstr>4. TensorFlow模型优化实践</vt:lpstr>
      <vt:lpstr>4. TensorFlow模型优化实践</vt:lpstr>
      <vt:lpstr>4. TensorFlow模型优化实践</vt:lpstr>
      <vt:lpstr>4. TensorFlow模型优化实践</vt:lpstr>
      <vt:lpstr>4. TensorFlow模型优化实践</vt:lpstr>
      <vt:lpstr>PowerPoint 演示文稿</vt:lpstr>
      <vt:lpstr>4. TensorFlow模型优化实践</vt:lpstr>
      <vt:lpstr>4. TensorFlow模型优化实践</vt:lpstr>
      <vt:lpstr>4. TensorFlow模型优化实践</vt:lpstr>
      <vt:lpstr>4. TensorFlow模型优化实践</vt:lpstr>
      <vt:lpstr>4. TensorFlow模型优化实践</vt:lpstr>
      <vt:lpstr>4. TensorFlow模型优化实践</vt:lpstr>
      <vt:lpstr>4. TensorFlow模型优化实践</vt:lpstr>
      <vt:lpstr>4. TensorFlow模型优化实践</vt:lpstr>
      <vt:lpstr>4. TensorFlow模型优化实践</vt:lpstr>
      <vt:lpstr>4. TensorFlow模型优化实践</vt:lpstr>
      <vt:lpstr>4. TensorFlow模型优化实践</vt:lpstr>
      <vt:lpstr>4. TensorFlow模型优化实践</vt:lpstr>
      <vt:lpstr>4. TensorFlow模型优化实践</vt:lpstr>
      <vt:lpstr>4. TensorFlow模型优化实践</vt:lpstr>
      <vt:lpstr>4. TensorFlow模型优化实践</vt:lpstr>
      <vt:lpstr>4. TensorFlow模型优化实践</vt:lpstr>
      <vt:lpstr>4. TensorFlow模型优化实践</vt:lpstr>
      <vt:lpstr>目录</vt:lpstr>
      <vt:lpstr>实验要求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lynn</dc:creator>
  <cp:lastModifiedBy>Zhao Zhengang</cp:lastModifiedBy>
  <cp:revision>791</cp:revision>
  <cp:lastPrinted>2018-03-20T14:34:56Z</cp:lastPrinted>
  <dcterms:created xsi:type="dcterms:W3CDTF">2011-07-03T10:33:29Z</dcterms:created>
  <dcterms:modified xsi:type="dcterms:W3CDTF">2019-11-04T15:50:30Z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