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9" r:id="rId4"/>
    <p:sldId id="273" r:id="rId5"/>
    <p:sldId id="262" r:id="rId6"/>
    <p:sldId id="272" r:id="rId7"/>
    <p:sldId id="271" r:id="rId8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6609" autoAdjust="0"/>
  </p:normalViewPr>
  <p:slideViewPr>
    <p:cSldViewPr>
      <p:cViewPr varScale="1">
        <p:scale>
          <a:sx n="42" d="100"/>
          <a:sy n="42" d="100"/>
        </p:scale>
        <p:origin x="-1704" y="-9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8C4B7-7697-4E21-BF2B-CCFB3DF4469A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FB94-B115-4C20-9496-5A4C559112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贝叶斯网络建模一般有三种方法：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）依靠专家建模；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）从数据中学习；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）从知识库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中创建。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在实际建模过程中常常综合运用这些方法，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以专家知识为主导，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以数据库和知识库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为辅助手段，扬长避短，发挥各自优势，来保证建模的效率和准确性。但是，在不具备专家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知识或知识库的前提下，从数据中学习贝叶斯网络模型结构的研究显得尤为重要。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贝叶斯网络建模一般有三种方法：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）依靠专家建模；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）从数据中学习；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）从知识库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中创建。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在实际建模过程中常常综合运用这些方法，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以专家知识为主导，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以数据库和知识库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为辅助手段，扬长避短，发挥各自优势，来保证建模的效率和准确性。但是，在不具备专家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知识或知识库的前提下，从数据中学习贝叶斯网络模型结构的研究显得尤为重要。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FB94-B115-4C20-9496-5A4C5591128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6489-6C64-4B4C-BFFF-8B6CC884ED16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7BC9-4ABA-4B88-89B4-27957E16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贝叶斯网络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ea typeface="宋体" charset="-122"/>
              </a:rPr>
              <a:t>一个简单地用图形表示条件独立知识的方法，从而可以紧凑描述全联合分布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结点集，一个结点表示一个变量</a:t>
            </a:r>
            <a:endParaRPr lang="en-US" altLang="zh-CN" sz="3200" dirty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有向弧，表示两个变量者有直接影响关系</a:t>
            </a:r>
            <a:endParaRPr lang="en-US" altLang="zh-CN" sz="3200" dirty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每个结点关联一个条件分布</a:t>
            </a:r>
            <a:r>
              <a:rPr lang="en-US" altLang="zh-CN" sz="3200" dirty="0" smtClean="0">
                <a:ea typeface="宋体" charset="-122"/>
              </a:rPr>
              <a:t>:  </a:t>
            </a:r>
            <a:r>
              <a:rPr lang="en-US" altLang="zh-CN" sz="3200" b="1" dirty="0" smtClean="0">
                <a:ea typeface="宋体" charset="-122"/>
              </a:rPr>
              <a:t>P </a:t>
            </a:r>
            <a:r>
              <a:rPr lang="en-US" altLang="zh-CN" sz="3200" dirty="0">
                <a:ea typeface="宋体" charset="-122"/>
              </a:rPr>
              <a:t>(X</a:t>
            </a:r>
            <a:r>
              <a:rPr lang="en-US" altLang="zh-CN" sz="3200" baseline="-25000" dirty="0">
                <a:ea typeface="宋体" charset="-122"/>
              </a:rPr>
              <a:t>i </a:t>
            </a:r>
            <a:r>
              <a:rPr lang="en-US" altLang="zh-CN" sz="3200" dirty="0">
                <a:ea typeface="宋体" charset="-122"/>
              </a:rPr>
              <a:t>| Parents (X</a:t>
            </a:r>
            <a:r>
              <a:rPr lang="en-US" altLang="zh-CN" sz="3200" baseline="-25000" dirty="0">
                <a:ea typeface="宋体" charset="-122"/>
              </a:rPr>
              <a:t>i</a:t>
            </a:r>
            <a:r>
              <a:rPr lang="en-US" altLang="zh-CN" sz="3200" dirty="0" smtClean="0">
                <a:ea typeface="宋体" charset="-122"/>
              </a:rPr>
              <a:t>))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在最简单的情况下，条件分布表示为一个条件概率表（</a:t>
            </a:r>
            <a:r>
              <a:rPr lang="en-US" altLang="zh-CN" dirty="0" smtClean="0">
                <a:ea typeface="宋体" charset="-122"/>
              </a:rPr>
              <a:t>conditional probability table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CPT</a:t>
            </a:r>
            <a:r>
              <a:rPr lang="zh-CN" altLang="en-US" dirty="0" smtClean="0">
                <a:ea typeface="宋体" charset="-122"/>
              </a:rPr>
              <a:t>），给出在父</a:t>
            </a:r>
            <a:r>
              <a:rPr lang="zh-CN" altLang="en-US" dirty="0" smtClean="0">
                <a:ea typeface="宋体" charset="-122"/>
              </a:rPr>
              <a:t>结点</a:t>
            </a:r>
            <a:r>
              <a:rPr lang="zh-CN" altLang="en-US" dirty="0" smtClean="0">
                <a:ea typeface="宋体" charset="-122"/>
              </a:rPr>
              <a:t>不同取值</a:t>
            </a:r>
            <a:r>
              <a:rPr lang="zh-CN" altLang="en-US" dirty="0" smtClean="0">
                <a:ea typeface="宋体" charset="-122"/>
              </a:rPr>
              <a:t>情况</a:t>
            </a:r>
            <a:r>
              <a:rPr lang="zh-CN" altLang="en-US" dirty="0" smtClean="0">
                <a:ea typeface="宋体" charset="-122"/>
              </a:rPr>
              <a:t>下，</a:t>
            </a:r>
            <a:r>
              <a:rPr lang="en-US" altLang="zh-CN" i="1" dirty="0" smtClean="0">
                <a:ea typeface="宋体" charset="-122"/>
              </a:rPr>
              <a:t>X</a:t>
            </a:r>
            <a:r>
              <a:rPr lang="en-US" altLang="zh-CN" i="1" baseline="-25000" dirty="0" smtClean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的概率分布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4" name="图片 3" descr="imagesD89LVWAI.png"/>
          <p:cNvPicPr>
            <a:picLocks noChangeAspect="1"/>
          </p:cNvPicPr>
          <p:nvPr/>
        </p:nvPicPr>
        <p:blipFill>
          <a:blip r:embed="rId3"/>
          <a:srcRect r="9753"/>
          <a:stretch>
            <a:fillRect/>
          </a:stretch>
        </p:blipFill>
        <p:spPr>
          <a:xfrm>
            <a:off x="9737725" y="2428868"/>
            <a:ext cx="2217778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示例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196" name="Picture 4" descr="burglary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555" y="1500174"/>
            <a:ext cx="8913415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示例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我在上班，邻居约翰打电话说我家的警报响了，但邻居玛丽没打电话来。有时警报是由小地震引发的。有小偷吗？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变量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i="1" dirty="0">
                <a:ea typeface="宋体" charset="-122"/>
              </a:rPr>
              <a:t>Burglary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ea typeface="宋体" charset="-122"/>
              </a:rPr>
              <a:t>Earthquake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ea typeface="宋体" charset="-122"/>
              </a:rPr>
              <a:t>Alarm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JohnCalls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 err="1" smtClean="0">
                <a:ea typeface="宋体" charset="-122"/>
              </a:rPr>
              <a:t>MaryCalls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贝叶斯网络反映“因果”知识：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ea typeface="宋体" charset="-122"/>
              </a:rPr>
              <a:t>小偷（</a:t>
            </a:r>
            <a:r>
              <a:rPr lang="en-US" altLang="zh-CN" sz="3200" dirty="0" smtClean="0">
                <a:ea typeface="宋体" charset="-122"/>
              </a:rPr>
              <a:t>burglar</a:t>
            </a:r>
            <a:r>
              <a:rPr lang="zh-CN" altLang="en-US" sz="3200" dirty="0" smtClean="0">
                <a:ea typeface="宋体" charset="-122"/>
              </a:rPr>
              <a:t>）会引发警报（</a:t>
            </a:r>
            <a:r>
              <a:rPr lang="en-US" altLang="zh-CN" sz="3200" dirty="0" smtClean="0">
                <a:ea typeface="宋体" charset="-122"/>
              </a:rPr>
              <a:t>alarm</a:t>
            </a:r>
            <a:r>
              <a:rPr lang="zh-CN" altLang="en-US" sz="3200" dirty="0" smtClean="0">
                <a:ea typeface="宋体" charset="-122"/>
              </a:rPr>
              <a:t>）</a:t>
            </a:r>
            <a:endParaRPr lang="en-US" altLang="zh-CN" sz="32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ea typeface="宋体" charset="-122"/>
              </a:rPr>
              <a:t>小地震（</a:t>
            </a:r>
            <a:r>
              <a:rPr lang="en-US" altLang="zh-CN" sz="3200" dirty="0" smtClean="0">
                <a:ea typeface="宋体" charset="-122"/>
              </a:rPr>
              <a:t> earthquake</a:t>
            </a:r>
            <a:r>
              <a:rPr lang="zh-CN" altLang="en-US" sz="3200" dirty="0" smtClean="0">
                <a:ea typeface="宋体" charset="-122"/>
              </a:rPr>
              <a:t>）会引发警报（</a:t>
            </a:r>
            <a:r>
              <a:rPr lang="en-US" altLang="zh-CN" sz="3200" dirty="0" smtClean="0">
                <a:ea typeface="宋体" charset="-122"/>
              </a:rPr>
              <a:t>alarm</a:t>
            </a:r>
            <a:r>
              <a:rPr lang="zh-CN" altLang="en-US" sz="3200" dirty="0" smtClean="0">
                <a:ea typeface="宋体" charset="-122"/>
              </a:rPr>
              <a:t>）</a:t>
            </a:r>
            <a:endParaRPr lang="en-US" altLang="zh-CN" sz="32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ea typeface="宋体" charset="-122"/>
              </a:rPr>
              <a:t>警报（</a:t>
            </a:r>
            <a:r>
              <a:rPr lang="en-US" altLang="zh-CN" sz="3200" dirty="0" smtClean="0">
                <a:ea typeface="宋体" charset="-122"/>
              </a:rPr>
              <a:t>alarm</a:t>
            </a:r>
            <a:r>
              <a:rPr lang="zh-CN" altLang="en-US" sz="3200" dirty="0" smtClean="0">
                <a:ea typeface="宋体" charset="-122"/>
              </a:rPr>
              <a:t>） 会引起邻居玛丽打电话（</a:t>
            </a:r>
            <a:r>
              <a:rPr lang="en-US" altLang="zh-CN" sz="3200" i="1" dirty="0" err="1" smtClean="0">
                <a:ea typeface="宋体" charset="-122"/>
              </a:rPr>
              <a:t>MaryCalls</a:t>
            </a:r>
            <a:r>
              <a:rPr lang="zh-CN" altLang="en-US" sz="3200" dirty="0" smtClean="0">
                <a:ea typeface="宋体" charset="-122"/>
              </a:rPr>
              <a:t>）</a:t>
            </a:r>
            <a:endParaRPr lang="en-US" altLang="zh-CN" sz="32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ea typeface="宋体" charset="-122"/>
              </a:rPr>
              <a:t>警报（</a:t>
            </a:r>
            <a:r>
              <a:rPr lang="en-US" altLang="zh-CN" sz="3200" dirty="0" smtClean="0">
                <a:ea typeface="宋体" charset="-122"/>
              </a:rPr>
              <a:t>alarm</a:t>
            </a:r>
            <a:r>
              <a:rPr lang="zh-CN" altLang="en-US" sz="3200" dirty="0" smtClean="0">
                <a:ea typeface="宋体" charset="-122"/>
              </a:rPr>
              <a:t>） 会引起邻居约翰打电话（</a:t>
            </a:r>
            <a:r>
              <a:rPr lang="en-US" altLang="zh-CN" sz="3200" i="1" dirty="0" err="1" smtClean="0">
                <a:ea typeface="宋体" charset="-122"/>
              </a:rPr>
              <a:t>JohnCalls</a:t>
            </a:r>
            <a:r>
              <a:rPr lang="zh-CN" altLang="en-US" sz="3200" dirty="0" smtClean="0">
                <a:ea typeface="宋体" charset="-122"/>
              </a:rPr>
              <a:t>）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4" name="图片 3" descr="images1QGNWWU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239" y="3071810"/>
            <a:ext cx="1530245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示例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8196" name="Picture 4" descr="burglary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555" y="1500174"/>
            <a:ext cx="8913415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贝叶斯网络推理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zh-CN" altLang="en-US" dirty="0" smtClean="0">
                <a:ea typeface="宋体" charset="-122"/>
              </a:rPr>
              <a:t>全联合分布定义成局部条件分布的乘积：</a:t>
            </a:r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
</a:t>
            </a:r>
          </a:p>
          <a:p>
            <a:pPr>
              <a:buFontTx/>
              <a:buNone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zh-CN" altLang="en-US" b="1" dirty="0" smtClean="0">
                <a:ea typeface="宋体" charset="-122"/>
              </a:rPr>
              <a:t>例如：</a:t>
            </a:r>
            <a:r>
              <a:rPr lang="en-US" altLang="zh-CN" i="1" dirty="0">
                <a:ea typeface="宋体" charset="-122"/>
              </a:rPr>
              <a:t>
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
</a:t>
            </a:r>
          </a:p>
        </p:txBody>
      </p:sp>
      <p:pic>
        <p:nvPicPr>
          <p:cNvPr id="10244" name="Picture 4" descr="burglary-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3669" y="2500306"/>
            <a:ext cx="1613320" cy="1209675"/>
          </a:xfrm>
          <a:prstGeom prst="rect">
            <a:avLst/>
          </a:prstGeom>
          <a:noFill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39803" y="2285992"/>
          <a:ext cx="6858048" cy="715950"/>
        </p:xfrm>
        <a:graphic>
          <a:graphicData uri="http://schemas.openxmlformats.org/presentationml/2006/ole">
            <p:oleObj spid="_x0000_s1027" name="公式" r:id="rId5" imgW="2311200" imgH="2412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11463" y="3952875"/>
          <a:ext cx="7727950" cy="1166813"/>
        </p:xfrm>
        <a:graphic>
          <a:graphicData uri="http://schemas.openxmlformats.org/presentationml/2006/ole">
            <p:oleObj spid="_x0000_s1028" name="公式" r:id="rId6" imgW="2857320" imgH="431640" progId="Equation.3">
              <p:embed/>
            </p:oleObj>
          </a:graphicData>
        </a:graphic>
      </p:graphicFrame>
      <p:pic>
        <p:nvPicPr>
          <p:cNvPr id="9" name="图片 8" descr="imagesULVKG5M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927" y="4071942"/>
            <a:ext cx="1214446" cy="119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贝叶斯网络推理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
</a:t>
            </a:r>
          </a:p>
          <a:p>
            <a:pPr>
              <a:buFontTx/>
              <a:buNone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i="1" dirty="0">
                <a:ea typeface="宋体" charset="-122"/>
              </a:rPr>
              <a:t>
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
</a:t>
            </a:r>
          </a:p>
        </p:txBody>
      </p:sp>
      <p:pic>
        <p:nvPicPr>
          <p:cNvPr id="10244" name="Picture 4" descr="burglary-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2231" y="2000240"/>
            <a:ext cx="1613320" cy="1209675"/>
          </a:xfrm>
          <a:prstGeom prst="rect">
            <a:avLst/>
          </a:prstGeom>
          <a:noFill/>
        </p:spPr>
      </p:pic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2032000" y="719138"/>
          <a:ext cx="8129588" cy="5419725"/>
        </p:xfrm>
        <a:graphic>
          <a:graphicData uri="http://schemas.openxmlformats.org/presentationml/2006/ole">
            <p:oleObj spid="_x0000_s3074" name="公式" r:id="rId5" imgW="0" imgH="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43200" y="3359150"/>
          <a:ext cx="7864475" cy="1784350"/>
        </p:xfrm>
        <a:graphic>
          <a:graphicData uri="http://schemas.openxmlformats.org/presentationml/2006/ole">
            <p:oleObj spid="_x0000_s3076" name="公式" r:id="rId6" imgW="2908080" imgH="660240" progId="Equation.3">
              <p:embed/>
            </p:oleObj>
          </a:graphicData>
        </a:graphic>
      </p:graphicFrame>
      <p:pic>
        <p:nvPicPr>
          <p:cNvPr id="11" name="图片 10" descr="images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869" y="4000504"/>
            <a:ext cx="928694" cy="13654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1175" y="1500174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2663" indent="-982663"/>
            <a:r>
              <a:rPr lang="zh-CN" altLang="en-US" sz="3200" dirty="0" smtClean="0">
                <a:ea typeface="宋体" charset="-122"/>
              </a:rPr>
              <a:t>利用全联合分布进行枚举推理公式：  </a:t>
            </a:r>
            <a:r>
              <a:rPr lang="en-US" altLang="zh-CN" sz="3200" dirty="0" smtClean="0">
                <a:ea typeface="宋体" charset="-122"/>
              </a:rPr>
              <a:t>P(Y|E=e)=</a:t>
            </a:r>
            <a:r>
              <a:rPr lang="en-US" altLang="zh-CN" sz="3200" dirty="0" err="1" smtClean="0">
                <a:ea typeface="宋体" charset="-122"/>
              </a:rPr>
              <a:t>αP</a:t>
            </a:r>
            <a:r>
              <a:rPr lang="en-US" altLang="zh-CN" sz="3200" dirty="0" smtClean="0">
                <a:ea typeface="宋体" charset="-122"/>
              </a:rPr>
              <a:t>(Y,E=e)=α</a:t>
            </a:r>
            <a:r>
              <a:rPr lang="el-GR" altLang="zh-CN" sz="3200" dirty="0" smtClean="0">
                <a:cs typeface="Arial" charset="0"/>
              </a:rPr>
              <a:t>Σ</a:t>
            </a:r>
            <a:r>
              <a:rPr lang="en-US" altLang="zh-CN" sz="3200" baseline="-25000" dirty="0" err="1" smtClean="0">
                <a:ea typeface="宋体" charset="-122"/>
              </a:rPr>
              <a:t>h</a:t>
            </a:r>
            <a:r>
              <a:rPr lang="en-US" altLang="zh-CN" sz="3200" dirty="0" err="1" smtClean="0">
                <a:ea typeface="宋体" charset="-122"/>
              </a:rPr>
              <a:t>P</a:t>
            </a:r>
            <a:r>
              <a:rPr lang="en-US" altLang="zh-CN" sz="3200" dirty="0" smtClean="0">
                <a:ea typeface="宋体" charset="-122"/>
              </a:rPr>
              <a:t>(Y,E= e, H=h)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贝叶斯网络推理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i="1" dirty="0">
                <a:ea typeface="宋体" charset="-122"/>
              </a:rPr>
              <a:t>
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
</a:t>
            </a:r>
          </a:p>
        </p:txBody>
      </p:sp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2032000" y="719138"/>
          <a:ext cx="8129588" cy="5419725"/>
        </p:xfrm>
        <a:graphic>
          <a:graphicData uri="http://schemas.openxmlformats.org/presentationml/2006/ole">
            <p:oleObj spid="_x0000_s2050" name="公式" r:id="rId4" imgW="0" imgH="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25650" y="4471988"/>
          <a:ext cx="7218363" cy="1557337"/>
        </p:xfrm>
        <a:graphic>
          <a:graphicData uri="http://schemas.openxmlformats.org/presentationml/2006/ole">
            <p:oleObj spid="_x0000_s2053" name="公式" r:id="rId5" imgW="3238200" imgH="698400" progId="Equation.3">
              <p:embed/>
            </p:oleObj>
          </a:graphicData>
        </a:graphic>
      </p:graphicFrame>
      <p:pic>
        <p:nvPicPr>
          <p:cNvPr id="10" name="Picture 4" descr="burglary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68497" y="1571612"/>
            <a:ext cx="6466594" cy="2643206"/>
          </a:xfrm>
          <a:prstGeom prst="rect">
            <a:avLst/>
          </a:prstGeom>
          <a:noFill/>
        </p:spPr>
      </p:pic>
      <p:pic>
        <p:nvPicPr>
          <p:cNvPr id="12" name="图片 11" descr="imagesOXHYHKO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983" y="1500174"/>
            <a:ext cx="188595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444</Words>
  <Application>Microsoft Office PowerPoint</Application>
  <PresentationFormat>自定义</PresentationFormat>
  <Paragraphs>62</Paragraphs>
  <Slides>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贝叶斯网络</vt:lpstr>
      <vt:lpstr>示例</vt:lpstr>
      <vt:lpstr>示例</vt:lpstr>
      <vt:lpstr>示例</vt:lpstr>
      <vt:lpstr>贝叶斯网络推理</vt:lpstr>
      <vt:lpstr>贝叶斯网络推理</vt:lpstr>
      <vt:lpstr>贝叶斯网络推理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jdxy</dc:creator>
  <cp:lastModifiedBy>jdxy</cp:lastModifiedBy>
  <cp:revision>5</cp:revision>
  <dcterms:created xsi:type="dcterms:W3CDTF">2016-08-15T07:15:36Z</dcterms:created>
  <dcterms:modified xsi:type="dcterms:W3CDTF">2016-08-31T02:37:21Z</dcterms:modified>
</cp:coreProperties>
</file>