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8" r:id="rId4"/>
    <p:sldId id="260" r:id="rId5"/>
    <p:sldId id="259" r:id="rId6"/>
    <p:sldId id="265" r:id="rId7"/>
    <p:sldId id="261" r:id="rId8"/>
    <p:sldId id="262" r:id="rId9"/>
    <p:sldId id="263" r:id="rId10"/>
    <p:sldId id="258" r:id="rId11"/>
    <p:sldId id="273" r:id="rId12"/>
    <p:sldId id="274" r:id="rId13"/>
    <p:sldId id="272" r:id="rId14"/>
    <p:sldId id="264" r:id="rId15"/>
    <p:sldId id="266" r:id="rId16"/>
    <p:sldId id="271" r:id="rId17"/>
    <p:sldId id="275" r:id="rId18"/>
    <p:sldId id="267" r:id="rId19"/>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8905" autoAdjust="0"/>
  </p:normalViewPr>
  <p:slideViewPr>
    <p:cSldViewPr>
      <p:cViewPr varScale="1">
        <p:scale>
          <a:sx n="58" d="100"/>
          <a:sy n="58" d="100"/>
        </p:scale>
        <p:origin x="-1062" y="-96"/>
      </p:cViewPr>
      <p:guideLst>
        <p:guide orient="horz" pos="2160"/>
        <p:guide pos="3841"/>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11.wmf"/><Relationship Id="rId4"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2DF8A-F368-4987-80D3-0EA94C7BD8DF}" type="datetimeFigureOut">
              <a:rPr lang="zh-CN" altLang="en-US" smtClean="0"/>
              <a:pPr/>
              <a:t>2016/8/28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E5E612-9530-4DA4-8C2C-2358BE5AB5D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隐马尔可夫模型是用单个离散随机变量描述过程的时序概率模型，这种受限制的结构能够得到所有基本算法的一种非常简单而明快的矩阵实现。可以将多个单变量组合为单个大变量，使其仍然符合。</a:t>
            </a:r>
            <a:endParaRPr lang="zh-CN" altLang="en-US" dirty="0"/>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隐马尔可夫模型是用单个离散随机变量描述过程的时序概率模型，这种受限制的结构能够得到所有基本算法的一种非常简单而明快的矩阵实现。可以将多个单变量组合为单个大变量，使其仍然符合。</a:t>
            </a:r>
            <a:endParaRPr lang="zh-CN" altLang="en-US" dirty="0"/>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隐马尔可夫模型是用单个离散随机变量描述过程的时序概率模型，这种受限制的结构能够得到所有基本算法的一种非常简单而明快的矩阵实现。可以将多个单变量组合为单个大变量，使其仍然符合。</a:t>
            </a:r>
            <a:endParaRPr lang="zh-CN" altLang="en-US" dirty="0"/>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线性高斯分布：意味着下一状态必须是当前状态的线性函数，再加个高斯噪声。卡尔曼滤波器的有效性与高斯分布的数学特性的有密切关系。在标准贝叶斯网络下这个分布家族保持封闭</a:t>
            </a:r>
            <a:endParaRPr lang="zh-CN" altLang="en-US" dirty="0"/>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这两个公式与滤波公式的作用是一样的。新均值是新观察和旧均值的加权平均，如果观察不可靠，则</a:t>
            </a:r>
            <a:r>
              <a:rPr lang="en-US" altLang="zh-CN" dirty="0" smtClean="0"/>
              <a:t>delta</a:t>
            </a:r>
            <a:r>
              <a:rPr lang="en-US" altLang="zh-CN" baseline="0" dirty="0" smtClean="0"/>
              <a:t> z</a:t>
            </a:r>
            <a:r>
              <a:rPr lang="zh-CN" altLang="en-US" baseline="0" dirty="0" smtClean="0"/>
              <a:t>很大，我们更关注旧均值，如果旧均值不可靠，</a:t>
            </a:r>
            <a:r>
              <a:rPr lang="en-US" altLang="zh-CN" dirty="0" smtClean="0"/>
              <a:t>delta</a:t>
            </a:r>
            <a:r>
              <a:rPr lang="en-US" altLang="zh-CN" baseline="0" dirty="0" smtClean="0"/>
              <a:t> t</a:t>
            </a:r>
            <a:r>
              <a:rPr lang="zh-CN" altLang="en-US" baseline="0" dirty="0" smtClean="0"/>
              <a:t>很大，或这个过程高度不可预测</a:t>
            </a:r>
            <a:r>
              <a:rPr lang="en-US" altLang="zh-CN" dirty="0" smtClean="0"/>
              <a:t>delta</a:t>
            </a:r>
            <a:r>
              <a:rPr lang="en-US" altLang="zh-CN" baseline="0" dirty="0" smtClean="0"/>
              <a:t> x</a:t>
            </a:r>
            <a:r>
              <a:rPr lang="zh-CN" altLang="en-US" baseline="0" dirty="0" smtClean="0"/>
              <a:t>很大，那么更关注于观察值。对方差的更新是独立于观察的。</a:t>
            </a:r>
            <a:endParaRPr lang="zh-CN" altLang="en-US" dirty="0"/>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信念状态，输入到智能体的决策过程中    学习，如果不知道转移模型和传感器模型，则要从观察中学习。</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E5E612-9530-4DA4-8C2C-2358BE5AB5D0}"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8E5FC8-A1E4-42ED-915E-BB8EE4CA8892}" type="datetimeFigureOut">
              <a:rPr lang="zh-CN" altLang="en-US" smtClean="0"/>
              <a:pPr/>
              <a:t>2016/8/28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FCD169-69E8-4297-8EE8-1F83F438A4B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E5FC8-A1E4-42ED-915E-BB8EE4CA8892}" type="datetimeFigureOut">
              <a:rPr lang="zh-CN" altLang="en-US" smtClean="0"/>
              <a:pPr/>
              <a:t>2016/8/28</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CD169-69E8-4297-8EE8-1F83F438A4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jpeg"/><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png"/><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5.bin"/><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png"/><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8.png"/><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5.xml"/><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4.png"/><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4.png"/><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3.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jpeg"/><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jpeg"/><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0.jpeg"/><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6.5 </a:t>
            </a:r>
            <a:r>
              <a:rPr lang="zh-CN" altLang="en-US" dirty="0" smtClean="0"/>
              <a:t>隐马尔可夫模型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隐马尔可夫模型</a:t>
            </a:r>
            <a:endParaRPr lang="zh-CN" altLang="en-US" dirty="0"/>
          </a:p>
        </p:txBody>
      </p:sp>
      <p:sp>
        <p:nvSpPr>
          <p:cNvPr id="3" name="内容占位符 2"/>
          <p:cNvSpPr>
            <a:spLocks noGrp="1"/>
          </p:cNvSpPr>
          <p:nvPr>
            <p:ph idx="1"/>
          </p:nvPr>
        </p:nvSpPr>
        <p:spPr/>
        <p:txBody>
          <a:bodyPr>
            <a:noAutofit/>
          </a:bodyPr>
          <a:lstStyle/>
          <a:p>
            <a:r>
              <a:rPr lang="zh-CN" altLang="en-US" dirty="0" smtClean="0"/>
              <a:t>用单个离散随机变量</a:t>
            </a:r>
            <a:r>
              <a:rPr lang="en-US" altLang="zh-CN" dirty="0" err="1" smtClean="0"/>
              <a:t>X</a:t>
            </a:r>
            <a:r>
              <a:rPr lang="en-US" altLang="zh-CN" baseline="-25000" dirty="0" err="1" smtClean="0"/>
              <a:t>t</a:t>
            </a:r>
            <a:r>
              <a:rPr lang="zh-CN" altLang="en-US" dirty="0" smtClean="0"/>
              <a:t>描述状态，单个离散随机变量</a:t>
            </a:r>
            <a:r>
              <a:rPr lang="en-US" altLang="zh-CN" dirty="0" smtClean="0"/>
              <a:t>E</a:t>
            </a:r>
            <a:r>
              <a:rPr lang="en-US" altLang="zh-CN" baseline="-25000" dirty="0" smtClean="0"/>
              <a:t>t</a:t>
            </a:r>
            <a:r>
              <a:rPr lang="zh-CN" altLang="en-US" dirty="0" smtClean="0"/>
              <a:t>表示证据变量</a:t>
            </a:r>
            <a:endParaRPr lang="en-US" altLang="zh-CN" dirty="0" smtClean="0"/>
          </a:p>
          <a:p>
            <a:r>
              <a:rPr lang="en-US" altLang="zh-CN" dirty="0" err="1" smtClean="0"/>
              <a:t>X</a:t>
            </a:r>
            <a:r>
              <a:rPr lang="en-US" altLang="zh-CN" baseline="-25000" dirty="0" err="1" smtClean="0"/>
              <a:t>t</a:t>
            </a:r>
            <a:r>
              <a:rPr lang="en-US" altLang="zh-CN" baseline="-25000" dirty="0" smtClean="0"/>
              <a:t> </a:t>
            </a:r>
            <a:r>
              <a:rPr lang="zh-CN" altLang="en-US" dirty="0" smtClean="0"/>
              <a:t>的值域是</a:t>
            </a:r>
            <a:r>
              <a:rPr lang="en-US" dirty="0" smtClean="0"/>
              <a:t> {1, . . . , S} </a:t>
            </a:r>
            <a:r>
              <a:rPr lang="zh-CN" altLang="en-US" dirty="0" smtClean="0"/>
              <a:t>，</a:t>
            </a:r>
            <a:r>
              <a:rPr lang="zh-CN" altLang="en-US" dirty="0" smtClean="0"/>
              <a:t>例如</a:t>
            </a:r>
            <a:r>
              <a:rPr lang="zh-CN" altLang="en-US" dirty="0" smtClean="0"/>
              <a:t>：</a:t>
            </a:r>
            <a:r>
              <a:rPr lang="en-US" dirty="0" smtClean="0"/>
              <a:t> </a:t>
            </a:r>
            <a:r>
              <a:rPr lang="en-US" altLang="zh-CN" dirty="0" smtClean="0"/>
              <a:t>Rain</a:t>
            </a:r>
            <a:r>
              <a:rPr lang="zh-CN" altLang="en-US" dirty="0" smtClean="0"/>
              <a:t>的值域是</a:t>
            </a:r>
            <a:r>
              <a:rPr lang="en-US" altLang="zh-CN" dirty="0" smtClean="0"/>
              <a:t>{T, F}</a:t>
            </a:r>
            <a:endParaRPr lang="en-US" dirty="0" smtClean="0"/>
          </a:p>
          <a:p>
            <a:r>
              <a:rPr lang="zh-CN" altLang="en-US" dirty="0" smtClean="0"/>
              <a:t>转移模型：</a:t>
            </a:r>
            <a:r>
              <a:rPr lang="en-US" dirty="0" err="1" smtClean="0"/>
              <a:t>T</a:t>
            </a:r>
            <a:r>
              <a:rPr lang="en-US" baseline="-25000" dirty="0" err="1" smtClean="0"/>
              <a:t>ij</a:t>
            </a:r>
            <a:r>
              <a:rPr lang="en-US" dirty="0" smtClean="0"/>
              <a:t> = P(</a:t>
            </a:r>
            <a:r>
              <a:rPr lang="en-US" dirty="0" err="1" smtClean="0"/>
              <a:t>X</a:t>
            </a:r>
            <a:r>
              <a:rPr lang="en-US" baseline="-25000" dirty="0" err="1" smtClean="0"/>
              <a:t>t</a:t>
            </a:r>
            <a:r>
              <a:rPr lang="en-US" dirty="0" smtClean="0"/>
              <a:t> = j|X</a:t>
            </a:r>
            <a:r>
              <a:rPr lang="en-US" baseline="-25000" dirty="0" smtClean="0"/>
              <a:t>t−1</a:t>
            </a:r>
            <a:r>
              <a:rPr lang="en-US" dirty="0" smtClean="0"/>
              <a:t> = </a:t>
            </a:r>
            <a:r>
              <a:rPr lang="en-US" dirty="0" err="1" smtClean="0"/>
              <a:t>i</a:t>
            </a:r>
            <a:r>
              <a:rPr lang="en-US" dirty="0" smtClean="0"/>
              <a:t>), </a:t>
            </a:r>
            <a:r>
              <a:rPr lang="zh-CN" altLang="en-US" dirty="0" smtClean="0"/>
              <a:t>例如：</a:t>
            </a:r>
            <a:r>
              <a:rPr lang="en-US" dirty="0" smtClean="0"/>
              <a:t></a:t>
            </a:r>
          </a:p>
          <a:p>
            <a:endParaRPr lang="en-US" altLang="zh-CN" dirty="0" smtClean="0"/>
          </a:p>
          <a:p>
            <a:endParaRPr lang="en-US" dirty="0" smtClean="0"/>
          </a:p>
          <a:p>
            <a:endParaRPr lang="en-US" altLang="zh-CN" dirty="0" smtClean="0"/>
          </a:p>
          <a:p>
            <a:endParaRPr lang="zh-CN" altLang="en-US" dirty="0"/>
          </a:p>
        </p:txBody>
      </p:sp>
      <p:graphicFrame>
        <p:nvGraphicFramePr>
          <p:cNvPr id="1033" name="Object 9"/>
          <p:cNvGraphicFramePr>
            <a:graphicFrameLocks noChangeAspect="1"/>
          </p:cNvGraphicFramePr>
          <p:nvPr/>
        </p:nvGraphicFramePr>
        <p:xfrm>
          <a:off x="3168629" y="4143380"/>
          <a:ext cx="2254250" cy="1228725"/>
        </p:xfrm>
        <a:graphic>
          <a:graphicData uri="http://schemas.openxmlformats.org/presentationml/2006/ole">
            <p:oleObj spid="_x0000_s1033" name="公式" r:id="rId4" imgW="838080" imgH="457200" progId="Equation.3">
              <p:embed/>
            </p:oleObj>
          </a:graphicData>
        </a:graphic>
      </p:graphicFrame>
      <p:pic>
        <p:nvPicPr>
          <p:cNvPr id="10" name="图片 9" descr="imagesWRWJMDYZ.jpg"/>
          <p:cNvPicPr>
            <a:picLocks noChangeAspect="1"/>
          </p:cNvPicPr>
          <p:nvPr/>
        </p:nvPicPr>
        <p:blipFill>
          <a:blip r:embed="rId5"/>
          <a:stretch>
            <a:fillRect/>
          </a:stretch>
        </p:blipFill>
        <p:spPr>
          <a:xfrm>
            <a:off x="8240727" y="3571876"/>
            <a:ext cx="2143125" cy="21431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隐马尔可夫模型</a:t>
            </a:r>
            <a:endParaRPr lang="zh-CN" altLang="en-US" dirty="0"/>
          </a:p>
        </p:txBody>
      </p:sp>
      <p:sp>
        <p:nvSpPr>
          <p:cNvPr id="3" name="内容占位符 2"/>
          <p:cNvSpPr>
            <a:spLocks noGrp="1"/>
          </p:cNvSpPr>
          <p:nvPr>
            <p:ph idx="1"/>
          </p:nvPr>
        </p:nvSpPr>
        <p:spPr/>
        <p:txBody>
          <a:bodyPr>
            <a:noAutofit/>
          </a:bodyPr>
          <a:lstStyle/>
          <a:p>
            <a:r>
              <a:rPr lang="zh-CN" altLang="en-US" dirty="0" smtClean="0"/>
              <a:t>传感器模型：</a:t>
            </a:r>
            <a:r>
              <a:rPr lang="en-US" dirty="0" smtClean="0"/>
              <a:t> </a:t>
            </a:r>
            <a:r>
              <a:rPr lang="zh-CN" altLang="en-US" dirty="0" smtClean="0"/>
              <a:t>每个时间步用一个对角矩阵</a:t>
            </a:r>
            <a:r>
              <a:rPr lang="en-US" dirty="0" smtClean="0"/>
              <a:t> </a:t>
            </a:r>
            <a:r>
              <a:rPr lang="en-US" dirty="0" err="1" smtClean="0"/>
              <a:t>O</a:t>
            </a:r>
            <a:r>
              <a:rPr lang="en-US" baseline="-25000" dirty="0" err="1"/>
              <a:t>t</a:t>
            </a:r>
            <a:r>
              <a:rPr lang="en-US" baseline="-25000" dirty="0"/>
              <a:t> </a:t>
            </a:r>
            <a:r>
              <a:rPr lang="zh-CN" altLang="en-US" dirty="0" smtClean="0"/>
              <a:t>来描述，其中第</a:t>
            </a:r>
            <a:r>
              <a:rPr lang="en-US" dirty="0" err="1" smtClean="0"/>
              <a:t>i</a:t>
            </a:r>
            <a:r>
              <a:rPr lang="en-US" dirty="0" smtClean="0"/>
              <a:t> </a:t>
            </a:r>
            <a:r>
              <a:rPr lang="zh-CN" altLang="en-US" dirty="0" smtClean="0"/>
              <a:t>列的对角元素值为</a:t>
            </a:r>
            <a:r>
              <a:rPr lang="en-US" dirty="0" smtClean="0"/>
              <a:t>P(</a:t>
            </a:r>
            <a:r>
              <a:rPr lang="en-US" dirty="0" err="1" smtClean="0"/>
              <a:t>e</a:t>
            </a:r>
            <a:r>
              <a:rPr lang="en-US" baseline="-25000" dirty="0" err="1"/>
              <a:t>t</a:t>
            </a:r>
            <a:r>
              <a:rPr lang="en-US" dirty="0" err="1" smtClean="0"/>
              <a:t>|X</a:t>
            </a:r>
            <a:r>
              <a:rPr lang="en-US" baseline="-25000" dirty="0" err="1" smtClean="0"/>
              <a:t>t</a:t>
            </a:r>
            <a:r>
              <a:rPr lang="en-US" baseline="-25000" dirty="0" smtClean="0"/>
              <a:t> </a:t>
            </a:r>
            <a:r>
              <a:rPr lang="en-US" dirty="0" smtClean="0"/>
              <a:t>= </a:t>
            </a:r>
            <a:r>
              <a:rPr lang="en-US" dirty="0" err="1" smtClean="0"/>
              <a:t>i</a:t>
            </a:r>
            <a:r>
              <a:rPr lang="en-US" dirty="0" smtClean="0"/>
              <a:t>) </a:t>
            </a:r>
            <a:r>
              <a:rPr lang="zh-CN" altLang="en-US" dirty="0" smtClean="0"/>
              <a:t>，例如：</a:t>
            </a:r>
            <a:endParaRPr lang="en-US" dirty="0" smtClean="0"/>
          </a:p>
          <a:p>
            <a:endParaRPr lang="en-US" dirty="0"/>
          </a:p>
          <a:p>
            <a:endParaRPr lang="en-US" b="1" dirty="0" smtClean="0"/>
          </a:p>
          <a:p>
            <a:endParaRPr lang="en-US" b="1" dirty="0" smtClean="0"/>
          </a:p>
          <a:p>
            <a:r>
              <a:rPr lang="zh-CN" altLang="en-US" dirty="0" smtClean="0"/>
              <a:t>前向传播计算过程，即滤波推理就变成矩阵运算：</a:t>
            </a:r>
            <a:endParaRPr lang="en-US" altLang="zh-CN" dirty="0" smtClean="0"/>
          </a:p>
          <a:p>
            <a:endParaRPr lang="zh-CN" altLang="en-US" dirty="0"/>
          </a:p>
        </p:txBody>
      </p:sp>
      <p:graphicFrame>
        <p:nvGraphicFramePr>
          <p:cNvPr id="8" name="对象 7"/>
          <p:cNvGraphicFramePr>
            <a:graphicFrameLocks noChangeAspect="1"/>
          </p:cNvGraphicFramePr>
          <p:nvPr/>
        </p:nvGraphicFramePr>
        <p:xfrm>
          <a:off x="4454513" y="2714620"/>
          <a:ext cx="2098697" cy="1240060"/>
        </p:xfrm>
        <a:graphic>
          <a:graphicData uri="http://schemas.openxmlformats.org/presentationml/2006/ole">
            <p:oleObj spid="_x0000_s59394" name="公式" r:id="rId4" imgW="774360" imgH="457200" progId="Equation.3">
              <p:embed/>
            </p:oleObj>
          </a:graphicData>
        </a:graphic>
      </p:graphicFrame>
      <p:graphicFrame>
        <p:nvGraphicFramePr>
          <p:cNvPr id="9" name="对象 8"/>
          <p:cNvGraphicFramePr>
            <a:graphicFrameLocks noChangeAspect="1"/>
          </p:cNvGraphicFramePr>
          <p:nvPr/>
        </p:nvGraphicFramePr>
        <p:xfrm>
          <a:off x="4811713" y="5133124"/>
          <a:ext cx="3143262" cy="1034314"/>
        </p:xfrm>
        <a:graphic>
          <a:graphicData uri="http://schemas.openxmlformats.org/presentationml/2006/ole">
            <p:oleObj spid="_x0000_s59395" name="公式" r:id="rId5" imgW="1002960" imgH="330120" progId="Equation.3">
              <p:embed/>
            </p:oleObj>
          </a:graphicData>
        </a:graphic>
      </p:graphicFrame>
      <p:pic>
        <p:nvPicPr>
          <p:cNvPr id="10" name="图片 9" descr="images112.png"/>
          <p:cNvPicPr>
            <a:picLocks noChangeAspect="1"/>
          </p:cNvPicPr>
          <p:nvPr/>
        </p:nvPicPr>
        <p:blipFill>
          <a:blip r:embed="rId6"/>
          <a:srcRect t="6466" b="9482"/>
          <a:stretch>
            <a:fillRect/>
          </a:stretch>
        </p:blipFill>
        <p:spPr>
          <a:xfrm>
            <a:off x="8597917" y="214290"/>
            <a:ext cx="1510445" cy="135732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28604"/>
            <a:ext cx="6669091" cy="857256"/>
          </a:xfrm>
        </p:spPr>
        <p:txBody>
          <a:bodyPr/>
          <a:lstStyle/>
          <a:p>
            <a:r>
              <a:rPr lang="zh-CN" altLang="en-US" dirty="0" smtClean="0"/>
              <a:t>隐马尔可夫模型滤波</a:t>
            </a:r>
            <a:r>
              <a:rPr lang="zh-CN" altLang="en-US" dirty="0" smtClean="0"/>
              <a:t>示例</a:t>
            </a:r>
            <a:endParaRPr lang="zh-CN" altLang="en-US" dirty="0"/>
          </a:p>
        </p:txBody>
      </p:sp>
      <p:pic>
        <p:nvPicPr>
          <p:cNvPr id="5122" name="Picture 2"/>
          <p:cNvPicPr>
            <a:picLocks noGrp="1" noChangeAspect="1" noChangeArrowheads="1"/>
          </p:cNvPicPr>
          <p:nvPr>
            <p:ph idx="1"/>
          </p:nvPr>
        </p:nvPicPr>
        <p:blipFill>
          <a:blip r:embed="rId4"/>
          <a:srcRect/>
          <a:stretch>
            <a:fillRect/>
          </a:stretch>
        </p:blipFill>
        <p:spPr bwMode="auto">
          <a:xfrm>
            <a:off x="6454777" y="714356"/>
            <a:ext cx="5357250" cy="2858802"/>
          </a:xfrm>
          <a:prstGeom prst="rect">
            <a:avLst/>
          </a:prstGeom>
          <a:noFill/>
          <a:ln w="9525">
            <a:noFill/>
            <a:miter lim="800000"/>
            <a:headEnd/>
            <a:tailEnd/>
          </a:ln>
          <a:effectLst/>
        </p:spPr>
      </p:pic>
      <p:graphicFrame>
        <p:nvGraphicFramePr>
          <p:cNvPr id="51201" name="Object 1"/>
          <p:cNvGraphicFramePr>
            <a:graphicFrameLocks noChangeAspect="1"/>
          </p:cNvGraphicFramePr>
          <p:nvPr/>
        </p:nvGraphicFramePr>
        <p:xfrm>
          <a:off x="954051" y="4000504"/>
          <a:ext cx="9572692" cy="2226305"/>
        </p:xfrm>
        <a:graphic>
          <a:graphicData uri="http://schemas.openxmlformats.org/presentationml/2006/ole">
            <p:oleObj spid="_x0000_s66562" name="公式" r:id="rId5" imgW="4038480" imgH="9396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隐马尔可夫模型</a:t>
            </a:r>
            <a:endParaRPr lang="zh-CN" altLang="en-US" dirty="0"/>
          </a:p>
        </p:txBody>
      </p:sp>
      <p:sp>
        <p:nvSpPr>
          <p:cNvPr id="3" name="内容占位符 2"/>
          <p:cNvSpPr>
            <a:spLocks noGrp="1"/>
          </p:cNvSpPr>
          <p:nvPr>
            <p:ph idx="1"/>
          </p:nvPr>
        </p:nvSpPr>
        <p:spPr/>
        <p:txBody>
          <a:bodyPr>
            <a:noAutofit/>
          </a:bodyPr>
          <a:lstStyle/>
          <a:p>
            <a:r>
              <a:rPr lang="zh-CN" altLang="en-US" dirty="0" smtClean="0"/>
              <a:t>传感器模型：</a:t>
            </a:r>
            <a:r>
              <a:rPr lang="en-US" dirty="0" smtClean="0"/>
              <a:t> </a:t>
            </a:r>
            <a:r>
              <a:rPr lang="zh-CN" altLang="en-US" dirty="0" smtClean="0"/>
              <a:t>每个时间步用一个对角矩阵</a:t>
            </a:r>
            <a:r>
              <a:rPr lang="en-US" dirty="0" smtClean="0"/>
              <a:t> </a:t>
            </a:r>
            <a:r>
              <a:rPr lang="en-US" dirty="0" err="1" smtClean="0"/>
              <a:t>O</a:t>
            </a:r>
            <a:r>
              <a:rPr lang="en-US" baseline="-25000" dirty="0" err="1"/>
              <a:t>t</a:t>
            </a:r>
            <a:r>
              <a:rPr lang="en-US" baseline="-25000" dirty="0"/>
              <a:t> </a:t>
            </a:r>
            <a:r>
              <a:rPr lang="zh-CN" altLang="en-US" dirty="0" smtClean="0"/>
              <a:t>来描述，其中第</a:t>
            </a:r>
            <a:r>
              <a:rPr lang="en-US" dirty="0" err="1" smtClean="0"/>
              <a:t>i</a:t>
            </a:r>
            <a:r>
              <a:rPr lang="en-US" dirty="0" smtClean="0"/>
              <a:t> </a:t>
            </a:r>
            <a:r>
              <a:rPr lang="zh-CN" altLang="en-US" dirty="0" smtClean="0"/>
              <a:t>列的对角元素值为</a:t>
            </a:r>
            <a:r>
              <a:rPr lang="en-US" dirty="0" smtClean="0"/>
              <a:t>P(</a:t>
            </a:r>
            <a:r>
              <a:rPr lang="en-US" dirty="0" err="1" smtClean="0"/>
              <a:t>e</a:t>
            </a:r>
            <a:r>
              <a:rPr lang="en-US" baseline="-25000" dirty="0" err="1"/>
              <a:t>t</a:t>
            </a:r>
            <a:r>
              <a:rPr lang="en-US" dirty="0" err="1" smtClean="0"/>
              <a:t>|X</a:t>
            </a:r>
            <a:r>
              <a:rPr lang="en-US" baseline="-25000" dirty="0" err="1" smtClean="0"/>
              <a:t>t</a:t>
            </a:r>
            <a:r>
              <a:rPr lang="en-US" baseline="-25000" dirty="0" smtClean="0"/>
              <a:t> </a:t>
            </a:r>
            <a:r>
              <a:rPr lang="en-US" dirty="0" smtClean="0"/>
              <a:t>= </a:t>
            </a:r>
            <a:r>
              <a:rPr lang="en-US" dirty="0" err="1" smtClean="0"/>
              <a:t>i</a:t>
            </a:r>
            <a:r>
              <a:rPr lang="en-US" dirty="0" smtClean="0"/>
              <a:t>) </a:t>
            </a:r>
            <a:r>
              <a:rPr lang="zh-CN" altLang="en-US" dirty="0" smtClean="0"/>
              <a:t>，例如：</a:t>
            </a:r>
            <a:endParaRPr lang="en-US" dirty="0" smtClean="0"/>
          </a:p>
          <a:p>
            <a:endParaRPr lang="en-US" dirty="0"/>
          </a:p>
          <a:p>
            <a:endParaRPr lang="en-US" b="1" dirty="0" smtClean="0"/>
          </a:p>
          <a:p>
            <a:r>
              <a:rPr lang="zh-CN" altLang="en-US" dirty="0" smtClean="0"/>
              <a:t>前向和后向信息表示成列向量，则前向和后向传播计算过程就变成矩阵运算：</a:t>
            </a:r>
            <a:endParaRPr lang="en-US" altLang="zh-CN" dirty="0" smtClean="0"/>
          </a:p>
          <a:p>
            <a:endParaRPr lang="zh-CN" altLang="en-US" dirty="0"/>
          </a:p>
        </p:txBody>
      </p:sp>
      <p:graphicFrame>
        <p:nvGraphicFramePr>
          <p:cNvPr id="8" name="对象 7"/>
          <p:cNvGraphicFramePr>
            <a:graphicFrameLocks noChangeAspect="1"/>
          </p:cNvGraphicFramePr>
          <p:nvPr/>
        </p:nvGraphicFramePr>
        <p:xfrm>
          <a:off x="4454513" y="2714620"/>
          <a:ext cx="2098697" cy="1240060"/>
        </p:xfrm>
        <a:graphic>
          <a:graphicData uri="http://schemas.openxmlformats.org/presentationml/2006/ole">
            <p:oleObj spid="_x0000_s30723" name="公式" r:id="rId4" imgW="774360" imgH="457200" progId="Equation.3">
              <p:embed/>
            </p:oleObj>
          </a:graphicData>
        </a:graphic>
      </p:graphicFrame>
      <p:graphicFrame>
        <p:nvGraphicFramePr>
          <p:cNvPr id="9" name="对象 8"/>
          <p:cNvGraphicFramePr>
            <a:graphicFrameLocks noChangeAspect="1"/>
          </p:cNvGraphicFramePr>
          <p:nvPr/>
        </p:nvGraphicFramePr>
        <p:xfrm>
          <a:off x="4786313" y="4603750"/>
          <a:ext cx="2600325" cy="1377950"/>
        </p:xfrm>
        <a:graphic>
          <a:graphicData uri="http://schemas.openxmlformats.org/presentationml/2006/ole">
            <p:oleObj spid="_x0000_s30724" name="公式" r:id="rId5" imgW="1054080" imgH="558720" progId="Equation.3">
              <p:embed/>
            </p:oleObj>
          </a:graphicData>
        </a:graphic>
      </p:graphicFrame>
      <p:pic>
        <p:nvPicPr>
          <p:cNvPr id="10" name="图片 9" descr="images112.png"/>
          <p:cNvPicPr>
            <a:picLocks noChangeAspect="1"/>
          </p:cNvPicPr>
          <p:nvPr/>
        </p:nvPicPr>
        <p:blipFill>
          <a:blip r:embed="rId6"/>
          <a:srcRect t="6466" b="9482"/>
          <a:stretch>
            <a:fillRect/>
          </a:stretch>
        </p:blipFill>
        <p:spPr>
          <a:xfrm>
            <a:off x="8597917" y="214290"/>
            <a:ext cx="1510445" cy="135732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卡尔曼滤波器</a:t>
            </a:r>
            <a:endParaRPr lang="zh-CN" altLang="en-US" dirty="0"/>
          </a:p>
        </p:txBody>
      </p:sp>
      <p:sp>
        <p:nvSpPr>
          <p:cNvPr id="3" name="内容占位符 2"/>
          <p:cNvSpPr>
            <a:spLocks noGrp="1"/>
          </p:cNvSpPr>
          <p:nvPr>
            <p:ph idx="1"/>
          </p:nvPr>
        </p:nvSpPr>
        <p:spPr/>
        <p:txBody>
          <a:bodyPr/>
          <a:lstStyle/>
          <a:p>
            <a:r>
              <a:rPr lang="zh-CN" altLang="en-US" dirty="0" smtClean="0"/>
              <a:t>系统模型由连续变量集描述，比如跟踪一只飞行的小鸟</a:t>
            </a:r>
            <a:endParaRPr lang="en-US" altLang="zh-CN" dirty="0" smtClean="0"/>
          </a:p>
          <a:p>
            <a:endParaRPr lang="en-US" altLang="zh-CN" dirty="0" smtClean="0"/>
          </a:p>
          <a:p>
            <a:endParaRPr lang="en-US" altLang="zh-CN" dirty="0" smtClean="0"/>
          </a:p>
          <a:p>
            <a:endParaRPr lang="en-US" altLang="zh-CN" dirty="0" smtClean="0"/>
          </a:p>
          <a:p>
            <a:r>
              <a:rPr lang="zh-CN" altLang="en-US" dirty="0" smtClean="0"/>
              <a:t>概率密度分布：</a:t>
            </a:r>
            <a:endParaRPr lang="en-US" altLang="zh-CN" dirty="0" smtClean="0"/>
          </a:p>
          <a:p>
            <a:pPr>
              <a:buNone/>
            </a:pPr>
            <a:r>
              <a:rPr lang="en-US" altLang="zh-CN" dirty="0" smtClean="0"/>
              <a:t>                    </a:t>
            </a:r>
            <a:r>
              <a:rPr lang="zh-CN" altLang="en-US" dirty="0" smtClean="0"/>
              <a:t>高斯先验，线性高斯转换模型和传感器模型</a:t>
            </a:r>
            <a:endParaRPr lang="zh-CN" altLang="en-US" dirty="0"/>
          </a:p>
        </p:txBody>
      </p:sp>
      <p:graphicFrame>
        <p:nvGraphicFramePr>
          <p:cNvPr id="4" name="对象 3"/>
          <p:cNvGraphicFramePr>
            <a:graphicFrameLocks noChangeAspect="1"/>
          </p:cNvGraphicFramePr>
          <p:nvPr/>
        </p:nvGraphicFramePr>
        <p:xfrm>
          <a:off x="3319463" y="2603500"/>
          <a:ext cx="2984500" cy="793750"/>
        </p:xfrm>
        <a:graphic>
          <a:graphicData uri="http://schemas.openxmlformats.org/presentationml/2006/ole">
            <p:oleObj spid="_x0000_s22530" name="公式" r:id="rId4" imgW="1193760" imgH="317160" progId="Equation.3">
              <p:embed/>
            </p:oleObj>
          </a:graphicData>
        </a:graphic>
      </p:graphicFrame>
      <p:pic>
        <p:nvPicPr>
          <p:cNvPr id="5" name="图片 4" descr="imagesNDM9535V.png"/>
          <p:cNvPicPr>
            <a:picLocks noChangeAspect="1"/>
          </p:cNvPicPr>
          <p:nvPr/>
        </p:nvPicPr>
        <p:blipFill>
          <a:blip r:embed="rId5"/>
          <a:stretch>
            <a:fillRect/>
          </a:stretch>
        </p:blipFill>
        <p:spPr>
          <a:xfrm>
            <a:off x="7954975" y="2357430"/>
            <a:ext cx="2867025" cy="1600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更新高斯分布</a:t>
            </a:r>
            <a:endParaRPr lang="zh-CN" altLang="en-US" dirty="0"/>
          </a:p>
        </p:txBody>
      </p:sp>
      <p:sp>
        <p:nvSpPr>
          <p:cNvPr id="3" name="内容占位符 2"/>
          <p:cNvSpPr>
            <a:spLocks noGrp="1"/>
          </p:cNvSpPr>
          <p:nvPr>
            <p:ph idx="1"/>
          </p:nvPr>
        </p:nvSpPr>
        <p:spPr>
          <a:xfrm>
            <a:off x="668299" y="1357298"/>
            <a:ext cx="10975658" cy="4525963"/>
          </a:xfrm>
        </p:spPr>
        <p:txBody>
          <a:bodyPr>
            <a:normAutofit lnSpcReduction="10000"/>
          </a:bodyPr>
          <a:lstStyle/>
          <a:p>
            <a:r>
              <a:rPr lang="zh-CN" altLang="en-US" dirty="0" smtClean="0"/>
              <a:t>预测步骤：如果                   是高斯，则预测运算结果也是一个高斯分布：</a:t>
            </a:r>
            <a:endParaRPr lang="en-US" altLang="zh-CN" dirty="0" smtClean="0"/>
          </a:p>
          <a:p>
            <a:endParaRPr lang="en-US" altLang="zh-CN" dirty="0" smtClean="0"/>
          </a:p>
          <a:p>
            <a:endParaRPr lang="en-US" altLang="zh-CN" dirty="0" smtClean="0"/>
          </a:p>
          <a:p>
            <a:r>
              <a:rPr lang="zh-CN" altLang="en-US" dirty="0" smtClean="0"/>
              <a:t>更新运算结果也是高斯分布：</a:t>
            </a:r>
            <a:endParaRPr lang="en-US" altLang="zh-CN" dirty="0" smtClean="0"/>
          </a:p>
          <a:p>
            <a:endParaRPr lang="en-US" altLang="zh-CN" dirty="0" smtClean="0"/>
          </a:p>
          <a:p>
            <a:endParaRPr lang="en-US" altLang="zh-CN" dirty="0" smtClean="0"/>
          </a:p>
          <a:p>
            <a:r>
              <a:rPr lang="zh-CN" altLang="en-US" dirty="0" smtClean="0"/>
              <a:t>所以任何时刻                    都是高斯分布：</a:t>
            </a:r>
            <a:endParaRPr lang="en-US" altLang="zh-CN" dirty="0" smtClean="0"/>
          </a:p>
          <a:p>
            <a:endParaRPr lang="zh-CN" altLang="en-US" dirty="0"/>
          </a:p>
        </p:txBody>
      </p:sp>
      <p:graphicFrame>
        <p:nvGraphicFramePr>
          <p:cNvPr id="24579" name="Object 3"/>
          <p:cNvGraphicFramePr>
            <a:graphicFrameLocks noChangeAspect="1"/>
          </p:cNvGraphicFramePr>
          <p:nvPr/>
        </p:nvGraphicFramePr>
        <p:xfrm>
          <a:off x="3954447" y="1428736"/>
          <a:ext cx="1643063" cy="500062"/>
        </p:xfrm>
        <a:graphic>
          <a:graphicData uri="http://schemas.openxmlformats.org/presentationml/2006/ole">
            <p:oleObj spid="_x0000_s24579" name="公式" r:id="rId4" imgW="660240" imgH="228600" progId="Equation.3">
              <p:embed/>
            </p:oleObj>
          </a:graphicData>
        </a:graphic>
      </p:graphicFrame>
      <p:graphicFrame>
        <p:nvGraphicFramePr>
          <p:cNvPr id="24580" name="Object 4"/>
          <p:cNvGraphicFramePr>
            <a:graphicFrameLocks noChangeAspect="1"/>
          </p:cNvGraphicFramePr>
          <p:nvPr/>
        </p:nvGraphicFramePr>
        <p:xfrm>
          <a:off x="1841500" y="2286000"/>
          <a:ext cx="6288088" cy="693738"/>
        </p:xfrm>
        <a:graphic>
          <a:graphicData uri="http://schemas.openxmlformats.org/presentationml/2006/ole">
            <p:oleObj spid="_x0000_s24580" name="公式" r:id="rId5" imgW="2527200" imgH="317160" progId="Equation.3">
              <p:embed/>
            </p:oleObj>
          </a:graphicData>
        </a:graphic>
      </p:graphicFrame>
      <p:graphicFrame>
        <p:nvGraphicFramePr>
          <p:cNvPr id="24581" name="Object 5"/>
          <p:cNvGraphicFramePr>
            <a:graphicFrameLocks noChangeAspect="1"/>
          </p:cNvGraphicFramePr>
          <p:nvPr/>
        </p:nvGraphicFramePr>
        <p:xfrm>
          <a:off x="1596993" y="4071942"/>
          <a:ext cx="6383338" cy="498475"/>
        </p:xfrm>
        <a:graphic>
          <a:graphicData uri="http://schemas.openxmlformats.org/presentationml/2006/ole">
            <p:oleObj spid="_x0000_s24581" name="公式" r:id="rId6" imgW="2565360" imgH="228600" progId="Equation.3">
              <p:embed/>
            </p:oleObj>
          </a:graphicData>
        </a:graphic>
      </p:graphicFrame>
      <p:graphicFrame>
        <p:nvGraphicFramePr>
          <p:cNvPr id="24583" name="Object 7"/>
          <p:cNvGraphicFramePr>
            <a:graphicFrameLocks noChangeAspect="1"/>
          </p:cNvGraphicFramePr>
          <p:nvPr/>
        </p:nvGraphicFramePr>
        <p:xfrm>
          <a:off x="3668695" y="5000636"/>
          <a:ext cx="1643063" cy="500062"/>
        </p:xfrm>
        <a:graphic>
          <a:graphicData uri="http://schemas.openxmlformats.org/presentationml/2006/ole">
            <p:oleObj spid="_x0000_s24583" name="公式" r:id="rId7" imgW="660240" imgH="228600" progId="Equation.3">
              <p:embed/>
            </p:oleObj>
          </a:graphicData>
        </a:graphic>
      </p:graphicFrame>
      <p:graphicFrame>
        <p:nvGraphicFramePr>
          <p:cNvPr id="10" name="对象 9"/>
          <p:cNvGraphicFramePr>
            <a:graphicFrameLocks noChangeAspect="1"/>
          </p:cNvGraphicFramePr>
          <p:nvPr/>
        </p:nvGraphicFramePr>
        <p:xfrm>
          <a:off x="8097851" y="5000636"/>
          <a:ext cx="1259909" cy="533038"/>
        </p:xfrm>
        <a:graphic>
          <a:graphicData uri="http://schemas.openxmlformats.org/presentationml/2006/ole">
            <p:oleObj spid="_x0000_s24584" name="公式" r:id="rId8" imgW="622080" imgH="228600" progId="Equation.3">
              <p:embed/>
            </p:oleObj>
          </a:graphicData>
        </a:graphic>
      </p:graphicFrame>
      <p:pic>
        <p:nvPicPr>
          <p:cNvPr id="12" name="图片 11" descr="untitled113.png"/>
          <p:cNvPicPr>
            <a:picLocks noChangeAspect="1"/>
          </p:cNvPicPr>
          <p:nvPr/>
        </p:nvPicPr>
        <p:blipFill>
          <a:blip r:embed="rId9"/>
          <a:stretch>
            <a:fillRect/>
          </a:stretch>
        </p:blipFill>
        <p:spPr>
          <a:xfrm>
            <a:off x="9169421" y="2428868"/>
            <a:ext cx="1474117" cy="185738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简单的一维实例</a:t>
            </a:r>
            <a:endParaRPr lang="zh-CN" altLang="en-US" dirty="0"/>
          </a:p>
        </p:txBody>
      </p:sp>
      <p:graphicFrame>
        <p:nvGraphicFramePr>
          <p:cNvPr id="4" name="内容占位符 3"/>
          <p:cNvGraphicFramePr>
            <a:graphicFrameLocks noChangeAspect="1"/>
          </p:cNvGraphicFramePr>
          <p:nvPr>
            <p:ph idx="1"/>
          </p:nvPr>
        </p:nvGraphicFramePr>
        <p:xfrm>
          <a:off x="596861" y="1643050"/>
          <a:ext cx="10930014" cy="4722347"/>
        </p:xfrm>
        <a:graphic>
          <a:graphicData uri="http://schemas.openxmlformats.org/presentationml/2006/ole">
            <p:oleObj spid="_x0000_s29698" name="公式" r:id="rId4" imgW="4520880" imgH="2031840" progId="Equation.3">
              <p:embed/>
            </p:oleObj>
          </a:graphicData>
        </a:graphic>
      </p:graphicFrame>
      <p:pic>
        <p:nvPicPr>
          <p:cNvPr id="5" name="图片 4" descr="untitled116.png"/>
          <p:cNvPicPr>
            <a:picLocks noChangeAspect="1"/>
          </p:cNvPicPr>
          <p:nvPr/>
        </p:nvPicPr>
        <p:blipFill>
          <a:blip r:embed="rId5"/>
          <a:srcRect l="20000" r="23333"/>
          <a:stretch>
            <a:fillRect/>
          </a:stretch>
        </p:blipFill>
        <p:spPr>
          <a:xfrm>
            <a:off x="9883801" y="3786190"/>
            <a:ext cx="1214446" cy="2143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简单的一维实例</a:t>
            </a:r>
            <a:endParaRPr lang="zh-CN" altLang="en-US" dirty="0"/>
          </a:p>
        </p:txBody>
      </p:sp>
      <p:graphicFrame>
        <p:nvGraphicFramePr>
          <p:cNvPr id="4" name="内容占位符 3"/>
          <p:cNvGraphicFramePr>
            <a:graphicFrameLocks noChangeAspect="1"/>
          </p:cNvGraphicFramePr>
          <p:nvPr>
            <p:ph idx="1"/>
          </p:nvPr>
        </p:nvGraphicFramePr>
        <p:xfrm>
          <a:off x="1954183" y="1785926"/>
          <a:ext cx="7643827" cy="2614555"/>
        </p:xfrm>
        <a:graphic>
          <a:graphicData uri="http://schemas.openxmlformats.org/presentationml/2006/ole">
            <p:oleObj spid="_x0000_s67586" name="公式" r:id="rId4" imgW="3377880" imgH="1155600" progId="Equation.3">
              <p:embed/>
            </p:oleObj>
          </a:graphicData>
        </a:graphic>
      </p:graphicFrame>
      <p:pic>
        <p:nvPicPr>
          <p:cNvPr id="5" name="图片 4" descr="untitled116.png"/>
          <p:cNvPicPr>
            <a:picLocks noChangeAspect="1"/>
          </p:cNvPicPr>
          <p:nvPr/>
        </p:nvPicPr>
        <p:blipFill>
          <a:blip r:embed="rId5"/>
          <a:srcRect l="20000" r="23333"/>
          <a:stretch>
            <a:fillRect/>
          </a:stretch>
        </p:blipFill>
        <p:spPr>
          <a:xfrm>
            <a:off x="9883801" y="3786190"/>
            <a:ext cx="1214446" cy="21431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简单的一维实例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5604" name="Picture 4"/>
          <p:cNvPicPr>
            <a:picLocks noChangeAspect="1" noChangeArrowheads="1"/>
          </p:cNvPicPr>
          <p:nvPr/>
        </p:nvPicPr>
        <p:blipFill>
          <a:blip r:embed="rId3"/>
          <a:srcRect/>
          <a:stretch>
            <a:fillRect/>
          </a:stretch>
        </p:blipFill>
        <p:spPr bwMode="auto">
          <a:xfrm>
            <a:off x="3025753" y="1857364"/>
            <a:ext cx="6643734" cy="43112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时间上的概率推理</a:t>
            </a:r>
            <a:endParaRPr lang="zh-CN" altLang="en-US" dirty="0"/>
          </a:p>
        </p:txBody>
      </p:sp>
      <p:sp>
        <p:nvSpPr>
          <p:cNvPr id="3" name="内容占位符 2"/>
          <p:cNvSpPr>
            <a:spLocks noGrp="1"/>
          </p:cNvSpPr>
          <p:nvPr>
            <p:ph idx="1"/>
          </p:nvPr>
        </p:nvSpPr>
        <p:spPr>
          <a:xfrm>
            <a:off x="609759" y="1600201"/>
            <a:ext cx="11345744" cy="4525963"/>
          </a:xfrm>
        </p:spPr>
        <p:txBody>
          <a:bodyPr>
            <a:normAutofit/>
          </a:bodyPr>
          <a:lstStyle/>
          <a:p>
            <a:r>
              <a:rPr lang="zh-CN" altLang="en-US" dirty="0" smtClean="0"/>
              <a:t>世界在变化，需要跟踪和预测它</a:t>
            </a:r>
            <a:endParaRPr lang="en-US" altLang="zh-CN" dirty="0" smtClean="0"/>
          </a:p>
          <a:p>
            <a:r>
              <a:rPr lang="zh-CN" altLang="en-US" dirty="0" smtClean="0"/>
              <a:t>基本思想：每个时间步根据新的证据变量更新世界状态</a:t>
            </a:r>
            <a:endParaRPr lang="en-US" altLang="zh-CN" dirty="0" smtClean="0"/>
          </a:p>
          <a:p>
            <a:pPr lvl="1"/>
            <a:r>
              <a:rPr lang="en-US" altLang="zh-CN" sz="3200" dirty="0" err="1" smtClean="0"/>
              <a:t>X</a:t>
            </a:r>
            <a:r>
              <a:rPr lang="en-US" altLang="zh-CN" sz="3200" baseline="-25000" dirty="0" err="1" smtClean="0"/>
              <a:t>t</a:t>
            </a:r>
            <a:r>
              <a:rPr lang="en-US" altLang="zh-CN" sz="3200" dirty="0" smtClean="0"/>
              <a:t>=</a:t>
            </a:r>
            <a:r>
              <a:rPr lang="zh-CN" altLang="en-US" sz="3200" dirty="0" smtClean="0"/>
              <a:t>在时间</a:t>
            </a:r>
            <a:r>
              <a:rPr lang="en-US" altLang="zh-CN" sz="3200" dirty="0" smtClean="0"/>
              <a:t>t</a:t>
            </a:r>
            <a:r>
              <a:rPr lang="zh-CN" altLang="en-US" sz="3200" dirty="0" smtClean="0"/>
              <a:t>不可观察变量集</a:t>
            </a:r>
            <a:endParaRPr lang="en-US" altLang="zh-CN" sz="3200" dirty="0" smtClean="0"/>
          </a:p>
          <a:p>
            <a:pPr lvl="1">
              <a:buNone/>
            </a:pPr>
            <a:r>
              <a:rPr lang="zh-CN" altLang="en-US" sz="3200" dirty="0" smtClean="0"/>
              <a:t>    比如糖尿病控制中：</a:t>
            </a:r>
            <a:r>
              <a:rPr lang="en-US" sz="3200" dirty="0" smtClean="0"/>
              <a:t> </a:t>
            </a:r>
            <a:r>
              <a:rPr lang="en-US" sz="3200" dirty="0" err="1" smtClean="0"/>
              <a:t>BloodSugar</a:t>
            </a:r>
            <a:r>
              <a:rPr lang="en-US" sz="3200" baseline="-25000" dirty="0" err="1" smtClean="0"/>
              <a:t>t</a:t>
            </a:r>
            <a:r>
              <a:rPr lang="en-US" sz="3200" dirty="0" smtClean="0"/>
              <a:t>, </a:t>
            </a:r>
            <a:r>
              <a:rPr lang="en-US" sz="3200" dirty="0" err="1" smtClean="0"/>
              <a:t>StomachContents</a:t>
            </a:r>
            <a:r>
              <a:rPr lang="en-US" sz="3200" baseline="-25000" dirty="0" err="1" smtClean="0"/>
              <a:t>t</a:t>
            </a:r>
            <a:endParaRPr lang="en-US" altLang="zh-CN" sz="3200" dirty="0" smtClean="0"/>
          </a:p>
          <a:p>
            <a:pPr lvl="1"/>
            <a:r>
              <a:rPr lang="en-US" altLang="zh-CN" sz="3200" dirty="0" smtClean="0"/>
              <a:t>E</a:t>
            </a:r>
            <a:r>
              <a:rPr lang="en-US" altLang="zh-CN" sz="3200" baseline="-25000" dirty="0" smtClean="0"/>
              <a:t>t</a:t>
            </a:r>
            <a:r>
              <a:rPr lang="en-US" altLang="zh-CN" sz="3200" dirty="0" smtClean="0"/>
              <a:t>=</a:t>
            </a:r>
            <a:r>
              <a:rPr lang="zh-CN" altLang="en-US" sz="3200" dirty="0" smtClean="0"/>
              <a:t>在时间</a:t>
            </a:r>
            <a:r>
              <a:rPr lang="en-US" altLang="zh-CN" sz="3200" dirty="0" smtClean="0"/>
              <a:t>t</a:t>
            </a:r>
            <a:r>
              <a:rPr lang="zh-CN" altLang="en-US" sz="3200" dirty="0" smtClean="0"/>
              <a:t>可观察变量集</a:t>
            </a:r>
            <a:endParaRPr lang="en-US" altLang="zh-CN" sz="3200" dirty="0" smtClean="0"/>
          </a:p>
          <a:p>
            <a:pPr lvl="1">
              <a:buNone/>
            </a:pPr>
            <a:r>
              <a:rPr lang="zh-CN" altLang="en-US" sz="3200" dirty="0" smtClean="0"/>
              <a:t>    比如糖尿病控制中：</a:t>
            </a:r>
            <a:r>
              <a:rPr lang="en-US" sz="3200" dirty="0" smtClean="0"/>
              <a:t> </a:t>
            </a:r>
            <a:r>
              <a:rPr lang="en-US" sz="3200" dirty="0" err="1" smtClean="0"/>
              <a:t>MeasuredBloodSugar</a:t>
            </a:r>
            <a:r>
              <a:rPr lang="en-US" sz="3200" baseline="-25000" dirty="0" err="1" smtClean="0"/>
              <a:t>t</a:t>
            </a:r>
            <a:r>
              <a:rPr lang="en-US" sz="3200" dirty="0" smtClean="0"/>
              <a:t>, </a:t>
            </a:r>
            <a:r>
              <a:rPr lang="en-US" sz="3200" dirty="0" err="1" smtClean="0"/>
              <a:t>PulseRate</a:t>
            </a:r>
            <a:r>
              <a:rPr lang="en-US" sz="3200" baseline="-25000" dirty="0" err="1" smtClean="0"/>
              <a:t>t</a:t>
            </a:r>
            <a:r>
              <a:rPr lang="en-US" sz="3200" dirty="0" smtClean="0"/>
              <a:t>, </a:t>
            </a:r>
            <a:r>
              <a:rPr lang="en-US" sz="3200" dirty="0" err="1" smtClean="0"/>
              <a:t>FoodEaten</a:t>
            </a:r>
            <a:r>
              <a:rPr lang="en-US" sz="3200" baseline="-25000" dirty="0" err="1" smtClean="0"/>
              <a:t>t</a:t>
            </a:r>
            <a:endParaRPr lang="zh-CN" altLang="en-US" sz="3200" dirty="0"/>
          </a:p>
        </p:txBody>
      </p:sp>
      <p:pic>
        <p:nvPicPr>
          <p:cNvPr id="4" name="图片 3" descr="untitled11.png"/>
          <p:cNvPicPr>
            <a:picLocks noChangeAspect="1"/>
          </p:cNvPicPr>
          <p:nvPr/>
        </p:nvPicPr>
        <p:blipFill>
          <a:blip r:embed="rId3">
            <a:lum contrast="40000"/>
          </a:blip>
          <a:srcRect l="9868" t="3394" r="17763" b="4977"/>
          <a:stretch>
            <a:fillRect/>
          </a:stretch>
        </p:blipFill>
        <p:spPr>
          <a:xfrm>
            <a:off x="9883801" y="500042"/>
            <a:ext cx="1143008" cy="140278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596861" y="1571612"/>
            <a:ext cx="10975658" cy="3508653"/>
          </a:xfrm>
          <a:prstGeom prst="rect">
            <a:avLst/>
          </a:prstGeom>
          <a:noFill/>
        </p:spPr>
        <p:txBody>
          <a:bodyPr wrap="square" rtlCol="0">
            <a:spAutoFit/>
          </a:bodyPr>
          <a:lstStyle/>
          <a:p>
            <a:pPr>
              <a:spcBef>
                <a:spcPts val="1200"/>
              </a:spcBef>
              <a:spcAft>
                <a:spcPts val="600"/>
              </a:spcAft>
            </a:pPr>
            <a:r>
              <a:rPr lang="zh-CN" altLang="en-US" b="1" dirty="0" smtClean="0"/>
              <a:t>转移模型</a:t>
            </a:r>
            <a:r>
              <a:rPr lang="zh-CN" altLang="en-US" dirty="0" smtClean="0"/>
              <a:t>即世界如何演变的，描述了给定过去时间的世界状态条件下，当前时间状态变量的概率分布：</a:t>
            </a:r>
            <a:endParaRPr lang="en-US" altLang="zh-CN" dirty="0" smtClean="0"/>
          </a:p>
          <a:p>
            <a:pPr>
              <a:spcBef>
                <a:spcPts val="1200"/>
              </a:spcBef>
              <a:spcAft>
                <a:spcPts val="600"/>
              </a:spcAft>
            </a:pPr>
            <a:r>
              <a:rPr lang="zh-CN" altLang="en-US" b="1" dirty="0" smtClean="0"/>
              <a:t>传感器模型</a:t>
            </a:r>
            <a:r>
              <a:rPr lang="zh-CN" altLang="en-US" dirty="0" smtClean="0"/>
              <a:t>，有时也称为观察模型，即证据变量如何得到他们的值，描述了给定当前世界状态条件下，每个感知的概率分布：</a:t>
            </a:r>
            <a:endParaRPr lang="en-US" altLang="zh-CN" dirty="0" smtClean="0"/>
          </a:p>
          <a:p>
            <a:pPr>
              <a:spcBef>
                <a:spcPts val="1200"/>
              </a:spcBef>
              <a:spcAft>
                <a:spcPts val="600"/>
              </a:spcAft>
            </a:pPr>
            <a:r>
              <a:rPr lang="zh-CN" altLang="en-US" dirty="0" smtClean="0"/>
              <a:t>还需要指定世界是如何开始的，即先验概率分布：</a:t>
            </a:r>
            <a:endParaRPr lang="zh-CN" altLang="en-US" dirty="0"/>
          </a:p>
        </p:txBody>
      </p:sp>
      <p:graphicFrame>
        <p:nvGraphicFramePr>
          <p:cNvPr id="26626" name="Object 2"/>
          <p:cNvGraphicFramePr>
            <a:graphicFrameLocks noChangeAspect="1"/>
          </p:cNvGraphicFramePr>
          <p:nvPr/>
        </p:nvGraphicFramePr>
        <p:xfrm>
          <a:off x="9097983" y="2071678"/>
          <a:ext cx="2071702" cy="528610"/>
        </p:xfrm>
        <a:graphic>
          <a:graphicData uri="http://schemas.openxmlformats.org/presentationml/2006/ole">
            <p:oleObj spid="_x0000_s26626" name="公式" r:id="rId4" imgW="825480" imgH="228600" progId="Equation.3">
              <p:embed/>
            </p:oleObj>
          </a:graphicData>
        </a:graphic>
      </p:graphicFrame>
      <p:graphicFrame>
        <p:nvGraphicFramePr>
          <p:cNvPr id="26627" name="Object 3"/>
          <p:cNvGraphicFramePr>
            <a:graphicFrameLocks noChangeAspect="1"/>
          </p:cNvGraphicFramePr>
          <p:nvPr/>
        </p:nvGraphicFramePr>
        <p:xfrm>
          <a:off x="3097191" y="3786190"/>
          <a:ext cx="2786082" cy="571504"/>
        </p:xfrm>
        <a:graphic>
          <a:graphicData uri="http://schemas.openxmlformats.org/presentationml/2006/ole">
            <p:oleObj spid="_x0000_s26627" name="公式" r:id="rId5" imgW="1066680" imgH="228600" progId="Equation.3">
              <p:embed/>
            </p:oleObj>
          </a:graphicData>
        </a:graphic>
      </p:graphicFrame>
      <p:graphicFrame>
        <p:nvGraphicFramePr>
          <p:cNvPr id="26628" name="Object 4"/>
          <p:cNvGraphicFramePr>
            <a:graphicFrameLocks noChangeAspect="1"/>
          </p:cNvGraphicFramePr>
          <p:nvPr/>
        </p:nvGraphicFramePr>
        <p:xfrm>
          <a:off x="9812363" y="4429132"/>
          <a:ext cx="1071570" cy="571504"/>
        </p:xfrm>
        <a:graphic>
          <a:graphicData uri="http://schemas.openxmlformats.org/presentationml/2006/ole">
            <p:oleObj spid="_x0000_s26628" name="公式" r:id="rId6" imgW="444240" imgH="228600" progId="Equation.3">
              <p:embed/>
            </p:oleObj>
          </a:graphicData>
        </a:graphic>
      </p:graphicFrame>
      <p:sp>
        <p:nvSpPr>
          <p:cNvPr id="8" name="标题 1"/>
          <p:cNvSpPr>
            <a:spLocks noGrp="1"/>
          </p:cNvSpPr>
          <p:nvPr>
            <p:ph type="title"/>
          </p:nvPr>
        </p:nvSpPr>
        <p:spPr>
          <a:xfrm>
            <a:off x="882613" y="285728"/>
            <a:ext cx="10975658" cy="1143000"/>
          </a:xfrm>
        </p:spPr>
        <p:txBody>
          <a:bodyPr/>
          <a:lstStyle/>
          <a:p>
            <a:r>
              <a:rPr lang="zh-CN" altLang="en-US" dirty="0" smtClean="0"/>
              <a:t>时间上的概率推理</a:t>
            </a:r>
            <a:endParaRPr lang="zh-CN" altLang="en-US" dirty="0"/>
          </a:p>
        </p:txBody>
      </p:sp>
      <p:pic>
        <p:nvPicPr>
          <p:cNvPr id="9" name="图片 8" descr="imagesQX11ENZC.jpg"/>
          <p:cNvPicPr>
            <a:picLocks noChangeAspect="1"/>
          </p:cNvPicPr>
          <p:nvPr/>
        </p:nvPicPr>
        <p:blipFill>
          <a:blip r:embed="rId7"/>
          <a:srcRect t="6667" r="3333"/>
          <a:stretch>
            <a:fillRect/>
          </a:stretch>
        </p:blipFill>
        <p:spPr>
          <a:xfrm>
            <a:off x="2239935" y="214290"/>
            <a:ext cx="1479798" cy="1428760"/>
          </a:xfrm>
          <a:prstGeom prst="rect">
            <a:avLst/>
          </a:prstGeom>
        </p:spPr>
      </p:pic>
      <p:pic>
        <p:nvPicPr>
          <p:cNvPr id="10" name="图片 9" descr="imagesRI4HODT0.jpg"/>
          <p:cNvPicPr>
            <a:picLocks noChangeAspect="1"/>
          </p:cNvPicPr>
          <p:nvPr/>
        </p:nvPicPr>
        <p:blipFill>
          <a:blip r:embed="rId8"/>
          <a:stretch>
            <a:fillRect/>
          </a:stretch>
        </p:blipFill>
        <p:spPr>
          <a:xfrm>
            <a:off x="11026809" y="5143512"/>
            <a:ext cx="912849" cy="14020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一阶马尔可夫模型</a:t>
            </a:r>
            <a:endParaRPr lang="zh-CN" altLang="en-US" dirty="0"/>
          </a:p>
        </p:txBody>
      </p:sp>
      <p:sp>
        <p:nvSpPr>
          <p:cNvPr id="3" name="内容占位符 2"/>
          <p:cNvSpPr>
            <a:spLocks noGrp="1"/>
          </p:cNvSpPr>
          <p:nvPr>
            <p:ph idx="1"/>
          </p:nvPr>
        </p:nvSpPr>
        <p:spPr/>
        <p:txBody>
          <a:bodyPr>
            <a:normAutofit/>
          </a:bodyPr>
          <a:lstStyle/>
          <a:p>
            <a:pPr>
              <a:lnSpc>
                <a:spcPct val="300000"/>
              </a:lnSpc>
              <a:spcBef>
                <a:spcPts val="0"/>
              </a:spcBef>
            </a:pPr>
            <a:r>
              <a:rPr lang="zh-CN" altLang="en-US" dirty="0" smtClean="0"/>
              <a:t>一阶马尔可夫转移模型</a:t>
            </a:r>
            <a:endParaRPr lang="en-US" altLang="zh-CN" dirty="0" smtClean="0"/>
          </a:p>
          <a:p>
            <a:pPr>
              <a:lnSpc>
                <a:spcPct val="300000"/>
              </a:lnSpc>
              <a:spcBef>
                <a:spcPts val="0"/>
              </a:spcBef>
            </a:pPr>
            <a:r>
              <a:rPr lang="zh-CN" altLang="en-US" dirty="0" smtClean="0"/>
              <a:t>一阶马尔可夫传感器模型</a:t>
            </a:r>
            <a:endParaRPr lang="en-US" altLang="zh-CN" dirty="0" smtClean="0"/>
          </a:p>
          <a:p>
            <a:pPr>
              <a:lnSpc>
                <a:spcPct val="300000"/>
              </a:lnSpc>
              <a:spcBef>
                <a:spcPts val="0"/>
              </a:spcBef>
              <a:buNone/>
            </a:pPr>
            <a:endParaRPr lang="zh-CN" altLang="en-US" sz="3600" baseline="-25000" dirty="0"/>
          </a:p>
        </p:txBody>
      </p:sp>
      <p:graphicFrame>
        <p:nvGraphicFramePr>
          <p:cNvPr id="4" name="对象 3"/>
          <p:cNvGraphicFramePr>
            <a:graphicFrameLocks noChangeAspect="1"/>
          </p:cNvGraphicFramePr>
          <p:nvPr/>
        </p:nvGraphicFramePr>
        <p:xfrm>
          <a:off x="2597125" y="3071810"/>
          <a:ext cx="4980249" cy="571504"/>
        </p:xfrm>
        <a:graphic>
          <a:graphicData uri="http://schemas.openxmlformats.org/presentationml/2006/ole">
            <p:oleObj spid="_x0000_s3074" name="公式" r:id="rId4" imgW="1688760" imgH="228600" progId="Equation.3">
              <p:embed/>
            </p:oleObj>
          </a:graphicData>
        </a:graphic>
      </p:graphicFrame>
      <p:graphicFrame>
        <p:nvGraphicFramePr>
          <p:cNvPr id="7" name="对象 6"/>
          <p:cNvGraphicFramePr>
            <a:graphicFrameLocks noChangeAspect="1"/>
          </p:cNvGraphicFramePr>
          <p:nvPr/>
        </p:nvGraphicFramePr>
        <p:xfrm>
          <a:off x="2882877" y="4500570"/>
          <a:ext cx="4653776" cy="585790"/>
        </p:xfrm>
        <a:graphic>
          <a:graphicData uri="http://schemas.openxmlformats.org/presentationml/2006/ole">
            <p:oleObj spid="_x0000_s3077" name="公式" r:id="rId5" imgW="1815840" imgH="228600" progId="Equation.3">
              <p:embed/>
            </p:oleObj>
          </a:graphicData>
        </a:graphic>
      </p:graphicFrame>
      <p:pic>
        <p:nvPicPr>
          <p:cNvPr id="8" name="图片 7" descr="u=1144670282,2819105666&amp;fm=21&amp;gp=0.jpg"/>
          <p:cNvPicPr>
            <a:picLocks noChangeAspect="1"/>
          </p:cNvPicPr>
          <p:nvPr/>
        </p:nvPicPr>
        <p:blipFill>
          <a:blip r:embed="rId6"/>
          <a:stretch>
            <a:fillRect/>
          </a:stretch>
        </p:blipFill>
        <p:spPr>
          <a:xfrm>
            <a:off x="8669355" y="2500306"/>
            <a:ext cx="1657350" cy="20955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一阶马尔可夫链</a:t>
            </a:r>
            <a:endParaRPr lang="zh-CN" alt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070171" y="1714488"/>
            <a:ext cx="7993294" cy="30813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推理任务</a:t>
            </a:r>
            <a:endParaRPr lang="zh-CN" altLang="en-US" dirty="0"/>
          </a:p>
        </p:txBody>
      </p:sp>
      <p:sp>
        <p:nvSpPr>
          <p:cNvPr id="3" name="内容占位符 2"/>
          <p:cNvSpPr>
            <a:spLocks noGrp="1"/>
          </p:cNvSpPr>
          <p:nvPr>
            <p:ph idx="1"/>
          </p:nvPr>
        </p:nvSpPr>
        <p:spPr/>
        <p:txBody>
          <a:bodyPr>
            <a:normAutofit/>
          </a:bodyPr>
          <a:lstStyle/>
          <a:p>
            <a:r>
              <a:rPr lang="zh-CN" altLang="en-US" dirty="0" smtClean="0"/>
              <a:t>滤波（解释现在，也称为状态估计）：</a:t>
            </a:r>
            <a:endParaRPr lang="en-US" altLang="zh-CN" dirty="0" smtClean="0"/>
          </a:p>
          <a:p>
            <a:pPr>
              <a:buNone/>
            </a:pPr>
            <a:r>
              <a:rPr lang="zh-CN" altLang="en-US" dirty="0" smtClean="0"/>
              <a:t>    </a:t>
            </a:r>
            <a:endParaRPr lang="en-US" altLang="zh-CN" dirty="0" smtClean="0"/>
          </a:p>
          <a:p>
            <a:r>
              <a:rPr lang="zh-CN" altLang="en-US" dirty="0" smtClean="0"/>
              <a:t>预测（预测未来）：</a:t>
            </a:r>
            <a:endParaRPr lang="en-US" altLang="zh-CN" dirty="0" smtClean="0"/>
          </a:p>
          <a:p>
            <a:endParaRPr lang="en-US" altLang="zh-CN" dirty="0" smtClean="0"/>
          </a:p>
          <a:p>
            <a:r>
              <a:rPr lang="zh-CN" altLang="en-US" dirty="0" smtClean="0"/>
              <a:t>平滑（理解过去）：</a:t>
            </a:r>
          </a:p>
        </p:txBody>
      </p:sp>
      <p:graphicFrame>
        <p:nvGraphicFramePr>
          <p:cNvPr id="23554" name="Object 2"/>
          <p:cNvGraphicFramePr>
            <a:graphicFrameLocks noChangeAspect="1"/>
          </p:cNvGraphicFramePr>
          <p:nvPr/>
        </p:nvGraphicFramePr>
        <p:xfrm>
          <a:off x="8097851" y="1643050"/>
          <a:ext cx="1643063" cy="500062"/>
        </p:xfrm>
        <a:graphic>
          <a:graphicData uri="http://schemas.openxmlformats.org/presentationml/2006/ole">
            <p:oleObj spid="_x0000_s23554" name="公式" r:id="rId4" imgW="660240" imgH="228600" progId="Equation.3">
              <p:embed/>
            </p:oleObj>
          </a:graphicData>
        </a:graphic>
      </p:graphicFrame>
      <p:graphicFrame>
        <p:nvGraphicFramePr>
          <p:cNvPr id="23555" name="Object 3"/>
          <p:cNvGraphicFramePr>
            <a:graphicFrameLocks noChangeAspect="1"/>
          </p:cNvGraphicFramePr>
          <p:nvPr/>
        </p:nvGraphicFramePr>
        <p:xfrm>
          <a:off x="4883141" y="2857496"/>
          <a:ext cx="2970213" cy="500062"/>
        </p:xfrm>
        <a:graphic>
          <a:graphicData uri="http://schemas.openxmlformats.org/presentationml/2006/ole">
            <p:oleObj spid="_x0000_s23555" name="公式" r:id="rId5" imgW="1193760" imgH="228600" progId="Equation.3">
              <p:embed/>
            </p:oleObj>
          </a:graphicData>
        </a:graphic>
      </p:graphicFrame>
      <p:graphicFrame>
        <p:nvGraphicFramePr>
          <p:cNvPr id="23556" name="Object 4"/>
          <p:cNvGraphicFramePr>
            <a:graphicFrameLocks noChangeAspect="1"/>
          </p:cNvGraphicFramePr>
          <p:nvPr/>
        </p:nvGraphicFramePr>
        <p:xfrm>
          <a:off x="4597389" y="4000504"/>
          <a:ext cx="3475037" cy="500063"/>
        </p:xfrm>
        <a:graphic>
          <a:graphicData uri="http://schemas.openxmlformats.org/presentationml/2006/ole">
            <p:oleObj spid="_x0000_s23556" name="公式" r:id="rId6" imgW="1396800" imgH="228600" progId="Equation.3">
              <p:embed/>
            </p:oleObj>
          </a:graphicData>
        </a:graphic>
      </p:graphicFrame>
      <p:pic>
        <p:nvPicPr>
          <p:cNvPr id="8" name="图片 7" descr="untitled111.png"/>
          <p:cNvPicPr>
            <a:picLocks noChangeAspect="1"/>
          </p:cNvPicPr>
          <p:nvPr/>
        </p:nvPicPr>
        <p:blipFill>
          <a:blip r:embed="rId7"/>
          <a:srcRect l="22727" r="25454"/>
          <a:stretch>
            <a:fillRect/>
          </a:stretch>
        </p:blipFill>
        <p:spPr>
          <a:xfrm>
            <a:off x="9169421" y="3071810"/>
            <a:ext cx="1357322" cy="17430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滤波</a:t>
            </a:r>
            <a:endParaRPr lang="zh-CN" altLang="en-US" dirty="0"/>
          </a:p>
        </p:txBody>
      </p:sp>
      <p:graphicFrame>
        <p:nvGraphicFramePr>
          <p:cNvPr id="4098" name="Object 2"/>
          <p:cNvGraphicFramePr>
            <a:graphicFrameLocks noChangeAspect="1"/>
          </p:cNvGraphicFramePr>
          <p:nvPr/>
        </p:nvGraphicFramePr>
        <p:xfrm>
          <a:off x="668299" y="1714488"/>
          <a:ext cx="10836314" cy="4234045"/>
        </p:xfrm>
        <a:graphic>
          <a:graphicData uri="http://schemas.openxmlformats.org/presentationml/2006/ole">
            <p:oleObj spid="_x0000_s4098" name="公式" r:id="rId4" imgW="4089240" imgH="1815840" progId="Equation.3">
              <p:embed/>
            </p:oleObj>
          </a:graphicData>
        </a:graphic>
      </p:graphicFrame>
      <p:pic>
        <p:nvPicPr>
          <p:cNvPr id="6" name="图片 5" descr="images48PDKQ6F.jpg"/>
          <p:cNvPicPr>
            <a:picLocks noChangeAspect="1"/>
          </p:cNvPicPr>
          <p:nvPr/>
        </p:nvPicPr>
        <p:blipFill>
          <a:blip r:embed="rId5"/>
          <a:srcRect b="5778"/>
          <a:stretch>
            <a:fillRect/>
          </a:stretch>
        </p:blipFill>
        <p:spPr>
          <a:xfrm>
            <a:off x="8883669" y="3571876"/>
            <a:ext cx="2409825" cy="17859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6147" y="428604"/>
            <a:ext cx="10975658" cy="1143000"/>
          </a:xfrm>
        </p:spPr>
        <p:txBody>
          <a:bodyPr/>
          <a:lstStyle/>
          <a:p>
            <a:r>
              <a:rPr lang="zh-CN" altLang="en-US" dirty="0" smtClean="0"/>
              <a:t>滤波示例</a:t>
            </a:r>
            <a:endParaRPr lang="zh-CN" altLang="en-US" dirty="0"/>
          </a:p>
        </p:txBody>
      </p:sp>
      <p:pic>
        <p:nvPicPr>
          <p:cNvPr id="5122" name="Picture 2"/>
          <p:cNvPicPr>
            <a:picLocks noGrp="1" noChangeAspect="1" noChangeArrowheads="1"/>
          </p:cNvPicPr>
          <p:nvPr>
            <p:ph idx="1"/>
          </p:nvPr>
        </p:nvPicPr>
        <p:blipFill>
          <a:blip r:embed="rId4"/>
          <a:srcRect/>
          <a:stretch>
            <a:fillRect/>
          </a:stretch>
        </p:blipFill>
        <p:spPr bwMode="auto">
          <a:xfrm>
            <a:off x="6740529" y="714356"/>
            <a:ext cx="4286280" cy="2287298"/>
          </a:xfrm>
          <a:prstGeom prst="rect">
            <a:avLst/>
          </a:prstGeom>
          <a:noFill/>
          <a:ln w="9525">
            <a:noFill/>
            <a:miter lim="800000"/>
            <a:headEnd/>
            <a:tailEnd/>
          </a:ln>
          <a:effectLst/>
        </p:spPr>
      </p:pic>
      <p:graphicFrame>
        <p:nvGraphicFramePr>
          <p:cNvPr id="51201" name="Object 1"/>
          <p:cNvGraphicFramePr>
            <a:graphicFrameLocks noChangeAspect="1"/>
          </p:cNvGraphicFramePr>
          <p:nvPr/>
        </p:nvGraphicFramePr>
        <p:xfrm>
          <a:off x="1025489" y="3571876"/>
          <a:ext cx="10860088" cy="2525713"/>
        </p:xfrm>
        <a:graphic>
          <a:graphicData uri="http://schemas.openxmlformats.org/presentationml/2006/ole">
            <p:oleObj spid="_x0000_s51201" name="公式" r:id="rId5" imgW="4038480" imgH="93960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平滑</a:t>
            </a:r>
            <a:endParaRPr lang="zh-CN" altLang="en-US" dirty="0"/>
          </a:p>
        </p:txBody>
      </p:sp>
      <p:graphicFrame>
        <p:nvGraphicFramePr>
          <p:cNvPr id="6146" name="Object 2"/>
          <p:cNvGraphicFramePr>
            <a:graphicFrameLocks noChangeAspect="1"/>
          </p:cNvGraphicFramePr>
          <p:nvPr>
            <p:ph idx="1"/>
          </p:nvPr>
        </p:nvGraphicFramePr>
        <p:xfrm>
          <a:off x="1382679" y="1428736"/>
          <a:ext cx="9787006" cy="4422422"/>
        </p:xfrm>
        <a:graphic>
          <a:graphicData uri="http://schemas.openxmlformats.org/presentationml/2006/ole">
            <p:oleObj spid="_x0000_s6146" name="公式" r:id="rId4" imgW="3759120" imgH="1815840" progId="Equation.3">
              <p:embed/>
            </p:oleObj>
          </a:graphicData>
        </a:graphic>
      </p:graphicFrame>
      <p:pic>
        <p:nvPicPr>
          <p:cNvPr id="4" name="图片 3" descr="images6F46VGAV.jpg"/>
          <p:cNvPicPr>
            <a:picLocks noChangeAspect="1"/>
          </p:cNvPicPr>
          <p:nvPr/>
        </p:nvPicPr>
        <p:blipFill>
          <a:blip r:embed="rId5"/>
          <a:stretch>
            <a:fillRect/>
          </a:stretch>
        </p:blipFill>
        <p:spPr>
          <a:xfrm>
            <a:off x="9383735" y="3429000"/>
            <a:ext cx="2543175" cy="18002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3812</TotalTime>
  <Words>752</Words>
  <Application>Microsoft Office PowerPoint</Application>
  <PresentationFormat>自定义</PresentationFormat>
  <Paragraphs>85</Paragraphs>
  <Slides>18</Slides>
  <Notes>18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1" baseType="lpstr">
      <vt:lpstr>Office 主题</vt:lpstr>
      <vt:lpstr>公式</vt:lpstr>
      <vt:lpstr>Microsoft 公式 3.0</vt:lpstr>
      <vt:lpstr>6.5 隐马尔可夫模型</vt:lpstr>
      <vt:lpstr>时间上的概率推理</vt:lpstr>
      <vt:lpstr>时间上的概率推理</vt:lpstr>
      <vt:lpstr>一阶马尔可夫模型</vt:lpstr>
      <vt:lpstr>一阶马尔可夫链</vt:lpstr>
      <vt:lpstr>推理任务</vt:lpstr>
      <vt:lpstr>滤波</vt:lpstr>
      <vt:lpstr>滤波示例</vt:lpstr>
      <vt:lpstr>平滑</vt:lpstr>
      <vt:lpstr>隐马尔可夫模型</vt:lpstr>
      <vt:lpstr>隐马尔可夫模型</vt:lpstr>
      <vt:lpstr>隐马尔可夫模型滤波示例</vt:lpstr>
      <vt:lpstr>隐马尔可夫模型</vt:lpstr>
      <vt:lpstr>卡尔曼滤波器</vt:lpstr>
      <vt:lpstr>更新高斯分布</vt:lpstr>
      <vt:lpstr>简单的一维实例</vt:lpstr>
      <vt:lpstr>简单的一维实例</vt:lpstr>
      <vt:lpstr>简单的一维实例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6.5 隐马尔可夫模型</dc:title>
  <dc:creator>jdxy</dc:creator>
  <cp:lastModifiedBy>jdxy</cp:lastModifiedBy>
  <cp:revision>20</cp:revision>
  <dcterms:created xsi:type="dcterms:W3CDTF">2016-08-16T03:03:56Z</dcterms:created>
  <dcterms:modified xsi:type="dcterms:W3CDTF">2016-08-28T14:43:50Z</dcterms:modified>
</cp:coreProperties>
</file>