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83" r:id="rId2"/>
    <p:sldId id="395" r:id="rId3"/>
    <p:sldId id="394" r:id="rId4"/>
    <p:sldId id="393" r:id="rId5"/>
    <p:sldId id="384" r:id="rId6"/>
    <p:sldId id="387" r:id="rId7"/>
    <p:sldId id="392" r:id="rId8"/>
    <p:sldId id="400" r:id="rId9"/>
    <p:sldId id="396" r:id="rId10"/>
    <p:sldId id="397" r:id="rId11"/>
    <p:sldId id="401" r:id="rId12"/>
    <p:sldId id="385" r:id="rId13"/>
    <p:sldId id="399" r:id="rId14"/>
    <p:sldId id="386" r:id="rId15"/>
    <p:sldId id="398" r:id="rId16"/>
    <p:sldId id="391" r:id="rId17"/>
    <p:sldId id="390" r:id="rId18"/>
  </p:sldIdLst>
  <p:sldSz cx="12801600" cy="9601200" type="A3"/>
  <p:notesSz cx="10234613" cy="14663738"/>
  <p:defaultTextStyle>
    <a:defPPr>
      <a:defRPr lang="de-DE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865" userDrawn="1">
          <p15:clr>
            <a:srgbClr val="A4A3A4"/>
          </p15:clr>
        </p15:guide>
        <p15:guide id="4" orient="horz" pos="1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C"/>
    <a:srgbClr val="00457F"/>
    <a:srgbClr val="78D900"/>
    <a:srgbClr val="4E8F00"/>
    <a:srgbClr val="283572"/>
    <a:srgbClr val="005082"/>
    <a:srgbClr val="024C88"/>
    <a:srgbClr val="004F86"/>
    <a:srgbClr val="6D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7" autoAdjust="0"/>
    <p:restoredTop sz="86378"/>
  </p:normalViewPr>
  <p:slideViewPr>
    <p:cSldViewPr snapToGrid="0" snapToObjects="1">
      <p:cViewPr>
        <p:scale>
          <a:sx n="120" d="100"/>
          <a:sy n="120" d="100"/>
        </p:scale>
        <p:origin x="1256" y="-144"/>
      </p:cViewPr>
      <p:guideLst>
        <p:guide pos="7865"/>
        <p:guide orient="horz" pos="1278"/>
      </p:guideLst>
    </p:cSldViewPr>
  </p:slideViewPr>
  <p:outlineViewPr>
    <p:cViewPr>
      <p:scale>
        <a:sx n="33" d="100"/>
        <a:sy n="33" d="100"/>
      </p:scale>
      <p:origin x="0" y="-468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632" y="882"/>
      </p:cViewPr>
      <p:guideLst>
        <p:guide orient="horz" pos="4619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53496" y="519343"/>
            <a:ext cx="9708194" cy="728095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253497" y="824837"/>
            <a:ext cx="1349926" cy="422600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7F97E59-91B5-4A6A-BDF9-57AB2B9A2806}" type="datetimeFigureOut">
              <a:rPr lang="de-DE" smtClean="0"/>
              <a:t>10.02.21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497" y="13928006"/>
            <a:ext cx="888658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r>
              <a:rPr lang="de-DE"/>
              <a:t>Institut EMK  |  FG Mikrotechnik + Elektromechanische Systeme  |  **Vorname Name**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9140081" y="13928006"/>
            <a:ext cx="69652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96E5A285-BE45-47F0-8590-D9310884C6F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50" y="577897"/>
            <a:ext cx="1385938" cy="6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295" y="287675"/>
            <a:ext cx="9668393" cy="231666"/>
          </a:xfrm>
          <a:prstGeom prst="rect">
            <a:avLst/>
          </a:prstGeom>
          <a:solidFill>
            <a:srgbClr val="004E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/>
          <a:p>
            <a:endParaRPr lang="de-DE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4295" y="577895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1930" y="124743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30" y="1392800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6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AC824AE-FCB7-45E4-9E30-440BA1D0EB46}" type="datetimeFigureOut">
              <a:rPr lang="de-DE" smtClean="0"/>
              <a:t>10.02.21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2563" y="1100138"/>
            <a:ext cx="7329487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35" tIns="71117" rIns="142235" bIns="711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6965275"/>
            <a:ext cx="8187690" cy="6598682"/>
          </a:xfrm>
          <a:prstGeom prst="rect">
            <a:avLst/>
          </a:prstGeom>
        </p:spPr>
        <p:txBody>
          <a:bodyPr vert="horz" lIns="142235" tIns="71117" rIns="142235" bIns="7111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F67FF89E-6E98-44FE-9350-B39EE48E6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7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351156" y="515620"/>
            <a:ext cx="12099290" cy="2924810"/>
          </a:xfrm>
          <a:prstGeom prst="rect">
            <a:avLst/>
          </a:prstGeom>
          <a:solidFill>
            <a:srgbClr val="005C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sz="3528"/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19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986529" y="920116"/>
            <a:ext cx="2622550" cy="110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/>
          <p:cNvSpPr>
            <a:spLocks noChangeArrowheads="1"/>
          </p:cNvSpPr>
          <p:nvPr userDrawn="1"/>
        </p:nvSpPr>
        <p:spPr bwMode="auto">
          <a:xfrm>
            <a:off x="351156" y="50450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000" y="2031120"/>
            <a:ext cx="9429840" cy="13204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504000" y="967680"/>
            <a:ext cx="9429840" cy="811440"/>
          </a:xfrm>
        </p:spPr>
        <p:txBody>
          <a:bodyPr lIns="0" tIns="0" rIns="0" bIns="0" anchor="t" anchorCtr="0"/>
          <a:lstStyle>
            <a:lvl1pPr>
              <a:defRPr sz="392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51156" y="3440432"/>
            <a:ext cx="12099290" cy="4787507"/>
          </a:xfrm>
          <a:noFill/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/>
              <a:t>Titelbild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0A2D38-4FDA-7B41-8BD5-EE50EBF55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13" y="2242571"/>
            <a:ext cx="1415611" cy="1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04000" y="2242800"/>
            <a:ext cx="11793600" cy="6587280"/>
          </a:xfrm>
        </p:spPr>
        <p:txBody>
          <a:bodyPr/>
          <a:lstStyle>
            <a:lvl1pPr marL="457200" indent="-457200">
              <a:buClr>
                <a:schemeClr val="tx2"/>
              </a:buClr>
              <a:buFont typeface="Systemschrift Normal"/>
              <a:buChar char="►"/>
              <a:defRPr/>
            </a:lvl1pPr>
            <a:lvl2pPr marL="506730" indent="-253365">
              <a:buClr>
                <a:schemeClr val="tx2"/>
              </a:buClr>
              <a:buFont typeface="Systemschrift Normal"/>
              <a:buChar char="►"/>
              <a:defRPr/>
            </a:lvl2pPr>
            <a:lvl3pPr marL="760095" indent="-253365">
              <a:buClr>
                <a:schemeClr val="tx2"/>
              </a:buClr>
              <a:buFont typeface="Systemschrift Normal"/>
              <a:buChar char="►"/>
              <a:defRPr/>
            </a:lvl3pPr>
            <a:lvl4pPr marL="1000125" indent="-253365">
              <a:buClr>
                <a:schemeClr val="tx2"/>
              </a:buClr>
              <a:buFont typeface="Systemschrift Normal"/>
              <a:buChar char="►"/>
              <a:defRPr/>
            </a:lvl4pPr>
            <a:lvl5pPr marL="1253490" indent="-253365">
              <a:buClr>
                <a:schemeClr val="tx2"/>
              </a:buClr>
              <a:buFont typeface="Systemschrift Normal"/>
              <a:buChar char="►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74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306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2240280"/>
            <a:ext cx="5790120" cy="6587490"/>
          </a:xfrm>
          <a:prstGeom prst="rect">
            <a:avLst/>
          </a:prstGeom>
        </p:spPr>
        <p:txBody>
          <a:bodyPr/>
          <a:lstStyle>
            <a:lvl1pPr marL="25336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/>
            </a:lvl1pPr>
            <a:lvl2pPr marL="50673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2pPr>
            <a:lvl3pPr marL="76009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3pPr>
            <a:lvl4pPr marL="1000125" marR="0" indent="-240030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4pPr>
            <a:lvl5pPr marL="125349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5pPr>
            <a:lvl6pPr marL="1506855" indent="-253365">
              <a:buFont typeface="Wingdings" pitchFamily="2" charset="2"/>
              <a:buChar char="§"/>
              <a:defRPr sz="2240" baseline="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sz="224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791835" cy="6587490"/>
          </a:xfrm>
          <a:prstGeom prst="rect">
            <a:avLst/>
          </a:prstGeom>
        </p:spPr>
        <p:txBody>
          <a:bodyPr/>
          <a:lstStyle>
            <a:lvl1pPr marL="253365" indent="-253365">
              <a:buFont typeface="Wingdings" pitchFamily="2" charset="2"/>
              <a:buChar char="§"/>
              <a:defRPr sz="2800"/>
            </a:lvl1pPr>
            <a:lvl2pPr marL="506730" indent="-253365">
              <a:buFont typeface="Wingdings" pitchFamily="2" charset="2"/>
              <a:buChar char="§"/>
              <a:defRPr sz="2520"/>
            </a:lvl2pPr>
            <a:lvl3pPr marL="760095" indent="-253365">
              <a:buFont typeface="Wingdings" pitchFamily="2" charset="2"/>
              <a:buChar char="§"/>
              <a:defRPr sz="2520"/>
            </a:lvl3pPr>
            <a:lvl4pPr marL="1000125" indent="-240030">
              <a:buFont typeface="Wingdings" pitchFamily="2" charset="2"/>
              <a:buChar char="§"/>
              <a:defRPr sz="2240"/>
            </a:lvl4pPr>
            <a:lvl5pPr marL="1253490" indent="-253365">
              <a:buFont typeface="Wingdings" pitchFamily="2" charset="2"/>
              <a:buChar char="§"/>
              <a:defRPr sz="2240"/>
            </a:lvl5pPr>
            <a:lvl6pPr marL="1253490" indent="0" defTabSz="1506855">
              <a:buFont typeface="Wingdings" pitchFamily="2" charset="2"/>
              <a:buNone/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74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01" y="2242800"/>
            <a:ext cx="5792343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7" y="3044826"/>
            <a:ext cx="5794058" cy="57829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6" y="2242800"/>
            <a:ext cx="5796280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796280" cy="57829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083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6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1" y="2242801"/>
            <a:ext cx="7156450" cy="6567488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308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242801"/>
            <a:ext cx="4211638" cy="6567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912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2079856"/>
            <a:ext cx="7680960" cy="5621108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700965"/>
            <a:ext cx="7680960" cy="11268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8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286" y="2240280"/>
            <a:ext cx="11797030" cy="6587490"/>
          </a:xfrm>
          <a:prstGeom prst="rect">
            <a:avLst/>
          </a:prstGeom>
        </p:spPr>
        <p:txBody>
          <a:bodyPr vert="eaVert"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0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04000" y="685440"/>
            <a:ext cx="9626400" cy="1174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504000" y="2240279"/>
            <a:ext cx="11795315" cy="65874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156" y="515622"/>
            <a:ext cx="12099290" cy="15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3379" y="9152351"/>
            <a:ext cx="1209706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51156" y="2029143"/>
            <a:ext cx="1209706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10034589" y="717870"/>
            <a:ext cx="2622550" cy="110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51156" y="51339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26" name="Textfeld 25"/>
          <p:cNvSpPr txBox="1"/>
          <p:nvPr/>
        </p:nvSpPr>
        <p:spPr>
          <a:xfrm>
            <a:off x="351156" y="9276878"/>
            <a:ext cx="1024075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dirty="0"/>
              <a:t> </a:t>
            </a:r>
            <a:fld id="{9D3E33FD-4154-9D47-861F-1BEC57372B22}" type="datetime1">
              <a:rPr lang="de-DE" sz="1300" smtClean="0"/>
              <a:t>10.02.21</a:t>
            </a:fld>
            <a:r>
              <a:rPr lang="de-DE" sz="1300" dirty="0"/>
              <a:t> |  Technische</a:t>
            </a:r>
            <a:r>
              <a:rPr lang="de-DE" sz="1300" baseline="0" dirty="0"/>
              <a:t> Universität Darmstadt  </a:t>
            </a:r>
            <a:r>
              <a:rPr lang="de-DE" sz="1300" dirty="0"/>
              <a:t>| Signal Processing Group | </a:t>
            </a:r>
            <a:r>
              <a:rPr lang="de-DE" sz="1300" baseline="0" dirty="0"/>
              <a:t> Felix Wirth, Korbinian Kunst, Christian </a:t>
            </a:r>
            <a:r>
              <a:rPr lang="de-DE" sz="1300" baseline="0" dirty="0" err="1"/>
              <a:t>Endl</a:t>
            </a:r>
            <a:r>
              <a:rPr lang="de-DE" sz="1300" baseline="0" dirty="0"/>
              <a:t>, </a:t>
            </a:r>
            <a:r>
              <a:rPr lang="de-DE" sz="1300" baseline="0" dirty="0" err="1"/>
              <a:t>Taulant</a:t>
            </a:r>
            <a:r>
              <a:rPr lang="de-DE" sz="1300" baseline="0" dirty="0"/>
              <a:t> Koka</a:t>
            </a:r>
            <a:r>
              <a:rPr lang="de-DE" sz="1300" dirty="0"/>
              <a:t> | </a:t>
            </a:r>
            <a:r>
              <a:rPr lang="de-DE" sz="1300" baseline="0" dirty="0"/>
              <a:t> </a:t>
            </a:r>
            <a:fld id="{CE5842BD-12F4-474B-80C9-9F976E220733}" type="slidenum">
              <a:rPr lang="de-DE" sz="1300" baseline="0" smtClean="0"/>
              <a:t>‹Nr.›</a:t>
            </a:fld>
            <a:endParaRPr lang="de-DE" sz="13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AAB4FE-745A-9148-B0B4-ED5A2E56572B}"/>
              </a:ext>
            </a:extLst>
          </p:cNvPr>
          <p:cNvSpPr txBox="1"/>
          <p:nvPr userDrawn="1"/>
        </p:nvSpPr>
        <p:spPr>
          <a:xfrm>
            <a:off x="11724386" y="9152350"/>
            <a:ext cx="84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>
                <a:solidFill>
                  <a:schemeClr val="tx2"/>
                </a:solidFill>
              </a:rPr>
              <a:t>SPG</a:t>
            </a:r>
          </a:p>
        </p:txBody>
      </p:sp>
    </p:spTree>
    <p:extLst>
      <p:ext uri="{BB962C8B-B14F-4D97-AF65-F5344CB8AC3E}">
        <p14:creationId xmlns:p14="http://schemas.microsoft.com/office/powerpoint/2010/main" val="22884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/>
  <p:txStyles>
    <p:titleStyle>
      <a:lvl1pPr algn="l" defTabSz="1280160" rtl="0" eaLnBrk="1" latinLnBrk="0" hangingPunct="1">
        <a:spcBef>
          <a:spcPct val="0"/>
        </a:spcBef>
        <a:buNone/>
        <a:defRPr sz="336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36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3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125349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2EE8003D-C736-C24C-A72F-3236B7B34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6189B7-E391-734F-A4D3-75531BDB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30CB36-0228-4C4C-95B6-DE2CB34D16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9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110F-3099-AE43-8250-BF13AA40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br>
              <a:rPr lang="de-DE" dirty="0"/>
            </a:br>
            <a:r>
              <a:rPr lang="de-DE" sz="2800" dirty="0"/>
              <a:t>Type 5 - 7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82EF42D-DEEE-1C44-993F-3F941AC329E8}"/>
              </a:ext>
            </a:extLst>
          </p:cNvPr>
          <p:cNvSpPr txBox="1"/>
          <p:nvPr/>
        </p:nvSpPr>
        <p:spPr>
          <a:xfrm>
            <a:off x="6211515" y="5704260"/>
            <a:ext cx="54553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800" dirty="0">
                <a:solidFill>
                  <a:srgbClr val="005C9C"/>
                </a:solidFill>
              </a:rPr>
              <a:t>Robust </a:t>
            </a:r>
            <a:r>
              <a:rPr lang="de-DE" sz="1800" dirty="0" err="1">
                <a:solidFill>
                  <a:srgbClr val="005C9C"/>
                </a:solidFill>
              </a:rPr>
              <a:t>Covariance</a:t>
            </a:r>
            <a:r>
              <a:rPr lang="de-DE" sz="1800" dirty="0">
                <a:solidFill>
                  <a:srgbClr val="005C9C"/>
                </a:solidFill>
              </a:rPr>
              <a:t> </a:t>
            </a:r>
            <a:r>
              <a:rPr lang="de-DE" sz="1800" dirty="0" err="1">
                <a:solidFill>
                  <a:srgbClr val="005C9C"/>
                </a:solidFill>
              </a:rPr>
              <a:t>Estimation</a:t>
            </a:r>
            <a:r>
              <a:rPr lang="de-DE" sz="1800" dirty="0">
                <a:solidFill>
                  <a:srgbClr val="005C9C"/>
                </a:solidFill>
              </a:rPr>
              <a:t> in </a:t>
            </a:r>
            <a:r>
              <a:rPr lang="de-DE" sz="1800" dirty="0" err="1">
                <a:solidFill>
                  <a:srgbClr val="005C9C"/>
                </a:solidFill>
              </a:rPr>
              <a:t>Whitening</a:t>
            </a:r>
            <a:r>
              <a:rPr lang="de-DE" sz="1800" dirty="0">
                <a:solidFill>
                  <a:srgbClr val="005C9C"/>
                </a:solidFill>
              </a:rPr>
              <a:t>: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 err="1"/>
              <a:t>Causes</a:t>
            </a:r>
            <a:r>
              <a:rPr lang="de-DE" sz="1800" dirty="0"/>
              <a:t> breakdown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endParaRPr lang="de-DE" sz="1800" dirty="0"/>
          </a:p>
          <a:p>
            <a:pPr>
              <a:buClr>
                <a:srgbClr val="005C9C"/>
              </a:buClr>
            </a:pPr>
            <a:r>
              <a:rPr lang="de-DE" sz="1800" dirty="0">
                <a:solidFill>
                  <a:srgbClr val="005C9C"/>
                </a:solidFill>
              </a:rPr>
              <a:t>Robust </a:t>
            </a:r>
            <a:r>
              <a:rPr lang="de-DE" sz="1800" dirty="0" err="1">
                <a:solidFill>
                  <a:srgbClr val="005C9C"/>
                </a:solidFill>
              </a:rPr>
              <a:t>objective</a:t>
            </a:r>
            <a:r>
              <a:rPr lang="de-DE" sz="1800" dirty="0">
                <a:solidFill>
                  <a:srgbClr val="005C9C"/>
                </a:solidFill>
              </a:rPr>
              <a:t> </a:t>
            </a:r>
            <a:r>
              <a:rPr lang="de-DE" sz="1800" dirty="0" err="1">
                <a:solidFill>
                  <a:srgbClr val="005C9C"/>
                </a:solidFill>
              </a:rPr>
              <a:t>Function</a:t>
            </a:r>
            <a:r>
              <a:rPr lang="de-DE" sz="1800" dirty="0">
                <a:solidFill>
                  <a:srgbClr val="005C9C"/>
                </a:solidFill>
              </a:rPr>
              <a:t> in </a:t>
            </a:r>
            <a:r>
              <a:rPr lang="de-DE" sz="1800" dirty="0" err="1">
                <a:solidFill>
                  <a:srgbClr val="005C9C"/>
                </a:solidFill>
              </a:rPr>
              <a:t>higher</a:t>
            </a:r>
            <a:r>
              <a:rPr lang="de-DE" sz="1800" dirty="0">
                <a:solidFill>
                  <a:srgbClr val="005C9C"/>
                </a:solidFill>
              </a:rPr>
              <a:t> Order </a:t>
            </a:r>
            <a:r>
              <a:rPr lang="de-DE" sz="1800" dirty="0" err="1">
                <a:solidFill>
                  <a:srgbClr val="005C9C"/>
                </a:solidFill>
              </a:rPr>
              <a:t>statistics</a:t>
            </a:r>
            <a:r>
              <a:rPr lang="de-DE" sz="1800" dirty="0">
                <a:solidFill>
                  <a:srgbClr val="005C9C"/>
                </a:solidFill>
              </a:rPr>
              <a:t>: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/>
              <a:t>JADE: </a:t>
            </a:r>
            <a:r>
              <a:rPr lang="de-DE" sz="1800" dirty="0" err="1"/>
              <a:t>Causes</a:t>
            </a:r>
            <a:r>
              <a:rPr lang="de-DE" sz="1800" dirty="0"/>
              <a:t> breakdown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7FDC10E-BA90-B548-BE6E-12E2636A1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3700" y="-73152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78462BDC-DD3C-E34B-89E2-E1FE377F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050" y="-73152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>
            <a:extLst>
              <a:ext uri="{FF2B5EF4-FFF2-40B4-BE49-F238E27FC236}">
                <a16:creationId xmlns:a16="http://schemas.microsoft.com/office/drawing/2014/main" id="{55DF4649-2E60-7A4A-A5E4-11462F73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100" y="-71628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CD217148-C073-AA4C-9CB6-C70A9326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9450" y="-71628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35DCD4-30C7-4845-9156-EA664F5EA39D}"/>
              </a:ext>
            </a:extLst>
          </p:cNvPr>
          <p:cNvSpPr txBox="1"/>
          <p:nvPr/>
        </p:nvSpPr>
        <p:spPr>
          <a:xfrm>
            <a:off x="6211515" y="4852324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2000" b="1" dirty="0" err="1">
                <a:solidFill>
                  <a:schemeClr val="accent5"/>
                </a:solidFill>
              </a:rPr>
              <a:t>Did</a:t>
            </a:r>
            <a:r>
              <a:rPr lang="de-DE" sz="2000" b="1" dirty="0">
                <a:solidFill>
                  <a:schemeClr val="accent5"/>
                </a:solidFill>
              </a:rPr>
              <a:t> </a:t>
            </a:r>
            <a:r>
              <a:rPr lang="de-DE" sz="2000" b="1" dirty="0" err="1">
                <a:solidFill>
                  <a:schemeClr val="accent5"/>
                </a:solidFill>
              </a:rPr>
              <a:t>our</a:t>
            </a:r>
            <a:r>
              <a:rPr lang="de-DE" sz="2000" b="1" dirty="0">
                <a:solidFill>
                  <a:schemeClr val="accent5"/>
                </a:solidFill>
              </a:rPr>
              <a:t> </a:t>
            </a:r>
            <a:r>
              <a:rPr lang="de-DE" sz="2000" b="1" dirty="0" err="1">
                <a:solidFill>
                  <a:schemeClr val="accent5"/>
                </a:solidFill>
              </a:rPr>
              <a:t>Robustness</a:t>
            </a:r>
            <a:r>
              <a:rPr lang="de-DE" sz="2000" b="1" dirty="0">
                <a:solidFill>
                  <a:schemeClr val="accent5"/>
                </a:solidFill>
              </a:rPr>
              <a:t> </a:t>
            </a:r>
            <a:r>
              <a:rPr lang="de-DE" sz="2000" b="1" dirty="0" err="1">
                <a:solidFill>
                  <a:schemeClr val="accent5"/>
                </a:solidFill>
              </a:rPr>
              <a:t>Plugins</a:t>
            </a:r>
            <a:r>
              <a:rPr lang="de-DE" sz="2000" b="1" dirty="0">
                <a:solidFill>
                  <a:schemeClr val="accent5"/>
                </a:solidFill>
              </a:rPr>
              <a:t> </a:t>
            </a:r>
            <a:r>
              <a:rPr lang="de-DE" sz="2000" b="1" dirty="0" err="1">
                <a:solidFill>
                  <a:schemeClr val="accent5"/>
                </a:solidFill>
              </a:rPr>
              <a:t>improve</a:t>
            </a:r>
            <a:r>
              <a:rPr lang="de-DE" sz="2000" b="1" dirty="0">
                <a:solidFill>
                  <a:schemeClr val="accent5"/>
                </a:solidFill>
              </a:rPr>
              <a:t> </a:t>
            </a:r>
            <a:r>
              <a:rPr lang="de-DE" sz="2000" b="1" dirty="0" err="1">
                <a:solidFill>
                  <a:schemeClr val="accent5"/>
                </a:solidFill>
              </a:rPr>
              <a:t>the</a:t>
            </a:r>
            <a:r>
              <a:rPr lang="de-DE" sz="2000" b="1" dirty="0">
                <a:solidFill>
                  <a:schemeClr val="accent5"/>
                </a:solidFill>
              </a:rPr>
              <a:t> </a:t>
            </a:r>
            <a:r>
              <a:rPr lang="de-DE" sz="2000" b="1" dirty="0" err="1">
                <a:solidFill>
                  <a:schemeClr val="accent5"/>
                </a:solidFill>
              </a:rPr>
              <a:t>results</a:t>
            </a:r>
            <a:r>
              <a:rPr lang="de-DE" sz="2000" b="1" dirty="0">
                <a:solidFill>
                  <a:schemeClr val="accent5"/>
                </a:solidFill>
              </a:rPr>
              <a:t> ?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4A3BB55-BCC8-5F47-B973-028F3E7BF7FB}"/>
              </a:ext>
            </a:extLst>
          </p:cNvPr>
          <p:cNvSpPr txBox="1"/>
          <p:nvPr/>
        </p:nvSpPr>
        <p:spPr>
          <a:xfrm>
            <a:off x="6657150" y="2406825"/>
            <a:ext cx="4564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800" dirty="0">
                <a:solidFill>
                  <a:srgbClr val="005C9C"/>
                </a:solidFill>
              </a:rPr>
              <a:t>Type 6-7: 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 err="1"/>
              <a:t>Complete</a:t>
            </a:r>
            <a:r>
              <a:rPr lang="de-DE" sz="1800" dirty="0"/>
              <a:t> breakdown </a:t>
            </a:r>
            <a:r>
              <a:rPr lang="de-DE" sz="1800" dirty="0" err="1"/>
              <a:t>even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1 </a:t>
            </a:r>
            <a:r>
              <a:rPr lang="de-DE" sz="1800" dirty="0" err="1"/>
              <a:t>outlier</a:t>
            </a:r>
            <a:r>
              <a:rPr lang="de-DE" sz="1800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280F3FDE-8C22-3A4D-825A-427A1EE3E3FE}"/>
                  </a:ext>
                </a:extLst>
              </p:cNvPr>
              <p:cNvSpPr txBox="1"/>
              <p:nvPr/>
            </p:nvSpPr>
            <p:spPr>
              <a:xfrm>
                <a:off x="6673455" y="3392558"/>
                <a:ext cx="3872663" cy="72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005C9C"/>
                  </a:buClr>
                </a:pPr>
                <a:r>
                  <a:rPr lang="de-DE" sz="1800" dirty="0">
                    <a:solidFill>
                      <a:srgbClr val="005C9C"/>
                    </a:solidFill>
                  </a:rPr>
                  <a:t>Type 5: </a:t>
                </a:r>
              </a:p>
              <a:p>
                <a:pPr marL="285750" indent="-285750">
                  <a:buClr>
                    <a:srgbClr val="005C9C"/>
                  </a:buClr>
                  <a:buFont typeface="Systemschrift Normal"/>
                  <a:buChar char="►"/>
                </a:pPr>
                <a:r>
                  <a:rPr lang="de-DE" sz="1800" dirty="0"/>
                  <a:t>Noise &lt;20dB SNR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de-DE" sz="1800" dirty="0"/>
                  <a:t> breakdown 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280F3FDE-8C22-3A4D-825A-427A1EE3E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55" y="3392558"/>
                <a:ext cx="3872663" cy="727700"/>
              </a:xfrm>
              <a:prstGeom prst="rect">
                <a:avLst/>
              </a:prstGeom>
              <a:blipFill>
                <a:blip r:embed="rId4"/>
                <a:stretch>
                  <a:fillRect l="-1307" t="-5172" r="-327" b="-275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4E81A5C0-6DCF-9B4F-919C-FD78368BACD7}"/>
              </a:ext>
            </a:extLst>
          </p:cNvPr>
          <p:cNvSpPr txBox="1"/>
          <p:nvPr/>
        </p:nvSpPr>
        <p:spPr>
          <a:xfrm>
            <a:off x="1933998" y="7737166"/>
            <a:ext cx="8233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2000" b="1" dirty="0" err="1">
                <a:solidFill>
                  <a:schemeClr val="accent5"/>
                </a:solidFill>
              </a:rPr>
              <a:t>Conclusion</a:t>
            </a:r>
            <a:r>
              <a:rPr lang="de-DE" sz="2000" b="1" dirty="0">
                <a:solidFill>
                  <a:schemeClr val="accent5"/>
                </a:solidFill>
              </a:rPr>
              <a:t>:</a:t>
            </a:r>
          </a:p>
          <a:p>
            <a:pPr marL="342900" indent="-342900">
              <a:buClr>
                <a:srgbClr val="005C9C"/>
              </a:buClr>
              <a:buFont typeface="Systemschrift Normal"/>
              <a:buChar char="►"/>
            </a:pPr>
            <a:r>
              <a:rPr lang="de-DE" sz="2000" dirty="0" err="1"/>
              <a:t>Preprocessing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essential! -&gt; </a:t>
            </a:r>
            <a:r>
              <a:rPr lang="de-DE" sz="2000" dirty="0" err="1"/>
              <a:t>Outlier</a:t>
            </a:r>
            <a:r>
              <a:rPr lang="de-DE" sz="2000" dirty="0"/>
              <a:t> </a:t>
            </a:r>
            <a:r>
              <a:rPr lang="de-DE" sz="2000" dirty="0" err="1"/>
              <a:t>removal</a:t>
            </a:r>
            <a:r>
              <a:rPr lang="de-DE" sz="2000" dirty="0"/>
              <a:t> + </a:t>
            </a:r>
            <a:r>
              <a:rPr lang="de-DE" sz="2000" dirty="0" err="1"/>
              <a:t>Smoothing</a:t>
            </a:r>
            <a:endParaRPr lang="de-DE" sz="2000" dirty="0"/>
          </a:p>
          <a:p>
            <a:pPr marL="342900" indent="-342900">
              <a:buClr>
                <a:srgbClr val="005C9C"/>
              </a:buClr>
              <a:buFont typeface="Systemschrift Normal"/>
              <a:buChar char="►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need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approaches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improve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endParaRPr lang="de-DE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730543-2DDD-7145-8DF6-422FD5887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0" y="2405836"/>
            <a:ext cx="5546670" cy="473924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23D1FDA-E617-3D4E-82DA-21BC4EC98220}"/>
              </a:ext>
            </a:extLst>
          </p:cNvPr>
          <p:cNvSpPr txBox="1"/>
          <p:nvPr/>
        </p:nvSpPr>
        <p:spPr>
          <a:xfrm>
            <a:off x="2633569" y="208251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Power ICA</a:t>
            </a:r>
          </a:p>
        </p:txBody>
      </p:sp>
    </p:spTree>
    <p:extLst>
      <p:ext uri="{BB962C8B-B14F-4D97-AF65-F5344CB8AC3E}">
        <p14:creationId xmlns:p14="http://schemas.microsoft.com/office/powerpoint/2010/main" val="43693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E5CDB-EC23-BF4D-B81C-44A40F29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EEG </a:t>
            </a:r>
            <a:r>
              <a:rPr lang="de-DE" sz="3200" dirty="0" err="1"/>
              <a:t>case</a:t>
            </a:r>
            <a:r>
              <a:rPr lang="de-DE" sz="3200" dirty="0"/>
              <a:t> </a:t>
            </a:r>
            <a:r>
              <a:rPr lang="de-DE" sz="3200" dirty="0" err="1"/>
              <a:t>study</a:t>
            </a:r>
            <a:br>
              <a:rPr lang="de-DE" sz="3200" dirty="0"/>
            </a:br>
            <a:r>
              <a:rPr lang="de-DE" sz="2400" dirty="0" err="1"/>
              <a:t>Semi</a:t>
            </a:r>
            <a:r>
              <a:rPr lang="de-DE" sz="2400" dirty="0"/>
              <a:t> </a:t>
            </a:r>
            <a:r>
              <a:rPr lang="de-DE" sz="2400" dirty="0" err="1"/>
              <a:t>Synthetic</a:t>
            </a:r>
            <a:r>
              <a:rPr lang="de-DE" sz="2400" dirty="0"/>
              <a:t> EEG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Input Signals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4BAF18F-9139-FF41-97A7-3E8ED045A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550" y="4800600"/>
            <a:ext cx="5704017" cy="427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9A3218C-DCA1-4E4D-AA81-9D104B45071A}"/>
              </a:ext>
            </a:extLst>
          </p:cNvPr>
          <p:cNvSpPr txBox="1"/>
          <p:nvPr/>
        </p:nvSpPr>
        <p:spPr>
          <a:xfrm>
            <a:off x="385816" y="2087219"/>
            <a:ext cx="58400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2000" dirty="0" err="1"/>
              <a:t>Semi</a:t>
            </a:r>
            <a:r>
              <a:rPr lang="de-DE" sz="2000" dirty="0"/>
              <a:t> </a:t>
            </a:r>
            <a:r>
              <a:rPr lang="de-DE" sz="2000" dirty="0" err="1"/>
              <a:t>Synthetic</a:t>
            </a:r>
            <a:r>
              <a:rPr lang="de-DE" sz="2000" dirty="0"/>
              <a:t> </a:t>
            </a:r>
            <a:r>
              <a:rPr lang="de-DE" sz="2000" dirty="0" err="1"/>
              <a:t>electroencephalogram</a:t>
            </a:r>
            <a:r>
              <a:rPr lang="de-DE" sz="2000" dirty="0"/>
              <a:t> - EEG </a:t>
            </a:r>
            <a:r>
              <a:rPr lang="de-DE" sz="2000" dirty="0" err="1"/>
              <a:t>data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14F585-1E64-5941-B614-852E3517A823}"/>
              </a:ext>
            </a:extLst>
          </p:cNvPr>
          <p:cNvSpPr txBox="1"/>
          <p:nvPr/>
        </p:nvSpPr>
        <p:spPr>
          <a:xfrm>
            <a:off x="504001" y="5821594"/>
            <a:ext cx="4493302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800" dirty="0"/>
              <a:t>3. Add 1 </a:t>
            </a:r>
            <a:r>
              <a:rPr lang="de-DE" sz="1800" dirty="0" err="1">
                <a:solidFill>
                  <a:schemeClr val="accent5"/>
                </a:solidFill>
              </a:rPr>
              <a:t>realistic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artifact</a:t>
            </a:r>
            <a:r>
              <a:rPr lang="de-DE" sz="1800" dirty="0">
                <a:solidFill>
                  <a:schemeClr val="accent5"/>
                </a:solidFill>
              </a:rPr>
              <a:t>, </a:t>
            </a:r>
            <a:r>
              <a:rPr lang="de-DE" sz="1800" dirty="0"/>
              <a:t>on </a:t>
            </a:r>
            <a:r>
              <a:rPr lang="de-DE" sz="1800" dirty="0" err="1"/>
              <a:t>mixed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endParaRPr lang="de-DE" sz="1800" dirty="0"/>
          </a:p>
          <a:p>
            <a:pPr>
              <a:buClr>
                <a:srgbClr val="005C9C"/>
              </a:buClr>
            </a:pPr>
            <a:endParaRPr lang="de-DE" sz="1800" dirty="0"/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/>
              <a:t>Optional: Add </a:t>
            </a:r>
            <a:r>
              <a:rPr lang="de-DE" sz="1800" dirty="0" err="1"/>
              <a:t>single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patchy</a:t>
            </a:r>
            <a:r>
              <a:rPr lang="de-DE" sz="1800" dirty="0"/>
              <a:t> </a:t>
            </a:r>
            <a:r>
              <a:rPr lang="de-DE" sz="1800" dirty="0" err="1"/>
              <a:t>Outliers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white</a:t>
            </a:r>
            <a:r>
              <a:rPr lang="de-DE" sz="1800" dirty="0"/>
              <a:t> </a:t>
            </a:r>
            <a:r>
              <a:rPr lang="de-DE" sz="1800" dirty="0" err="1"/>
              <a:t>noise</a:t>
            </a:r>
            <a:r>
              <a:rPr lang="de-DE" sz="1800" dirty="0"/>
              <a:t> (3std)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 err="1"/>
              <a:t>Artifacts</a:t>
            </a:r>
            <a:r>
              <a:rPr lang="de-DE" sz="1800" dirty="0"/>
              <a:t> </a:t>
            </a:r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typically</a:t>
            </a:r>
            <a:r>
              <a:rPr lang="de-DE" sz="1800" dirty="0"/>
              <a:t> </a:t>
            </a:r>
            <a:r>
              <a:rPr lang="de-DE" sz="1800" dirty="0" err="1"/>
              <a:t>come</a:t>
            </a:r>
            <a:r>
              <a:rPr lang="de-DE" sz="1800" dirty="0"/>
              <a:t> </a:t>
            </a:r>
            <a:r>
              <a:rPr lang="de-DE" sz="1800" dirty="0" err="1"/>
              <a:t>along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EEG </a:t>
            </a:r>
            <a:r>
              <a:rPr lang="de-DE" sz="1800" dirty="0" err="1"/>
              <a:t>data</a:t>
            </a:r>
            <a:endParaRPr lang="de-DE" sz="1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8AB50E-59CA-4C4F-B296-42547E9E0FCE}"/>
              </a:ext>
            </a:extLst>
          </p:cNvPr>
          <p:cNvSpPr txBox="1"/>
          <p:nvPr/>
        </p:nvSpPr>
        <p:spPr>
          <a:xfrm>
            <a:off x="10954976" y="6366025"/>
            <a:ext cx="11199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5"/>
                </a:solidFill>
              </a:rPr>
              <a:t>Muscle</a:t>
            </a:r>
            <a:endParaRPr lang="de-DE" sz="1200" dirty="0">
              <a:solidFill>
                <a:schemeClr val="accent5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62AB39-3C57-C042-9532-9519FE255626}"/>
              </a:ext>
            </a:extLst>
          </p:cNvPr>
          <p:cNvSpPr txBox="1"/>
          <p:nvPr/>
        </p:nvSpPr>
        <p:spPr>
          <a:xfrm>
            <a:off x="10896249" y="5518282"/>
            <a:ext cx="137705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5"/>
                </a:solidFill>
              </a:rPr>
              <a:t>Eye Blink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52CDFF-3952-8C40-9017-697B974496F9}"/>
              </a:ext>
            </a:extLst>
          </p:cNvPr>
          <p:cNvSpPr txBox="1"/>
          <p:nvPr/>
        </p:nvSpPr>
        <p:spPr>
          <a:xfrm>
            <a:off x="10954976" y="7186674"/>
            <a:ext cx="134759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5"/>
                </a:solidFill>
              </a:rPr>
              <a:t>Electrical</a:t>
            </a:r>
            <a:endParaRPr lang="de-DE" sz="1200" dirty="0">
              <a:solidFill>
                <a:schemeClr val="accent5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551354C-7B6A-784D-8F7F-5F37A5322551}"/>
              </a:ext>
            </a:extLst>
          </p:cNvPr>
          <p:cNvSpPr txBox="1"/>
          <p:nvPr/>
        </p:nvSpPr>
        <p:spPr>
          <a:xfrm>
            <a:off x="10954976" y="8132644"/>
            <a:ext cx="134759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5"/>
                </a:solidFill>
              </a:rPr>
              <a:t>Electrical</a:t>
            </a:r>
            <a:endParaRPr lang="de-DE" sz="1200" dirty="0">
              <a:solidFill>
                <a:schemeClr val="accent5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3E9559-3E9C-1B41-A05D-A703D526D05C}"/>
              </a:ext>
            </a:extLst>
          </p:cNvPr>
          <p:cNvSpPr txBox="1"/>
          <p:nvPr/>
        </p:nvSpPr>
        <p:spPr>
          <a:xfrm>
            <a:off x="504001" y="249299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1. </a:t>
            </a:r>
            <a:r>
              <a:rPr lang="de-DE" sz="1800" dirty="0" err="1"/>
              <a:t>Use</a:t>
            </a:r>
            <a:r>
              <a:rPr lang="de-DE" sz="1800" dirty="0"/>
              <a:t> real EEG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Inputs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450737-6385-3545-ABE5-637B688054F5}"/>
              </a:ext>
            </a:extLst>
          </p:cNvPr>
          <p:cNvSpPr/>
          <p:nvPr/>
        </p:nvSpPr>
        <p:spPr>
          <a:xfrm>
            <a:off x="4145471" y="3036749"/>
            <a:ext cx="5062325" cy="1518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Insert Plot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5C8B22F-072C-2B4E-B5F3-E70E25DC3EEB}"/>
              </a:ext>
            </a:extLst>
          </p:cNvPr>
          <p:cNvSpPr txBox="1"/>
          <p:nvPr/>
        </p:nvSpPr>
        <p:spPr>
          <a:xfrm>
            <a:off x="504000" y="4931518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2. Mix Data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random</a:t>
            </a:r>
            <a:r>
              <a:rPr lang="de-DE" sz="1800" dirty="0"/>
              <a:t> Mixing Matrix</a:t>
            </a:r>
          </a:p>
        </p:txBody>
      </p:sp>
    </p:spTree>
    <p:extLst>
      <p:ext uri="{BB962C8B-B14F-4D97-AF65-F5344CB8AC3E}">
        <p14:creationId xmlns:p14="http://schemas.microsoft.com/office/powerpoint/2010/main" val="30707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E5CDB-EC23-BF4D-B81C-44A40F29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EEG </a:t>
            </a:r>
            <a:r>
              <a:rPr lang="de-DE" sz="3200" dirty="0" err="1"/>
              <a:t>case</a:t>
            </a:r>
            <a:r>
              <a:rPr lang="de-DE" sz="3200" dirty="0"/>
              <a:t> </a:t>
            </a:r>
            <a:r>
              <a:rPr lang="de-DE" sz="3200" dirty="0" err="1"/>
              <a:t>study</a:t>
            </a:r>
            <a:br>
              <a:rPr lang="de-DE" sz="2400" dirty="0"/>
            </a:br>
            <a:r>
              <a:rPr lang="de-DE" sz="2400" dirty="0" err="1"/>
              <a:t>Results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Semi</a:t>
            </a:r>
            <a:r>
              <a:rPr lang="de-DE" sz="2400" dirty="0"/>
              <a:t> </a:t>
            </a:r>
            <a:r>
              <a:rPr lang="de-DE" sz="2400" dirty="0" err="1"/>
              <a:t>Synthetic</a:t>
            </a:r>
            <a:r>
              <a:rPr lang="de-DE" sz="2400" dirty="0"/>
              <a:t> EEG </a:t>
            </a:r>
            <a:r>
              <a:rPr lang="de-DE" sz="2400" dirty="0" err="1"/>
              <a:t>data</a:t>
            </a:r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14F585-1E64-5941-B614-852E3517A823}"/>
              </a:ext>
            </a:extLst>
          </p:cNvPr>
          <p:cNvSpPr txBox="1"/>
          <p:nvPr/>
        </p:nvSpPr>
        <p:spPr>
          <a:xfrm>
            <a:off x="397676" y="2291370"/>
            <a:ext cx="63858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 err="1"/>
              <a:t>Able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reconstruct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EEG </a:t>
            </a:r>
            <a:r>
              <a:rPr lang="de-DE" sz="1800" dirty="0" err="1"/>
              <a:t>signals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Artifacts</a:t>
            </a:r>
            <a:endParaRPr lang="de-DE" sz="18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450737-6385-3545-ABE5-637B688054F5}"/>
              </a:ext>
            </a:extLst>
          </p:cNvPr>
          <p:cNvSpPr/>
          <p:nvPr/>
        </p:nvSpPr>
        <p:spPr>
          <a:xfrm>
            <a:off x="3869637" y="3281878"/>
            <a:ext cx="5062325" cy="1518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Insert Plot here</a:t>
            </a:r>
          </a:p>
        </p:txBody>
      </p:sp>
    </p:spTree>
    <p:extLst>
      <p:ext uri="{BB962C8B-B14F-4D97-AF65-F5344CB8AC3E}">
        <p14:creationId xmlns:p14="http://schemas.microsoft.com/office/powerpoint/2010/main" val="425879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E5CDB-EC23-BF4D-B81C-44A40F29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Minimum </a:t>
            </a:r>
            <a:r>
              <a:rPr lang="de-DE" dirty="0" err="1"/>
              <a:t>Distance</a:t>
            </a:r>
            <a:endParaRPr lang="de-D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005EDE-51D7-8742-88EA-80EBA977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90" y="2290599"/>
            <a:ext cx="10357875" cy="259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8F75775-099F-E446-912A-EC1B92C8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90" y="4884257"/>
            <a:ext cx="9438289" cy="259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0270032-8A0D-4E43-879C-FF37F782A3CF}"/>
              </a:ext>
            </a:extLst>
          </p:cNvPr>
          <p:cNvSpPr txBox="1"/>
          <p:nvPr/>
        </p:nvSpPr>
        <p:spPr>
          <a:xfrm>
            <a:off x="503999" y="7672552"/>
            <a:ext cx="11785971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dirty="0"/>
              <a:t>MD </a:t>
            </a:r>
            <a:r>
              <a:rPr lang="de-DE" dirty="0" err="1"/>
              <a:t>of</a:t>
            </a:r>
            <a:r>
              <a:rPr lang="de-DE" dirty="0"/>
              <a:t> 0 -&gt; </a:t>
            </a:r>
            <a:r>
              <a:rPr lang="de-DE" dirty="0" err="1"/>
              <a:t>good</a:t>
            </a:r>
            <a:r>
              <a:rPr lang="de-DE" dirty="0"/>
              <a:t>, MD-&gt;1 </a:t>
            </a:r>
            <a:r>
              <a:rPr lang="de-DE" dirty="0" err="1"/>
              <a:t>bad</a:t>
            </a:r>
            <a:r>
              <a:rPr lang="de-DE" dirty="0"/>
              <a:t>, Optimum = Identity,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</a:t>
            </a:r>
            <a:endParaRPr lang="de-DE" dirty="0"/>
          </a:p>
          <a:p>
            <a:pPr marL="457200" indent="-457200">
              <a:buFontTx/>
              <a:buChar char="-"/>
            </a:pPr>
            <a:r>
              <a:rPr lang="de-DE" dirty="0" err="1"/>
              <a:t>availavble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231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5A127-D720-5B4C-936D-FD3CCE70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MSE, SNR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4425EA-D725-A441-9924-81FDD1251481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1" y="2570737"/>
            <a:ext cx="40513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D229613-0127-B743-999B-B4657D3D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1" y="4076694"/>
            <a:ext cx="4051300" cy="11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9C50E60-6D38-1446-9309-3915AFE8D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1" y="5653828"/>
            <a:ext cx="4344962" cy="51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D713C01-4D7D-FC40-B4CD-3C02FEA0F9FB}"/>
              </a:ext>
            </a:extLst>
          </p:cNvPr>
          <p:cNvSpPr txBox="1"/>
          <p:nvPr/>
        </p:nvSpPr>
        <p:spPr>
          <a:xfrm>
            <a:off x="674914" y="6750830"/>
            <a:ext cx="472918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signal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32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5B1DF-A1A3-B849-A464-67CEA499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6FFAB-967F-E646-8C70-E11B2D2623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1793600" cy="4041042"/>
          </a:xfrm>
        </p:spPr>
        <p:txBody>
          <a:bodyPr/>
          <a:lstStyle/>
          <a:p>
            <a:r>
              <a:rPr lang="de-DE" dirty="0"/>
              <a:t>Delorme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-&gt; 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eeg</a:t>
            </a:r>
            <a:r>
              <a:rPr lang="de-DE" dirty="0"/>
              <a:t>,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reality</a:t>
            </a:r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cases</a:t>
            </a:r>
            <a:r>
              <a:rPr lang="de-DE" dirty="0"/>
              <a:t> -&gt;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rosbustness</a:t>
            </a:r>
            <a:r>
              <a:rPr lang="de-DE" dirty="0"/>
              <a:t> </a:t>
            </a:r>
          </a:p>
          <a:p>
            <a:r>
              <a:rPr lang="de-DE" dirty="0"/>
              <a:t>-&gt; </a:t>
            </a:r>
            <a:r>
              <a:rPr lang="de-DE" dirty="0" err="1"/>
              <a:t>eeg</a:t>
            </a:r>
            <a:r>
              <a:rPr lang="de-DE" dirty="0"/>
              <a:t> like </a:t>
            </a:r>
            <a:r>
              <a:rPr lang="de-DE" dirty="0" err="1"/>
              <a:t>artifacts</a:t>
            </a:r>
            <a:endParaRPr lang="de-DE" dirty="0"/>
          </a:p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recon</a:t>
            </a:r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8">
                <a:extLst>
                  <a:ext uri="{FF2B5EF4-FFF2-40B4-BE49-F238E27FC236}">
                    <a16:creationId xmlns:a16="http://schemas.microsoft.com/office/drawing/2014/main" id="{49257E51-53B6-7F41-B1F2-808125B754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911" y="4931073"/>
                <a:ext cx="5886968" cy="1210734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fontScale="92500" lnSpcReduction="20000"/>
              </a:bodyPr>
              <a:lstStyle>
                <a:lvl1pPr marL="457200" indent="-457200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6730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5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60095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5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125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2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53490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2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2044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6052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0060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4068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000" dirty="0">
                    <a:solidFill>
                      <a:schemeClr val="accent5"/>
                    </a:solidFill>
                  </a:rPr>
                  <a:t>Signal to Noise Ratio (SNR):</a:t>
                </a:r>
              </a:p>
              <a:p>
                <a:r>
                  <a:rPr lang="en-AU" sz="1900" dirty="0"/>
                  <a:t>Considered here as the variance of the </a:t>
                </a:r>
                <a:r>
                  <a:rPr lang="en-AU" sz="1900" dirty="0" err="1"/>
                  <a:t>resiudal</a:t>
                </a:r>
                <a:r>
                  <a:rPr lang="en-AU" sz="1900" dirty="0"/>
                  <a:t> </a:t>
                </a:r>
              </a:p>
              <a:p>
                <a:r>
                  <a:rPr lang="en-AU" sz="1900" dirty="0"/>
                  <a:t>Transformed in dB</a:t>
                </a:r>
              </a:p>
              <a:p>
                <a:r>
                  <a:rPr lang="en-AU" sz="1900" dirty="0"/>
                  <a:t>4 values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AU" sz="1900" dirty="0"/>
                  <a:t> take mean or median</a:t>
                </a:r>
              </a:p>
              <a:p>
                <a:endParaRPr lang="en-AU" sz="1800" dirty="0"/>
              </a:p>
              <a:p>
                <a:endParaRPr lang="en-AU" sz="1800" dirty="0"/>
              </a:p>
            </p:txBody>
          </p:sp>
        </mc:Choice>
        <mc:Fallback>
          <p:sp>
            <p:nvSpPr>
              <p:cNvPr id="4" name="Inhaltsplatzhalter 8">
                <a:extLst>
                  <a:ext uri="{FF2B5EF4-FFF2-40B4-BE49-F238E27FC236}">
                    <a16:creationId xmlns:a16="http://schemas.microsoft.com/office/drawing/2014/main" id="{49257E51-53B6-7F41-B1F2-808125B75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11" y="4931073"/>
                <a:ext cx="5886968" cy="1210734"/>
              </a:xfrm>
              <a:prstGeom prst="rect">
                <a:avLst/>
              </a:prstGeom>
              <a:blipFill>
                <a:blip r:embed="rId2"/>
                <a:stretch>
                  <a:fillRect l="-2581" t="-10417" b="-218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01A71CDD-1127-8F41-8369-09D7843AF158}"/>
              </a:ext>
            </a:extLst>
          </p:cNvPr>
          <p:cNvSpPr txBox="1"/>
          <p:nvPr/>
        </p:nvSpPr>
        <p:spPr>
          <a:xfrm>
            <a:off x="6230021" y="4670127"/>
            <a:ext cx="581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800" dirty="0" err="1">
                <a:solidFill>
                  <a:srgbClr val="005C9C"/>
                </a:solidFill>
              </a:rPr>
              <a:t>Possible</a:t>
            </a:r>
            <a:r>
              <a:rPr lang="de-DE" sz="1800" dirty="0">
                <a:solidFill>
                  <a:srgbClr val="005C9C"/>
                </a:solidFill>
              </a:rPr>
              <a:t> </a:t>
            </a:r>
            <a:r>
              <a:rPr lang="de-DE" sz="1800" dirty="0" err="1">
                <a:solidFill>
                  <a:srgbClr val="005C9C"/>
                </a:solidFill>
              </a:rPr>
              <a:t>Reasons</a:t>
            </a:r>
            <a:r>
              <a:rPr lang="de-DE" sz="1800" dirty="0">
                <a:solidFill>
                  <a:srgbClr val="005C9C"/>
                </a:solidFill>
              </a:rPr>
              <a:t>: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 err="1"/>
              <a:t>Distributions</a:t>
            </a:r>
            <a:r>
              <a:rPr lang="de-DE" sz="1800" dirty="0"/>
              <a:t> </a:t>
            </a:r>
            <a:r>
              <a:rPr lang="de-DE" sz="1800" dirty="0" err="1"/>
              <a:t>don‘t</a:t>
            </a:r>
            <a:r>
              <a:rPr lang="de-DE" sz="1800" dirty="0"/>
              <a:t> follow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expected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endParaRPr lang="de-DE" sz="1800" dirty="0"/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 err="1"/>
              <a:t>Important</a:t>
            </a:r>
            <a:r>
              <a:rPr lang="de-DE" sz="1800" dirty="0"/>
              <a:t> </a:t>
            </a:r>
            <a:r>
              <a:rPr lang="de-DE" sz="1800" dirty="0" err="1"/>
              <a:t>values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weighted</a:t>
            </a:r>
            <a:r>
              <a:rPr lang="de-DE" sz="1800" dirty="0"/>
              <a:t> down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objective</a:t>
            </a:r>
            <a:r>
              <a:rPr lang="de-DE" sz="1800" dirty="0"/>
              <a:t> </a:t>
            </a:r>
            <a:r>
              <a:rPr lang="de-DE" sz="1800" dirty="0" err="1"/>
              <a:t>functions</a:t>
            </a:r>
            <a:endParaRPr lang="de-DE" sz="1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72852A-5489-954C-A68B-771891F13393}"/>
              </a:ext>
            </a:extLst>
          </p:cNvPr>
          <p:cNvSpPr txBox="1"/>
          <p:nvPr/>
        </p:nvSpPr>
        <p:spPr>
          <a:xfrm>
            <a:off x="584790" y="6544788"/>
            <a:ext cx="91214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Matrix fett schreiben</a:t>
            </a:r>
          </a:p>
          <a:p>
            <a:r>
              <a:rPr lang="de-DE" dirty="0"/>
              <a:t> Eventuelle andere Signale zeigen auf </a:t>
            </a:r>
            <a:r>
              <a:rPr lang="de-DE" dirty="0" err="1"/>
              <a:t>slide</a:t>
            </a:r>
            <a:r>
              <a:rPr lang="de-DE" dirty="0"/>
              <a:t> 1</a:t>
            </a:r>
          </a:p>
          <a:p>
            <a:r>
              <a:rPr lang="de-DE" dirty="0"/>
              <a:t>4 Signale ersetzen</a:t>
            </a:r>
          </a:p>
          <a:p>
            <a:r>
              <a:rPr lang="de-DE" dirty="0"/>
              <a:t>Drop bei 10000 erklären -&gt; auf </a:t>
            </a:r>
            <a:r>
              <a:rPr lang="de-DE" dirty="0" err="1"/>
              <a:t>drawbacks</a:t>
            </a:r>
            <a:r>
              <a:rPr lang="de-DE" dirty="0"/>
              <a:t> von MD hinweisen. </a:t>
            </a:r>
          </a:p>
          <a:p>
            <a:r>
              <a:rPr lang="de-DE" dirty="0" err="1"/>
              <a:t>Evtl</a:t>
            </a:r>
            <a:r>
              <a:rPr lang="de-DE" dirty="0"/>
              <a:t> auch nur bis 5000 zeigen </a:t>
            </a:r>
          </a:p>
        </p:txBody>
      </p:sp>
    </p:spTree>
    <p:extLst>
      <p:ext uri="{BB962C8B-B14F-4D97-AF65-F5344CB8AC3E}">
        <p14:creationId xmlns:p14="http://schemas.microsoft.com/office/powerpoint/2010/main" val="109489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Design</a:t>
            </a:r>
            <a:br>
              <a:rPr lang="de-DE" dirty="0"/>
            </a:br>
            <a:r>
              <a:rPr lang="de-DE" sz="2800" dirty="0"/>
              <a:t>Monte Carlo Flow Chart III</a:t>
            </a:r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1FC51EA-1FD9-6245-A7F9-2F4D24877B8D}"/>
              </a:ext>
            </a:extLst>
          </p:cNvPr>
          <p:cNvSpPr/>
          <p:nvPr/>
        </p:nvSpPr>
        <p:spPr>
          <a:xfrm>
            <a:off x="2143431" y="2356959"/>
            <a:ext cx="1966113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Signals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281AA00-F1DA-D449-AE8C-935C10FF0E72}"/>
              </a:ext>
            </a:extLst>
          </p:cNvPr>
          <p:cNvSpPr/>
          <p:nvPr/>
        </p:nvSpPr>
        <p:spPr>
          <a:xfrm>
            <a:off x="2143431" y="3255129"/>
            <a:ext cx="1966113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Mix Signals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0384DCF4-FA0B-0941-8127-149B47FBFAD4}"/>
              </a:ext>
            </a:extLst>
          </p:cNvPr>
          <p:cNvSpPr/>
          <p:nvPr/>
        </p:nvSpPr>
        <p:spPr>
          <a:xfrm>
            <a:off x="1397194" y="4153299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Contaminate</a:t>
            </a:r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Signals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4D122F37-F074-4B46-8C74-51B2E88BAB6F}"/>
              </a:ext>
            </a:extLst>
          </p:cNvPr>
          <p:cNvSpPr/>
          <p:nvPr/>
        </p:nvSpPr>
        <p:spPr>
          <a:xfrm>
            <a:off x="1397194" y="5051469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Whitening</a:t>
            </a:r>
            <a:endParaRPr lang="de-DE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291083D4-D3B0-3A4F-8567-4ED496986565}"/>
              </a:ext>
            </a:extLst>
          </p:cNvPr>
          <p:cNvSpPr/>
          <p:nvPr/>
        </p:nvSpPr>
        <p:spPr>
          <a:xfrm>
            <a:off x="1397194" y="5949639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ICA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6FA98A44-6891-5944-84CF-DB31D4B4290C}"/>
              </a:ext>
            </a:extLst>
          </p:cNvPr>
          <p:cNvSpPr/>
          <p:nvPr/>
        </p:nvSpPr>
        <p:spPr>
          <a:xfrm>
            <a:off x="1397194" y="6847809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</a:t>
            </a:r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</a:t>
            </a:r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</a:t>
            </a:r>
            <a:endParaRPr lang="de-DE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8034E9A4-A135-F04F-857D-A19D836152DB}"/>
              </a:ext>
            </a:extLst>
          </p:cNvPr>
          <p:cNvSpPr/>
          <p:nvPr/>
        </p:nvSpPr>
        <p:spPr>
          <a:xfrm>
            <a:off x="1397194" y="7745979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Empirical</a:t>
            </a:r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Analyses</a:t>
            </a:r>
            <a:endParaRPr lang="de-DE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1B4DC408-0B27-A147-B9CC-D35A2BB3CCB1}"/>
              </a:ext>
            </a:extLst>
          </p:cNvPr>
          <p:cNvCxnSpPr>
            <a:cxnSpLocks/>
            <a:stCxn id="11" idx="1"/>
            <a:endCxn id="7" idx="1"/>
          </p:cNvCxnSpPr>
          <p:nvPr/>
        </p:nvCxnSpPr>
        <p:spPr>
          <a:xfrm rot="10800000" flipH="1">
            <a:off x="1397193" y="3479343"/>
            <a:ext cx="746237" cy="3592680"/>
          </a:xfrm>
          <a:prstGeom prst="bentConnector3">
            <a:avLst>
              <a:gd name="adj1" fmla="val -127817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DA7B12C-28D9-E04D-BB5B-AEA4EBFCBBE2}"/>
              </a:ext>
            </a:extLst>
          </p:cNvPr>
          <p:cNvSpPr txBox="1"/>
          <p:nvPr/>
        </p:nvSpPr>
        <p:spPr>
          <a:xfrm>
            <a:off x="177318" y="3128460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Runs = 1000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58753A6-E28A-8847-B1D7-4876A67EB92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26488" y="2805386"/>
            <a:ext cx="0" cy="449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63F43EE-7F5D-424E-87EA-1E2B58C17C3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126486" y="3703556"/>
            <a:ext cx="2" cy="449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8B8D923-72D9-C048-A0CE-6D7164A52CFF}"/>
              </a:ext>
            </a:extLst>
          </p:cNvPr>
          <p:cNvCxnSpPr>
            <a:cxnSpLocks/>
          </p:cNvCxnSpPr>
          <p:nvPr/>
        </p:nvCxnSpPr>
        <p:spPr>
          <a:xfrm flipH="1">
            <a:off x="3126486" y="4602383"/>
            <a:ext cx="2" cy="449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300B54B-AD55-9D41-AFC1-D42ED51240C9}"/>
              </a:ext>
            </a:extLst>
          </p:cNvPr>
          <p:cNvCxnSpPr>
            <a:cxnSpLocks/>
          </p:cNvCxnSpPr>
          <p:nvPr/>
        </p:nvCxnSpPr>
        <p:spPr>
          <a:xfrm flipH="1">
            <a:off x="3126486" y="5501210"/>
            <a:ext cx="2" cy="449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4E8E63C-05E1-8F46-B87C-A210D5F608F8}"/>
              </a:ext>
            </a:extLst>
          </p:cNvPr>
          <p:cNvCxnSpPr>
            <a:cxnSpLocks/>
          </p:cNvCxnSpPr>
          <p:nvPr/>
        </p:nvCxnSpPr>
        <p:spPr>
          <a:xfrm flipH="1">
            <a:off x="3126486" y="7298864"/>
            <a:ext cx="2" cy="449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DF2C1695-66B4-8243-921D-7C2168D6A293}"/>
              </a:ext>
            </a:extLst>
          </p:cNvPr>
          <p:cNvSpPr txBox="1"/>
          <p:nvPr/>
        </p:nvSpPr>
        <p:spPr>
          <a:xfrm>
            <a:off x="5318426" y="2265849"/>
            <a:ext cx="674761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chemeClr val="accent5"/>
                </a:solidFill>
              </a:rPr>
              <a:t>How</a:t>
            </a:r>
            <a:r>
              <a:rPr lang="de-DE" sz="2000" dirty="0">
                <a:solidFill>
                  <a:schemeClr val="accent5"/>
                </a:solidFill>
              </a:rPr>
              <a:t> do </a:t>
            </a:r>
            <a:r>
              <a:rPr lang="de-DE" sz="2000" dirty="0" err="1">
                <a:solidFill>
                  <a:schemeClr val="accent5"/>
                </a:solidFill>
              </a:rPr>
              <a:t>we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measure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the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performance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of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the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Algorithms</a:t>
            </a:r>
            <a:r>
              <a:rPr lang="de-DE" sz="2000" dirty="0">
                <a:solidFill>
                  <a:schemeClr val="accent5"/>
                </a:solidFill>
              </a:rPr>
              <a:t> ? </a:t>
            </a:r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0928AEDD-D29A-8F48-AD0C-E5438DD4B7FB}"/>
              </a:ext>
            </a:extLst>
          </p:cNvPr>
          <p:cNvSpPr/>
          <p:nvPr/>
        </p:nvSpPr>
        <p:spPr>
          <a:xfrm>
            <a:off x="2143428" y="2359587"/>
            <a:ext cx="1966113" cy="45499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D34CA69F-576B-2C4B-888C-6818D84D0FC5}"/>
              </a:ext>
            </a:extLst>
          </p:cNvPr>
          <p:cNvSpPr/>
          <p:nvPr/>
        </p:nvSpPr>
        <p:spPr>
          <a:xfrm>
            <a:off x="1397193" y="5047525"/>
            <a:ext cx="3458584" cy="45499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B1C33330-555B-1F4E-A664-F8779634C655}"/>
              </a:ext>
            </a:extLst>
          </p:cNvPr>
          <p:cNvSpPr/>
          <p:nvPr/>
        </p:nvSpPr>
        <p:spPr>
          <a:xfrm>
            <a:off x="1397193" y="5945695"/>
            <a:ext cx="3458584" cy="45499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DC9DC98-9A71-F549-B0AC-6165DABE3840}"/>
                  </a:ext>
                </a:extLst>
              </p:cNvPr>
              <p:cNvSpPr txBox="1"/>
              <p:nvPr/>
            </p:nvSpPr>
            <p:spPr>
              <a:xfrm>
                <a:off x="5458984" y="3252853"/>
                <a:ext cx="7000920" cy="18447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005C9C"/>
                  </a:buClr>
                </a:pPr>
                <a:r>
                  <a:rPr lang="de-DE" sz="1600" dirty="0">
                    <a:solidFill>
                      <a:srgbClr val="005C9C"/>
                    </a:solidFill>
                  </a:rPr>
                  <a:t>1. Evaluation on </a:t>
                </a:r>
                <a:r>
                  <a:rPr lang="de-DE" sz="1600" dirty="0" err="1">
                    <a:solidFill>
                      <a:srgbClr val="005C9C"/>
                    </a:solidFill>
                  </a:rPr>
                  <a:t>Metrics</a:t>
                </a:r>
                <a:r>
                  <a:rPr lang="de-DE" sz="1600" dirty="0">
                    <a:solidFill>
                      <a:srgbClr val="005C9C"/>
                    </a:solidFill>
                  </a:rPr>
                  <a:t>:</a:t>
                </a:r>
              </a:p>
              <a:p>
                <a:pPr>
                  <a:buClr>
                    <a:srgbClr val="005C9C"/>
                  </a:buClr>
                </a:pPr>
                <a:endParaRPr lang="de-DE" sz="1600" dirty="0">
                  <a:solidFill>
                    <a:schemeClr val="accent5"/>
                  </a:solidFill>
                </a:endParaRPr>
              </a:p>
              <a:p>
                <a:pPr>
                  <a:buClr>
                    <a:srgbClr val="005C9C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6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recovered</a:t>
                </a:r>
                <a:r>
                  <a:rPr lang="de-DE" sz="1600" dirty="0">
                    <a:solidFill>
                      <a:schemeClr val="tx1"/>
                    </a:solidFill>
                  </a:rPr>
                  <a:t> Signals, </a:t>
                </a:r>
                <a14:m>
                  <m:oMath xmlns:m="http://schemas.openxmlformats.org/officeDocument/2006/math">
                    <m:r>
                      <a:rPr lang="de-DE" sz="16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Â</m:t>
                    </m:r>
                    <m:r>
                      <a:rPr lang="de-DE" sz="16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</a:t>
                </a:r>
                <a:r>
                  <a:rPr lang="de-DE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de-DE" sz="16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estimated</a:t>
                </a:r>
                <a:r>
                  <a:rPr lang="de-DE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Mixing Matrix</a:t>
                </a:r>
                <a:endParaRPr lang="de-DE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rgbClr val="005C9C"/>
                  </a:buClr>
                  <a:buFont typeface="Systemschrift Normal"/>
                  <a:buChar char="►"/>
                </a:pPr>
                <a:r>
                  <a:rPr lang="de-DE" sz="1600" dirty="0" err="1"/>
                  <a:t>Evaluate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performance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each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run</a:t>
                </a:r>
                <a:endParaRPr lang="de-DE" sz="1600" dirty="0"/>
              </a:p>
              <a:p>
                <a:pPr marL="285750" indent="-285750">
                  <a:buClr>
                    <a:srgbClr val="005C9C"/>
                  </a:buClr>
                  <a:buFont typeface="Systemschrift Normal"/>
                  <a:buChar char="►"/>
                </a:pPr>
                <a:r>
                  <a:rPr lang="de-DE" sz="1600" dirty="0" err="1"/>
                  <a:t>Based</a:t>
                </a:r>
                <a:r>
                  <a:rPr lang="de-DE" sz="1600" dirty="0"/>
                  <a:t> on Mixing Matrix: Minimum </a:t>
                </a:r>
                <a:r>
                  <a:rPr lang="de-DE" sz="1600" dirty="0" err="1"/>
                  <a:t>Distance</a:t>
                </a:r>
                <a:r>
                  <a:rPr lang="de-DE" sz="1600" dirty="0"/>
                  <a:t>: </a:t>
                </a:r>
                <a14:m>
                  <m:oMath xmlns:m="http://schemas.openxmlformats.org/officeDocument/2006/math">
                    <m:r>
                      <a:rPr lang="de-DE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de-DE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,Â)</m:t>
                    </m:r>
                  </m:oMath>
                </a14:m>
                <a:endParaRPr lang="de-DE" sz="1600" dirty="0"/>
              </a:p>
              <a:p>
                <a:pPr marL="285750" indent="-285750">
                  <a:buClr>
                    <a:srgbClr val="005C9C"/>
                  </a:buClr>
                  <a:buFont typeface="Systemschrift Normal"/>
                  <a:buChar char="►"/>
                </a:pPr>
                <a:r>
                  <a:rPr lang="de-DE" sz="1600" dirty="0" err="1"/>
                  <a:t>Based</a:t>
                </a:r>
                <a:r>
                  <a:rPr lang="de-DE" sz="1600" dirty="0"/>
                  <a:t> on </a:t>
                </a:r>
                <a:r>
                  <a:rPr lang="de-DE" sz="1600" dirty="0" err="1"/>
                  <a:t>reconstructed</a:t>
                </a:r>
                <a:r>
                  <a:rPr lang="de-DE" sz="1600" dirty="0"/>
                  <a:t> Signals: </a:t>
                </a:r>
                <a:r>
                  <a:rPr lang="de-DE" sz="1600" dirty="0" err="1"/>
                  <a:t>Mean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squared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error</a:t>
                </a:r>
                <a:r>
                  <a:rPr lang="de-DE" sz="1600" dirty="0"/>
                  <a:t>:  </a:t>
                </a:r>
                <a14:m>
                  <m:oMath xmlns:m="http://schemas.openxmlformats.org/officeDocument/2006/math">
                    <m:r>
                      <a:rPr lang="de-DE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de-DE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6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de-DE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), </a:t>
                </a:r>
                <a:r>
                  <a:rPr lang="de-DE" sz="1600" dirty="0"/>
                  <a:t>Signal </a:t>
                </a:r>
                <a:r>
                  <a:rPr lang="de-DE" sz="1600" dirty="0" err="1"/>
                  <a:t>to</a:t>
                </a:r>
                <a:r>
                  <a:rPr lang="de-DE" sz="1600" dirty="0"/>
                  <a:t> Noise Ratio:  </a:t>
                </a:r>
                <a14:m>
                  <m:oMath xmlns:m="http://schemas.openxmlformats.org/officeDocument/2006/math">
                    <m:r>
                      <a:rPr lang="de-DE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de-DE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6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6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6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de-DE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endParaRPr lang="de-DE" sz="16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DC9DC98-9A71-F549-B0AC-6165DABE3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984" y="3252853"/>
                <a:ext cx="7000920" cy="1844736"/>
              </a:xfrm>
              <a:prstGeom prst="rect">
                <a:avLst/>
              </a:prstGeom>
              <a:blipFill>
                <a:blip r:embed="rId2"/>
                <a:stretch>
                  <a:fillRect l="-543" t="-1370" b="-47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bgerundetes Rechteck 58">
            <a:extLst>
              <a:ext uri="{FF2B5EF4-FFF2-40B4-BE49-F238E27FC236}">
                <a16:creationId xmlns:a16="http://schemas.microsoft.com/office/drawing/2014/main" id="{32CFFA34-2013-894A-BFB9-BF66414F927F}"/>
              </a:ext>
            </a:extLst>
          </p:cNvPr>
          <p:cNvSpPr/>
          <p:nvPr/>
        </p:nvSpPr>
        <p:spPr>
          <a:xfrm>
            <a:off x="2133781" y="3255786"/>
            <a:ext cx="1966113" cy="45499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Abgerundetes Rechteck 59">
            <a:extLst>
              <a:ext uri="{FF2B5EF4-FFF2-40B4-BE49-F238E27FC236}">
                <a16:creationId xmlns:a16="http://schemas.microsoft.com/office/drawing/2014/main" id="{EE33F1D4-5600-3F47-8704-14182C63992C}"/>
              </a:ext>
            </a:extLst>
          </p:cNvPr>
          <p:cNvSpPr/>
          <p:nvPr/>
        </p:nvSpPr>
        <p:spPr>
          <a:xfrm>
            <a:off x="1397193" y="4150671"/>
            <a:ext cx="3458584" cy="45499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1" name="Gewinkelte Verbindung 60">
            <a:extLst>
              <a:ext uri="{FF2B5EF4-FFF2-40B4-BE49-F238E27FC236}">
                <a16:creationId xmlns:a16="http://schemas.microsoft.com/office/drawing/2014/main" id="{68A5DBE0-46D4-A64A-9CC8-81C22448AF25}"/>
              </a:ext>
            </a:extLst>
          </p:cNvPr>
          <p:cNvCxnSpPr>
            <a:cxnSpLocks/>
          </p:cNvCxnSpPr>
          <p:nvPr/>
        </p:nvCxnSpPr>
        <p:spPr>
          <a:xfrm rot="5400000">
            <a:off x="2718513" y="6437208"/>
            <a:ext cx="443171" cy="37277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71272E26-CD95-4049-A08E-AF5CD7E9AD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96885" y="6431610"/>
            <a:ext cx="443171" cy="38397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C95D799E-4AAA-CE47-986E-C9D99B1F1F53}"/>
                  </a:ext>
                </a:extLst>
              </p:cNvPr>
              <p:cNvSpPr/>
              <p:nvPr/>
            </p:nvSpPr>
            <p:spPr>
              <a:xfrm>
                <a:off x="2389500" y="6435422"/>
                <a:ext cx="426591" cy="408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de-DE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C95D799E-4AAA-CE47-986E-C9D99B1F1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500" y="6435422"/>
                <a:ext cx="426591" cy="408445"/>
              </a:xfrm>
              <a:prstGeom prst="rect">
                <a:avLst/>
              </a:prstGeom>
              <a:blipFill>
                <a:blip r:embed="rId3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1EE8588-B00B-D242-914E-0AAE7498F7F9}"/>
                  </a:ext>
                </a:extLst>
              </p:cNvPr>
              <p:cNvSpPr/>
              <p:nvPr/>
            </p:nvSpPr>
            <p:spPr>
              <a:xfrm>
                <a:off x="3529017" y="6437953"/>
                <a:ext cx="415498" cy="40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Â</m:t>
                      </m:r>
                    </m:oMath>
                  </m:oMathPara>
                </a14:m>
                <a:endParaRPr lang="de-DE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1EE8588-B00B-D242-914E-0AAE7498F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017" y="6437953"/>
                <a:ext cx="415498" cy="409856"/>
              </a:xfrm>
              <a:prstGeom prst="rect">
                <a:avLst/>
              </a:prstGeom>
              <a:blipFill>
                <a:blip r:embed="rId4"/>
                <a:stretch>
                  <a:fillRect l="-5882"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feld 29">
            <a:extLst>
              <a:ext uri="{FF2B5EF4-FFF2-40B4-BE49-F238E27FC236}">
                <a16:creationId xmlns:a16="http://schemas.microsoft.com/office/drawing/2014/main" id="{6363C3E8-24D7-C94B-A9D4-E0FDB9BAE095}"/>
              </a:ext>
            </a:extLst>
          </p:cNvPr>
          <p:cNvSpPr txBox="1"/>
          <p:nvPr/>
        </p:nvSpPr>
        <p:spPr>
          <a:xfrm>
            <a:off x="5465907" y="7072022"/>
            <a:ext cx="700092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600" dirty="0">
                <a:solidFill>
                  <a:srgbClr val="005C9C"/>
                </a:solidFill>
              </a:rPr>
              <a:t>2. </a:t>
            </a:r>
            <a:r>
              <a:rPr lang="de-DE" sz="1600" dirty="0" err="1">
                <a:solidFill>
                  <a:srgbClr val="005C9C"/>
                </a:solidFill>
              </a:rPr>
              <a:t>Empirical</a:t>
            </a:r>
            <a:r>
              <a:rPr lang="de-DE" sz="1600" dirty="0">
                <a:solidFill>
                  <a:srgbClr val="005C9C"/>
                </a:solidFill>
              </a:rPr>
              <a:t> Data </a:t>
            </a:r>
            <a:r>
              <a:rPr lang="de-DE" sz="1600" dirty="0" err="1">
                <a:solidFill>
                  <a:srgbClr val="005C9C"/>
                </a:solidFill>
              </a:rPr>
              <a:t>Analyses</a:t>
            </a:r>
            <a:endParaRPr lang="de-DE" sz="1600" dirty="0">
              <a:solidFill>
                <a:srgbClr val="005C9C"/>
              </a:solidFill>
            </a:endParaRPr>
          </a:p>
          <a:p>
            <a:pPr>
              <a:buClr>
                <a:srgbClr val="005C9C"/>
              </a:buClr>
            </a:pPr>
            <a:endParaRPr lang="de-DE" sz="1600" dirty="0">
              <a:solidFill>
                <a:schemeClr val="accent5"/>
              </a:solidFill>
            </a:endParaRP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600" dirty="0" err="1"/>
              <a:t>Get</a:t>
            </a:r>
            <a:r>
              <a:rPr lang="de-DE" sz="1600" dirty="0"/>
              <a:t> 1000 (#</a:t>
            </a:r>
            <a:r>
              <a:rPr lang="de-DE" sz="1600" dirty="0" err="1"/>
              <a:t>runs</a:t>
            </a:r>
            <a:r>
              <a:rPr lang="de-DE" sz="1600" dirty="0"/>
              <a:t>) </a:t>
            </a:r>
            <a:r>
              <a:rPr lang="de-DE" sz="1600" dirty="0" err="1"/>
              <a:t>metrics</a:t>
            </a:r>
            <a:endParaRPr lang="de-DE" sz="1600" dirty="0"/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600" dirty="0" err="1"/>
              <a:t>Calcualte</a:t>
            </a:r>
            <a:r>
              <a:rPr lang="de-DE" sz="1600" dirty="0"/>
              <a:t>: </a:t>
            </a:r>
            <a:r>
              <a:rPr lang="de-DE" sz="1600" dirty="0" err="1"/>
              <a:t>Mean</a:t>
            </a:r>
            <a:r>
              <a:rPr lang="de-DE" sz="1600" dirty="0"/>
              <a:t>, Standard Deviation, Median, </a:t>
            </a:r>
            <a:r>
              <a:rPr lang="de-DE" sz="1600" dirty="0" err="1"/>
              <a:t>nMAD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5"/>
                </a:solidFill>
              </a:rPr>
              <a:t>MD,MSE,SNR 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600" dirty="0" err="1"/>
              <a:t>BoxPlot</a:t>
            </a:r>
            <a:endParaRPr lang="de-DE" sz="1600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A450DC19-378E-B04C-819D-EB8EB5662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176" y="5053055"/>
            <a:ext cx="3083766" cy="184155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1B7BD6E-200F-5441-849D-12B304E66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79" y="5097589"/>
            <a:ext cx="2998796" cy="179081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F98C350-EC1C-064A-A963-83F3FB77D584}"/>
              </a:ext>
            </a:extLst>
          </p:cNvPr>
          <p:cNvSpPr txBox="1"/>
          <p:nvPr/>
        </p:nvSpPr>
        <p:spPr>
          <a:xfrm>
            <a:off x="8726558" y="580832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accent5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28889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Design</a:t>
            </a:r>
            <a:br>
              <a:rPr lang="de-DE" dirty="0"/>
            </a:br>
            <a:r>
              <a:rPr lang="de-DE" sz="2800" dirty="0"/>
              <a:t>Monte Carlo Flow Chart II</a:t>
            </a:r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1FC51EA-1FD9-6245-A7F9-2F4D24877B8D}"/>
              </a:ext>
            </a:extLst>
          </p:cNvPr>
          <p:cNvSpPr/>
          <p:nvPr/>
        </p:nvSpPr>
        <p:spPr>
          <a:xfrm>
            <a:off x="2143431" y="2356959"/>
            <a:ext cx="1966113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Signals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281AA00-F1DA-D449-AE8C-935C10FF0E72}"/>
              </a:ext>
            </a:extLst>
          </p:cNvPr>
          <p:cNvSpPr/>
          <p:nvPr/>
        </p:nvSpPr>
        <p:spPr>
          <a:xfrm>
            <a:off x="2143431" y="3255129"/>
            <a:ext cx="1966113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Mix Signals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0384DCF4-FA0B-0941-8127-149B47FBFAD4}"/>
              </a:ext>
            </a:extLst>
          </p:cNvPr>
          <p:cNvSpPr/>
          <p:nvPr/>
        </p:nvSpPr>
        <p:spPr>
          <a:xfrm>
            <a:off x="1397194" y="4153299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Contaminate</a:t>
            </a:r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Signals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4D122F37-F074-4B46-8C74-51B2E88BAB6F}"/>
              </a:ext>
            </a:extLst>
          </p:cNvPr>
          <p:cNvSpPr/>
          <p:nvPr/>
        </p:nvSpPr>
        <p:spPr>
          <a:xfrm>
            <a:off x="1397194" y="5051469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Whitening</a:t>
            </a:r>
            <a:endParaRPr lang="de-DE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291083D4-D3B0-3A4F-8567-4ED496986565}"/>
              </a:ext>
            </a:extLst>
          </p:cNvPr>
          <p:cNvSpPr/>
          <p:nvPr/>
        </p:nvSpPr>
        <p:spPr>
          <a:xfrm>
            <a:off x="1397194" y="5949639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ICA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6FA98A44-6891-5944-84CF-DB31D4B4290C}"/>
              </a:ext>
            </a:extLst>
          </p:cNvPr>
          <p:cNvSpPr/>
          <p:nvPr/>
        </p:nvSpPr>
        <p:spPr>
          <a:xfrm>
            <a:off x="1397194" y="6847809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</a:t>
            </a:r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</a:t>
            </a:r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</a:t>
            </a:r>
            <a:endParaRPr lang="de-DE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8034E9A4-A135-F04F-857D-A19D836152DB}"/>
              </a:ext>
            </a:extLst>
          </p:cNvPr>
          <p:cNvSpPr/>
          <p:nvPr/>
        </p:nvSpPr>
        <p:spPr>
          <a:xfrm>
            <a:off x="1397194" y="7745979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Empirical</a:t>
            </a:r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Analyses</a:t>
            </a:r>
            <a:endParaRPr lang="de-DE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1B4DC408-0B27-A147-B9CC-D35A2BB3CCB1}"/>
              </a:ext>
            </a:extLst>
          </p:cNvPr>
          <p:cNvCxnSpPr>
            <a:cxnSpLocks/>
            <a:stCxn id="11" idx="1"/>
            <a:endCxn id="7" idx="1"/>
          </p:cNvCxnSpPr>
          <p:nvPr/>
        </p:nvCxnSpPr>
        <p:spPr>
          <a:xfrm rot="10800000" flipH="1">
            <a:off x="1397193" y="3479343"/>
            <a:ext cx="746237" cy="3592680"/>
          </a:xfrm>
          <a:prstGeom prst="bentConnector3">
            <a:avLst>
              <a:gd name="adj1" fmla="val -127817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DA7B12C-28D9-E04D-BB5B-AEA4EBFCBBE2}"/>
              </a:ext>
            </a:extLst>
          </p:cNvPr>
          <p:cNvSpPr txBox="1"/>
          <p:nvPr/>
        </p:nvSpPr>
        <p:spPr>
          <a:xfrm>
            <a:off x="177318" y="3128460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Runs = 1000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58753A6-E28A-8847-B1D7-4876A67EB92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26488" y="2805386"/>
            <a:ext cx="0" cy="449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63F43EE-7F5D-424E-87EA-1E2B58C17C3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126486" y="3703556"/>
            <a:ext cx="2" cy="449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8B8D923-72D9-C048-A0CE-6D7164A52CFF}"/>
              </a:ext>
            </a:extLst>
          </p:cNvPr>
          <p:cNvCxnSpPr>
            <a:cxnSpLocks/>
          </p:cNvCxnSpPr>
          <p:nvPr/>
        </p:nvCxnSpPr>
        <p:spPr>
          <a:xfrm flipH="1">
            <a:off x="3126486" y="4602383"/>
            <a:ext cx="2" cy="449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300B54B-AD55-9D41-AFC1-D42ED51240C9}"/>
              </a:ext>
            </a:extLst>
          </p:cNvPr>
          <p:cNvCxnSpPr>
            <a:cxnSpLocks/>
          </p:cNvCxnSpPr>
          <p:nvPr/>
        </p:nvCxnSpPr>
        <p:spPr>
          <a:xfrm flipH="1">
            <a:off x="3126486" y="5501210"/>
            <a:ext cx="2" cy="449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4E8E63C-05E1-8F46-B87C-A210D5F608F8}"/>
              </a:ext>
            </a:extLst>
          </p:cNvPr>
          <p:cNvCxnSpPr>
            <a:cxnSpLocks/>
          </p:cNvCxnSpPr>
          <p:nvPr/>
        </p:nvCxnSpPr>
        <p:spPr>
          <a:xfrm flipH="1">
            <a:off x="3126486" y="7298864"/>
            <a:ext cx="2" cy="449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4C68-9B48-E94C-90A5-D2A18ED2AD7A}"/>
              </a:ext>
            </a:extLst>
          </p:cNvPr>
          <p:cNvSpPr txBox="1"/>
          <p:nvPr/>
        </p:nvSpPr>
        <p:spPr>
          <a:xfrm>
            <a:off x="5258308" y="5788216"/>
            <a:ext cx="41042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5C9C"/>
                </a:solidFill>
              </a:rPr>
              <a:t>Independent </a:t>
            </a:r>
            <a:r>
              <a:rPr lang="de-DE" sz="2000" dirty="0" err="1">
                <a:solidFill>
                  <a:srgbClr val="005C9C"/>
                </a:solidFill>
              </a:rPr>
              <a:t>Component</a:t>
            </a:r>
            <a:r>
              <a:rPr lang="de-DE" sz="2000" dirty="0">
                <a:solidFill>
                  <a:srgbClr val="005C9C"/>
                </a:solidFill>
              </a:rPr>
              <a:t> </a:t>
            </a:r>
            <a:r>
              <a:rPr lang="de-DE" sz="2000" dirty="0" err="1">
                <a:solidFill>
                  <a:srgbClr val="005C9C"/>
                </a:solidFill>
              </a:rPr>
              <a:t>Analyses</a:t>
            </a:r>
            <a:endParaRPr lang="de-DE" sz="2000" dirty="0">
              <a:solidFill>
                <a:srgbClr val="005C9C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F2C1695-66B4-8243-921D-7C2168D6A293}"/>
              </a:ext>
            </a:extLst>
          </p:cNvPr>
          <p:cNvSpPr txBox="1"/>
          <p:nvPr/>
        </p:nvSpPr>
        <p:spPr>
          <a:xfrm>
            <a:off x="5258308" y="2965261"/>
            <a:ext cx="13260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2000" dirty="0" err="1">
                <a:solidFill>
                  <a:srgbClr val="005C9C"/>
                </a:solidFill>
              </a:rPr>
              <a:t>Whitening</a:t>
            </a:r>
            <a:endParaRPr lang="de-DE" sz="2000" dirty="0">
              <a:solidFill>
                <a:srgbClr val="005C9C"/>
              </a:solidFill>
            </a:endParaRPr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0928AEDD-D29A-8F48-AD0C-E5438DD4B7FB}"/>
              </a:ext>
            </a:extLst>
          </p:cNvPr>
          <p:cNvSpPr/>
          <p:nvPr/>
        </p:nvSpPr>
        <p:spPr>
          <a:xfrm>
            <a:off x="2143428" y="2359587"/>
            <a:ext cx="1966113" cy="45499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D34CA69F-576B-2C4B-888C-6818D84D0FC5}"/>
              </a:ext>
            </a:extLst>
          </p:cNvPr>
          <p:cNvSpPr/>
          <p:nvPr/>
        </p:nvSpPr>
        <p:spPr>
          <a:xfrm>
            <a:off x="1397193" y="6845181"/>
            <a:ext cx="3458584" cy="45499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B1C33330-555B-1F4E-A664-F8779634C655}"/>
              </a:ext>
            </a:extLst>
          </p:cNvPr>
          <p:cNvSpPr/>
          <p:nvPr/>
        </p:nvSpPr>
        <p:spPr>
          <a:xfrm>
            <a:off x="1397193" y="7743351"/>
            <a:ext cx="3458584" cy="45499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DC9DC98-9A71-F549-B0AC-6165DABE3840}"/>
              </a:ext>
            </a:extLst>
          </p:cNvPr>
          <p:cNvSpPr txBox="1"/>
          <p:nvPr/>
        </p:nvSpPr>
        <p:spPr>
          <a:xfrm>
            <a:off x="5258308" y="3479343"/>
            <a:ext cx="700092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600" dirty="0"/>
              <a:t>Plug in </a:t>
            </a:r>
            <a:r>
              <a:rPr lang="de-DE" sz="1600" dirty="0" err="1"/>
              <a:t>robustness</a:t>
            </a:r>
            <a:endParaRPr lang="de-DE" sz="1600" dirty="0"/>
          </a:p>
          <a:p>
            <a:pPr>
              <a:buClr>
                <a:srgbClr val="005C9C"/>
              </a:buClr>
            </a:pPr>
            <a:endParaRPr lang="de-DE" sz="1600" dirty="0"/>
          </a:p>
          <a:p>
            <a:pPr>
              <a:buClr>
                <a:srgbClr val="005C9C"/>
              </a:buClr>
            </a:pPr>
            <a:r>
              <a:rPr lang="de-DE" sz="1600" dirty="0" err="1"/>
              <a:t>Perform</a:t>
            </a:r>
            <a:r>
              <a:rPr lang="de-DE" sz="1600" dirty="0"/>
              <a:t> Robust </a:t>
            </a:r>
            <a:r>
              <a:rPr lang="de-DE" sz="1600" dirty="0" err="1"/>
              <a:t>Covariance</a:t>
            </a:r>
            <a:r>
              <a:rPr lang="de-DE" sz="1600" dirty="0"/>
              <a:t>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Python Package </a:t>
            </a:r>
            <a:r>
              <a:rPr lang="de-DE" sz="1600" dirty="0" err="1"/>
              <a:t>RobustSP</a:t>
            </a:r>
            <a:endParaRPr lang="de-DE" sz="1600" dirty="0"/>
          </a:p>
          <a:p>
            <a:pPr>
              <a:buClr>
                <a:srgbClr val="005C9C"/>
              </a:buClr>
            </a:pPr>
            <a:endParaRPr lang="de-DE" sz="1600" dirty="0"/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600" dirty="0" err="1"/>
              <a:t>Spatial</a:t>
            </a:r>
            <a:r>
              <a:rPr lang="de-DE" sz="1600" dirty="0"/>
              <a:t> Median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600" dirty="0"/>
              <a:t>M-</a:t>
            </a:r>
            <a:r>
              <a:rPr lang="de-DE" sz="1600" dirty="0" err="1"/>
              <a:t>Estimator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Scatter</a:t>
            </a:r>
            <a:r>
              <a:rPr lang="de-DE" sz="1600" dirty="0"/>
              <a:t> Matrix (Huber)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7FA0E092-B95A-2D44-9928-DFA13F26AD67}"/>
              </a:ext>
            </a:extLst>
          </p:cNvPr>
          <p:cNvSpPr txBox="1"/>
          <p:nvPr/>
        </p:nvSpPr>
        <p:spPr>
          <a:xfrm>
            <a:off x="5258308" y="6293551"/>
            <a:ext cx="7389807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600" dirty="0" err="1"/>
              <a:t>Perform</a:t>
            </a:r>
            <a:r>
              <a:rPr lang="de-DE" sz="1600" dirty="0"/>
              <a:t> ICA </a:t>
            </a:r>
            <a:r>
              <a:rPr lang="de-DE" sz="1600" dirty="0" err="1"/>
              <a:t>by</a:t>
            </a:r>
            <a:r>
              <a:rPr lang="de-DE" sz="1600" dirty="0"/>
              <a:t> 4 different </a:t>
            </a:r>
            <a:r>
              <a:rPr lang="de-DE" sz="1600" dirty="0" err="1"/>
              <a:t>Algorithms</a:t>
            </a:r>
            <a:r>
              <a:rPr lang="de-DE" sz="1600" dirty="0"/>
              <a:t>: JADE, RADICAL, </a:t>
            </a:r>
            <a:r>
              <a:rPr lang="de-DE" sz="1600" dirty="0" err="1"/>
              <a:t>CoroICA</a:t>
            </a:r>
            <a:r>
              <a:rPr lang="de-DE" sz="1600" dirty="0"/>
              <a:t>, </a:t>
            </a:r>
            <a:r>
              <a:rPr lang="de-DE" sz="1600" dirty="0" err="1">
                <a:solidFill>
                  <a:schemeClr val="accent5"/>
                </a:solidFill>
              </a:rPr>
              <a:t>PowerICA</a:t>
            </a:r>
            <a:endParaRPr lang="de-DE" sz="1600" dirty="0">
              <a:solidFill>
                <a:schemeClr val="accent5"/>
              </a:solidFill>
            </a:endParaRP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endParaRPr lang="de-DE" sz="1600" dirty="0">
              <a:solidFill>
                <a:schemeClr val="accent5"/>
              </a:solidFill>
            </a:endParaRPr>
          </a:p>
          <a:p>
            <a:pPr>
              <a:buClr>
                <a:srgbClr val="005C9C"/>
              </a:buClr>
            </a:pPr>
            <a:r>
              <a:rPr lang="de-DE" sz="1600" dirty="0"/>
              <a:t>Plug in </a:t>
            </a:r>
            <a:r>
              <a:rPr lang="de-DE" sz="1600" dirty="0" err="1"/>
              <a:t>Robustness</a:t>
            </a:r>
            <a:r>
              <a:rPr lang="de-DE" sz="1600" dirty="0"/>
              <a:t> JADE: </a:t>
            </a:r>
            <a:r>
              <a:rPr lang="de-DE" sz="1600" dirty="0" err="1"/>
              <a:t>Replace</a:t>
            </a:r>
            <a:r>
              <a:rPr lang="de-DE" sz="1600" dirty="0"/>
              <a:t> </a:t>
            </a:r>
            <a:r>
              <a:rPr lang="de-DE" sz="1600" dirty="0" err="1"/>
              <a:t>Expected</a:t>
            </a:r>
            <a:r>
              <a:rPr lang="de-DE" sz="1600" dirty="0"/>
              <a:t> Value </a:t>
            </a:r>
            <a:r>
              <a:rPr lang="de-DE" sz="1600" dirty="0" err="1"/>
              <a:t>by</a:t>
            </a:r>
            <a:r>
              <a:rPr lang="de-DE" sz="1600" dirty="0"/>
              <a:t> robust </a:t>
            </a:r>
            <a:r>
              <a:rPr lang="de-DE" sz="1600" dirty="0" err="1"/>
              <a:t>objective</a:t>
            </a:r>
            <a:r>
              <a:rPr lang="de-DE" sz="1600" dirty="0"/>
              <a:t> </a:t>
            </a:r>
            <a:r>
              <a:rPr lang="de-DE" sz="1600" dirty="0" err="1"/>
              <a:t>function</a:t>
            </a:r>
            <a:r>
              <a:rPr lang="de-DE" sz="1600" dirty="0"/>
              <a:t>.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600" dirty="0"/>
              <a:t>Huber, </a:t>
            </a:r>
            <a:r>
              <a:rPr lang="de-DE" sz="1600" dirty="0" err="1"/>
              <a:t>Tukey</a:t>
            </a:r>
            <a:endParaRPr lang="de-DE" sz="1600" dirty="0"/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endParaRPr lang="de-DE" sz="1600" dirty="0">
              <a:solidFill>
                <a:schemeClr val="accent5"/>
              </a:solidFill>
            </a:endParaRP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endParaRPr lang="de-DE" sz="1600" dirty="0">
              <a:solidFill>
                <a:schemeClr val="accent5"/>
              </a:solidFill>
            </a:endParaRPr>
          </a:p>
        </p:txBody>
      </p:sp>
      <p:sp>
        <p:nvSpPr>
          <p:cNvPr id="59" name="Abgerundetes Rechteck 58">
            <a:extLst>
              <a:ext uri="{FF2B5EF4-FFF2-40B4-BE49-F238E27FC236}">
                <a16:creationId xmlns:a16="http://schemas.microsoft.com/office/drawing/2014/main" id="{32CFFA34-2013-894A-BFB9-BF66414F927F}"/>
              </a:ext>
            </a:extLst>
          </p:cNvPr>
          <p:cNvSpPr/>
          <p:nvPr/>
        </p:nvSpPr>
        <p:spPr>
          <a:xfrm>
            <a:off x="2133781" y="3255786"/>
            <a:ext cx="1966113" cy="45499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Abgerundetes Rechteck 59">
            <a:extLst>
              <a:ext uri="{FF2B5EF4-FFF2-40B4-BE49-F238E27FC236}">
                <a16:creationId xmlns:a16="http://schemas.microsoft.com/office/drawing/2014/main" id="{EE33F1D4-5600-3F47-8704-14182C63992C}"/>
              </a:ext>
            </a:extLst>
          </p:cNvPr>
          <p:cNvSpPr/>
          <p:nvPr/>
        </p:nvSpPr>
        <p:spPr>
          <a:xfrm>
            <a:off x="1397193" y="4150671"/>
            <a:ext cx="3458584" cy="45499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1" name="Gewinkelte Verbindung 60">
            <a:extLst>
              <a:ext uri="{FF2B5EF4-FFF2-40B4-BE49-F238E27FC236}">
                <a16:creationId xmlns:a16="http://schemas.microsoft.com/office/drawing/2014/main" id="{68A5DBE0-46D4-A64A-9CC8-81C22448AF25}"/>
              </a:ext>
            </a:extLst>
          </p:cNvPr>
          <p:cNvCxnSpPr>
            <a:cxnSpLocks/>
          </p:cNvCxnSpPr>
          <p:nvPr/>
        </p:nvCxnSpPr>
        <p:spPr>
          <a:xfrm rot="5400000">
            <a:off x="2718513" y="6437208"/>
            <a:ext cx="443171" cy="37277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71272E26-CD95-4049-A08E-AF5CD7E9AD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96885" y="6431610"/>
            <a:ext cx="443171" cy="38397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76145-DCFB-394E-ABDC-C63A1C12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Design</a:t>
            </a:r>
            <a:br>
              <a:rPr lang="de-DE" dirty="0"/>
            </a:br>
            <a:r>
              <a:rPr lang="de-DE" sz="2800" dirty="0"/>
              <a:t>Goal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E1E77E7-4CD2-4B49-9155-7A22FD10D48D}"/>
              </a:ext>
            </a:extLst>
          </p:cNvPr>
          <p:cNvSpPr txBox="1">
            <a:spLocks/>
          </p:cNvSpPr>
          <p:nvPr/>
        </p:nvSpPr>
        <p:spPr>
          <a:xfrm>
            <a:off x="503998" y="2144780"/>
            <a:ext cx="11611801" cy="11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73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009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12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349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schrift Normal"/>
              <a:buNone/>
            </a:pPr>
            <a:r>
              <a:rPr lang="de-DE" sz="2000" dirty="0">
                <a:solidFill>
                  <a:schemeClr val="accent5"/>
                </a:solidFill>
              </a:rPr>
              <a:t>Goals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project</a:t>
            </a:r>
            <a:r>
              <a:rPr lang="de-DE" sz="2000" dirty="0"/>
              <a:t>:</a:t>
            </a:r>
          </a:p>
          <a:p>
            <a:r>
              <a:rPr lang="de-DE" sz="1800" dirty="0" err="1"/>
              <a:t>Evaluate</a:t>
            </a:r>
            <a:r>
              <a:rPr lang="de-DE" sz="1800" dirty="0"/>
              <a:t> ICA -</a:t>
            </a:r>
            <a:r>
              <a:rPr lang="de-DE" sz="1800" dirty="0" err="1"/>
              <a:t>Algorithms</a:t>
            </a:r>
            <a:r>
              <a:rPr lang="de-DE" sz="1800" dirty="0"/>
              <a:t> in </a:t>
            </a:r>
            <a:r>
              <a:rPr lang="de-DE" sz="1800" dirty="0" err="1"/>
              <a:t>terms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robustness</a:t>
            </a:r>
            <a:r>
              <a:rPr lang="de-DE" sz="1800" dirty="0"/>
              <a:t> </a:t>
            </a:r>
          </a:p>
          <a:p>
            <a:r>
              <a:rPr lang="de-DE" sz="1800" dirty="0" err="1"/>
              <a:t>Elaborating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approaches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increase</a:t>
            </a:r>
            <a:r>
              <a:rPr lang="de-DE" sz="1800" dirty="0"/>
              <a:t> </a:t>
            </a:r>
            <a:r>
              <a:rPr lang="de-DE" sz="1800" dirty="0" err="1">
                <a:solidFill>
                  <a:schemeClr val="accent5"/>
                </a:solidFill>
              </a:rPr>
              <a:t>robustness</a:t>
            </a:r>
            <a:r>
              <a:rPr lang="de-DE" sz="1800" dirty="0"/>
              <a:t> </a:t>
            </a:r>
            <a:r>
              <a:rPr lang="de-DE" sz="1800" dirty="0" err="1"/>
              <a:t>against</a:t>
            </a:r>
            <a:r>
              <a:rPr lang="de-DE" sz="1800" dirty="0"/>
              <a:t> </a:t>
            </a:r>
            <a:r>
              <a:rPr lang="de-DE" sz="1800" dirty="0" err="1"/>
              <a:t>noise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outliers</a:t>
            </a:r>
            <a:r>
              <a:rPr lang="de-DE" sz="1800" dirty="0"/>
              <a:t> in EEG-</a:t>
            </a:r>
            <a:r>
              <a:rPr lang="de-DE" sz="1800" dirty="0" err="1"/>
              <a:t>measurements</a:t>
            </a:r>
            <a:endParaRPr lang="de-DE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43CE1BC-1F1E-7A4B-AE80-7C1BCB17CF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998" y="7647741"/>
                <a:ext cx="11611801" cy="983123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457200" indent="-457200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6730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5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60095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5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125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2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53490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2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2044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6052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0060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4068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Systemschrift Normal"/>
                  <a:buNone/>
                </a:pPr>
                <a:r>
                  <a:rPr lang="de-DE" sz="2000" dirty="0">
                    <a:solidFill>
                      <a:schemeClr val="accent5"/>
                    </a:solidFill>
                  </a:rPr>
                  <a:t>Problems:</a:t>
                </a:r>
                <a:endParaRPr lang="de-DE" sz="2000" dirty="0"/>
              </a:p>
              <a:p>
                <a:r>
                  <a:rPr lang="de-DE" sz="1800" dirty="0"/>
                  <a:t>The </a:t>
                </a:r>
                <a:r>
                  <a:rPr lang="de-DE" sz="1800" dirty="0" err="1"/>
                  <a:t>solution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ICA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not </a:t>
                </a:r>
                <a:r>
                  <a:rPr lang="de-DE" sz="1800" dirty="0" err="1">
                    <a:solidFill>
                      <a:schemeClr val="accent5"/>
                    </a:solidFill>
                  </a:rPr>
                  <a:t>unique</a:t>
                </a:r>
                <a:r>
                  <a:rPr lang="de-DE" sz="1800" dirty="0">
                    <a:solidFill>
                      <a:schemeClr val="accent5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de-DE" sz="1800" dirty="0">
                    <a:solidFill>
                      <a:schemeClr val="accent5"/>
                    </a:solidFill>
                  </a:rPr>
                  <a:t> </a:t>
                </a:r>
                <a:r>
                  <a:rPr lang="de-DE" sz="1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de-DE" sz="1800" dirty="0">
                    <a:solidFill>
                      <a:schemeClr val="tx1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tx1"/>
                    </a:solidFill>
                  </a:rPr>
                  <a:t>can</a:t>
                </a:r>
                <a:r>
                  <a:rPr lang="de-DE" sz="1800" dirty="0">
                    <a:solidFill>
                      <a:schemeClr val="tx1"/>
                    </a:solidFill>
                  </a:rPr>
                  <a:t> </a:t>
                </a:r>
                <a:r>
                  <a:rPr lang="de-DE" sz="1800" dirty="0" err="1">
                    <a:solidFill>
                      <a:schemeClr val="tx1"/>
                    </a:solidFill>
                  </a:rPr>
                  <a:t>pertubed</a:t>
                </a:r>
                <a:r>
                  <a:rPr lang="de-DE" sz="1800" dirty="0"/>
                  <a:t>, </a:t>
                </a:r>
                <a:r>
                  <a:rPr lang="de-DE" sz="1800" dirty="0" err="1"/>
                  <a:t>scaled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have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sign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changes</a:t>
                </a:r>
                <a:endParaRPr lang="de-DE" sz="1800" dirty="0"/>
              </a:p>
              <a:p>
                <a:r>
                  <a:rPr lang="de-DE" sz="1800" dirty="0"/>
                  <a:t>Find </a:t>
                </a:r>
                <a:r>
                  <a:rPr lang="de-DE" sz="1800" dirty="0" err="1"/>
                  <a:t>Metrics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which</a:t>
                </a:r>
                <a:r>
                  <a:rPr lang="de-DE" sz="1800" dirty="0"/>
                  <a:t> deal </a:t>
                </a:r>
                <a:r>
                  <a:rPr lang="de-DE" sz="1800" dirty="0" err="1"/>
                  <a:t>with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that</a:t>
                </a:r>
                <a:r>
                  <a:rPr lang="de-DE" sz="1800" dirty="0"/>
                  <a:t> </a:t>
                </a:r>
                <a:r>
                  <a:rPr lang="de-DE" sz="180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de-DE" sz="20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Systemschrift Normal"/>
                  <a:buNone/>
                </a:pPr>
                <a:endParaRPr lang="de-DE" sz="2000" dirty="0"/>
              </a:p>
            </p:txBody>
          </p:sp>
        </mc:Choice>
        <mc:Fallback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43CE1BC-1F1E-7A4B-AE80-7C1BCB17C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8" y="7647741"/>
                <a:ext cx="11611801" cy="983123"/>
              </a:xfrm>
              <a:prstGeom prst="rect">
                <a:avLst/>
              </a:prstGeom>
              <a:blipFill>
                <a:blip r:embed="rId2"/>
                <a:stretch>
                  <a:fillRect l="-1311" t="-7692" b="-141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C95C512-D335-5C45-A71B-6A518FDAAD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998" y="3430839"/>
                <a:ext cx="11611801" cy="115780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457200" indent="-457200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6730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5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60095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5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125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2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53490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2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2044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6052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0060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4068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5"/>
                    </a:solidFill>
                  </a:rPr>
                  <a:t>How can we evaluate the ICA-Algorithms?</a:t>
                </a:r>
                <a:endParaRPr lang="en-US" sz="2000" dirty="0"/>
              </a:p>
              <a:p>
                <a:pPr marL="285750" indent="-285750">
                  <a:buClr>
                    <a:srgbClr val="005C9C"/>
                  </a:buClr>
                </a:pPr>
                <a:r>
                  <a:rPr lang="en-US" sz="1800" dirty="0"/>
                  <a:t>The ICA-Algorithms return the reconstructed Signal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800" dirty="0"/>
                  <a:t>and an estimated Mixing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1800" dirty="0"/>
                  <a:t> </a:t>
                </a:r>
              </a:p>
              <a:p>
                <a:pPr marL="285750" indent="-285750">
                  <a:buClr>
                    <a:srgbClr val="005C9C"/>
                  </a:buClr>
                </a:pPr>
                <a:r>
                  <a:rPr lang="en-US" sz="1800" dirty="0"/>
                  <a:t>2 options: compare Input and Reconstructed Signals or Compare Mixing Matrix A with its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C95C512-D335-5C45-A71B-6A518FDAA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8" y="3430839"/>
                <a:ext cx="11611801" cy="1157800"/>
              </a:xfrm>
              <a:prstGeom prst="rect">
                <a:avLst/>
              </a:prstGeom>
              <a:blipFill>
                <a:blip r:embed="rId3"/>
                <a:stretch>
                  <a:fillRect l="-1311" t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>
            <a:extLst>
              <a:ext uri="{FF2B5EF4-FFF2-40B4-BE49-F238E27FC236}">
                <a16:creationId xmlns:a16="http://schemas.microsoft.com/office/drawing/2014/main" id="{49B0ECBA-3F3C-4E4A-B185-43234789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36" y="5054344"/>
            <a:ext cx="2494739" cy="6401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BD536E9-1E68-2B46-A3AA-341A2E848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36" y="6012252"/>
            <a:ext cx="2522982" cy="64016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891941B-1C81-AE43-8F5D-8EAFCDD86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369" y="6013370"/>
            <a:ext cx="2617123" cy="67781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12DC714-C0A3-044F-86FC-A75081021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3931" y="5005457"/>
            <a:ext cx="2626537" cy="8582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2AD636EF-1315-FF4B-9B3F-85FCE2BB473D}"/>
                  </a:ext>
                </a:extLst>
              </p:cNvPr>
              <p:cNvSpPr/>
              <p:nvPr/>
            </p:nvSpPr>
            <p:spPr>
              <a:xfrm>
                <a:off x="5016092" y="6694200"/>
                <a:ext cx="602216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2AD636EF-1315-FF4B-9B3F-85FCE2BB4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92" y="6694200"/>
                <a:ext cx="602216" cy="534762"/>
              </a:xfrm>
              <a:prstGeom prst="rect">
                <a:avLst/>
              </a:prstGeom>
              <a:blipFill>
                <a:blip r:embed="rId8"/>
                <a:stretch>
                  <a:fillRect t="-6977" r="-6250" b="-232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452DCA32-7C11-5E43-8042-CCBEEDD67DDD}"/>
                  </a:ext>
                </a:extLst>
              </p:cNvPr>
              <p:cNvSpPr/>
              <p:nvPr/>
            </p:nvSpPr>
            <p:spPr>
              <a:xfrm>
                <a:off x="1612549" y="6721515"/>
                <a:ext cx="490711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452DCA32-7C11-5E43-8042-CCBEEDD67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549" y="6721515"/>
                <a:ext cx="490711" cy="4801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BDC0921-2C99-4045-8B1B-368BFA296ACB}"/>
                  </a:ext>
                </a:extLst>
              </p:cNvPr>
              <p:cNvSpPr txBox="1"/>
              <p:nvPr/>
            </p:nvSpPr>
            <p:spPr>
              <a:xfrm>
                <a:off x="3213615" y="5534360"/>
                <a:ext cx="672171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BDC0921-2C99-4045-8B1B-368BFA2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615" y="5534360"/>
                <a:ext cx="672171" cy="4801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EE0EEE1-349E-4145-8B40-894CF0D7ECDF}"/>
                  </a:ext>
                </a:extLst>
              </p:cNvPr>
              <p:cNvSpPr txBox="1"/>
              <p:nvPr/>
            </p:nvSpPr>
            <p:spPr>
              <a:xfrm>
                <a:off x="7333170" y="5569590"/>
                <a:ext cx="1938479" cy="654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0.23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0.91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EE0EEE1-349E-4145-8B40-894CF0D7E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170" y="5569590"/>
                <a:ext cx="1938479" cy="654538"/>
              </a:xfrm>
              <a:prstGeom prst="rect">
                <a:avLst/>
              </a:prstGeom>
              <a:blipFill>
                <a:blip r:embed="rId11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970F656-9CA5-B549-8F43-9CBDFC5B9580}"/>
                  </a:ext>
                </a:extLst>
              </p:cNvPr>
              <p:cNvSpPr txBox="1"/>
              <p:nvPr/>
            </p:nvSpPr>
            <p:spPr>
              <a:xfrm>
                <a:off x="9965327" y="5569590"/>
                <a:ext cx="1938479" cy="654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0.23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0.91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970F656-9CA5-B549-8F43-9CBDFC5B9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327" y="5569590"/>
                <a:ext cx="1938479" cy="654538"/>
              </a:xfrm>
              <a:prstGeom prst="rect">
                <a:avLst/>
              </a:prstGeom>
              <a:blipFill>
                <a:blip r:embed="rId12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D3D2304-A63C-C74C-951F-A0113F157767}"/>
                  </a:ext>
                </a:extLst>
              </p:cNvPr>
              <p:cNvSpPr txBox="1"/>
              <p:nvPr/>
            </p:nvSpPr>
            <p:spPr>
              <a:xfrm>
                <a:off x="9298179" y="5614140"/>
                <a:ext cx="672171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CD3D2304-A63C-C74C-951F-A0113F15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179" y="5614140"/>
                <a:ext cx="672171" cy="4801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B335863-80AC-684E-9454-4B32F3228C06}"/>
                  </a:ext>
                </a:extLst>
              </p:cNvPr>
              <p:cNvSpPr/>
              <p:nvPr/>
            </p:nvSpPr>
            <p:spPr>
              <a:xfrm>
                <a:off x="10673845" y="6691186"/>
                <a:ext cx="515206" cy="53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Clr>
                    <a:srgbClr val="005C9C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B335863-80AC-684E-9454-4B32F3228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845" y="6691186"/>
                <a:ext cx="515206" cy="537776"/>
              </a:xfrm>
              <a:prstGeom prst="rect">
                <a:avLst/>
              </a:prstGeom>
              <a:blipFill>
                <a:blip r:embed="rId14"/>
                <a:stretch>
                  <a:fillRect l="-4878" t="-93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965082C-6B82-324D-A335-42E5C829D716}"/>
                  </a:ext>
                </a:extLst>
              </p:cNvPr>
              <p:cNvSpPr txBox="1"/>
              <p:nvPr/>
            </p:nvSpPr>
            <p:spPr>
              <a:xfrm>
                <a:off x="8153361" y="6767681"/>
                <a:ext cx="298095" cy="3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965082C-6B82-324D-A335-42E5C829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61" y="6767681"/>
                <a:ext cx="298095" cy="387798"/>
              </a:xfrm>
              <a:prstGeom prst="rect">
                <a:avLst/>
              </a:prstGeom>
              <a:blipFill>
                <a:blip r:embed="rId15"/>
                <a:stretch>
                  <a:fillRect l="-20000" r="-20000" b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4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04345-8791-864C-8A27-56A3AE1F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Design</a:t>
            </a:r>
            <a:br>
              <a:rPr lang="de-DE" dirty="0"/>
            </a:br>
            <a:r>
              <a:rPr lang="de-DE" sz="2800" dirty="0" err="1"/>
              <a:t>Metrics</a:t>
            </a:r>
            <a:r>
              <a:rPr lang="de-DE" sz="2800" dirty="0"/>
              <a:t>: MD, MSE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0FCA6083-1A45-1043-AF5D-AD6B21320D6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13832" y="6647651"/>
                <a:ext cx="5886968" cy="100824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AU" sz="2000" dirty="0">
                    <a:solidFill>
                      <a:schemeClr val="accent5"/>
                    </a:solidFill>
                  </a:rPr>
                  <a:t>Mean squared Error (MSE):</a:t>
                </a:r>
              </a:p>
              <a:p>
                <a:r>
                  <a:rPr lang="en-AU" sz="1900" dirty="0"/>
                  <a:t>Taking the Mean of the squared residuals</a:t>
                </a:r>
              </a:p>
              <a:p>
                <a:r>
                  <a:rPr lang="en-AU" sz="1900" dirty="0"/>
                  <a:t>4 values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1900" dirty="0"/>
                  <a:t>take mean or median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0FCA6083-1A45-1043-AF5D-AD6B21320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13832" y="6647651"/>
                <a:ext cx="5886968" cy="1008247"/>
              </a:xfrm>
              <a:blipFill>
                <a:blip r:embed="rId2"/>
                <a:stretch>
                  <a:fillRect l="-2581" t="-10000" b="-27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2">
                <a:extLst>
                  <a:ext uri="{FF2B5EF4-FFF2-40B4-BE49-F238E27FC236}">
                    <a16:creationId xmlns:a16="http://schemas.microsoft.com/office/drawing/2014/main" id="{CEE4CDDC-7A01-994D-8F78-F0B3E7896E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000" y="2250461"/>
                <a:ext cx="11611801" cy="3960462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457200" indent="-457200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6730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5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60095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5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0125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2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53490" indent="-253365" algn="l" defTabSz="128016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Systemschrift Normal"/>
                  <a:buChar char="►"/>
                  <a:defRPr sz="22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2044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6052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0060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40680" indent="-320040" algn="l" defTabSz="128016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Systemschrift Normal"/>
                  <a:buNone/>
                </a:pPr>
                <a:r>
                  <a:rPr lang="en-AU" sz="2000" dirty="0">
                    <a:solidFill>
                      <a:schemeClr val="accent5"/>
                    </a:solidFill>
                  </a:rPr>
                  <a:t>Minimum Distance Index </a:t>
                </a:r>
                <a:r>
                  <a:rPr lang="en-AU" sz="2000" dirty="0"/>
                  <a:t>(based on MM)</a:t>
                </a:r>
                <a:r>
                  <a:rPr lang="en-AU" sz="2000" dirty="0">
                    <a:solidFill>
                      <a:schemeClr val="accent5"/>
                    </a:solidFill>
                  </a:rPr>
                  <a:t>:</a:t>
                </a:r>
                <a:endParaRPr lang="en-AU" sz="2000" dirty="0"/>
              </a:p>
              <a:p>
                <a:r>
                  <a:rPr lang="en-AU" sz="1800" dirty="0">
                    <a:solidFill>
                      <a:schemeClr val="tx1"/>
                    </a:solidFill>
                  </a:rPr>
                  <a:t>Key idea:   The inverse of the Mixing Matrix equals the Unmixing Matrix, so the multiplication is the identity matrix 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rgbClr val="005C9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1800" b="0" i="1" smtClean="0">
                        <a:solidFill>
                          <a:srgbClr val="005C9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1800" b="0" i="1" smtClean="0">
                            <a:solidFill>
                              <a:srgbClr val="005C9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800" b="0" i="1" smtClean="0">
                            <a:solidFill>
                              <a:srgbClr val="005C9C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sz="1800" b="0" i="1" smtClean="0">
                            <a:solidFill>
                              <a:srgbClr val="005C9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AU" sz="1800" b="0" i="1" smtClean="0">
                        <a:solidFill>
                          <a:srgbClr val="005C9C"/>
                        </a:solidFill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AU" sz="1800" b="0" i="1" smtClean="0">
                            <a:solidFill>
                              <a:srgbClr val="005C9C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AU" sz="1800" b="0" i="0" smtClean="0">
                            <a:solidFill>
                              <a:srgbClr val="005C9C"/>
                            </a:solidFill>
                            <a:latin typeface="Cambria Math" panose="02040503050406030204" pitchFamily="18" charset="0"/>
                          </a:rPr>
                          <m:t>yields</m:t>
                        </m:r>
                      </m:e>
                    </m:groupChr>
                    <m:r>
                      <a:rPr lang="en-AU" sz="1800" b="0" i="1" smtClean="0">
                        <a:solidFill>
                          <a:srgbClr val="005C9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sz="1800" b="0" i="1" smtClean="0">
                        <a:solidFill>
                          <a:srgbClr val="005C9C"/>
                        </a:solidFill>
                        <a:latin typeface="Cambria Math" panose="02040503050406030204" pitchFamily="18" charset="0"/>
                      </a:rPr>
                      <m:t>𝐴𝑊</m:t>
                    </m:r>
                    <m:r>
                      <a:rPr lang="en-AU" sz="1800" b="0" i="1" smtClean="0">
                        <a:solidFill>
                          <a:srgbClr val="005C9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800" b="0" i="1" smtClean="0">
                        <a:solidFill>
                          <a:srgbClr val="005C9C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AU" sz="1800" dirty="0">
                  <a:solidFill>
                    <a:srgbClr val="005C9C"/>
                  </a:solidFill>
                </a:endParaRPr>
              </a:p>
              <a:p>
                <a:endParaRPr lang="en-AU" sz="1800" dirty="0">
                  <a:solidFill>
                    <a:schemeClr val="accent5"/>
                  </a:solidFill>
                </a:endParaRPr>
              </a:p>
              <a:p>
                <a:r>
                  <a:rPr lang="en-AU" sz="1800" dirty="0"/>
                  <a:t>Therefore: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AU" sz="1800" i="1" smtClean="0">
                            <a:solidFill>
                              <a:srgbClr val="005C9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1800" b="0" i="1" smtClean="0">
                            <a:solidFill>
                              <a:srgbClr val="005C9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AU" sz="1800" i="1" smtClean="0">
                        <a:solidFill>
                          <a:srgbClr val="005C9C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sz="1800" i="1" smtClean="0">
                        <a:solidFill>
                          <a:srgbClr val="005C9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800" i="1" smtClean="0">
                        <a:solidFill>
                          <a:srgbClr val="005C9C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groupChr>
                      <m:groupChrPr>
                        <m:chr m:val="⇒"/>
                        <m:pos m:val="top"/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1800" dirty="0"/>
                  <a:t> The Algorithm performed well</a:t>
                </a:r>
              </a:p>
              <a:p>
                <a:pPr marL="0" indent="0">
                  <a:buNone/>
                </a:pPr>
                <a:endParaRPr lang="en-AU" sz="1800" dirty="0"/>
              </a:p>
              <a:p>
                <a:pPr marL="0" indent="0">
                  <a:buNone/>
                </a:pPr>
                <a:endParaRPr lang="en-AU" sz="1800" dirty="0"/>
              </a:p>
              <a:p>
                <a:endParaRPr lang="en-AU" sz="1800" dirty="0">
                  <a:solidFill>
                    <a:schemeClr val="tx1"/>
                  </a:solidFill>
                </a:endParaRPr>
              </a:p>
              <a:p>
                <a:r>
                  <a:rPr lang="en-AU" sz="18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𝑃𝐽𝐷</m:t>
                    </m:r>
                  </m:oMath>
                </a14:m>
                <a:r>
                  <a:rPr lang="en-AU" sz="1800" dirty="0">
                    <a:solidFill>
                      <a:schemeClr val="tx1"/>
                    </a:solidFill>
                  </a:rPr>
                  <a:t> considers Permutation P, Scaling D</a:t>
                </a:r>
                <a:r>
                  <a:rPr lang="en-AU" sz="1800" dirty="0"/>
                  <a:t> and sign changes J, p = number of signals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fName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AU" sz="1800" dirty="0"/>
                  <a:t>= Minimize </a:t>
                </a:r>
                <a:r>
                  <a:rPr lang="en-AU" sz="1800" dirty="0" err="1"/>
                  <a:t>Frobenius</a:t>
                </a:r>
                <a:r>
                  <a:rPr lang="en-AU" sz="1800" dirty="0"/>
                  <a:t> Norm</a:t>
                </a:r>
              </a:p>
              <a:p>
                <a:r>
                  <a:rPr lang="en-AU" sz="1800" dirty="0">
                    <a:solidFill>
                      <a:schemeClr val="tx1"/>
                    </a:solidFill>
                  </a:rPr>
                  <a:t>0 indicates a good performance, 1 indicates a bad one</a:t>
                </a:r>
              </a:p>
              <a:p>
                <a:pPr marL="0" indent="0">
                  <a:buNone/>
                </a:pPr>
                <a:endParaRPr lang="en-AU" sz="18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Systemschrift Normal"/>
                  <a:buNone/>
                </a:pPr>
                <a:endParaRPr lang="en-AU" sz="2000" dirty="0"/>
              </a:p>
            </p:txBody>
          </p:sp>
        </mc:Choice>
        <mc:Fallback>
          <p:sp>
            <p:nvSpPr>
              <p:cNvPr id="11" name="Inhaltsplatzhalter 2">
                <a:extLst>
                  <a:ext uri="{FF2B5EF4-FFF2-40B4-BE49-F238E27FC236}">
                    <a16:creationId xmlns:a16="http://schemas.microsoft.com/office/drawing/2014/main" id="{CEE4CDDC-7A01-994D-8F78-F0B3E7896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2250461"/>
                <a:ext cx="11611801" cy="3960462"/>
              </a:xfrm>
              <a:prstGeom prst="rect">
                <a:avLst/>
              </a:prstGeom>
              <a:blipFill>
                <a:blip r:embed="rId3"/>
                <a:stretch>
                  <a:fillRect l="-1310" t="-22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66660EC-DC4A-0547-AAB5-39310D262F47}"/>
                  </a:ext>
                </a:extLst>
              </p:cNvPr>
              <p:cNvSpPr txBox="1"/>
              <p:nvPr/>
            </p:nvSpPr>
            <p:spPr>
              <a:xfrm>
                <a:off x="4657246" y="4192510"/>
                <a:ext cx="3723712" cy="729046"/>
              </a:xfrm>
              <a:prstGeom prst="rect">
                <a:avLst/>
              </a:prstGeom>
              <a:noFill/>
              <a:ln w="25400">
                <a:solidFill>
                  <a:srgbClr val="005C9C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</a:rPr>
                        <m:t>𝑀𝐷</m:t>
                      </m:r>
                      <m:r>
                        <a:rPr lang="de-DE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rad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b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66660EC-DC4A-0547-AAB5-39310D26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246" y="4192510"/>
                <a:ext cx="3723712" cy="729046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 w="25400">
                <a:solidFill>
                  <a:srgbClr val="005C9C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 25">
            <a:extLst>
              <a:ext uri="{FF2B5EF4-FFF2-40B4-BE49-F238E27FC236}">
                <a16:creationId xmlns:a16="http://schemas.microsoft.com/office/drawing/2014/main" id="{65E63D1C-FD15-0042-9676-9B7ECB24BEF2}"/>
              </a:ext>
            </a:extLst>
          </p:cNvPr>
          <p:cNvSpPr/>
          <p:nvPr/>
        </p:nvSpPr>
        <p:spPr>
          <a:xfrm>
            <a:off x="1465006" y="7646870"/>
            <a:ext cx="2418736" cy="1067552"/>
          </a:xfrm>
          <a:custGeom>
            <a:avLst/>
            <a:gdLst>
              <a:gd name="connsiteX0" fmla="*/ 0 w 2418736"/>
              <a:gd name="connsiteY0" fmla="*/ 603960 h 1067552"/>
              <a:gd name="connsiteX1" fmla="*/ 629265 w 2418736"/>
              <a:gd name="connsiteY1" fmla="*/ 73018 h 1067552"/>
              <a:gd name="connsiteX2" fmla="*/ 1101213 w 2418736"/>
              <a:gd name="connsiteY2" fmla="*/ 554799 h 1067552"/>
              <a:gd name="connsiteX3" fmla="*/ 1474839 w 2418736"/>
              <a:gd name="connsiteY3" fmla="*/ 1066076 h 1067552"/>
              <a:gd name="connsiteX4" fmla="*/ 2123768 w 2418736"/>
              <a:gd name="connsiteY4" fmla="*/ 387650 h 1067552"/>
              <a:gd name="connsiteX5" fmla="*/ 2418736 w 2418736"/>
              <a:gd name="connsiteY5" fmla="*/ 4192 h 106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8736" h="1067552">
                <a:moveTo>
                  <a:pt x="0" y="603960"/>
                </a:moveTo>
                <a:cubicBezTo>
                  <a:pt x="222865" y="342585"/>
                  <a:pt x="445730" y="81211"/>
                  <a:pt x="629265" y="73018"/>
                </a:cubicBezTo>
                <a:cubicBezTo>
                  <a:pt x="812800" y="64825"/>
                  <a:pt x="960284" y="389289"/>
                  <a:pt x="1101213" y="554799"/>
                </a:cubicBezTo>
                <a:cubicBezTo>
                  <a:pt x="1242142" y="720309"/>
                  <a:pt x="1304413" y="1093934"/>
                  <a:pt x="1474839" y="1066076"/>
                </a:cubicBezTo>
                <a:cubicBezTo>
                  <a:pt x="1645265" y="1038218"/>
                  <a:pt x="1966452" y="564631"/>
                  <a:pt x="2123768" y="387650"/>
                </a:cubicBezTo>
                <a:cubicBezTo>
                  <a:pt x="2281084" y="210669"/>
                  <a:pt x="2305665" y="-35137"/>
                  <a:pt x="2418736" y="41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>
            <a:extLst>
              <a:ext uri="{FF2B5EF4-FFF2-40B4-BE49-F238E27FC236}">
                <a16:creationId xmlns:a16="http://schemas.microsoft.com/office/drawing/2014/main" id="{13CDA2DE-30E1-5C40-A54D-513B9F3E705B}"/>
              </a:ext>
            </a:extLst>
          </p:cNvPr>
          <p:cNvSpPr/>
          <p:nvPr/>
        </p:nvSpPr>
        <p:spPr>
          <a:xfrm>
            <a:off x="1465006" y="7840158"/>
            <a:ext cx="2418736" cy="935540"/>
          </a:xfrm>
          <a:custGeom>
            <a:avLst/>
            <a:gdLst>
              <a:gd name="connsiteX0" fmla="*/ 0 w 2418736"/>
              <a:gd name="connsiteY0" fmla="*/ 603960 h 1067552"/>
              <a:gd name="connsiteX1" fmla="*/ 629265 w 2418736"/>
              <a:gd name="connsiteY1" fmla="*/ 73018 h 1067552"/>
              <a:gd name="connsiteX2" fmla="*/ 1101213 w 2418736"/>
              <a:gd name="connsiteY2" fmla="*/ 554799 h 1067552"/>
              <a:gd name="connsiteX3" fmla="*/ 1474839 w 2418736"/>
              <a:gd name="connsiteY3" fmla="*/ 1066076 h 1067552"/>
              <a:gd name="connsiteX4" fmla="*/ 2123768 w 2418736"/>
              <a:gd name="connsiteY4" fmla="*/ 387650 h 1067552"/>
              <a:gd name="connsiteX5" fmla="*/ 2418736 w 2418736"/>
              <a:gd name="connsiteY5" fmla="*/ 4192 h 106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8736" h="1067552">
                <a:moveTo>
                  <a:pt x="0" y="603960"/>
                </a:moveTo>
                <a:cubicBezTo>
                  <a:pt x="222865" y="342585"/>
                  <a:pt x="445730" y="81211"/>
                  <a:pt x="629265" y="73018"/>
                </a:cubicBezTo>
                <a:cubicBezTo>
                  <a:pt x="812800" y="64825"/>
                  <a:pt x="960284" y="389289"/>
                  <a:pt x="1101213" y="554799"/>
                </a:cubicBezTo>
                <a:cubicBezTo>
                  <a:pt x="1242142" y="720309"/>
                  <a:pt x="1304413" y="1093934"/>
                  <a:pt x="1474839" y="1066076"/>
                </a:cubicBezTo>
                <a:cubicBezTo>
                  <a:pt x="1645265" y="1038218"/>
                  <a:pt x="1966452" y="564631"/>
                  <a:pt x="2123768" y="387650"/>
                </a:cubicBezTo>
                <a:cubicBezTo>
                  <a:pt x="2281084" y="210669"/>
                  <a:pt x="2305665" y="-35137"/>
                  <a:pt x="2418736" y="4192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7755DC1-E1D1-864F-BB73-C7EA5D22679A}"/>
              </a:ext>
            </a:extLst>
          </p:cNvPr>
          <p:cNvCxnSpPr>
            <a:cxnSpLocks/>
            <a:stCxn id="26" idx="1"/>
            <a:endCxn id="27" idx="1"/>
          </p:cNvCxnSpPr>
          <p:nvPr/>
        </p:nvCxnSpPr>
        <p:spPr>
          <a:xfrm>
            <a:off x="2094271" y="7719888"/>
            <a:ext cx="0" cy="184259"/>
          </a:xfrm>
          <a:prstGeom prst="straightConnector1">
            <a:avLst/>
          </a:prstGeom>
          <a:ln w="22225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316C7A2-6CBD-994C-830F-92ED683F46E4}"/>
              </a:ext>
            </a:extLst>
          </p:cNvPr>
          <p:cNvCxnSpPr>
            <a:cxnSpLocks/>
          </p:cNvCxnSpPr>
          <p:nvPr/>
        </p:nvCxnSpPr>
        <p:spPr>
          <a:xfrm>
            <a:off x="3883742" y="7655899"/>
            <a:ext cx="0" cy="184259"/>
          </a:xfrm>
          <a:prstGeom prst="straightConnector1">
            <a:avLst/>
          </a:prstGeom>
          <a:ln w="22225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5BED973-0684-E84C-8954-23E456289EC5}"/>
              </a:ext>
            </a:extLst>
          </p:cNvPr>
          <p:cNvSpPr txBox="1"/>
          <p:nvPr/>
        </p:nvSpPr>
        <p:spPr>
          <a:xfrm>
            <a:off x="3981463" y="7581388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bg2"/>
                </a:solidFill>
              </a:rPr>
              <a:t>residuals</a:t>
            </a:r>
            <a:endParaRPr lang="de-DE" sz="1200" dirty="0">
              <a:solidFill>
                <a:schemeClr val="bg2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9D9294-7B5E-5F4D-A760-BD8855AFE657}"/>
              </a:ext>
            </a:extLst>
          </p:cNvPr>
          <p:cNvCxnSpPr>
            <a:cxnSpLocks/>
          </p:cNvCxnSpPr>
          <p:nvPr/>
        </p:nvCxnSpPr>
        <p:spPr>
          <a:xfrm>
            <a:off x="3515032" y="8093434"/>
            <a:ext cx="0" cy="184259"/>
          </a:xfrm>
          <a:prstGeom prst="straightConnector1">
            <a:avLst/>
          </a:prstGeom>
          <a:ln w="22225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3D53CDE-9E15-3B49-9678-8D9673BA574A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2930013" y="8712946"/>
            <a:ext cx="9832" cy="93605"/>
          </a:xfrm>
          <a:prstGeom prst="straightConnector1">
            <a:avLst/>
          </a:prstGeom>
          <a:ln w="22225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32D19A19-B721-BB42-89B6-2611A48142C6}"/>
              </a:ext>
            </a:extLst>
          </p:cNvPr>
          <p:cNvSpPr txBox="1">
            <a:spLocks/>
          </p:cNvSpPr>
          <p:nvPr/>
        </p:nvSpPr>
        <p:spPr>
          <a:xfrm>
            <a:off x="6228833" y="6647650"/>
            <a:ext cx="5886968" cy="719101"/>
          </a:xfrm>
          <a:prstGeom prst="rect">
            <a:avLst/>
          </a:prstGeom>
          <a:ln w="25400">
            <a:solidFill>
              <a:schemeClr val="bg2"/>
            </a:solidFill>
          </a:ln>
        </p:spPr>
        <p:txBody>
          <a:bodyPr vert="horz" lIns="0" tIns="0" rIns="0" bIns="0" rtlCol="0">
            <a:normAutofit/>
          </a:bodyPr>
          <a:lstStyle>
            <a:lvl1pPr marL="457200" indent="-457200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73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009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0125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3490" indent="-253365" algn="l" defTabSz="1280160" rtl="0" eaLnBrk="1" latinLnBrk="0" hangingPunct="1">
              <a:spcBef>
                <a:spcPct val="20000"/>
              </a:spcBef>
              <a:buClr>
                <a:schemeClr val="tx2"/>
              </a:buClr>
              <a:buFont typeface="Systemschrift Normal"/>
              <a:buChar char="►"/>
              <a:defRPr sz="2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2044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6052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0680" indent="-320040" algn="l" defTabSz="12801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>
                <a:solidFill>
                  <a:schemeClr val="accent5"/>
                </a:solidFill>
              </a:rPr>
              <a:t> Problem: </a:t>
            </a:r>
          </a:p>
          <a:p>
            <a:pPr marL="0" indent="0">
              <a:buNone/>
            </a:pPr>
            <a:r>
              <a:rPr lang="en-AU" sz="2000" dirty="0"/>
              <a:t> Required </a:t>
            </a:r>
            <a:r>
              <a:rPr lang="en-AU" sz="2000" dirty="0" err="1"/>
              <a:t>groundtruth</a:t>
            </a:r>
            <a:r>
              <a:rPr lang="en-AU" sz="2000" dirty="0"/>
              <a:t> data for X and A</a:t>
            </a:r>
            <a:endParaRPr lang="en-AU" sz="1800" dirty="0"/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77301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76145-DCFB-394E-ABDC-C63A1C12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Design</a:t>
            </a:r>
            <a:br>
              <a:rPr lang="de-DE" dirty="0"/>
            </a:br>
            <a:r>
              <a:rPr lang="de-DE" sz="2800" dirty="0"/>
              <a:t>General </a:t>
            </a:r>
            <a:r>
              <a:rPr lang="de-DE" sz="2800" dirty="0" err="1"/>
              <a:t>approach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12B6C64-60D2-0C4B-BA90-A2599FA15401}"/>
                  </a:ext>
                </a:extLst>
              </p:cNvPr>
              <p:cNvSpPr txBox="1"/>
              <p:nvPr/>
            </p:nvSpPr>
            <p:spPr>
              <a:xfrm>
                <a:off x="457185" y="6791313"/>
                <a:ext cx="5943615" cy="1486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2. Run different Algorithms for different cases: </a:t>
                </a:r>
              </a:p>
              <a:p>
                <a:pPr marL="982980" lvl="1" indent="-342900">
                  <a:buAutoNum type="arabicPeriod"/>
                </a:pPr>
                <a:r>
                  <a:rPr lang="en-US" sz="1800" dirty="0"/>
                  <a:t>different Sample Sizes, </a:t>
                </a:r>
              </a:p>
              <a:p>
                <a:pPr marL="982980" lvl="1" indent="-342900">
                  <a:buAutoNum type="arabicPeriod"/>
                </a:pPr>
                <a:r>
                  <a:rPr lang="en-US" sz="1800" dirty="0"/>
                  <a:t>different levels of contamination (noise, outlier)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3. Evaluate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on MD, MSE, SNR</a:t>
                </a: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12B6C64-60D2-0C4B-BA90-A2599FA15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85" y="6791313"/>
                <a:ext cx="5943615" cy="1486754"/>
              </a:xfrm>
              <a:prstGeom prst="rect">
                <a:avLst/>
              </a:prstGeom>
              <a:blipFill>
                <a:blip r:embed="rId2"/>
                <a:stretch>
                  <a:fillRect l="-853" t="-1695" b="-59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FCC8C54-2F29-F64E-9589-5D32BFBBDE2B}"/>
                  </a:ext>
                </a:extLst>
              </p:cNvPr>
              <p:cNvSpPr txBox="1"/>
              <p:nvPr/>
            </p:nvSpPr>
            <p:spPr>
              <a:xfrm>
                <a:off x="354497" y="2147304"/>
                <a:ext cx="10958321" cy="758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5C9C"/>
                    </a:solidFill>
                  </a:rPr>
                  <a:t>What do we have to do: </a:t>
                </a:r>
              </a:p>
              <a:p>
                <a:pPr marL="342900" indent="-342900">
                  <a:buAutoNum type="arabicPeriod"/>
                </a:pPr>
                <a:r>
                  <a:rPr lang="en-US" sz="1800" dirty="0"/>
                  <a:t>Generate </a:t>
                </a:r>
                <a:r>
                  <a:rPr lang="en-US" sz="1800" dirty="0">
                    <a:solidFill>
                      <a:schemeClr val="accent5"/>
                    </a:solidFill>
                  </a:rPr>
                  <a:t>ideal</a:t>
                </a:r>
                <a:r>
                  <a:rPr lang="en-US" sz="1800" dirty="0"/>
                  <a:t> Input Signals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10000</m:t>
                        </m:r>
                      </m:sup>
                    </m:sSup>
                  </m:oMath>
                </a14:m>
                <a:r>
                  <a:rPr lang="en-US" sz="1800" dirty="0"/>
                  <a:t> and a random </a:t>
                </a:r>
                <a:r>
                  <a:rPr lang="en-US" sz="1800" dirty="0">
                    <a:solidFill>
                      <a:schemeClr val="accent5"/>
                    </a:solidFill>
                  </a:rPr>
                  <a:t>ideal</a:t>
                </a:r>
                <a:r>
                  <a:rPr lang="en-US" sz="1800" dirty="0"/>
                  <a:t> Mixing Matrix.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de-DE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de-DE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groundtruth</a:t>
                </a: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FCC8C54-2F29-F64E-9589-5D32BFBBD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97" y="2147304"/>
                <a:ext cx="10958321" cy="758477"/>
              </a:xfrm>
              <a:prstGeom prst="rect">
                <a:avLst/>
              </a:prstGeom>
              <a:blipFill>
                <a:blip r:embed="rId3"/>
                <a:stretch>
                  <a:fillRect l="-463" t="-3279" b="-262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8CD26125-748E-5345-A81E-8118968B0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93" y="3408127"/>
            <a:ext cx="2361947" cy="100993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E14D881-E507-BA4C-8ECD-38CFC0EB7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133" y="3443917"/>
            <a:ext cx="2361947" cy="9936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15D6751-6CAD-3745-9496-1F6288343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537" y="5025417"/>
            <a:ext cx="2355903" cy="99364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17CA805-017A-C340-845D-F00FCDDAB7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4133" y="5001748"/>
            <a:ext cx="2218546" cy="100993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7AB097C-6A50-5142-8DDA-9AFFF6F3BC37}"/>
              </a:ext>
            </a:extLst>
          </p:cNvPr>
          <p:cNvSpPr txBox="1"/>
          <p:nvPr/>
        </p:nvSpPr>
        <p:spPr>
          <a:xfrm>
            <a:off x="6323372" y="3032799"/>
            <a:ext cx="2760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600" dirty="0"/>
              <a:t>Standard Signals: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600" dirty="0"/>
              <a:t>ECG Signal:  2Hz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600" dirty="0"/>
              <a:t>Sinus:           5Hz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600" dirty="0" err="1"/>
              <a:t>Rectangle</a:t>
            </a:r>
            <a:r>
              <a:rPr lang="de-DE" sz="1600" dirty="0"/>
              <a:t>:    10Hz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600" dirty="0" err="1"/>
              <a:t>Sawtooth</a:t>
            </a:r>
            <a:r>
              <a:rPr lang="de-DE" sz="1600" dirty="0"/>
              <a:t>:     25Hz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600" dirty="0" err="1"/>
              <a:t>fs</a:t>
            </a:r>
            <a:r>
              <a:rPr lang="de-DE" sz="1600" dirty="0"/>
              <a:t>: 1000Hz 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600" dirty="0" err="1"/>
              <a:t>Normalized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[-1,1]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4EAB072-8105-4047-9A24-BB81F8C51FBC}"/>
                  </a:ext>
                </a:extLst>
              </p:cNvPr>
              <p:cNvSpPr txBox="1"/>
              <p:nvPr/>
            </p:nvSpPr>
            <p:spPr>
              <a:xfrm>
                <a:off x="6323372" y="4860520"/>
                <a:ext cx="284421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005C9C"/>
                  </a:buClr>
                </a:pPr>
                <a:r>
                  <a:rPr lang="de-DE" sz="1600" dirty="0"/>
                  <a:t>Brainwaves: </a:t>
                </a:r>
              </a:p>
              <a:p>
                <a:pPr marL="285750" indent="-285750">
                  <a:buClr>
                    <a:srgbClr val="005C9C"/>
                  </a:buClr>
                  <a:buFont typeface="Systemschrift Normal"/>
                  <a:buChar char="►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𝑊𝑎𝑣𝑒𝑠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:0.5−3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sz="1600" b="0" dirty="0"/>
              </a:p>
              <a:p>
                <a:pPr marL="285750" indent="-285750">
                  <a:buClr>
                    <a:srgbClr val="005C9C"/>
                  </a:buClr>
                  <a:buFont typeface="Systemschrift Normal"/>
                  <a:buChar char="►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𝑊𝑎𝑣𝑒𝑠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:3−8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sz="1600" dirty="0"/>
              </a:p>
              <a:p>
                <a:pPr marL="285750" indent="-285750">
                  <a:buClr>
                    <a:srgbClr val="005C9C"/>
                  </a:buClr>
                  <a:buFont typeface="Systemschrift Normal"/>
                  <a:buChar char="►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𝑊𝑎𝑣𝑒𝑠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:8−12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sz="1600" dirty="0"/>
              </a:p>
              <a:p>
                <a:pPr marL="285750" indent="-285750">
                  <a:buClr>
                    <a:srgbClr val="005C9C"/>
                  </a:buClr>
                  <a:buFont typeface="Systemschrift Normal"/>
                  <a:buChar char="►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𝑊𝑎𝑣𝑒𝑠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:12−38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sz="1600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4EAB072-8105-4047-9A24-BB81F8C51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372" y="4860520"/>
                <a:ext cx="2844210" cy="1323439"/>
              </a:xfrm>
              <a:prstGeom prst="rect">
                <a:avLst/>
              </a:prstGeom>
              <a:blipFill>
                <a:blip r:embed="rId8"/>
                <a:stretch>
                  <a:fillRect l="-889" t="-952" b="-38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15F9A2F6-E4FF-014A-A234-2EB79D648427}"/>
                  </a:ext>
                </a:extLst>
              </p:cNvPr>
              <p:cNvSpPr txBox="1"/>
              <p:nvPr/>
            </p:nvSpPr>
            <p:spPr>
              <a:xfrm>
                <a:off x="8782223" y="4145196"/>
                <a:ext cx="3912093" cy="1034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0.34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0.77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0.24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0.91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0.63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0.38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</m:e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15F9A2F6-E4FF-014A-A234-2EB79D648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223" y="4145196"/>
                <a:ext cx="3912093" cy="1034642"/>
              </a:xfrm>
              <a:prstGeom prst="rect">
                <a:avLst/>
              </a:prstGeom>
              <a:blipFill>
                <a:blip r:embed="rId9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81ECE30-D9C7-D349-9459-A6002057F58F}"/>
                  </a:ext>
                </a:extLst>
              </p:cNvPr>
              <p:cNvSpPr txBox="1"/>
              <p:nvPr/>
            </p:nvSpPr>
            <p:spPr>
              <a:xfrm>
                <a:off x="6400800" y="6791313"/>
                <a:ext cx="6116867" cy="191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4. Do this multiple times (</a:t>
                </a:r>
                <a:r>
                  <a:rPr lang="en-US" sz="1800" dirty="0" err="1"/>
                  <a:t>reproducability</a:t>
                </a:r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Monte Carlo Study (random Input, deterministic output)</a:t>
                </a:r>
              </a:p>
              <a:p>
                <a:pPr marL="342900" indent="-342900">
                  <a:buAutoNum type="arabicPeriod"/>
                </a:pPr>
                <a:endParaRPr lang="en-US" sz="1800" dirty="0"/>
              </a:p>
              <a:p>
                <a:pPr marL="342900" indent="-342900">
                  <a:buAutoNum type="arabicPeriod"/>
                </a:pPr>
                <a:endParaRPr lang="en-US" sz="1800" dirty="0"/>
              </a:p>
              <a:p>
                <a:r>
                  <a:rPr lang="en-US" sz="1800" dirty="0"/>
                  <a:t>5. Statistical Analyses on multiple outcomes </a:t>
                </a:r>
              </a:p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interpret results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81ECE30-D9C7-D349-9459-A6002057F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6791313"/>
                <a:ext cx="6116867" cy="1917063"/>
              </a:xfrm>
              <a:prstGeom prst="rect">
                <a:avLst/>
              </a:prstGeom>
              <a:blipFill>
                <a:blip r:embed="rId10"/>
                <a:stretch>
                  <a:fillRect l="-2490" t="-1316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9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Design</a:t>
            </a:r>
            <a:br>
              <a:rPr lang="de-DE" dirty="0"/>
            </a:br>
            <a:r>
              <a:rPr lang="de-DE" sz="2800" dirty="0"/>
              <a:t>Monte Carlo Flow Chart  </a:t>
            </a:r>
            <a:endParaRPr lang="de-DE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1FC51EA-1FD9-6245-A7F9-2F4D24877B8D}"/>
              </a:ext>
            </a:extLst>
          </p:cNvPr>
          <p:cNvSpPr/>
          <p:nvPr/>
        </p:nvSpPr>
        <p:spPr>
          <a:xfrm>
            <a:off x="1966113" y="2404356"/>
            <a:ext cx="1966113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Signals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281AA00-F1DA-D449-AE8C-935C10FF0E72}"/>
              </a:ext>
            </a:extLst>
          </p:cNvPr>
          <p:cNvSpPr/>
          <p:nvPr/>
        </p:nvSpPr>
        <p:spPr>
          <a:xfrm>
            <a:off x="1966113" y="3414852"/>
            <a:ext cx="1966113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Mix Signals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0384DCF4-FA0B-0941-8127-149B47FBFAD4}"/>
              </a:ext>
            </a:extLst>
          </p:cNvPr>
          <p:cNvSpPr/>
          <p:nvPr/>
        </p:nvSpPr>
        <p:spPr>
          <a:xfrm>
            <a:off x="1219876" y="4425348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Contaminate</a:t>
            </a:r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Signals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4D122F37-F074-4B46-8C74-51B2E88BAB6F}"/>
              </a:ext>
            </a:extLst>
          </p:cNvPr>
          <p:cNvSpPr/>
          <p:nvPr/>
        </p:nvSpPr>
        <p:spPr>
          <a:xfrm>
            <a:off x="1219876" y="5435844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Whitening</a:t>
            </a:r>
            <a:endParaRPr lang="de-DE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291083D4-D3B0-3A4F-8567-4ED496986565}"/>
              </a:ext>
            </a:extLst>
          </p:cNvPr>
          <p:cNvSpPr/>
          <p:nvPr/>
        </p:nvSpPr>
        <p:spPr>
          <a:xfrm>
            <a:off x="1219876" y="6446340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ICA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6FA98A44-6891-5944-84CF-DB31D4B4290C}"/>
              </a:ext>
            </a:extLst>
          </p:cNvPr>
          <p:cNvSpPr/>
          <p:nvPr/>
        </p:nvSpPr>
        <p:spPr>
          <a:xfrm>
            <a:off x="1219876" y="7456836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Evaluate</a:t>
            </a:r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</a:t>
            </a:r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</a:t>
            </a:r>
            <a:endParaRPr lang="de-DE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8034E9A4-A135-F04F-857D-A19D836152DB}"/>
              </a:ext>
            </a:extLst>
          </p:cNvPr>
          <p:cNvSpPr/>
          <p:nvPr/>
        </p:nvSpPr>
        <p:spPr>
          <a:xfrm>
            <a:off x="1219875" y="8467333"/>
            <a:ext cx="3458584" cy="448427"/>
          </a:xfrm>
          <a:prstGeom prst="roundRect">
            <a:avLst/>
          </a:prstGeom>
          <a:solidFill>
            <a:srgbClr val="005C9C"/>
          </a:solidFill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Empirical</a:t>
            </a:r>
            <a:r>
              <a:rPr lang="de-DE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de-DE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Analyses</a:t>
            </a:r>
            <a:endParaRPr lang="de-DE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1B4DC408-0B27-A147-B9CC-D35A2BB3CCB1}"/>
              </a:ext>
            </a:extLst>
          </p:cNvPr>
          <p:cNvCxnSpPr>
            <a:cxnSpLocks/>
            <a:stCxn id="11" idx="1"/>
            <a:endCxn id="7" idx="1"/>
          </p:cNvCxnSpPr>
          <p:nvPr/>
        </p:nvCxnSpPr>
        <p:spPr>
          <a:xfrm rot="10800000" flipH="1">
            <a:off x="1219875" y="3639066"/>
            <a:ext cx="746237" cy="4041984"/>
          </a:xfrm>
          <a:prstGeom prst="bentConnector3">
            <a:avLst>
              <a:gd name="adj1" fmla="val -90477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DA7B12C-28D9-E04D-BB5B-AEA4EBFCBBE2}"/>
              </a:ext>
            </a:extLst>
          </p:cNvPr>
          <p:cNvSpPr txBox="1"/>
          <p:nvPr/>
        </p:nvSpPr>
        <p:spPr>
          <a:xfrm>
            <a:off x="0" y="3175857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Runs = 1000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58753A6-E28A-8847-B1D7-4876A67EB92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949170" y="2852783"/>
            <a:ext cx="0" cy="5620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63F43EE-7F5D-424E-87EA-1E2B58C17C3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949168" y="3863279"/>
            <a:ext cx="2" cy="5620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8B8D923-72D9-C048-A0CE-6D7164A52CF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949168" y="4873775"/>
            <a:ext cx="0" cy="5620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300B54B-AD55-9D41-AFC1-D42ED51240C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949168" y="5884271"/>
            <a:ext cx="0" cy="5620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4E8E63C-05E1-8F46-B87C-A210D5F608F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2949167" y="7905263"/>
            <a:ext cx="1" cy="562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DF2C1695-66B4-8243-921D-7C2168D6A293}"/>
              </a:ext>
            </a:extLst>
          </p:cNvPr>
          <p:cNvSpPr txBox="1"/>
          <p:nvPr/>
        </p:nvSpPr>
        <p:spPr>
          <a:xfrm>
            <a:off x="5705458" y="2404356"/>
            <a:ext cx="39998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1800" dirty="0"/>
              <a:t>Standard Input Signals</a:t>
            </a:r>
          </a:p>
          <a:p>
            <a:pPr marL="285750" indent="-285750">
              <a:buClr>
                <a:schemeClr val="tx2"/>
              </a:buClr>
              <a:buFont typeface="Systemschrift Normal"/>
              <a:buChar char="►"/>
            </a:pPr>
            <a:r>
              <a:rPr lang="de-DE" sz="1800" dirty="0"/>
              <a:t> ECG, Sinus, </a:t>
            </a:r>
            <a:r>
              <a:rPr lang="de-DE" sz="1800" dirty="0" err="1"/>
              <a:t>Rectangle</a:t>
            </a:r>
            <a:r>
              <a:rPr lang="de-DE" sz="1800" dirty="0"/>
              <a:t>, </a:t>
            </a:r>
            <a:r>
              <a:rPr lang="de-DE" sz="1800" dirty="0" err="1"/>
              <a:t>Sawtooth</a:t>
            </a:r>
            <a:endParaRPr lang="de-DE" sz="1800" dirty="0"/>
          </a:p>
        </p:txBody>
      </p: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D27A7A94-E95C-CA4F-9FFB-B8C4CE283EF6}"/>
              </a:ext>
            </a:extLst>
          </p:cNvPr>
          <p:cNvCxnSpPr>
            <a:cxnSpLocks/>
          </p:cNvCxnSpPr>
          <p:nvPr/>
        </p:nvCxnSpPr>
        <p:spPr>
          <a:xfrm rot="5400000">
            <a:off x="2474952" y="6987873"/>
            <a:ext cx="564808" cy="37311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winkelte Verbindung 65">
            <a:extLst>
              <a:ext uri="{FF2B5EF4-FFF2-40B4-BE49-F238E27FC236}">
                <a16:creationId xmlns:a16="http://schemas.microsoft.com/office/drawing/2014/main" id="{B96FB0E7-31E8-9C4F-8754-7BB7A41AD3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5418" y="6960522"/>
            <a:ext cx="564809" cy="42781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A180402E-41EA-994C-BE97-308E4EB89DF8}"/>
              </a:ext>
            </a:extLst>
          </p:cNvPr>
          <p:cNvSpPr txBox="1"/>
          <p:nvPr/>
        </p:nvSpPr>
        <p:spPr>
          <a:xfrm>
            <a:off x="5711755" y="4424065"/>
            <a:ext cx="6919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800" dirty="0"/>
              <a:t>3. </a:t>
            </a:r>
            <a:r>
              <a:rPr lang="de-DE" sz="1800" dirty="0" err="1"/>
              <a:t>Contaminate</a:t>
            </a:r>
            <a:r>
              <a:rPr lang="de-DE" sz="1800" dirty="0"/>
              <a:t> Signals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/>
              <a:t>Add </a:t>
            </a:r>
            <a:r>
              <a:rPr lang="de-DE" sz="1800" dirty="0" err="1"/>
              <a:t>single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patchy</a:t>
            </a:r>
            <a:r>
              <a:rPr lang="de-DE" sz="1800" dirty="0"/>
              <a:t> </a:t>
            </a:r>
            <a:r>
              <a:rPr lang="de-DE" sz="1800" dirty="0" err="1"/>
              <a:t>Outlier</a:t>
            </a:r>
            <a:r>
              <a:rPr lang="de-DE" sz="1800" dirty="0"/>
              <a:t> (1000std) </a:t>
            </a:r>
            <a:r>
              <a:rPr lang="de-DE" sz="1800" dirty="0" err="1"/>
              <a:t>and</a:t>
            </a:r>
            <a:r>
              <a:rPr lang="de-DE" sz="1800" dirty="0"/>
              <a:t>/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white</a:t>
            </a:r>
            <a:r>
              <a:rPr lang="de-DE" sz="1800" dirty="0"/>
              <a:t> </a:t>
            </a:r>
            <a:r>
              <a:rPr lang="de-DE" sz="1800" dirty="0" err="1"/>
              <a:t>noise</a:t>
            </a:r>
            <a:r>
              <a:rPr lang="de-DE" sz="1800" dirty="0"/>
              <a:t> (3std)</a:t>
            </a:r>
          </a:p>
          <a:p>
            <a:endParaRPr lang="de-DE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091886F-BBB6-8849-BCB4-6BB3B246CDB3}"/>
                  </a:ext>
                </a:extLst>
              </p:cNvPr>
              <p:cNvSpPr txBox="1"/>
              <p:nvPr/>
            </p:nvSpPr>
            <p:spPr>
              <a:xfrm>
                <a:off x="5705458" y="3345134"/>
                <a:ext cx="471167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005C9C"/>
                  </a:buClr>
                </a:pPr>
                <a:r>
                  <a:rPr lang="de-DE" sz="1800" dirty="0"/>
                  <a:t>2. Mix Signals </a:t>
                </a:r>
                <a:r>
                  <a:rPr lang="de-DE" sz="1800" dirty="0" err="1"/>
                  <a:t>with</a:t>
                </a:r>
                <a:r>
                  <a:rPr lang="de-DE" sz="1800" dirty="0"/>
                  <a:t> Mixing Matrix A (</a:t>
                </a:r>
                <a:r>
                  <a:rPr lang="de-DE" sz="1800" dirty="0" err="1"/>
                  <a:t>random</a:t>
                </a:r>
                <a:r>
                  <a:rPr lang="de-DE" sz="1800" dirty="0"/>
                  <a:t>)</a:t>
                </a:r>
              </a:p>
              <a:p>
                <a:pPr marL="285750" indent="-285750">
                  <a:buClr>
                    <a:srgbClr val="005C9C"/>
                  </a:buClr>
                  <a:buFont typeface="Systemschrift Normal"/>
                  <a:buChar char="►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de-DE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de-DE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sz="1800" dirty="0"/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091886F-BBB6-8849-BCB4-6BB3B246C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58" y="3345134"/>
                <a:ext cx="4711674" cy="646331"/>
              </a:xfrm>
              <a:prstGeom prst="rect">
                <a:avLst/>
              </a:prstGeom>
              <a:blipFill>
                <a:blip r:embed="rId2"/>
                <a:stretch>
                  <a:fillRect l="-1075" t="-3846" b="-1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9382F155-097F-A943-B008-68F2F19D93D8}"/>
              </a:ext>
            </a:extLst>
          </p:cNvPr>
          <p:cNvSpPr txBox="1"/>
          <p:nvPr/>
        </p:nvSpPr>
        <p:spPr>
          <a:xfrm>
            <a:off x="5711755" y="5299819"/>
            <a:ext cx="6749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800" dirty="0"/>
              <a:t>4. </a:t>
            </a:r>
            <a:r>
              <a:rPr lang="de-DE" sz="1800" dirty="0" err="1"/>
              <a:t>Whitening</a:t>
            </a:r>
            <a:r>
              <a:rPr lang="de-DE" sz="1800" dirty="0"/>
              <a:t> </a:t>
            </a:r>
            <a:r>
              <a:rPr lang="de-DE" sz="1800" dirty="0" err="1"/>
              <a:t>Process</a:t>
            </a:r>
            <a:endParaRPr lang="de-DE" sz="1800" dirty="0"/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 err="1"/>
              <a:t>Decorrelate</a:t>
            </a:r>
            <a:r>
              <a:rPr lang="de-DE" sz="1800" dirty="0"/>
              <a:t> Signals: </a:t>
            </a:r>
            <a:r>
              <a:rPr lang="de-DE" sz="1800" dirty="0" err="1"/>
              <a:t>meaning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covariance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diagonal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that</a:t>
            </a:r>
            <a:r>
              <a:rPr lang="de-DE" sz="1800" dirty="0"/>
              <a:t> all </a:t>
            </a:r>
            <a:r>
              <a:rPr lang="de-DE" sz="1800" dirty="0" err="1"/>
              <a:t>the</a:t>
            </a:r>
            <a:r>
              <a:rPr lang="de-DE" sz="1800" dirty="0"/>
              <a:t> diagonal </a:t>
            </a:r>
            <a:r>
              <a:rPr lang="de-DE" sz="1800" dirty="0" err="1"/>
              <a:t>elements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equal</a:t>
            </a:r>
            <a:r>
              <a:rPr lang="de-DE" sz="1800" dirty="0"/>
              <a:t>. 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AA74042-130F-E34F-B959-AFBD3A8F17C3}"/>
              </a:ext>
            </a:extLst>
          </p:cNvPr>
          <p:cNvSpPr txBox="1"/>
          <p:nvPr/>
        </p:nvSpPr>
        <p:spPr>
          <a:xfrm>
            <a:off x="5711755" y="6446340"/>
            <a:ext cx="674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800" dirty="0"/>
              <a:t>5. </a:t>
            </a:r>
            <a:r>
              <a:rPr lang="de-DE" sz="1800" dirty="0" err="1"/>
              <a:t>Perform</a:t>
            </a:r>
            <a:r>
              <a:rPr lang="de-DE" sz="1800" dirty="0"/>
              <a:t> ICA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/>
              <a:t>4 </a:t>
            </a:r>
            <a:r>
              <a:rPr lang="de-DE" sz="1800" dirty="0" err="1"/>
              <a:t>Algos</a:t>
            </a:r>
            <a:r>
              <a:rPr lang="de-DE" sz="1800" dirty="0"/>
              <a:t>: JADE, RADICAL, </a:t>
            </a:r>
            <a:r>
              <a:rPr lang="de-DE" sz="1800" dirty="0" err="1"/>
              <a:t>CoroICA</a:t>
            </a:r>
            <a:r>
              <a:rPr lang="de-DE" sz="1800" dirty="0">
                <a:solidFill>
                  <a:schemeClr val="accent5"/>
                </a:solidFill>
              </a:rPr>
              <a:t>, </a:t>
            </a:r>
            <a:r>
              <a:rPr lang="de-DE" sz="1800" dirty="0" err="1">
                <a:solidFill>
                  <a:schemeClr val="accent5"/>
                </a:solidFill>
              </a:rPr>
              <a:t>PowerICA</a:t>
            </a:r>
            <a:endParaRPr lang="de-DE" sz="18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0723BB40-9438-F147-AFD4-5407A8B7E188}"/>
                  </a:ext>
                </a:extLst>
              </p:cNvPr>
              <p:cNvSpPr/>
              <p:nvPr/>
            </p:nvSpPr>
            <p:spPr>
              <a:xfrm>
                <a:off x="2232214" y="7067841"/>
                <a:ext cx="426591" cy="408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de-DE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0723BB40-9438-F147-AFD4-5407A8B7E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14" y="7067841"/>
                <a:ext cx="426591" cy="408445"/>
              </a:xfrm>
              <a:prstGeom prst="rect">
                <a:avLst/>
              </a:prstGeom>
              <a:blipFill>
                <a:blip r:embed="rId3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F7FA44C3-7C3E-0640-8EEF-3876B789FE8E}"/>
                  </a:ext>
                </a:extLst>
              </p:cNvPr>
              <p:cNvSpPr/>
              <p:nvPr/>
            </p:nvSpPr>
            <p:spPr>
              <a:xfrm>
                <a:off x="3371731" y="7070372"/>
                <a:ext cx="415498" cy="40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Â</m:t>
                      </m:r>
                    </m:oMath>
                  </m:oMathPara>
                </a14:m>
                <a:endParaRPr lang="de-DE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F7FA44C3-7C3E-0640-8EEF-3876B789F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731" y="7070372"/>
                <a:ext cx="415498" cy="409856"/>
              </a:xfrm>
              <a:prstGeom prst="rect">
                <a:avLst/>
              </a:prstGeom>
              <a:blipFill>
                <a:blip r:embed="rId4"/>
                <a:stretch>
                  <a:fillRect l="-5882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feld 62">
            <a:extLst>
              <a:ext uri="{FF2B5EF4-FFF2-40B4-BE49-F238E27FC236}">
                <a16:creationId xmlns:a16="http://schemas.microsoft.com/office/drawing/2014/main" id="{37CA1FAE-3BD1-8C4E-B85F-714CB11ADBD3}"/>
              </a:ext>
            </a:extLst>
          </p:cNvPr>
          <p:cNvSpPr txBox="1"/>
          <p:nvPr/>
        </p:nvSpPr>
        <p:spPr>
          <a:xfrm>
            <a:off x="5711755" y="7357883"/>
            <a:ext cx="674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800" dirty="0"/>
              <a:t>6. </a:t>
            </a:r>
            <a:r>
              <a:rPr lang="de-DE" sz="1800" dirty="0" err="1"/>
              <a:t>Evaluate</a:t>
            </a:r>
            <a:r>
              <a:rPr lang="de-DE" sz="1800" dirty="0"/>
              <a:t> Single Run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/>
              <a:t>Minimum </a:t>
            </a:r>
            <a:r>
              <a:rPr lang="de-DE" sz="1800" dirty="0" err="1"/>
              <a:t>Distance</a:t>
            </a:r>
            <a:r>
              <a:rPr lang="de-DE" sz="1800" dirty="0"/>
              <a:t>, MSE</a:t>
            </a:r>
            <a:endParaRPr lang="de-DE" sz="1800" dirty="0">
              <a:solidFill>
                <a:schemeClr val="accent5"/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D597464-4540-7940-AC52-D559CAB67877}"/>
              </a:ext>
            </a:extLst>
          </p:cNvPr>
          <p:cNvSpPr txBox="1"/>
          <p:nvPr/>
        </p:nvSpPr>
        <p:spPr>
          <a:xfrm>
            <a:off x="5705458" y="8269426"/>
            <a:ext cx="329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800" dirty="0"/>
              <a:t>7. </a:t>
            </a:r>
            <a:r>
              <a:rPr lang="de-DE" sz="1800" dirty="0" err="1"/>
              <a:t>Evaluate</a:t>
            </a:r>
            <a:r>
              <a:rPr lang="de-DE" sz="1800" dirty="0"/>
              <a:t> ICA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 err="1"/>
              <a:t>Get</a:t>
            </a:r>
            <a:r>
              <a:rPr lang="de-DE" sz="1800" dirty="0"/>
              <a:t> 1000 MDs </a:t>
            </a:r>
            <a:r>
              <a:rPr lang="de-DE" sz="1800" dirty="0" err="1"/>
              <a:t>and</a:t>
            </a:r>
            <a:r>
              <a:rPr lang="de-DE" sz="1800" dirty="0"/>
              <a:t> MSEs.  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630EBC9-6DF5-D145-946C-1D76CBBC418F}"/>
              </a:ext>
            </a:extLst>
          </p:cNvPr>
          <p:cNvSpPr txBox="1"/>
          <p:nvPr/>
        </p:nvSpPr>
        <p:spPr>
          <a:xfrm>
            <a:off x="9167330" y="8546425"/>
            <a:ext cx="329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 err="1">
                <a:solidFill>
                  <a:schemeClr val="accent5"/>
                </a:solidFill>
              </a:rPr>
              <a:t>BoxPlot</a:t>
            </a:r>
            <a:endParaRPr lang="de-DE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1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A0C3B-ABA6-9F46-9C82-407D5B5B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Design</a:t>
            </a:r>
            <a:br>
              <a:rPr lang="de-DE" dirty="0"/>
            </a:br>
            <a:r>
              <a:rPr lang="de-DE" sz="2800" dirty="0" err="1"/>
              <a:t>Expirement</a:t>
            </a:r>
            <a:r>
              <a:rPr lang="de-DE" sz="2800" dirty="0"/>
              <a:t> </a:t>
            </a:r>
            <a:r>
              <a:rPr lang="de-DE" sz="2800" dirty="0" err="1"/>
              <a:t>Types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FACB2C-5E3F-2146-B869-1085B30EFA7F}"/>
              </a:ext>
            </a:extLst>
          </p:cNvPr>
          <p:cNvSpPr txBox="1"/>
          <p:nvPr/>
        </p:nvSpPr>
        <p:spPr>
          <a:xfrm>
            <a:off x="504000" y="2861608"/>
            <a:ext cx="9413796" cy="209288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1.) Focus on </a:t>
            </a:r>
            <a:r>
              <a:rPr lang="de-DE" sz="2000" dirty="0">
                <a:solidFill>
                  <a:schemeClr val="accent5"/>
                </a:solidFill>
              </a:rPr>
              <a:t>Sample Size</a:t>
            </a:r>
          </a:p>
          <a:p>
            <a:endParaRPr lang="de-DE" sz="2000" dirty="0">
              <a:solidFill>
                <a:schemeClr val="accent5"/>
              </a:solidFill>
            </a:endParaRPr>
          </a:p>
          <a:p>
            <a:pPr marL="342900" indent="-34290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/>
              <a:t>Initialize </a:t>
            </a:r>
            <a:r>
              <a:rPr lang="de-DE" sz="1800" dirty="0" err="1"/>
              <a:t>standard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different Sample Sizes: 1000, 2500, 5000, 10000, 15000</a:t>
            </a:r>
          </a:p>
          <a:p>
            <a:pPr marL="342900" indent="-342900">
              <a:buClr>
                <a:schemeClr val="tx2"/>
              </a:buClr>
              <a:buFont typeface="Systemschrift Normal"/>
              <a:buChar char="►"/>
            </a:pPr>
            <a:r>
              <a:rPr lang="de-DE" sz="1800" b="1" dirty="0"/>
              <a:t>Type I</a:t>
            </a:r>
            <a:r>
              <a:rPr lang="de-DE" sz="1800" dirty="0"/>
              <a:t>: </a:t>
            </a:r>
            <a:r>
              <a:rPr lang="de-DE" sz="1800" dirty="0" err="1"/>
              <a:t>No</a:t>
            </a:r>
            <a:r>
              <a:rPr lang="de-DE" sz="1800" dirty="0"/>
              <a:t> Noise, </a:t>
            </a:r>
            <a:r>
              <a:rPr lang="de-DE" sz="1800" dirty="0" err="1"/>
              <a:t>No</a:t>
            </a:r>
            <a:r>
              <a:rPr lang="de-DE" sz="1800" dirty="0"/>
              <a:t> </a:t>
            </a:r>
            <a:r>
              <a:rPr lang="de-DE" sz="1800" dirty="0" err="1"/>
              <a:t>Outlier</a:t>
            </a:r>
            <a:r>
              <a:rPr lang="de-DE" sz="1800" dirty="0"/>
              <a:t>, 1000 </a:t>
            </a:r>
            <a:r>
              <a:rPr lang="de-DE" sz="1800" dirty="0" err="1"/>
              <a:t>runs</a:t>
            </a:r>
            <a:endParaRPr lang="de-DE" sz="1800" dirty="0"/>
          </a:p>
          <a:p>
            <a:pPr marL="342900" indent="-342900">
              <a:buClr>
                <a:schemeClr val="tx2"/>
              </a:buClr>
              <a:buFont typeface="Systemschrift Normal"/>
              <a:buChar char="►"/>
            </a:pPr>
            <a:r>
              <a:rPr lang="de-DE" sz="1800" b="1" dirty="0"/>
              <a:t>Type II</a:t>
            </a:r>
            <a:r>
              <a:rPr lang="de-DE" sz="1800" dirty="0"/>
              <a:t>: 40dB SNR, </a:t>
            </a:r>
            <a:r>
              <a:rPr lang="de-DE" sz="1800" dirty="0" err="1"/>
              <a:t>No</a:t>
            </a:r>
            <a:r>
              <a:rPr lang="de-DE" sz="1800" dirty="0"/>
              <a:t> </a:t>
            </a:r>
            <a:r>
              <a:rPr lang="de-DE" sz="1800" dirty="0" err="1"/>
              <a:t>Outlier</a:t>
            </a:r>
            <a:r>
              <a:rPr lang="de-DE" sz="1800" dirty="0"/>
              <a:t>, 1000 </a:t>
            </a:r>
            <a:r>
              <a:rPr lang="de-DE" sz="1800" dirty="0" err="1"/>
              <a:t>runs</a:t>
            </a:r>
            <a:endParaRPr lang="de-DE" sz="1800" dirty="0"/>
          </a:p>
          <a:p>
            <a:pPr marL="342900" indent="-342900">
              <a:buClr>
                <a:schemeClr val="tx2"/>
              </a:buClr>
              <a:buFont typeface="Systemschrift Normal"/>
              <a:buChar char="►"/>
            </a:pPr>
            <a:r>
              <a:rPr lang="de-DE" sz="1800" b="1" dirty="0"/>
              <a:t>Type III</a:t>
            </a:r>
            <a:r>
              <a:rPr lang="de-DE" sz="1800" dirty="0"/>
              <a:t>: </a:t>
            </a:r>
            <a:r>
              <a:rPr lang="de-DE" sz="1800" dirty="0" err="1"/>
              <a:t>No</a:t>
            </a:r>
            <a:r>
              <a:rPr lang="de-DE" sz="1800" dirty="0"/>
              <a:t> Noise, 0.1% </a:t>
            </a:r>
            <a:r>
              <a:rPr lang="de-DE" sz="1800" dirty="0" err="1"/>
              <a:t>Outlier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std</a:t>
            </a:r>
            <a:r>
              <a:rPr lang="de-DE" sz="1800" dirty="0"/>
              <a:t> = 100, 1000 </a:t>
            </a:r>
            <a:r>
              <a:rPr lang="de-DE" sz="1800" dirty="0" err="1"/>
              <a:t>runs</a:t>
            </a:r>
            <a:endParaRPr lang="de-DE" sz="1800" dirty="0"/>
          </a:p>
          <a:p>
            <a:pPr marL="342900" indent="-342900">
              <a:buClr>
                <a:schemeClr val="tx2"/>
              </a:buClr>
              <a:buFont typeface="Systemschrift Normal"/>
              <a:buChar char="►"/>
            </a:pPr>
            <a:r>
              <a:rPr lang="de-DE" sz="1800" b="1" dirty="0"/>
              <a:t>Type IV</a:t>
            </a:r>
            <a:r>
              <a:rPr lang="de-DE" sz="1800" dirty="0"/>
              <a:t>: 40dB SNR, 0.1% </a:t>
            </a:r>
            <a:r>
              <a:rPr lang="de-DE" sz="1800" dirty="0" err="1"/>
              <a:t>Outlier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std</a:t>
            </a:r>
            <a:r>
              <a:rPr lang="de-DE" sz="1800" dirty="0"/>
              <a:t> = 100, 1000 </a:t>
            </a:r>
            <a:r>
              <a:rPr lang="de-DE" sz="1800" dirty="0" err="1"/>
              <a:t>runs</a:t>
            </a:r>
            <a:endParaRPr lang="de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1F523BF-FD69-1845-A255-4002FE082E38}"/>
              </a:ext>
            </a:extLst>
          </p:cNvPr>
          <p:cNvSpPr txBox="1"/>
          <p:nvPr/>
        </p:nvSpPr>
        <p:spPr>
          <a:xfrm>
            <a:off x="504000" y="5802448"/>
            <a:ext cx="9772740" cy="209288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2.) Focus on </a:t>
            </a:r>
            <a:r>
              <a:rPr lang="de-DE" sz="2000" dirty="0" err="1">
                <a:solidFill>
                  <a:schemeClr val="accent5"/>
                </a:solidFill>
              </a:rPr>
              <a:t>amount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of</a:t>
            </a:r>
            <a:r>
              <a:rPr lang="de-DE" sz="2000" dirty="0">
                <a:solidFill>
                  <a:schemeClr val="accent5"/>
                </a:solidFill>
              </a:rPr>
              <a:t> </a:t>
            </a:r>
            <a:r>
              <a:rPr lang="de-DE" sz="2000" dirty="0" err="1">
                <a:solidFill>
                  <a:schemeClr val="accent5"/>
                </a:solidFill>
              </a:rPr>
              <a:t>noise</a:t>
            </a:r>
            <a:r>
              <a:rPr lang="de-DE" sz="2000" dirty="0">
                <a:solidFill>
                  <a:schemeClr val="accent5"/>
                </a:solidFill>
              </a:rPr>
              <a:t>/</a:t>
            </a:r>
            <a:r>
              <a:rPr lang="de-DE" sz="2000" dirty="0" err="1">
                <a:solidFill>
                  <a:schemeClr val="accent5"/>
                </a:solidFill>
              </a:rPr>
              <a:t>outlier</a:t>
            </a:r>
            <a:endParaRPr lang="de-DE" sz="2000" dirty="0">
              <a:solidFill>
                <a:schemeClr val="accent5"/>
              </a:solidFill>
            </a:endParaRPr>
          </a:p>
          <a:p>
            <a:endParaRPr lang="de-DE" sz="2000" dirty="0">
              <a:solidFill>
                <a:schemeClr val="accent5"/>
              </a:solidFill>
            </a:endParaRPr>
          </a:p>
          <a:p>
            <a:pPr marL="342900" indent="-342900">
              <a:buClr>
                <a:schemeClr val="tx2"/>
              </a:buClr>
              <a:buFont typeface="Systemschrift Normal"/>
              <a:buChar char="►"/>
            </a:pPr>
            <a:r>
              <a:rPr lang="de-DE" sz="1800" dirty="0"/>
              <a:t>Initialize </a:t>
            </a:r>
            <a:r>
              <a:rPr lang="de-DE" sz="1800" dirty="0" err="1"/>
              <a:t>standard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fix Sample Size </a:t>
            </a:r>
            <a:r>
              <a:rPr lang="de-DE" sz="1800" dirty="0" err="1"/>
              <a:t>of</a:t>
            </a:r>
            <a:r>
              <a:rPr lang="de-DE" sz="1800" dirty="0"/>
              <a:t> 10000</a:t>
            </a:r>
          </a:p>
          <a:p>
            <a:pPr marL="342900" indent="-342900">
              <a:buClr>
                <a:schemeClr val="tx2"/>
              </a:buClr>
              <a:buFont typeface="Systemschrift Normal"/>
              <a:buChar char="►"/>
            </a:pPr>
            <a:r>
              <a:rPr lang="de-DE" sz="1800" b="1" dirty="0"/>
              <a:t>Type V</a:t>
            </a:r>
            <a:r>
              <a:rPr lang="de-DE" sz="1800" dirty="0"/>
              <a:t>: </a:t>
            </a:r>
            <a:r>
              <a:rPr lang="de-DE" sz="1800" dirty="0" err="1"/>
              <a:t>increase</a:t>
            </a:r>
            <a:r>
              <a:rPr lang="de-DE" sz="1800" dirty="0"/>
              <a:t> </a:t>
            </a:r>
            <a:r>
              <a:rPr lang="de-DE" sz="1800" dirty="0" err="1"/>
              <a:t>noise</a:t>
            </a:r>
            <a:r>
              <a:rPr lang="de-DE" sz="1800" dirty="0"/>
              <a:t> SNR: 40 dB, 30 dB, 20 dB, 10 dB, 6 dB, 3 dB</a:t>
            </a:r>
          </a:p>
          <a:p>
            <a:pPr marL="342900" indent="-342900">
              <a:buClr>
                <a:schemeClr val="tx2"/>
              </a:buClr>
              <a:buFont typeface="Systemschrift Normal"/>
              <a:buChar char="►"/>
            </a:pPr>
            <a:r>
              <a:rPr lang="de-DE" sz="1800" b="1" dirty="0"/>
              <a:t>Type VI</a:t>
            </a:r>
            <a:r>
              <a:rPr lang="de-DE" sz="1800" dirty="0"/>
              <a:t>: </a:t>
            </a:r>
            <a:r>
              <a:rPr lang="de-DE" sz="1800" dirty="0" err="1"/>
              <a:t>increase</a:t>
            </a:r>
            <a:r>
              <a:rPr lang="de-DE" sz="1800" dirty="0"/>
              <a:t> </a:t>
            </a:r>
            <a:r>
              <a:rPr lang="de-DE" sz="1800" dirty="0" err="1"/>
              <a:t>Outlier</a:t>
            </a:r>
            <a:r>
              <a:rPr lang="de-DE" sz="1800" dirty="0"/>
              <a:t> </a:t>
            </a:r>
            <a:r>
              <a:rPr lang="de-DE" sz="1800" b="1" dirty="0" err="1"/>
              <a:t>patchy</a:t>
            </a:r>
            <a:r>
              <a:rPr lang="de-DE" sz="1800" dirty="0"/>
              <a:t> %: 0.1, 0.25, 0.5, 1, 1.5, 5, 10, 20, 50  </a:t>
            </a:r>
            <a:r>
              <a:rPr lang="de-DE" sz="1800" dirty="0" err="1"/>
              <a:t>with</a:t>
            </a:r>
            <a:r>
              <a:rPr lang="de-DE" sz="1800" dirty="0"/>
              <a:t> 1000 STD</a:t>
            </a:r>
          </a:p>
          <a:p>
            <a:pPr marL="342900" indent="-342900">
              <a:buClr>
                <a:schemeClr val="tx2"/>
              </a:buClr>
              <a:buFont typeface="Systemschrift Normal"/>
              <a:buChar char="►"/>
            </a:pPr>
            <a:r>
              <a:rPr lang="de-DE" sz="1800" b="1" dirty="0"/>
              <a:t>Type VII</a:t>
            </a:r>
            <a:r>
              <a:rPr lang="de-DE" sz="1800" dirty="0"/>
              <a:t>: </a:t>
            </a:r>
            <a:r>
              <a:rPr lang="de-DE" sz="1800" dirty="0" err="1"/>
              <a:t>increase</a:t>
            </a:r>
            <a:r>
              <a:rPr lang="de-DE" sz="1800" dirty="0"/>
              <a:t> </a:t>
            </a:r>
            <a:r>
              <a:rPr lang="de-DE" sz="1800" dirty="0" err="1"/>
              <a:t>Outlier</a:t>
            </a:r>
            <a:r>
              <a:rPr lang="de-DE" sz="1800" dirty="0"/>
              <a:t> </a:t>
            </a:r>
            <a:r>
              <a:rPr lang="de-DE" sz="1800" b="1" dirty="0"/>
              <a:t>impulsive</a:t>
            </a:r>
            <a:r>
              <a:rPr lang="de-DE" sz="1800" dirty="0"/>
              <a:t> %: 0.1, 0.25, 0.5, 1, 1.5, 5, 10, 20, 50  </a:t>
            </a:r>
            <a:r>
              <a:rPr lang="de-DE" sz="1800" dirty="0" err="1"/>
              <a:t>with</a:t>
            </a:r>
            <a:r>
              <a:rPr lang="de-DE" sz="1800" dirty="0"/>
              <a:t> 1000 STD</a:t>
            </a:r>
          </a:p>
          <a:p>
            <a:pPr marL="342900" indent="-342900">
              <a:buClr>
                <a:schemeClr val="tx2"/>
              </a:buClr>
              <a:buFont typeface="Systemschrift Normal"/>
              <a:buChar char="►"/>
            </a:pPr>
            <a:r>
              <a:rPr lang="de-DE" sz="1800" b="1" dirty="0"/>
              <a:t>Type VIII</a:t>
            </a:r>
            <a:r>
              <a:rPr lang="de-DE" sz="1800" dirty="0"/>
              <a:t>: </a:t>
            </a:r>
            <a:r>
              <a:rPr lang="de-DE" sz="1800" dirty="0" err="1"/>
              <a:t>increase</a:t>
            </a:r>
            <a:r>
              <a:rPr lang="de-DE" sz="1800" dirty="0"/>
              <a:t> </a:t>
            </a:r>
            <a:r>
              <a:rPr lang="de-DE" sz="1800" dirty="0" err="1"/>
              <a:t>Outlier</a:t>
            </a:r>
            <a:r>
              <a:rPr lang="de-DE" sz="1800" dirty="0"/>
              <a:t> </a:t>
            </a:r>
            <a:r>
              <a:rPr lang="de-DE" sz="1800" dirty="0" err="1"/>
              <a:t>amount</a:t>
            </a:r>
            <a:r>
              <a:rPr lang="de-DE" sz="1800" dirty="0"/>
              <a:t> = 1,  </a:t>
            </a:r>
            <a:r>
              <a:rPr lang="de-DE" sz="1800" dirty="0" err="1"/>
              <a:t>with</a:t>
            </a:r>
            <a:r>
              <a:rPr lang="de-DE" sz="1800" dirty="0"/>
              <a:t> 3, 10, 50, 100, 1000 STD</a:t>
            </a:r>
          </a:p>
        </p:txBody>
      </p:sp>
    </p:spTree>
    <p:extLst>
      <p:ext uri="{BB962C8B-B14F-4D97-AF65-F5344CB8AC3E}">
        <p14:creationId xmlns:p14="http://schemas.microsoft.com/office/powerpoint/2010/main" val="259203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110F-3099-AE43-8250-BF13AA40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br>
              <a:rPr lang="de-DE" dirty="0"/>
            </a:br>
            <a:r>
              <a:rPr lang="de-DE" sz="2800" dirty="0"/>
              <a:t>Type 1 - 4</a:t>
            </a:r>
            <a:endParaRPr lang="de-DE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7FDC10E-BA90-B548-BE6E-12E2636A1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3700" y="-73152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78462BDC-DD3C-E34B-89E2-E1FE377F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050" y="-73152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>
            <a:extLst>
              <a:ext uri="{FF2B5EF4-FFF2-40B4-BE49-F238E27FC236}">
                <a16:creationId xmlns:a16="http://schemas.microsoft.com/office/drawing/2014/main" id="{55DF4649-2E60-7A4A-A5E4-11462F73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100" y="-71628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CD217148-C073-AA4C-9CB6-C70A9326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9450" y="-71628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E0E8BD0-4980-534B-9CEB-9B89E78D2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4" y="4407639"/>
            <a:ext cx="3346821" cy="194269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49F7578C-5787-884B-BF07-8E28A7A22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47" y="4407638"/>
            <a:ext cx="3346820" cy="1939999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F68BECFF-0181-314D-9112-A22EACF6A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240" y="6754596"/>
            <a:ext cx="3406320" cy="198209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C4DA37B0-9463-6B4F-9073-E1D3A159AB8E}"/>
              </a:ext>
            </a:extLst>
          </p:cNvPr>
          <p:cNvSpPr txBox="1"/>
          <p:nvPr/>
        </p:nvSpPr>
        <p:spPr>
          <a:xfrm>
            <a:off x="9413920" y="6380569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MD = 0.6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61FC44-91FB-FE44-BAF1-DE6C6EDEAE43}"/>
              </a:ext>
            </a:extLst>
          </p:cNvPr>
          <p:cNvSpPr txBox="1"/>
          <p:nvPr/>
        </p:nvSpPr>
        <p:spPr>
          <a:xfrm>
            <a:off x="9413920" y="4057482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MD = 0.4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CDB7F791-9476-5141-9219-CAF75FA09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989" y="4407637"/>
            <a:ext cx="3346821" cy="197293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B5A1D6C4-19A0-7E42-A588-9112F52AF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309" y="2086352"/>
            <a:ext cx="3528251" cy="2089547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FA25410A-1C36-8C4A-A43D-2E3785DE0403}"/>
              </a:ext>
            </a:extLst>
          </p:cNvPr>
          <p:cNvSpPr txBox="1"/>
          <p:nvPr/>
        </p:nvSpPr>
        <p:spPr>
          <a:xfrm>
            <a:off x="9413920" y="1734395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MD = 0.2</a:t>
            </a:r>
          </a:p>
        </p:txBody>
      </p:sp>
    </p:spTree>
    <p:extLst>
      <p:ext uri="{BB962C8B-B14F-4D97-AF65-F5344CB8AC3E}">
        <p14:creationId xmlns:p14="http://schemas.microsoft.com/office/powerpoint/2010/main" val="242210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110F-3099-AE43-8250-BF13AA40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br>
              <a:rPr lang="de-DE" dirty="0"/>
            </a:br>
            <a:r>
              <a:rPr lang="de-DE" sz="2800" dirty="0"/>
              <a:t>Type 1 - 4</a:t>
            </a:r>
            <a:endParaRPr lang="de-DE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7FDC10E-BA90-B548-BE6E-12E2636A1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3700" y="-73152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78462BDC-DD3C-E34B-89E2-E1FE377F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050" y="-73152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>
            <a:extLst>
              <a:ext uri="{FF2B5EF4-FFF2-40B4-BE49-F238E27FC236}">
                <a16:creationId xmlns:a16="http://schemas.microsoft.com/office/drawing/2014/main" id="{55DF4649-2E60-7A4A-A5E4-11462F73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100" y="-71628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CD217148-C073-AA4C-9CB6-C70A9326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9450" y="-71628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262EA24B-52C1-9A42-BF3D-364D33F767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210800"/>
                  </p:ext>
                </p:extLst>
              </p:nvPr>
            </p:nvGraphicFramePr>
            <p:xfrm>
              <a:off x="6040598" y="3189485"/>
              <a:ext cx="5999672" cy="2712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631">
                      <a:extLst>
                        <a:ext uri="{9D8B030D-6E8A-4147-A177-3AD203B41FA5}">
                          <a16:colId xmlns:a16="http://schemas.microsoft.com/office/drawing/2014/main" val="1618221672"/>
                        </a:ext>
                      </a:extLst>
                    </a:gridCol>
                    <a:gridCol w="1388205">
                      <a:extLst>
                        <a:ext uri="{9D8B030D-6E8A-4147-A177-3AD203B41FA5}">
                          <a16:colId xmlns:a16="http://schemas.microsoft.com/office/drawing/2014/main" val="1862431285"/>
                        </a:ext>
                      </a:extLst>
                    </a:gridCol>
                    <a:gridCol w="1499918">
                      <a:extLst>
                        <a:ext uri="{9D8B030D-6E8A-4147-A177-3AD203B41FA5}">
                          <a16:colId xmlns:a16="http://schemas.microsoft.com/office/drawing/2014/main" val="785231499"/>
                        </a:ext>
                      </a:extLst>
                    </a:gridCol>
                    <a:gridCol w="1499918">
                      <a:extLst>
                        <a:ext uri="{9D8B030D-6E8A-4147-A177-3AD203B41FA5}">
                          <a16:colId xmlns:a16="http://schemas.microsoft.com/office/drawing/2014/main" val="3989321102"/>
                        </a:ext>
                      </a:extLst>
                    </a:gridCol>
                  </a:tblGrid>
                  <a:tr h="6236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Type 1</a:t>
                          </a:r>
                        </a:p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(ideal)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Median MD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Median MSE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Median SNR [dB]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919606"/>
                      </a:ext>
                    </a:extLst>
                  </a:tr>
                  <a:tr h="45993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PowerICA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0.21±0.001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0.0039±0.0002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24.16±0.21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7389489"/>
                      </a:ext>
                    </a:extLst>
                  </a:tr>
                  <a:tr h="459938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Jade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0.21±0.03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14721"/>
                      </a:ext>
                    </a:extLst>
                  </a:tr>
                  <a:tr h="459938"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CoroICA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0.06±0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0.0009±0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35.1±4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4081"/>
                      </a:ext>
                    </a:extLst>
                  </a:tr>
                  <a:tr h="459938"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Radical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47920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262EA24B-52C1-9A42-BF3D-364D33F767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7210800"/>
                  </p:ext>
                </p:extLst>
              </p:nvPr>
            </p:nvGraphicFramePr>
            <p:xfrm>
              <a:off x="6040598" y="3189485"/>
              <a:ext cx="5999672" cy="2712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1631">
                      <a:extLst>
                        <a:ext uri="{9D8B030D-6E8A-4147-A177-3AD203B41FA5}">
                          <a16:colId xmlns:a16="http://schemas.microsoft.com/office/drawing/2014/main" val="1618221672"/>
                        </a:ext>
                      </a:extLst>
                    </a:gridCol>
                    <a:gridCol w="1388205">
                      <a:extLst>
                        <a:ext uri="{9D8B030D-6E8A-4147-A177-3AD203B41FA5}">
                          <a16:colId xmlns:a16="http://schemas.microsoft.com/office/drawing/2014/main" val="1862431285"/>
                        </a:ext>
                      </a:extLst>
                    </a:gridCol>
                    <a:gridCol w="1499918">
                      <a:extLst>
                        <a:ext uri="{9D8B030D-6E8A-4147-A177-3AD203B41FA5}">
                          <a16:colId xmlns:a16="http://schemas.microsoft.com/office/drawing/2014/main" val="785231499"/>
                        </a:ext>
                      </a:extLst>
                    </a:gridCol>
                    <a:gridCol w="1499918">
                      <a:extLst>
                        <a:ext uri="{9D8B030D-6E8A-4147-A177-3AD203B41FA5}">
                          <a16:colId xmlns:a16="http://schemas.microsoft.com/office/drawing/2014/main" val="39893211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Type 1</a:t>
                          </a:r>
                        </a:p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(ideal)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Median MD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Median MSE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Median SNR [dB]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919606"/>
                      </a:ext>
                    </a:extLst>
                  </a:tr>
                  <a:tr h="57353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PowerICA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6364" t="-113043" r="-216364" b="-2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113043" r="-100000" b="-2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2542" t="-113043" r="-847" b="-26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7389489"/>
                      </a:ext>
                    </a:extLst>
                  </a:tr>
                  <a:tr h="459938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Jade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6364" t="-272222" r="-216364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1472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CoroICA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6364" t="-291304" r="-216364" b="-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291304" r="-100000" b="-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2542" t="-291304" r="-847" b="-8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4081"/>
                      </a:ext>
                    </a:extLst>
                  </a:tr>
                  <a:tr h="459938">
                    <a:tc>
                      <a:txBody>
                        <a:bodyPr/>
                        <a:lstStyle/>
                        <a:p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Radical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47920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5FE8D548-03A7-E342-BD28-AD61668A4A66}"/>
              </a:ext>
            </a:extLst>
          </p:cNvPr>
          <p:cNvSpPr txBox="1"/>
          <p:nvPr/>
        </p:nvSpPr>
        <p:spPr>
          <a:xfrm>
            <a:off x="5907248" y="278365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Sample Size 10000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3BA3C19-CCD5-8945-AAF2-085F65A9F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29" y="2499478"/>
            <a:ext cx="5293219" cy="45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0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1110F-3099-AE43-8250-BF13AA40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br>
              <a:rPr lang="de-DE" dirty="0"/>
            </a:br>
            <a:r>
              <a:rPr lang="de-DE" sz="2800" dirty="0"/>
              <a:t>Type 1 - 4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82EF42D-DEEE-1C44-993F-3F941AC329E8}"/>
              </a:ext>
            </a:extLst>
          </p:cNvPr>
          <p:cNvSpPr txBox="1"/>
          <p:nvPr/>
        </p:nvSpPr>
        <p:spPr>
          <a:xfrm>
            <a:off x="653177" y="7108197"/>
            <a:ext cx="5747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/>
              <a:t>Sample Size </a:t>
            </a:r>
            <a:r>
              <a:rPr lang="de-DE" sz="1800" dirty="0" err="1"/>
              <a:t>of</a:t>
            </a:r>
            <a:r>
              <a:rPr lang="de-DE" sz="1800" dirty="0"/>
              <a:t> min. </a:t>
            </a:r>
            <a:r>
              <a:rPr lang="de-DE" sz="1800" dirty="0" err="1"/>
              <a:t>n</a:t>
            </a:r>
            <a:r>
              <a:rPr lang="de-DE" sz="1800" dirty="0"/>
              <a:t> = 5000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neccessary</a:t>
            </a:r>
            <a:r>
              <a:rPr lang="de-DE" sz="1800" dirty="0"/>
              <a:t> 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endParaRPr lang="de-DE" sz="1800" dirty="0"/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/>
              <a:t>Even 0.1% </a:t>
            </a:r>
            <a:r>
              <a:rPr lang="de-DE" sz="1800" dirty="0" err="1"/>
              <a:t>Outlier</a:t>
            </a:r>
            <a:r>
              <a:rPr lang="de-DE" sz="1800" dirty="0"/>
              <a:t> </a:t>
            </a:r>
            <a:r>
              <a:rPr lang="de-DE" sz="1800" dirty="0" err="1"/>
              <a:t>causes</a:t>
            </a:r>
            <a:r>
              <a:rPr lang="de-DE" sz="1800" dirty="0"/>
              <a:t> </a:t>
            </a:r>
            <a:r>
              <a:rPr lang="de-DE" sz="1800" dirty="0" err="1"/>
              <a:t>failure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every</a:t>
            </a:r>
            <a:r>
              <a:rPr lang="de-DE" sz="1800" dirty="0"/>
              <a:t> </a:t>
            </a:r>
            <a:r>
              <a:rPr lang="de-DE" sz="1800" dirty="0" err="1"/>
              <a:t>algorithm</a:t>
            </a:r>
            <a:endParaRPr lang="de-DE" sz="1800" dirty="0"/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endParaRPr lang="de-DE" sz="1800" dirty="0"/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 err="1"/>
              <a:t>For</a:t>
            </a:r>
            <a:r>
              <a:rPr lang="de-DE" sz="1800" dirty="0"/>
              <a:t> 40dB SNR -&gt; </a:t>
            </a:r>
            <a:r>
              <a:rPr lang="de-DE" sz="1800" dirty="0" err="1"/>
              <a:t>variance</a:t>
            </a:r>
            <a:r>
              <a:rPr lang="de-DE" sz="1800" dirty="0"/>
              <a:t> </a:t>
            </a:r>
            <a:r>
              <a:rPr lang="de-DE" sz="1800" dirty="0" err="1"/>
              <a:t>increses</a:t>
            </a:r>
            <a:r>
              <a:rPr lang="de-DE" sz="1800" dirty="0"/>
              <a:t> </a:t>
            </a:r>
            <a:r>
              <a:rPr lang="de-DE" sz="1800" dirty="0" err="1"/>
              <a:t>slightly</a:t>
            </a:r>
            <a:r>
              <a:rPr lang="de-DE" sz="1800" dirty="0"/>
              <a:t>, </a:t>
            </a:r>
            <a:r>
              <a:rPr lang="de-DE" sz="1800" dirty="0" err="1"/>
              <a:t>more</a:t>
            </a:r>
            <a:r>
              <a:rPr lang="de-DE" sz="1800" dirty="0"/>
              <a:t> </a:t>
            </a:r>
            <a:r>
              <a:rPr lang="de-DE" sz="1800" dirty="0" err="1"/>
              <a:t>outliers</a:t>
            </a:r>
            <a:endParaRPr lang="de-DE" sz="18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7FDC10E-BA90-B548-BE6E-12E2636A1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3700" y="-73152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78462BDC-DD3C-E34B-89E2-E1FE377F1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050" y="-73152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>
            <a:extLst>
              <a:ext uri="{FF2B5EF4-FFF2-40B4-BE49-F238E27FC236}">
                <a16:creationId xmlns:a16="http://schemas.microsoft.com/office/drawing/2014/main" id="{55DF4649-2E60-7A4A-A5E4-11462F73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100" y="-71628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CD217148-C073-AA4C-9CB6-C70A9326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9450" y="-7162800"/>
            <a:ext cx="20320000" cy="15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elle 9">
                <a:extLst>
                  <a:ext uri="{FF2B5EF4-FFF2-40B4-BE49-F238E27FC236}">
                    <a16:creationId xmlns:a16="http://schemas.microsoft.com/office/drawing/2014/main" id="{1C437918-3AEC-4141-922F-0DE3E0560B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012291"/>
                  </p:ext>
                </p:extLst>
              </p:nvPr>
            </p:nvGraphicFramePr>
            <p:xfrm>
              <a:off x="6400799" y="2783553"/>
              <a:ext cx="5999671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3413">
                      <a:extLst>
                        <a:ext uri="{9D8B030D-6E8A-4147-A177-3AD203B41FA5}">
                          <a16:colId xmlns:a16="http://schemas.microsoft.com/office/drawing/2014/main" val="1618221672"/>
                        </a:ext>
                      </a:extLst>
                    </a:gridCol>
                    <a:gridCol w="1366422">
                      <a:extLst>
                        <a:ext uri="{9D8B030D-6E8A-4147-A177-3AD203B41FA5}">
                          <a16:colId xmlns:a16="http://schemas.microsoft.com/office/drawing/2014/main" val="1862431285"/>
                        </a:ext>
                      </a:extLst>
                    </a:gridCol>
                    <a:gridCol w="1499918">
                      <a:extLst>
                        <a:ext uri="{9D8B030D-6E8A-4147-A177-3AD203B41FA5}">
                          <a16:colId xmlns:a16="http://schemas.microsoft.com/office/drawing/2014/main" val="785231499"/>
                        </a:ext>
                      </a:extLst>
                    </a:gridCol>
                    <a:gridCol w="1499918">
                      <a:extLst>
                        <a:ext uri="{9D8B030D-6E8A-4147-A177-3AD203B41FA5}">
                          <a16:colId xmlns:a16="http://schemas.microsoft.com/office/drawing/2014/main" val="3989321102"/>
                        </a:ext>
                      </a:extLst>
                    </a:gridCol>
                  </a:tblGrid>
                  <a:tr h="4599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err="1">
                              <a:solidFill>
                                <a:schemeClr val="tx1"/>
                              </a:solidFill>
                            </a:rPr>
                            <a:t>PowerICA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Median MD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Median MSE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Median SNR [dB]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919606"/>
                      </a:ext>
                    </a:extLst>
                  </a:tr>
                  <a:tr h="45993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Type 1 (ideal)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0.21±0.001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0.0039±0.0002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24.16±0.21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7389489"/>
                      </a:ext>
                    </a:extLst>
                  </a:tr>
                  <a:tr h="459938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Type 2</a:t>
                          </a:r>
                        </a:p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noise</a:t>
                          </a:r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0.18±0.006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0.0034</m:t>
                              </m:r>
                            </m:oMath>
                          </a14:m>
                          <a:endParaRPr lang="de-DE" sz="1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± 0.0004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25.93±0.63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14721"/>
                      </a:ext>
                    </a:extLst>
                  </a:tr>
                  <a:tr h="459938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Type 3</a:t>
                          </a:r>
                        </a:p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outlier</a:t>
                          </a:r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0.81±0.06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0.36±0.1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5.3±1.8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4081"/>
                      </a:ext>
                    </a:extLst>
                  </a:tr>
                  <a:tr h="459938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Type 4</a:t>
                          </a:r>
                        </a:p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noise</a:t>
                          </a:r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 + </a:t>
                          </a:r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outlier</a:t>
                          </a:r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0.81±0.06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0.35±0.1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5.47±1.78</m:t>
                                </m:r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de-D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4792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elle 9">
                <a:extLst>
                  <a:ext uri="{FF2B5EF4-FFF2-40B4-BE49-F238E27FC236}">
                    <a16:creationId xmlns:a16="http://schemas.microsoft.com/office/drawing/2014/main" id="{1C437918-3AEC-4141-922F-0DE3E0560B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012291"/>
                  </p:ext>
                </p:extLst>
              </p:nvPr>
            </p:nvGraphicFramePr>
            <p:xfrm>
              <a:off x="6400799" y="2783553"/>
              <a:ext cx="5999671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3413">
                      <a:extLst>
                        <a:ext uri="{9D8B030D-6E8A-4147-A177-3AD203B41FA5}">
                          <a16:colId xmlns:a16="http://schemas.microsoft.com/office/drawing/2014/main" val="1618221672"/>
                        </a:ext>
                      </a:extLst>
                    </a:gridCol>
                    <a:gridCol w="1366422">
                      <a:extLst>
                        <a:ext uri="{9D8B030D-6E8A-4147-A177-3AD203B41FA5}">
                          <a16:colId xmlns:a16="http://schemas.microsoft.com/office/drawing/2014/main" val="1862431285"/>
                        </a:ext>
                      </a:extLst>
                    </a:gridCol>
                    <a:gridCol w="1499918">
                      <a:extLst>
                        <a:ext uri="{9D8B030D-6E8A-4147-A177-3AD203B41FA5}">
                          <a16:colId xmlns:a16="http://schemas.microsoft.com/office/drawing/2014/main" val="785231499"/>
                        </a:ext>
                      </a:extLst>
                    </a:gridCol>
                    <a:gridCol w="1499918">
                      <a:extLst>
                        <a:ext uri="{9D8B030D-6E8A-4147-A177-3AD203B41FA5}">
                          <a16:colId xmlns:a16="http://schemas.microsoft.com/office/drawing/2014/main" val="39893211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 err="1">
                              <a:solidFill>
                                <a:schemeClr val="tx1"/>
                              </a:solidFill>
                            </a:rPr>
                            <a:t>PowerICA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Median MD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Median MSE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>
                              <a:solidFill>
                                <a:schemeClr val="tx1"/>
                              </a:solidFill>
                            </a:rPr>
                            <a:t>Median SNR [dB]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91960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Type 1 (ideal)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9444" t="-120000" r="-221296" b="-3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847" t="-120000" r="-102542" b="-36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8319" t="-120000" r="-1681" b="-36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738948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Type 2</a:t>
                          </a:r>
                        </a:p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noise</a:t>
                          </a:r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9444" t="-152308" r="-221296" b="-1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847" t="-152308" r="-102542" b="-1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8319" t="-152308" r="-1681" b="-1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51472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Type 3</a:t>
                          </a:r>
                        </a:p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outlier</a:t>
                          </a:r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9444" t="-356522" r="-221296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847" t="-356522" r="-102542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8319" t="-356522" r="-1681" b="-1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408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Type 4</a:t>
                          </a:r>
                        </a:p>
                        <a:p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noise</a:t>
                          </a:r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 + </a:t>
                          </a:r>
                          <a:r>
                            <a:rPr lang="de-DE" sz="1600" dirty="0" err="1">
                              <a:solidFill>
                                <a:schemeClr val="tx1"/>
                              </a:solidFill>
                            </a:rPr>
                            <a:t>outlier</a:t>
                          </a:r>
                          <a:r>
                            <a:rPr lang="de-DE" sz="16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9444" t="-456522" r="-221296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47" t="-456522" r="-102542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8319" t="-456522" r="-1681" b="-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47920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5FE8D548-03A7-E342-BD28-AD61668A4A66}"/>
              </a:ext>
            </a:extLst>
          </p:cNvPr>
          <p:cNvSpPr txBox="1"/>
          <p:nvPr/>
        </p:nvSpPr>
        <p:spPr>
          <a:xfrm>
            <a:off x="2384311" y="210587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Power ICA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35DCD4-30C7-4845-9156-EA664F5EA39D}"/>
              </a:ext>
            </a:extLst>
          </p:cNvPr>
          <p:cNvSpPr txBox="1"/>
          <p:nvPr/>
        </p:nvSpPr>
        <p:spPr>
          <a:xfrm>
            <a:off x="6400799" y="6907746"/>
            <a:ext cx="606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5C9C"/>
              </a:buClr>
            </a:pPr>
            <a:r>
              <a:rPr lang="de-DE" sz="1800" dirty="0">
                <a:solidFill>
                  <a:schemeClr val="accent5"/>
                </a:solidFill>
              </a:rPr>
              <a:t>Next </a:t>
            </a:r>
            <a:r>
              <a:rPr lang="de-DE" sz="1800" dirty="0" err="1">
                <a:solidFill>
                  <a:schemeClr val="accent5"/>
                </a:solidFill>
              </a:rPr>
              <a:t>Step</a:t>
            </a:r>
            <a:r>
              <a:rPr lang="de-DE" sz="1800" dirty="0">
                <a:solidFill>
                  <a:schemeClr val="accent5"/>
                </a:solidFill>
              </a:rPr>
              <a:t>: </a:t>
            </a:r>
          </a:p>
          <a:p>
            <a:pPr marL="285750" indent="-285750">
              <a:buClr>
                <a:srgbClr val="005C9C"/>
              </a:buClr>
              <a:buFont typeface="Systemschrift Normal"/>
              <a:buChar char="►"/>
            </a:pPr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much</a:t>
            </a:r>
            <a:r>
              <a:rPr lang="de-DE" sz="1800" dirty="0"/>
              <a:t> </a:t>
            </a:r>
            <a:r>
              <a:rPr lang="de-DE" sz="1800" dirty="0" err="1"/>
              <a:t>noise</a:t>
            </a:r>
            <a:r>
              <a:rPr lang="de-DE" sz="1800" dirty="0"/>
              <a:t> </a:t>
            </a:r>
            <a:r>
              <a:rPr lang="de-DE" sz="1800" dirty="0" err="1"/>
              <a:t>does</a:t>
            </a:r>
            <a:r>
              <a:rPr lang="de-DE" sz="1800" dirty="0"/>
              <a:t> </a:t>
            </a:r>
            <a:r>
              <a:rPr lang="de-DE" sz="1800" dirty="0" err="1"/>
              <a:t>it</a:t>
            </a:r>
            <a:r>
              <a:rPr lang="de-DE" sz="1800" dirty="0"/>
              <a:t> </a:t>
            </a:r>
            <a:r>
              <a:rPr lang="de-DE" sz="1800" dirty="0" err="1"/>
              <a:t>take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cause</a:t>
            </a:r>
            <a:r>
              <a:rPr lang="de-DE" sz="1800" dirty="0"/>
              <a:t> a breakdown ? 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A029885-2CAD-2E4A-BC36-78B92ACC0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77" y="2475208"/>
            <a:ext cx="4749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16130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- EMK">
  <a:themeElements>
    <a:clrScheme name="TUD a">
      <a:dk1>
        <a:srgbClr val="000000"/>
      </a:dk1>
      <a:lt1>
        <a:srgbClr val="FFFFFF"/>
      </a:lt1>
      <a:dk2>
        <a:srgbClr val="004E8A"/>
      </a:dk2>
      <a:lt2>
        <a:srgbClr val="E6001A"/>
      </a:lt2>
      <a:accent1>
        <a:srgbClr val="243572"/>
      </a:accent1>
      <a:accent2>
        <a:srgbClr val="009D81"/>
      </a:accent2>
      <a:accent3>
        <a:srgbClr val="7FAB16"/>
      </a:accent3>
      <a:accent4>
        <a:srgbClr val="FDCA00"/>
      </a:accent4>
      <a:accent5>
        <a:srgbClr val="EC6500"/>
      </a:accent5>
      <a:accent6>
        <a:srgbClr val="B90F22"/>
      </a:accent6>
      <a:hlink>
        <a:srgbClr val="0000FF"/>
      </a:hlink>
      <a:folHlink>
        <a:srgbClr val="80008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Vorlage - EMK.pptx" id="{4D76869D-944C-4F0F-8EFD-42CD9503ADA4}" vid="{16630AF7-B2FA-4E27-9332-4B1A2EFFDAE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- EMK</Template>
  <TotalTime>0</TotalTime>
  <Words>1366</Words>
  <Application>Microsoft Macintosh PowerPoint</Application>
  <PresentationFormat>A3-Papier (297 x 420 mm)</PresentationFormat>
  <Paragraphs>256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Systemschrift Normal</vt:lpstr>
      <vt:lpstr>Wingdings</vt:lpstr>
      <vt:lpstr>Präsentation - EMK</vt:lpstr>
      <vt:lpstr>PowerPoint-Präsentation</vt:lpstr>
      <vt:lpstr>Experiment Design Goal</vt:lpstr>
      <vt:lpstr>Experiment Design Metrics: MD, MSE</vt:lpstr>
      <vt:lpstr>Experiment Design General approach</vt:lpstr>
      <vt:lpstr>Experiment Design Monte Carlo Flow Chart  </vt:lpstr>
      <vt:lpstr>Experiment Design Expirement Types</vt:lpstr>
      <vt:lpstr>Results Type 1 - 4</vt:lpstr>
      <vt:lpstr>Results Type 1 - 4</vt:lpstr>
      <vt:lpstr>Results Type 1 - 4</vt:lpstr>
      <vt:lpstr>Results Type 5 - 7</vt:lpstr>
      <vt:lpstr>EEG case study Semi Synthetic EEG data as Input Signals</vt:lpstr>
      <vt:lpstr>EEG case study Results with Semi Synthetic EEG data</vt:lpstr>
      <vt:lpstr>Minimum Distance</vt:lpstr>
      <vt:lpstr>MSE, SNR</vt:lpstr>
      <vt:lpstr>PowerPoint-Präsentation</vt:lpstr>
      <vt:lpstr>Experiment Design Monte Carlo Flow Chart III</vt:lpstr>
      <vt:lpstr>Experiment Design Monte Carlo Flow Chart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Bahnkantenregelung</dc:title>
  <dc:creator>yt.tyde@googlemail.com</dc:creator>
  <cp:lastModifiedBy>Microsoft Office User</cp:lastModifiedBy>
  <cp:revision>1195</cp:revision>
  <cp:lastPrinted>2016-08-30T11:31:30Z</cp:lastPrinted>
  <dcterms:created xsi:type="dcterms:W3CDTF">2014-10-29T08:05:14Z</dcterms:created>
  <dcterms:modified xsi:type="dcterms:W3CDTF">2021-02-12T09:30:12Z</dcterms:modified>
</cp:coreProperties>
</file>