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9" r:id="rId2"/>
    <p:sldId id="392" r:id="rId3"/>
    <p:sldId id="384" r:id="rId4"/>
    <p:sldId id="397" r:id="rId5"/>
    <p:sldId id="395" r:id="rId6"/>
    <p:sldId id="385" r:id="rId7"/>
    <p:sldId id="396" r:id="rId8"/>
    <p:sldId id="393" r:id="rId9"/>
    <p:sldId id="386" r:id="rId10"/>
    <p:sldId id="394" r:id="rId11"/>
    <p:sldId id="387" r:id="rId12"/>
    <p:sldId id="388" r:id="rId13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C"/>
    <a:srgbClr val="F08230"/>
    <a:srgbClr val="78D900"/>
    <a:srgbClr val="4E8F00"/>
    <a:srgbClr val="004E8A"/>
    <a:srgbClr val="FFFFFF"/>
    <a:srgbClr val="1F77B4"/>
    <a:srgbClr val="D9D9D9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 snapToObjects="1">
      <p:cViewPr varScale="1">
        <p:scale>
          <a:sx n="59" d="100"/>
          <a:sy n="59" d="100"/>
        </p:scale>
        <p:origin x="1502" y="43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480" y="-2726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48.265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1,'1'0,"1"1,2 1,0 2,1 3,0 2,-1 1,1 1,-1 0,1 0,-1-1,-1 0,1 0,-2-2,-1-1,0-1,-1-1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5.6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42,'1'0,"1"-1,2-1,2-1,0-2,3 1,-1 0,1 0,0 0,-2 1,0-1,0 0,-2 2,0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7.9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142 124,'5'-2,"-1"1,0-1,0 0,0 0,0 0,0 0,-1-1,6-4,-1-1,-28 21,9-5,0 0,-1 0,1-2,-24 10,35-15,0-1,0 0,0 0,0 0,0 0,-1 0,1 1,0-1,0 0,0 0,-1 0,1 0,0 0,0 0,0 0,-1 0,1 0,0 0,0 0,0 0,-1 0,1 0,0 0,0 0,0 0,-1 0,1 0,0 0,0 0,0 0,-1-1,1 1,0 0,0 0,0 0,0 0,0 0,-1 0,1-1,0 1,0 0,0 0,0 0,0 0,0-1,0 1,-1 0,1 0,0 0,0-1,0 1,0 0,6-15,14-12,-6 13,1 2,0 0,1 0,24-12,-114 87,60-54,2-1,24-13,172-85,-225 114,14-6,-2-1,0-1,-1-2,-33 10,63-23,0-1,0 0,0 0,-1 1,1-1,0 0,-1 0,1 0,0 0,0 0,-1 1,1-1,0 0,-1 0,1 0,0 0,0 0,-1 0,1 0,0 0,-1 0,1 0,0 0,-1 0,1 0,0 0,-1-1,1 1,0 0,0 0,-1 0,1 0,0 0,0-1,-1 1,1 0,0 0,0-1,-1 1,1 0,0 0,0-1,0 1,-1-1,11-13,21-14,-21 21,1 0,-1 1,1 0,1 1,-1 0,1 1,21-5,-80 42,45-32,-20 11,-1 0,-46 15,69-27,0 0,0 0,0 0,0 1,0-1,0 0,0 0,0 0,-1 0,1 0,0 0,0 0,0 0,0 0,0 0,0 0,-1 0,1 0,0 0,0 0,0 0,0 0,0 0,0 0,-1 0,1 0,0 0,0 0,0 0,0 0,0 0,0 0,0 0,-1-1,1 1,0 0,0 0,0 0,0 0,0 0,0 0,0 0,0 0,0-1,0 1,0 0,0 0,-1 0,1 0,0 0,0 0,0 0,0-1,0 1,0 0,0 0,0 0,0 0,0 0,0 0,0-1,1 1,-1 0,0 0,0 0,8-13,14-12,-3 8,1 2,1 1,41-23,-105 79,11-16,-1-1,-69 39,103-68,13-11,20-16,-2 12,-18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1.6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479 297,'-1'13,"2"3,-1-16,1 0,-1-1,1 1,0 0,-1 0,1-1,-1 1,1 0,-1-1,1 1,-1-1,1 1,-1-1,1 1,-1-1,0 1,1-1,-1 1,0-1,1 0,-1 1,0-1,0 1,0-1,1 0,-1 0,59-115,-59 116,0-1,0 1,0 0,0-1,0 1,0 0,0-1,0 1,0 0,1 0,-1-1,0 1,0 0,0 0,1-1,-1 1,0 0,0 0,1-1,-1 1,0 0,0 0,1 0,-1 0,0 0,1-1,-1 1,0 0,0 0,1 0,-1 0,0 0,1 0,-1 0,1 0,1 12,-4 20,-4 3,-1 0,-2-1,-14 35,26-77,1 1,-1 0,1 0,1 1,-1-1,8-7,-16 37,-18 44,90-285,-84 313,11-74,-8 27,20-101,-6 42,6-32,-4 39,-1 26,-4 16,1-28,0 0,1 1,0-1,0 1,1-1,5 19,-3-30,3-10,2-12,6-40,-5 23,26-73,-25 97,-10 17,1-1,-1 0,0 0,0 0,1 0,-1 0,0 1,1-1,-1 0,0 0,0 1,1-1,-1 0,0 0,0 1,0-1,0 0,1 0,-1 1,0-1,0 0,0 1,0-1,0 0,0 1,0-1,0 0,0 1,0-1,0 1,2 37,-8 22,-2-1,-27 100,28-140,3-26,3-34,1 34,2-285,-5 270,3 22,0-1,0 1,-1 0,1 0,0 0,0 0,0 0,-1 0,1 0,0 0,0 0,0 0,0 0,-1 0,1 0,0 0,0 0,0 0,-1 0,1 0,0 0,0 1,0-1,0 0,-1 0,1 0,0 0,0 0,0 0,0 1,0-1,-1 0,1 0,0 0,0 0,0 0,0 1,0-1,0 0,0 0,0 0,0 1,0-1,0 0,-1 0,1 0,0 0,1 1,-17 42,12-32,-23 65,-4-1,-45 80,56-125,19-29,1-1,0 0,-1 1,1-1,0 0,0 1,-1-1,1 0,0 0,-1 0,1 1,-1-1,1 0,0 0,-1 0,1 0,-1 1,1-1,0 0,-1 0,1 0,-1 0,1 0,-1 0,1 0,-1 0,1-1,-1 0,0 1,1-1,-1 0,1 0,-1 0,1 1,0-1,-1 0,1 0,0 0,0 0,-1 0,1 1,0-1,0 0,0 0,0-1,1-265,3 128,-5 117,-2 37,0 9,-12 52,-3-1,-55 141,62-195,11-21,-1 0,1 0,0 0,0 0,-1 0,1 0,0-1,0 1,0 0,-1 0,1 0,0 0,0 0,-1 0,1 0,0 0,0-1,0 1,0 0,-1 0,1 0,0 0,0-1,0 1,0 0,0 0,-1 0,1-1,0 1,0 0,0 0,0 0,0-1,0 1,0 0,0 0,0-1,0 1,0 0,0 0,0 0,0-1,0 1,-1-46,1 37,2-95,-1-126,-4 217,-4 23,-9 35,12-33,-15 39,-2-1,-2 0,-3-2,-1-1,-43 56,69-102,0 0,1 0,-1 0,0 0,0 0,0 0,0 0,0 0,0-1,0 1,0 0,-1-1,-1 2,3-2,0 0,-1 0,1 0,0-1,-1 1,1 0,0 0,-1 0,1 0,0-1,0 1,-1 0,1 0,0 0,0-1,-1 1,1 0,0 0,0-1,0 1,0 0,-1 0,1-1,0 1,0 0,0-1,0 1,0 0,0-1,0 1,0 0,0-1,0 1,2-44,0 29,1-73,19-178,-18 243,-4 36,-4 36,-8 12,-2 0,-39 106,73-226,13-39,-27 84,1-2,0-1,1 2,1-1,18-25,-27 41,1-1,-1 1,0 0,0 0,0-1,0 1,1 0,-1 0,0-1,0 1,1 0,-1 0,0 0,1-1,-1 1,0 0,0 0,1 0,-1 0,0 0,1 0,-1 0,0-1,1 1,-1 0,0 0,1 0,-1 0,0 0,1 1,-1-1,0 0,1 0,-1 0,0 0,1 0,-1 0,0 1,0-1,1 0,-1 0,0 0,0 1,1-1,-1 0,0 0,0 0,1 1,-1-1,0 0,0 1,0-1,0 0,0 1,1-1,-1 0,0 1,0-1,0 0,0 0,0 1,0-1,0 0,0 1,0-1,0 0,0 1,-1-1,3 28,-2-27,-2 30,-10 51,2-18,37-124,-4-17,-3 11,37-84,-56 148,-1 0,1 1,-1-1,1 1,0-1,-1 1,1-1,0 1,0 0,0-1,0 1,1 0,-1 0,0 0,3-2,-3 3,-1 1,1-1,-1 1,1 0,-1-1,0 1,1 0,-1-1,0 1,1 0,-1-1,0 1,0 0,1 0,-1-1,0 1,0 0,0 0,0-1,0 1,0 0,-1 1,-4 60,-6 12,-38 128,52-252,-3 47,4-29,13-48,-33 129,-2 1,-3-2,-2-1,-1-1,-32 45,54-89,2-1,-1-1,1 1,0-1,0 1,-1-1,1 1,0-1,-1 1,1-1,-1 1,1-1,0 0,-1 1,1-1,-1 0,1 1,-1-1,1 0,-1 0,0 0,1 1,-1-1,1 0,-1 0,1 0,-1 0,-1 0,-1-2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3.4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43 63,'-2'7,"0"1,0 0,-1-1,0 1,0-1,-8 12,8-14,3-5,0 0,0 0,0 0,0 0,0 0,0 0,0 0,0-1,0 1,0 0,0 0,0 0,0 0,0 0,0 0,-1 0,1 0,0 0,0 0,0 0,0-1,0 1,0 0,0 0,0 0,-1 0,1 0,0 0,0 0,0 0,0 0,0 0,0 0,0 0,-1 0,1 0,0 0,0 0,0 0,0 0,0 0,0 0,0 0,0 1,-1-1,1 0,0 0,0 0,0 0,0 0,0 0,0 0,0 0,0 0,0 0,0 0,0 1,0-1,-1 0,1 0,0 0,0 0,0 0,0 0,0 0,0 1,0-1,-2-15,0-19,2 20,-1 16,-1 24,0-2,4-41,-1 1,0 0,2 0,0 1,7-24,-10 39,0-1,0 1,0 0,0 0,1 0,-1 0,0 0,0 0,0 0,0-1,0 1,0 0,0 0,0 0,0 0,0 0,1 0,-1 0,0 0,0 0,0 0,0 0,0-1,0 1,0 0,1 0,-1 0,0 0,0 0,0 0,0 0,0 0,0 0,1 0,-1 0,0 0,0 0,0 0,0 1,0-1,0 0,1 0,-1 0,0 0,0 0,0 0,0 0,0 0,0 0,0 0,8 10,7 17,-12-22,0 1,-1-1,1 0,0 0,0-1,0 1,6 6,-9-12,1 1,-1 0,1-1,-1 1,0-1,1 1,-1 0,0-1,0 1,1-1,-1 1,0-1,0 1,0-1,1 1,-1-1,0 1,0-1,0 0,0 1,0-1,0 1,0-1,0 1,0-1,-1 1,1-1,0 0,0-21,-1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2.4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3.48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4.2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62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5" r="5453"/>
          <a:stretch/>
        </p:blipFill>
        <p:spPr bwMode="auto">
          <a:xfrm>
            <a:off x="10946129" y="920116"/>
            <a:ext cx="1662949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A5D21C-3192-44E8-8382-EDA84E027A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54" y="786003"/>
            <a:ext cx="1949472" cy="13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13.02.2021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‹#›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14.png"/><Relationship Id="rId7" Type="http://schemas.openxmlformats.org/officeDocument/2006/relationships/customXml" Target="../ink/ink2.xml"/><Relationship Id="rId12" Type="http://schemas.openxmlformats.org/officeDocument/2006/relationships/image" Target="../media/image19.png"/><Relationship Id="rId17" Type="http://schemas.openxmlformats.org/officeDocument/2006/relationships/customXml" Target="../ink/ink7.xml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328480"/>
            <a:ext cx="11793600" cy="65872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/>
              <a:t>N &lt;&lt; 5000</a:t>
            </a:r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b="1" dirty="0" err="1"/>
              <a:t>Gaussian</a:t>
            </a:r>
            <a:r>
              <a:rPr lang="de-DE" sz="1800" b="1" dirty="0"/>
              <a:t> </a:t>
            </a:r>
            <a:r>
              <a:rPr lang="de-DE" sz="1800" b="1" dirty="0" err="1"/>
              <a:t>signal</a:t>
            </a:r>
            <a:endParaRPr lang="de-DE" sz="1800" b="1" dirty="0"/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b="1" dirty="0"/>
              <a:t>SNR ≤ 20dB </a:t>
            </a:r>
            <a:r>
              <a:rPr lang="de-DE" sz="1800" dirty="0"/>
              <a:t>high </a:t>
            </a:r>
            <a:r>
              <a:rPr lang="de-DE" sz="1800" dirty="0" err="1"/>
              <a:t>variance</a:t>
            </a:r>
            <a:r>
              <a:rPr lang="de-DE" sz="1800" dirty="0"/>
              <a:t> in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</a:p>
          <a:p>
            <a:pPr lvl="2"/>
            <a:r>
              <a:rPr lang="de-DE" sz="1800" dirty="0" err="1"/>
              <a:t>Failures</a:t>
            </a:r>
            <a:r>
              <a:rPr lang="de-DE" sz="1800" dirty="0"/>
              <a:t> </a:t>
            </a:r>
            <a:r>
              <a:rPr lang="de-DE" sz="1800" dirty="0" err="1"/>
              <a:t>become</a:t>
            </a:r>
            <a:r>
              <a:rPr lang="de-DE" sz="1800" dirty="0"/>
              <a:t> </a:t>
            </a:r>
            <a:r>
              <a:rPr lang="de-DE" sz="1800" dirty="0" err="1"/>
              <a:t>increasingly</a:t>
            </a:r>
            <a:r>
              <a:rPr lang="de-DE" sz="1800" dirty="0"/>
              <a:t> </a:t>
            </a:r>
            <a:r>
              <a:rPr lang="de-DE" sz="1800" dirty="0" err="1"/>
              <a:t>likely</a:t>
            </a:r>
            <a:r>
              <a:rPr lang="de-DE" sz="1800" dirty="0"/>
              <a:t> </a:t>
            </a:r>
          </a:p>
          <a:p>
            <a:pPr lvl="2"/>
            <a:endParaRPr lang="de-DE" sz="1800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Inherently</a:t>
            </a:r>
            <a:r>
              <a:rPr lang="de-DE" sz="1800" dirty="0"/>
              <a:t> </a:t>
            </a:r>
            <a:r>
              <a:rPr lang="de-DE" sz="1800" dirty="0" err="1"/>
              <a:t>unrobust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endParaRPr lang="de-DE" sz="1800" dirty="0"/>
          </a:p>
          <a:p>
            <a:pPr lvl="2"/>
            <a:r>
              <a:rPr lang="de-DE" sz="1800" dirty="0"/>
              <a:t> A </a:t>
            </a:r>
            <a:r>
              <a:rPr lang="de-DE" sz="1800" b="1" dirty="0" err="1"/>
              <a:t>single</a:t>
            </a:r>
            <a:r>
              <a:rPr lang="de-DE" sz="1800" b="1" dirty="0"/>
              <a:t> </a:t>
            </a:r>
            <a:r>
              <a:rPr lang="de-DE" sz="1800" b="1" dirty="0" err="1"/>
              <a:t>outlier</a:t>
            </a:r>
            <a:r>
              <a:rPr lang="de-DE" sz="1800" b="1" dirty="0"/>
              <a:t> </a:t>
            </a:r>
            <a:r>
              <a:rPr lang="de-DE" sz="1800" dirty="0"/>
              <a:t>will </a:t>
            </a:r>
            <a:r>
              <a:rPr lang="de-DE" sz="1800" dirty="0" err="1"/>
              <a:t>lead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failure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method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137C-43B7-4E9D-A0B3-07CD7CD6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Shortcomings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2379D-1DC2-4BFE-BA03-38E66A28B5C2}"/>
              </a:ext>
            </a:extLst>
          </p:cNvPr>
          <p:cNvSpPr txBox="1"/>
          <p:nvPr/>
        </p:nvSpPr>
        <p:spPr>
          <a:xfrm>
            <a:off x="7226899" y="725850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SNR ≤ 20dB</a:t>
            </a:r>
            <a:endParaRPr lang="fr-FR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5B8CAB-153A-427B-BC9F-A3E6254FBCDE}"/>
              </a:ext>
            </a:extLst>
          </p:cNvPr>
          <p:cNvSpPr txBox="1"/>
          <p:nvPr/>
        </p:nvSpPr>
        <p:spPr>
          <a:xfrm>
            <a:off x="4588848" y="723074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/>
              <a:t>Gaussian</a:t>
            </a:r>
            <a:endParaRPr lang="fr-FR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A17BD0-0701-4184-9950-C909C7FD0BFE}"/>
              </a:ext>
            </a:extLst>
          </p:cNvPr>
          <p:cNvSpPr txBox="1"/>
          <p:nvPr/>
        </p:nvSpPr>
        <p:spPr>
          <a:xfrm>
            <a:off x="10174220" y="7258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/>
              <a:t>Outlier</a:t>
            </a:r>
            <a:endParaRPr lang="fr-FR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E3AA83-7F3F-4749-A14C-C6ACA76E5859}"/>
              </a:ext>
            </a:extLst>
          </p:cNvPr>
          <p:cNvSpPr txBox="1"/>
          <p:nvPr/>
        </p:nvSpPr>
        <p:spPr>
          <a:xfrm>
            <a:off x="1872661" y="723034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Samples</a:t>
            </a:r>
            <a:endParaRPr lang="fr-FR" sz="1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F0953-2283-4264-9744-2865984A6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2D4FC905-A10B-4599-8C8A-1330834D6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32" y="5611336"/>
            <a:ext cx="2316487" cy="23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9F040554-58F8-408A-8390-C8561284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24" y="6196398"/>
            <a:ext cx="1028630" cy="10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8D706-E354-4CF8-8C95-1350ABC99B54}"/>
              </a:ext>
            </a:extLst>
          </p:cNvPr>
          <p:cNvSpPr txBox="1"/>
          <p:nvPr/>
        </p:nvSpPr>
        <p:spPr>
          <a:xfrm>
            <a:off x="2273324" y="6507730"/>
            <a:ext cx="33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A0BF7-DDCF-42D0-8545-D50B109EBB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 t="34391" r="34624" b="33042"/>
          <a:stretch/>
        </p:blipFill>
        <p:spPr>
          <a:xfrm>
            <a:off x="6721755" y="6393106"/>
            <a:ext cx="2316488" cy="86086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2BE98-5292-41A3-9EC8-F6873669126E}"/>
              </a:ext>
            </a:extLst>
          </p:cNvPr>
          <p:cNvCxnSpPr>
            <a:cxnSpLocks/>
          </p:cNvCxnSpPr>
          <p:nvPr/>
        </p:nvCxnSpPr>
        <p:spPr>
          <a:xfrm flipV="1">
            <a:off x="8421370" y="6393106"/>
            <a:ext cx="0" cy="704238"/>
          </a:xfrm>
          <a:prstGeom prst="straightConnector1">
            <a:avLst/>
          </a:prstGeom>
          <a:ln w="19050">
            <a:solidFill>
              <a:srgbClr val="005C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3F756E-9C9E-4379-95D6-666874AF62F0}"/>
              </a:ext>
            </a:extLst>
          </p:cNvPr>
          <p:cNvCxnSpPr>
            <a:cxnSpLocks/>
          </p:cNvCxnSpPr>
          <p:nvPr/>
        </p:nvCxnSpPr>
        <p:spPr>
          <a:xfrm>
            <a:off x="8008620" y="6400913"/>
            <a:ext cx="432000" cy="0"/>
          </a:xfrm>
          <a:prstGeom prst="line">
            <a:avLst/>
          </a:prstGeom>
          <a:ln w="19050">
            <a:solidFill>
              <a:srgbClr val="005C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2BEDF5-1CFA-4102-A75D-2E3F552BCFC5}"/>
              </a:ext>
            </a:extLst>
          </p:cNvPr>
          <p:cNvCxnSpPr>
            <a:cxnSpLocks/>
          </p:cNvCxnSpPr>
          <p:nvPr/>
        </p:nvCxnSpPr>
        <p:spPr>
          <a:xfrm flipV="1">
            <a:off x="10022090" y="6633411"/>
            <a:ext cx="1635511" cy="592665"/>
          </a:xfrm>
          <a:prstGeom prst="line">
            <a:avLst/>
          </a:prstGeom>
          <a:ln w="19050">
            <a:solidFill>
              <a:srgbClr val="00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54766A7-4AD1-4B67-8667-8903EADE1A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1" t="14164" r="29858" b="44522"/>
          <a:stretch/>
        </p:blipFill>
        <p:spPr>
          <a:xfrm rot="2429873">
            <a:off x="9692937" y="5893470"/>
            <a:ext cx="1738359" cy="93968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E2DF316-24B4-4D77-90B8-12B55CD1B607}"/>
              </a:ext>
            </a:extLst>
          </p:cNvPr>
          <p:cNvSpPr/>
          <p:nvPr/>
        </p:nvSpPr>
        <p:spPr>
          <a:xfrm>
            <a:off x="10126200" y="5412928"/>
            <a:ext cx="180000" cy="180000"/>
          </a:xfrm>
          <a:prstGeom prst="ellipse">
            <a:avLst/>
          </a:prstGeom>
          <a:noFill/>
          <a:ln w="9525"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DA639D-DA52-4A4A-A223-DF9BDB154E64}"/>
              </a:ext>
            </a:extLst>
          </p:cNvPr>
          <p:cNvCxnSpPr>
            <a:cxnSpLocks/>
          </p:cNvCxnSpPr>
          <p:nvPr/>
        </p:nvCxnSpPr>
        <p:spPr>
          <a:xfrm>
            <a:off x="10216104" y="5602442"/>
            <a:ext cx="0" cy="156138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1E783BB-9B14-42A3-8672-C617E1AF23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7888" y="2900243"/>
            <a:ext cx="1868403" cy="1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79AF88-66A7-42D7-B34A-21E4BB56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11628"/>
              </p:ext>
            </p:extLst>
          </p:nvPr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No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assumptions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about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distribution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of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signals</a:t>
                      </a:r>
                      <a:r>
                        <a:rPr lang="de-DE" sz="1800" dirty="0"/>
                        <a:t>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always</a:t>
                      </a:r>
                      <a:r>
                        <a:rPr lang="de-DE" sz="1800" dirty="0"/>
                        <a:t>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No</a:t>
                      </a:r>
                      <a:r>
                        <a:rPr lang="de-DE" sz="1800" dirty="0"/>
                        <a:t> Large sample </a:t>
                      </a:r>
                      <a:r>
                        <a:rPr lang="de-DE" sz="1800" dirty="0" err="1"/>
                        <a:t>size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required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accurately</a:t>
                      </a:r>
                      <a:r>
                        <a:rPr lang="de-DE" sz="1800" dirty="0"/>
                        <a:t>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estimated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83158F5-5D0F-4872-9BC4-719556240DD0}"/>
              </a:ext>
            </a:extLst>
          </p:cNvPr>
          <p:cNvSpPr/>
          <p:nvPr/>
        </p:nvSpPr>
        <p:spPr>
          <a:xfrm>
            <a:off x="8777551" y="6518485"/>
            <a:ext cx="957776" cy="18506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</a:t>
            </a:r>
            <a:r>
              <a:rPr lang="de-DE" dirty="0"/>
              <a:t> </a:t>
            </a:r>
            <a:r>
              <a:rPr lang="de-DE" sz="3200" dirty="0"/>
              <a:t>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dirty="0"/>
              <a:t>- Graph </a:t>
            </a:r>
            <a:r>
              <a:rPr lang="de-DE" sz="2400" dirty="0" err="1"/>
              <a:t>Decorrelation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de-DE" sz="1800" dirty="0"/>
                  <a:t>Find a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b="1" dirty="0" err="1"/>
                  <a:t>diagonalizes</a:t>
                </a:r>
                <a:r>
                  <a:rPr lang="de-DE" sz="1800" dirty="0"/>
                  <a:t> 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𝐔</m:t>
                    </m:r>
                    <m:sSubSup>
                      <m:sSubSup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de-DE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  <m:sup>
                        <m:r>
                          <a:rPr lang="de-DE" sz="1800" b="1" i="1" smtClean="0">
                            <a:latin typeface="Cambria Math" panose="02040503050406030204" pitchFamily="18" charset="0"/>
                          </a:rPr>
                          <m:t>𝑮𝒓𝒂𝒑𝒉</m:t>
                        </m:r>
                      </m:sup>
                    </m:sSubSup>
                    <m:sSup>
                      <m:sSup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de-DE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de-DE" sz="1800" b="1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much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possible</a:t>
                </a:r>
              </a:p>
              <a:p>
                <a:r>
                  <a:rPr lang="de-DE" sz="1800" dirty="0"/>
                  <a:t>The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decorrelates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signals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800" dirty="0"/>
                  <a:t> in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-sense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de-DE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BSS </a:t>
                </a:r>
                <a:r>
                  <a:rPr lang="de-DE" sz="1800" dirty="0" err="1"/>
                  <a:t>problem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-signals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138"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4" name="Picture 1163">
            <a:extLst>
              <a:ext uri="{FF2B5EF4-FFF2-40B4-BE49-F238E27FC236}">
                <a16:creationId xmlns:a16="http://schemas.microsoft.com/office/drawing/2014/main" id="{92DA048D-6AE4-4010-92D0-986810D58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17691" r="26399" b="19199"/>
          <a:stretch/>
        </p:blipFill>
        <p:spPr>
          <a:xfrm>
            <a:off x="9866023" y="6020086"/>
            <a:ext cx="1116150" cy="996798"/>
          </a:xfrm>
          <a:prstGeom prst="rect">
            <a:avLst/>
          </a:prstGeom>
        </p:spPr>
      </p:pic>
      <p:pic>
        <p:nvPicPr>
          <p:cNvPr id="206" name="Picture 2" descr="Question mark Free Icon">
            <a:extLst>
              <a:ext uri="{FF2B5EF4-FFF2-40B4-BE49-F238E27FC236}">
                <a16:creationId xmlns:a16="http://schemas.microsoft.com/office/drawing/2014/main" id="{F6C03D67-3B2E-450D-874B-239D46C07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94" y="6123195"/>
            <a:ext cx="395290" cy="39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6">
            <a:extLst>
              <a:ext uri="{FF2B5EF4-FFF2-40B4-BE49-F238E27FC236}">
                <a16:creationId xmlns:a16="http://schemas.microsoft.com/office/drawing/2014/main" id="{30886499-53BB-4E43-A7D5-3C930AA1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6EA80BFC-03D9-4CD3-B797-11AD7B24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E31B648A-6B07-4847-9CE7-BB282E8ED380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234B3173-3CD1-48FE-926B-2159BCD2418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A596604C-0232-4BA1-B66D-6828A11527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55447392-0BE0-45D5-B653-DD2890CDF9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A818F174-CEFA-40AA-A2A5-C16F69BC548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0" t="17734" r="27733" b="19820"/>
          <a:stretch/>
        </p:blipFill>
        <p:spPr>
          <a:xfrm>
            <a:off x="7553269" y="6051997"/>
            <a:ext cx="1040189" cy="948215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BA3EE05C-21CE-4E17-B480-7ADD3DEC63B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B6F73FD1-BF56-4D1B-BD73-F1C21A69A40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800" y="4394846"/>
            <a:ext cx="386747" cy="400647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5D7DADA2-5D82-4E49-8A7A-D7C681543C3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35684"/>
            <a:ext cx="386747" cy="400647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7FB9EF69-61BB-4592-80D5-A1F11122D8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19206"/>
            <a:ext cx="386747" cy="4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0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86356-E506-477D-A924-D0930E9D9499}"/>
              </a:ext>
            </a:extLst>
          </p:cNvPr>
          <p:cNvSpPr txBox="1">
            <a:spLocks/>
          </p:cNvSpPr>
          <p:nvPr/>
        </p:nvSpPr>
        <p:spPr>
          <a:xfrm>
            <a:off x="504000" y="2303292"/>
            <a:ext cx="11059350" cy="1689234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457200" indent="-457200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73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009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12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349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u="sng" dirty="0" err="1"/>
              <a:t>PowerICA</a:t>
            </a:r>
            <a:r>
              <a:rPr lang="de-DE" sz="1800" b="1" u="sng" dirty="0"/>
              <a:t> </a:t>
            </a:r>
            <a:r>
              <a:rPr lang="de-DE" sz="1800" b="1" u="sng" dirty="0" err="1"/>
              <a:t>shortcomings</a:t>
            </a:r>
            <a:r>
              <a:rPr lang="de-DE" sz="1800" b="1" u="sng" dirty="0"/>
              <a:t>:</a:t>
            </a:r>
          </a:p>
          <a:p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>
                <a:solidFill>
                  <a:schemeClr val="accent5"/>
                </a:solidFill>
              </a:rPr>
              <a:t>N &lt;&lt; 5000</a:t>
            </a:r>
          </a:p>
          <a:p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gaussian</a:t>
            </a:r>
            <a:r>
              <a:rPr lang="de-DE" sz="1800" b="1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signal</a:t>
            </a:r>
            <a:endParaRPr lang="de-DE" sz="1800" b="1" dirty="0">
              <a:solidFill>
                <a:schemeClr val="accent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dirty="0"/>
              <a:t>- Graph </a:t>
            </a:r>
            <a:r>
              <a:rPr lang="de-DE" sz="2400" dirty="0" err="1"/>
              <a:t>Decorrelation</a:t>
            </a:r>
            <a:endParaRPr lang="de-DE" sz="2800" dirty="0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B781D9D6-A2D6-4FC6-A17E-2C6DB2601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48201"/>
              </p:ext>
            </p:extLst>
          </p:nvPr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No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assumptions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about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distribution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of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signals</a:t>
                      </a:r>
                      <a:r>
                        <a:rPr lang="de-DE" sz="1800" dirty="0"/>
                        <a:t>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always</a:t>
                      </a:r>
                      <a:r>
                        <a:rPr lang="de-DE" sz="1800" dirty="0"/>
                        <a:t>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No</a:t>
                      </a:r>
                      <a:r>
                        <a:rPr lang="de-DE" sz="1800" dirty="0"/>
                        <a:t> Large sample </a:t>
                      </a:r>
                      <a:r>
                        <a:rPr lang="de-DE" sz="1800" dirty="0" err="1"/>
                        <a:t>size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required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accurately</a:t>
                      </a:r>
                      <a:r>
                        <a:rPr lang="de-DE" sz="1800" dirty="0"/>
                        <a:t>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estimated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F547F3E6-A951-4348-8541-81133B2D21B2}"/>
              </a:ext>
            </a:extLst>
          </p:cNvPr>
          <p:cNvSpPr/>
          <p:nvPr/>
        </p:nvSpPr>
        <p:spPr>
          <a:xfrm>
            <a:off x="8777551" y="6518485"/>
            <a:ext cx="957776" cy="18506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BF02437-2C4A-4E11-A52C-C18BF63988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17691" r="26399" b="19199"/>
          <a:stretch/>
        </p:blipFill>
        <p:spPr>
          <a:xfrm>
            <a:off x="9866023" y="6020086"/>
            <a:ext cx="1116150" cy="996798"/>
          </a:xfrm>
          <a:prstGeom prst="rect">
            <a:avLst/>
          </a:prstGeom>
        </p:spPr>
      </p:pic>
      <p:pic>
        <p:nvPicPr>
          <p:cNvPr id="23" name="Picture 2" descr="Question mark Free Icon">
            <a:extLst>
              <a:ext uri="{FF2B5EF4-FFF2-40B4-BE49-F238E27FC236}">
                <a16:creationId xmlns:a16="http://schemas.microsoft.com/office/drawing/2014/main" id="{1A317713-D6F0-4E01-A738-1F75707E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94" y="6123195"/>
            <a:ext cx="395290" cy="39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86B9C5E-56B3-40EC-A6AD-EDA911D4D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627A908B-DA6E-415B-B773-EECA2CC2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233B9B-674F-4958-90B0-E754F64A5893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FE6FD5-E5B3-44DC-8A54-8D11C4307709}"/>
              </a:ext>
            </a:extLst>
          </p:cNvPr>
          <p:cNvSpPr txBox="1"/>
          <p:nvPr/>
        </p:nvSpPr>
        <p:spPr>
          <a:xfrm>
            <a:off x="504000" y="7419204"/>
            <a:ext cx="11971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/>
              <a:t>Graph </a:t>
            </a:r>
            <a:r>
              <a:rPr lang="de-DE" sz="2000" b="1" dirty="0" err="1"/>
              <a:t>based</a:t>
            </a:r>
            <a:r>
              <a:rPr lang="de-DE" sz="2000" b="1" dirty="0"/>
              <a:t> BSS and non-</a:t>
            </a:r>
            <a:r>
              <a:rPr lang="de-DE" sz="2000" b="1" dirty="0" err="1"/>
              <a:t>gaussianity</a:t>
            </a:r>
            <a:r>
              <a:rPr lang="de-DE" sz="2000" b="1" dirty="0"/>
              <a:t> </a:t>
            </a:r>
            <a:r>
              <a:rPr lang="de-DE" sz="2000" b="1" dirty="0" err="1"/>
              <a:t>based</a:t>
            </a:r>
            <a:r>
              <a:rPr lang="de-DE" sz="2000" b="1" dirty="0"/>
              <a:t> BSS </a:t>
            </a:r>
            <a:r>
              <a:rPr lang="de-DE" sz="2000" b="1" dirty="0" err="1"/>
              <a:t>seem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make</a:t>
            </a:r>
            <a:r>
              <a:rPr lang="de-DE" sz="2000" b="1" dirty="0"/>
              <a:t> </a:t>
            </a:r>
            <a:r>
              <a:rPr lang="de-DE" sz="2000" b="1" dirty="0" err="1"/>
              <a:t>up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</a:t>
            </a:r>
            <a:r>
              <a:rPr lang="de-DE" sz="2000" b="1" dirty="0" err="1"/>
              <a:t>others</a:t>
            </a:r>
            <a:r>
              <a:rPr lang="de-DE" sz="2000" b="1" dirty="0"/>
              <a:t> </a:t>
            </a:r>
            <a:r>
              <a:rPr lang="de-DE" sz="2000" b="1" dirty="0" err="1"/>
              <a:t>weak</a:t>
            </a:r>
            <a:r>
              <a:rPr lang="de-DE" sz="2000" b="1" dirty="0"/>
              <a:t> </a:t>
            </a:r>
            <a:r>
              <a:rPr lang="de-DE" sz="2000" b="1" dirty="0" err="1"/>
              <a:t>points</a:t>
            </a:r>
            <a:r>
              <a:rPr lang="de-DE" sz="2000" b="1" dirty="0"/>
              <a:t>.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FC33A8A-D503-4690-8D52-75AC350FC952}"/>
              </a:ext>
            </a:extLst>
          </p:cNvPr>
          <p:cNvSpPr/>
          <p:nvPr/>
        </p:nvSpPr>
        <p:spPr>
          <a:xfrm rot="20426168">
            <a:off x="4743943" y="2804573"/>
            <a:ext cx="1126074" cy="1878856"/>
          </a:xfrm>
          <a:prstGeom prst="arc">
            <a:avLst>
              <a:gd name="adj1" fmla="val 6921667"/>
              <a:gd name="adj2" fmla="val 1407375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8848944-095D-4287-AC79-7157A45AD072}"/>
              </a:ext>
            </a:extLst>
          </p:cNvPr>
          <p:cNvSpPr/>
          <p:nvPr/>
        </p:nvSpPr>
        <p:spPr>
          <a:xfrm rot="897967">
            <a:off x="5797717" y="2466947"/>
            <a:ext cx="759722" cy="3139440"/>
          </a:xfrm>
          <a:prstGeom prst="arc">
            <a:avLst>
              <a:gd name="adj1" fmla="val 16920140"/>
              <a:gd name="adj2" fmla="val 486728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712D10-A4DC-440C-A1E8-E2ADBAB1A2F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16015C8-081F-441C-BD6B-FECCBF5835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363090A-8EA2-470A-B441-EF54E1B059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F1AE44E-83BC-4E81-9F08-71D9C213341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0" t="17734" r="27733" b="19820"/>
          <a:stretch/>
        </p:blipFill>
        <p:spPr>
          <a:xfrm>
            <a:off x="7553269" y="6051997"/>
            <a:ext cx="1040189" cy="9482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9F9A93-9241-4B92-A601-C79B21BBB25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AB09BD6-1580-4733-9D36-264CA944709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800" y="4394846"/>
            <a:ext cx="386747" cy="40064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31A1E65-BB52-442A-B1D9-DD13B3DDC5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35684"/>
            <a:ext cx="386747" cy="40064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28421D9-9734-4942-A4C4-35F3CAAF34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19206"/>
            <a:ext cx="386747" cy="4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9FD159-8173-424C-93CA-CD7BB8F3F8C6}"/>
              </a:ext>
            </a:extLst>
          </p:cNvPr>
          <p:cNvSpPr/>
          <p:nvPr/>
        </p:nvSpPr>
        <p:spPr>
          <a:xfrm>
            <a:off x="9261834" y="5853821"/>
            <a:ext cx="2712750" cy="692058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/>
              <p:nvPr/>
            </p:nvSpPr>
            <p:spPr>
              <a:xfrm>
                <a:off x="9270755" y="5859717"/>
                <a:ext cx="271275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b="1" dirty="0">
                    <a:solidFill>
                      <a:schemeClr val="bg1"/>
                    </a:solidFill>
                  </a:rPr>
                  <a:t>Composite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objective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function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755" y="5859717"/>
                <a:ext cx="2712750" cy="707886"/>
              </a:xfrm>
              <a:prstGeom prst="rect">
                <a:avLst/>
              </a:prstGeom>
              <a:blipFill>
                <a:blip r:embed="rId2"/>
                <a:stretch>
                  <a:fillRect l="-1798" t="-3448" r="-1573" b="-155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dirty="0"/>
            </a:br>
            <a:r>
              <a:rPr lang="de-DE" sz="2400" dirty="0"/>
              <a:t>- Composite </a:t>
            </a:r>
            <a:r>
              <a:rPr lang="de-DE" sz="2400" dirty="0" err="1"/>
              <a:t>Objective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de-DE" sz="2400" b="1" u="sng" dirty="0" err="1"/>
                  <a:t>How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can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we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combine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them</a:t>
                </a:r>
                <a:r>
                  <a:rPr lang="de-DE" sz="2400" b="1" u="sng" dirty="0"/>
                  <a:t>?</a:t>
                </a:r>
              </a:p>
              <a:p>
                <a:pPr marL="0" indent="0" algn="ctr">
                  <a:buNone/>
                </a:pPr>
                <a:endParaRPr lang="de-DE" sz="2400" b="1" u="sng" dirty="0"/>
              </a:p>
              <a:p>
                <a:r>
                  <a:rPr lang="de-DE" sz="1800" dirty="0"/>
                  <a:t>Approach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Jari Miettinen et al. (Aalto University)</a:t>
                </a:r>
              </a:p>
              <a:p>
                <a:r>
                  <a:rPr lang="de-DE" sz="1800" b="1" dirty="0"/>
                  <a:t>Solution</a:t>
                </a:r>
                <a:r>
                  <a:rPr lang="de-DE" sz="1800" dirty="0"/>
                  <a:t>: </a:t>
                </a:r>
                <a:r>
                  <a:rPr lang="de-DE" sz="1800" b="1" dirty="0" err="1"/>
                  <a:t>composite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objective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function</a:t>
                </a:r>
                <a:r>
                  <a:rPr lang="de-DE" sz="1800" b="1" dirty="0"/>
                  <a:t> </a:t>
                </a:r>
                <a14:m>
                  <m:oMath xmlns:m="http://schemas.openxmlformats.org/officeDocument/2006/math">
                    <m:r>
                      <a:rPr lang="de-DE" sz="1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b="1" dirty="0"/>
                  <a:t>: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38" t="-1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9341A1-1721-4F0D-B836-78070876703F}"/>
              </a:ext>
            </a:extLst>
          </p:cNvPr>
          <p:cNvGrpSpPr/>
          <p:nvPr/>
        </p:nvGrpSpPr>
        <p:grpSpPr>
          <a:xfrm>
            <a:off x="521405" y="4345920"/>
            <a:ext cx="4100373" cy="1536723"/>
            <a:chOff x="1661007" y="3494156"/>
            <a:chExt cx="4100373" cy="15367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A9EB10-B347-40BC-974A-52543F917D60}"/>
                </a:ext>
              </a:extLst>
            </p:cNvPr>
            <p:cNvSpPr txBox="1"/>
            <p:nvPr/>
          </p:nvSpPr>
          <p:spPr>
            <a:xfrm>
              <a:off x="1740923" y="3523854"/>
              <a:ext cx="4020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u="sng" dirty="0" err="1">
                  <a:solidFill>
                    <a:srgbClr val="00B050"/>
                  </a:solidFill>
                </a:rPr>
                <a:t>PowerICA</a:t>
              </a:r>
              <a:r>
                <a:rPr lang="de-DE" sz="1800" b="1" u="sng" dirty="0">
                  <a:solidFill>
                    <a:srgbClr val="00B050"/>
                  </a:solidFill>
                </a:rPr>
                <a:t> </a:t>
              </a:r>
              <a:r>
                <a:rPr lang="de-DE" sz="1800" b="1" u="sng" dirty="0" err="1">
                  <a:solidFill>
                    <a:srgbClr val="00B050"/>
                  </a:solidFill>
                </a:rPr>
                <a:t>objective</a:t>
              </a:r>
              <a:r>
                <a:rPr lang="de-DE" sz="1800" b="1" u="sng" dirty="0">
                  <a:solidFill>
                    <a:srgbClr val="00B050"/>
                  </a:solidFill>
                </a:rPr>
                <a:t>:</a:t>
              </a:r>
            </a:p>
            <a:p>
              <a:endParaRPr lang="de-DE" sz="1800" u="sng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de-DE" sz="1800" dirty="0" err="1"/>
                <a:t>Maximize</a:t>
              </a:r>
              <a:r>
                <a:rPr lang="de-DE" sz="1800" dirty="0"/>
                <a:t> </a:t>
              </a:r>
              <a:r>
                <a:rPr lang="de-DE" sz="1800" dirty="0" err="1"/>
                <a:t>estimate</a:t>
              </a:r>
              <a:r>
                <a:rPr lang="de-DE" sz="1800" dirty="0"/>
                <a:t>  </a:t>
              </a:r>
              <a:r>
                <a:rPr lang="de-DE" sz="1800" dirty="0" err="1"/>
                <a:t>of</a:t>
              </a:r>
              <a:r>
                <a:rPr lang="de-DE" sz="1800" dirty="0"/>
                <a:t> </a:t>
              </a:r>
              <a:r>
                <a:rPr lang="de-DE" sz="1800" dirty="0" err="1"/>
                <a:t>negentropy</a:t>
              </a:r>
              <a:r>
                <a:rPr lang="de-DE" sz="1800" dirty="0"/>
                <a:t> </a:t>
              </a:r>
              <a:r>
                <a:rPr lang="de-DE" sz="1800" dirty="0" err="1"/>
                <a:t>as</a:t>
              </a:r>
              <a:r>
                <a:rPr lang="de-DE" sz="1800" dirty="0"/>
                <a:t> a </a:t>
              </a:r>
              <a:r>
                <a:rPr lang="de-DE" sz="1800" dirty="0" err="1"/>
                <a:t>measure</a:t>
              </a:r>
              <a:r>
                <a:rPr lang="de-DE" sz="1800" dirty="0"/>
                <a:t> </a:t>
              </a:r>
              <a:r>
                <a:rPr lang="de-DE" sz="1800" dirty="0" err="1"/>
                <a:t>of</a:t>
              </a:r>
              <a:r>
                <a:rPr lang="de-DE" sz="1800" dirty="0"/>
                <a:t> non-</a:t>
              </a:r>
              <a:r>
                <a:rPr lang="de-DE" sz="1800" dirty="0" err="1"/>
                <a:t>Gaussianity</a:t>
              </a:r>
              <a:r>
                <a:rPr lang="de-DE" sz="1800" dirty="0"/>
                <a:t> </a:t>
              </a:r>
              <a:r>
                <a:rPr lang="de-DE" sz="1800" dirty="0" err="1"/>
                <a:t>with</a:t>
              </a:r>
              <a:r>
                <a:rPr lang="de-DE" sz="1800" dirty="0"/>
                <a:t> </a:t>
              </a:r>
              <a:r>
                <a:rPr lang="de-DE" sz="1800" dirty="0" err="1"/>
                <a:t>the</a:t>
              </a:r>
              <a:r>
                <a:rPr lang="de-DE" sz="1800" dirty="0"/>
                <a:t> </a:t>
              </a:r>
              <a:r>
                <a:rPr lang="de-DE" sz="1800" dirty="0" err="1"/>
                <a:t>Lagrangian</a:t>
              </a:r>
              <a:r>
                <a:rPr lang="de-DE" sz="1800" dirty="0"/>
                <a:t> </a:t>
              </a:r>
              <a:r>
                <a:rPr lang="de-DE" sz="1800" dirty="0" err="1"/>
                <a:t>method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7F9DAE0-9C5C-40D1-B798-0DCCF202B4AB}"/>
                </a:ext>
              </a:extLst>
            </p:cNvPr>
            <p:cNvSpPr/>
            <p:nvPr/>
          </p:nvSpPr>
          <p:spPr>
            <a:xfrm>
              <a:off x="1661007" y="3494156"/>
              <a:ext cx="4020457" cy="1536723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5E3189-8F7E-4F28-B318-D489A4B82636}"/>
              </a:ext>
            </a:extLst>
          </p:cNvPr>
          <p:cNvGrpSpPr/>
          <p:nvPr/>
        </p:nvGrpSpPr>
        <p:grpSpPr>
          <a:xfrm>
            <a:off x="504000" y="6399377"/>
            <a:ext cx="4773571" cy="1552030"/>
            <a:chOff x="7010400" y="5821678"/>
            <a:chExt cx="4773571" cy="15520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286005-AD1F-4196-9E55-25376DE1C02E}"/>
                </a:ext>
              </a:extLst>
            </p:cNvPr>
            <p:cNvSpPr txBox="1"/>
            <p:nvPr/>
          </p:nvSpPr>
          <p:spPr>
            <a:xfrm>
              <a:off x="7068457" y="5821678"/>
              <a:ext cx="4715514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800" b="1" u="sng" dirty="0">
                  <a:solidFill>
                    <a:srgbClr val="005C9C"/>
                  </a:solidFill>
                </a:rPr>
                <a:t>Graph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decorrelation</a:t>
              </a:r>
              <a:r>
                <a:rPr lang="de-DE" sz="1800" b="1" u="sng" dirty="0">
                  <a:solidFill>
                    <a:srgbClr val="005C9C"/>
                  </a:solidFill>
                </a:rPr>
                <a:t>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objective</a:t>
              </a:r>
              <a:r>
                <a:rPr lang="de-DE" sz="1800" b="1" u="sng" dirty="0">
                  <a:solidFill>
                    <a:srgbClr val="005C9C"/>
                  </a:solidFill>
                </a:rPr>
                <a:t>:</a:t>
              </a:r>
            </a:p>
            <a:p>
              <a:endParaRPr lang="de-DE" sz="1800" u="sng" dirty="0">
                <a:solidFill>
                  <a:srgbClr val="002060"/>
                </a:solidFill>
              </a:endParaRPr>
            </a:p>
            <a:p>
              <a:r>
                <a:rPr lang="de-DE" sz="1800" dirty="0" err="1"/>
                <a:t>Diagonalize</a:t>
              </a:r>
              <a:r>
                <a:rPr lang="de-DE" sz="1800" dirty="0"/>
                <a:t> </a:t>
              </a:r>
              <a:r>
                <a:rPr lang="de-DE" sz="1800" dirty="0" err="1"/>
                <a:t>graph-autocorrelation</a:t>
              </a:r>
              <a:r>
                <a:rPr lang="de-DE" sz="1800" dirty="0"/>
                <a:t> </a:t>
              </a:r>
              <a:r>
                <a:rPr lang="de-DE" sz="1800" dirty="0" err="1"/>
                <a:t>as</a:t>
              </a:r>
              <a:r>
                <a:rPr lang="de-DE" sz="1800" dirty="0"/>
                <a:t> </a:t>
              </a:r>
              <a:r>
                <a:rPr lang="de-DE" sz="1800" dirty="0" err="1"/>
                <a:t>much</a:t>
              </a:r>
              <a:r>
                <a:rPr lang="de-DE" sz="1800" dirty="0"/>
                <a:t> </a:t>
              </a:r>
              <a:r>
                <a:rPr lang="de-DE" sz="1800" dirty="0" err="1"/>
                <a:t>as</a:t>
              </a:r>
              <a:r>
                <a:rPr lang="de-DE" sz="1800" dirty="0"/>
                <a:t> possible. </a:t>
              </a:r>
              <a:r>
                <a:rPr lang="de-DE" sz="1800" dirty="0" err="1"/>
                <a:t>For</a:t>
              </a:r>
              <a:r>
                <a:rPr lang="de-DE" sz="1800" dirty="0"/>
                <a:t> </a:t>
              </a:r>
              <a:r>
                <a:rPr lang="de-DE" sz="1800" dirty="0" err="1"/>
                <a:t>only</a:t>
              </a:r>
              <a:r>
                <a:rPr lang="de-DE" sz="1800" dirty="0"/>
                <a:t> </a:t>
              </a:r>
              <a:r>
                <a:rPr lang="de-DE" sz="1800" dirty="0" err="1"/>
                <a:t>one</a:t>
              </a:r>
              <a:r>
                <a:rPr lang="de-DE" sz="1800" dirty="0"/>
                <a:t> </a:t>
              </a:r>
              <a:r>
                <a:rPr lang="de-DE" sz="1800" dirty="0" err="1"/>
                <a:t>adjacency</a:t>
              </a:r>
              <a:r>
                <a:rPr lang="de-DE" sz="1800" dirty="0"/>
                <a:t> </a:t>
              </a:r>
              <a:r>
                <a:rPr lang="fr-FR" sz="1800" b="0" i="0" dirty="0">
                  <a:effectLst/>
                  <a:latin typeface="Arial(Body)"/>
                </a:rPr>
                <a:t>⇒</a:t>
              </a:r>
              <a:r>
                <a:rPr lang="de-DE" sz="1800" dirty="0"/>
                <a:t> </a:t>
              </a:r>
              <a:r>
                <a:rPr lang="de-DE" sz="1800" dirty="0" err="1"/>
                <a:t>eigenvalue</a:t>
              </a:r>
              <a:r>
                <a:rPr lang="de-DE" sz="1800" dirty="0"/>
                <a:t> </a:t>
              </a:r>
              <a:r>
                <a:rPr lang="de-DE" sz="1800" dirty="0" err="1"/>
                <a:t>problem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7C16980-5A98-4CBE-A7B8-C091EBB03D96}"/>
                </a:ext>
              </a:extLst>
            </p:cNvPr>
            <p:cNvSpPr/>
            <p:nvPr/>
          </p:nvSpPr>
          <p:spPr>
            <a:xfrm>
              <a:off x="7010400" y="5828935"/>
              <a:ext cx="4586514" cy="1544773"/>
            </a:xfrm>
            <a:prstGeom prst="roundRect">
              <a:avLst/>
            </a:prstGeom>
            <a:noFill/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9652D61-3530-4E56-A901-3C7B50326C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F8334E5-2558-420D-B0B9-46443928D0EA}"/>
              </a:ext>
            </a:extLst>
          </p:cNvPr>
          <p:cNvSpPr/>
          <p:nvPr/>
        </p:nvSpPr>
        <p:spPr>
          <a:xfrm rot="16200000">
            <a:off x="5076466" y="4499689"/>
            <a:ext cx="202545" cy="1229182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BD1BDA2-19A0-4044-AEE9-FD05E4971063}"/>
              </a:ext>
            </a:extLst>
          </p:cNvPr>
          <p:cNvSpPr/>
          <p:nvPr/>
        </p:nvSpPr>
        <p:spPr>
          <a:xfrm>
            <a:off x="8048675" y="5164916"/>
            <a:ext cx="202545" cy="675056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CA822E-34D8-4480-AFA3-EAB987A548AA}"/>
              </a:ext>
            </a:extLst>
          </p:cNvPr>
          <p:cNvSpPr/>
          <p:nvPr/>
        </p:nvSpPr>
        <p:spPr>
          <a:xfrm>
            <a:off x="7688566" y="5852946"/>
            <a:ext cx="878549" cy="770413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/>
              <a:t>+</a:t>
            </a:r>
            <a:endParaRPr lang="fr-FR" sz="6000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7F68504-AB93-43DD-A267-D59929FEC04B}"/>
              </a:ext>
            </a:extLst>
          </p:cNvPr>
          <p:cNvSpPr/>
          <p:nvPr/>
        </p:nvSpPr>
        <p:spPr>
          <a:xfrm rot="16200000">
            <a:off x="5340150" y="6884198"/>
            <a:ext cx="202546" cy="701818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6BC1F9B-CD7D-48A2-B5E5-2DBD531CB8B3}"/>
              </a:ext>
            </a:extLst>
          </p:cNvPr>
          <p:cNvSpPr/>
          <p:nvPr/>
        </p:nvSpPr>
        <p:spPr>
          <a:xfrm rot="20026800">
            <a:off x="5489404" y="6432144"/>
            <a:ext cx="1180275" cy="1174066"/>
          </a:xfrm>
          <a:prstGeom prst="triangl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/>
              <p:nvPr/>
            </p:nvSpPr>
            <p:spPr>
              <a:xfrm>
                <a:off x="5733071" y="4852670"/>
                <a:ext cx="113524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800" b="1" i="0" smtClean="0">
                          <a:solidFill>
                            <a:schemeClr val="bg1"/>
                          </a:solidFill>
                        </a:rPr>
                        <m:t>(1−</m:t>
                      </m:r>
                      <m:r>
                        <m:rPr>
                          <m:nor/>
                        </m:rPr>
                        <a:rPr lang="el-GR" sz="2800" b="1" smtClean="0">
                          <a:solidFill>
                            <a:schemeClr val="bg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2800" b="1" i="0" smtClean="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071" y="4852670"/>
                <a:ext cx="11352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/>
              <p:nvPr/>
            </p:nvSpPr>
            <p:spPr>
              <a:xfrm>
                <a:off x="5958393" y="6988353"/>
                <a:ext cx="4844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800" b="1" smtClean="0">
                          <a:solidFill>
                            <a:schemeClr val="bg1"/>
                          </a:solidFill>
                        </a:rPr>
                        <m:t>λ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393" y="6988353"/>
                <a:ext cx="48442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9777D3A-5401-4C7D-A0DC-648830D3FEAF}"/>
              </a:ext>
            </a:extLst>
          </p:cNvPr>
          <p:cNvSpPr/>
          <p:nvPr/>
        </p:nvSpPr>
        <p:spPr>
          <a:xfrm>
            <a:off x="6868319" y="5151942"/>
            <a:ext cx="1331169" cy="113589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BA1C135-A6FA-4C8A-9055-329019DBD366}"/>
              </a:ext>
            </a:extLst>
          </p:cNvPr>
          <p:cNvSpPr/>
          <p:nvPr/>
        </p:nvSpPr>
        <p:spPr>
          <a:xfrm rot="10800000">
            <a:off x="8048670" y="6636333"/>
            <a:ext cx="202545" cy="675713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DB5637-F85E-4FF3-BD4C-05DE5A5E4A63}"/>
              </a:ext>
            </a:extLst>
          </p:cNvPr>
          <p:cNvSpPr/>
          <p:nvPr/>
        </p:nvSpPr>
        <p:spPr>
          <a:xfrm>
            <a:off x="6852666" y="7210774"/>
            <a:ext cx="1347192" cy="114247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D281ABC-A85B-4DDC-BEEB-F0158600930F}"/>
              </a:ext>
            </a:extLst>
          </p:cNvPr>
          <p:cNvSpPr/>
          <p:nvPr/>
        </p:nvSpPr>
        <p:spPr>
          <a:xfrm rot="16200000">
            <a:off x="8813456" y="5907058"/>
            <a:ext cx="169506" cy="662188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56DB-8AF7-4B1E-91EE-79C2F654133B}"/>
              </a:ext>
            </a:extLst>
          </p:cNvPr>
          <p:cNvSpPr txBox="1"/>
          <p:nvPr/>
        </p:nvSpPr>
        <p:spPr>
          <a:xfrm>
            <a:off x="5277701" y="8080127"/>
            <a:ext cx="22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Balance Parameter</a:t>
            </a:r>
            <a:endParaRPr lang="fr-FR" sz="18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A16DBD-D758-48C3-AE4A-3B0634724D02}"/>
              </a:ext>
            </a:extLst>
          </p:cNvPr>
          <p:cNvSpPr/>
          <p:nvPr/>
        </p:nvSpPr>
        <p:spPr>
          <a:xfrm>
            <a:off x="5335629" y="4011638"/>
            <a:ext cx="2029922" cy="490412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48F662B-3CAA-4060-9B83-77880562CF1C}"/>
              </a:ext>
            </a:extLst>
          </p:cNvPr>
          <p:cNvSpPr/>
          <p:nvPr/>
        </p:nvSpPr>
        <p:spPr>
          <a:xfrm rot="20026800">
            <a:off x="5485707" y="4368881"/>
            <a:ext cx="1180275" cy="1174066"/>
          </a:xfrm>
          <a:prstGeom prst="triangl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3C4C9A-7D9D-4BC3-B456-D554F02C340E}"/>
                  </a:ext>
                </a:extLst>
              </p:cNvPr>
              <p:cNvSpPr txBox="1"/>
              <p:nvPr/>
            </p:nvSpPr>
            <p:spPr>
              <a:xfrm>
                <a:off x="5734300" y="4851143"/>
                <a:ext cx="92525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1" i="0" smtClean="0">
                        <a:solidFill>
                          <a:schemeClr val="bg1"/>
                        </a:solidFill>
                      </a:rPr>
                      <m:t>(1−</m:t>
                    </m:r>
                    <m:r>
                      <m:rPr>
                        <m:nor/>
                      </m:rPr>
                      <a:rPr lang="el-GR" sz="2800" b="1" smtClean="0">
                        <a:solidFill>
                          <a:schemeClr val="bg1"/>
                        </a:solidFill>
                      </a:rPr>
                      <m:t>λ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3C4C9A-7D9D-4BC3-B456-D554F02C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00" y="4851143"/>
                <a:ext cx="925253" cy="523220"/>
              </a:xfrm>
              <a:prstGeom prst="rect">
                <a:avLst/>
              </a:prstGeom>
              <a:blipFill>
                <a:blip r:embed="rId7"/>
                <a:stretch>
                  <a:fillRect t="-6977" r="-11921" b="-24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/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800" b="1" i="0" smtClean="0">
                          <a:solidFill>
                            <a:schemeClr val="tx1"/>
                          </a:solidFill>
                        </a:rPr>
                        <m:t>0 &lt; </m:t>
                      </m:r>
                      <m:r>
                        <m:rPr>
                          <m:nor/>
                        </m:rPr>
                        <a:rPr lang="el-GR" sz="1800" b="1" smtClean="0">
                          <a:solidFill>
                            <a:schemeClr val="tx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1800" b="1" i="0" smtClean="0">
                          <a:solidFill>
                            <a:schemeClr val="tx1"/>
                          </a:solidFill>
                        </a:rPr>
                        <m:t> &lt; 1</m:t>
                      </m:r>
                    </m:oMath>
                  </m:oMathPara>
                </a14:m>
                <a:endParaRPr lang="fr-FR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9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In 2010: Blind Source Separation(BSS)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theory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In 2020: First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combine</a:t>
            </a:r>
            <a:r>
              <a:rPr lang="de-DE" sz="1800" dirty="0"/>
              <a:t> non-</a:t>
            </a:r>
            <a:r>
              <a:rPr lang="de-DE" sz="1800" dirty="0" err="1"/>
              <a:t>gaussianity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graph-based</a:t>
            </a:r>
            <a:r>
              <a:rPr lang="de-DE" sz="1800" dirty="0"/>
              <a:t> BSS (Jari Miettinen)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b="1" u="sng" dirty="0" err="1"/>
              <a:t>What</a:t>
            </a:r>
            <a:r>
              <a:rPr lang="de-DE" sz="2400" b="1" u="sng" dirty="0"/>
              <a:t> </a:t>
            </a:r>
            <a:r>
              <a:rPr lang="de-DE" sz="2400" b="1" u="sng" dirty="0" err="1"/>
              <a:t>is</a:t>
            </a:r>
            <a:r>
              <a:rPr lang="de-DE" sz="2400" b="1" u="sng" dirty="0"/>
              <a:t> </a:t>
            </a:r>
            <a:r>
              <a:rPr lang="de-DE" sz="2400" b="1" u="sng" dirty="0" err="1"/>
              <a:t>the</a:t>
            </a:r>
            <a:r>
              <a:rPr lang="de-DE" sz="2400" b="1" u="sng" dirty="0"/>
              <a:t> </a:t>
            </a:r>
            <a:r>
              <a:rPr lang="de-DE" sz="2400" b="1" u="sng" dirty="0" err="1"/>
              <a:t>idea</a:t>
            </a:r>
            <a:r>
              <a:rPr lang="de-DE" sz="2400" b="1" u="sng" dirty="0"/>
              <a:t>?</a:t>
            </a:r>
          </a:p>
          <a:p>
            <a:r>
              <a:rPr lang="de-DE" sz="1800" dirty="0"/>
              <a:t>Design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: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>
                <a:solidFill>
                  <a:srgbClr val="005C9C"/>
                </a:solidFill>
              </a:rPr>
              <a:t>Non-</a:t>
            </a:r>
            <a:r>
              <a:rPr lang="de-DE" sz="1800" dirty="0" err="1">
                <a:solidFill>
                  <a:srgbClr val="005C9C"/>
                </a:solidFill>
              </a:rPr>
              <a:t>Gaussianity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(classic ICA)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/>
              <a:t>Information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>
                <a:solidFill>
                  <a:srgbClr val="005C9C"/>
                </a:solidFill>
              </a:rPr>
              <a:t>underlying</a:t>
            </a:r>
            <a:r>
              <a:rPr lang="de-DE" sz="1800" dirty="0">
                <a:solidFill>
                  <a:srgbClr val="005C9C"/>
                </a:solidFill>
              </a:rPr>
              <a:t> </a:t>
            </a:r>
            <a:r>
              <a:rPr lang="de-DE" sz="1800" dirty="0" err="1">
                <a:solidFill>
                  <a:srgbClr val="005C9C"/>
                </a:solidFill>
              </a:rPr>
              <a:t>graph</a:t>
            </a:r>
            <a:r>
              <a:rPr lang="de-DE" sz="1800" dirty="0">
                <a:solidFill>
                  <a:srgbClr val="005C9C"/>
                </a:solidFill>
              </a:rPr>
              <a:t> </a:t>
            </a:r>
            <a:r>
              <a:rPr lang="de-DE" sz="1800" dirty="0" err="1">
                <a:solidFill>
                  <a:srgbClr val="005C9C"/>
                </a:solidFill>
              </a:rPr>
              <a:t>structure</a:t>
            </a:r>
            <a:endParaRPr lang="de-DE" sz="1800" dirty="0">
              <a:solidFill>
                <a:srgbClr val="005C9C"/>
              </a:solidFill>
            </a:endParaRPr>
          </a:p>
          <a:p>
            <a:pPr marL="767715" lvl="1" indent="-514350">
              <a:buFont typeface="+mj-lt"/>
              <a:buAutoNum type="alphaLcParenR"/>
            </a:pP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Combine </a:t>
            </a:r>
            <a:r>
              <a:rPr lang="de-DE" sz="1800" dirty="0" err="1"/>
              <a:t>those</a:t>
            </a:r>
            <a:r>
              <a:rPr lang="de-DE" sz="1800" dirty="0"/>
              <a:t> in a </a:t>
            </a:r>
            <a:r>
              <a:rPr lang="de-DE" sz="1800" dirty="0" err="1"/>
              <a:t>way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they</a:t>
            </a:r>
            <a:r>
              <a:rPr lang="de-DE" sz="1800" dirty="0"/>
              <a:t> </a:t>
            </a:r>
            <a:r>
              <a:rPr lang="de-DE" sz="1800" u="sng" dirty="0" err="1">
                <a:solidFill>
                  <a:srgbClr val="005C9C"/>
                </a:solidFill>
              </a:rPr>
              <a:t>complement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D9668-3C62-4957-9E8F-6B42345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Recent</a:t>
            </a:r>
            <a:r>
              <a:rPr lang="de-DE" sz="3200" dirty="0"/>
              <a:t> </a:t>
            </a:r>
            <a:r>
              <a:rPr lang="de-DE" sz="3200" dirty="0" err="1"/>
              <a:t>Developments</a:t>
            </a:r>
            <a:endParaRPr lang="fr-FR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0D11E-9E1C-4C96-A420-BE9164C9E6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11" y="4800600"/>
            <a:ext cx="4673600" cy="35052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3468267-5361-4B45-A3F8-509B02F0C5C3}"/>
              </a:ext>
            </a:extLst>
          </p:cNvPr>
          <p:cNvSpPr/>
          <p:nvPr/>
        </p:nvSpPr>
        <p:spPr>
          <a:xfrm>
            <a:off x="3909811" y="6108192"/>
            <a:ext cx="1092201" cy="85344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0C1EB7-CA31-49C3-BC68-7632A647E1F5}"/>
              </a:ext>
            </a:extLst>
          </p:cNvPr>
          <p:cNvSpPr/>
          <p:nvPr/>
        </p:nvSpPr>
        <p:spPr>
          <a:xfrm>
            <a:off x="7819823" y="6052523"/>
            <a:ext cx="1092201" cy="85344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35D3C-3702-4651-B7B9-A2299AA31B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C07D49-1FD2-49A7-A3CB-610377EF97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5" t="19118" r="27338" b="22706"/>
          <a:stretch/>
        </p:blipFill>
        <p:spPr>
          <a:xfrm>
            <a:off x="5360115" y="5536440"/>
            <a:ext cx="2285948" cy="1937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5044E5-F45A-40CA-885C-55FB7EF7B1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9592" r="28180" b="23265"/>
          <a:stretch/>
        </p:blipFill>
        <p:spPr>
          <a:xfrm>
            <a:off x="1148979" y="5435555"/>
            <a:ext cx="2498481" cy="211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endParaRPr lang="de-D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50EC3-0106-4C08-BE0C-DA8368A93BA6}"/>
              </a:ext>
            </a:extLst>
          </p:cNvPr>
          <p:cNvSpPr txBox="1"/>
          <p:nvPr/>
        </p:nvSpPr>
        <p:spPr>
          <a:xfrm>
            <a:off x="4773585" y="2470616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What</a:t>
            </a:r>
            <a:r>
              <a:rPr lang="de-DE" sz="2800" b="1" dirty="0"/>
              <a:t> </a:t>
            </a:r>
            <a:r>
              <a:rPr lang="de-DE" sz="2800" b="1" dirty="0" err="1"/>
              <a:t>are</a:t>
            </a:r>
            <a:r>
              <a:rPr lang="de-DE" sz="2800" b="1" dirty="0"/>
              <a:t> Graphs?</a:t>
            </a:r>
            <a:endParaRPr lang="fr-FR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89ECF32-3385-450D-9C75-031FA7A9DE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58F7B70-8915-4EEB-A20B-CBC644C543F4}"/>
              </a:ext>
            </a:extLst>
          </p:cNvPr>
          <p:cNvGrpSpPr/>
          <p:nvPr/>
        </p:nvGrpSpPr>
        <p:grpSpPr>
          <a:xfrm>
            <a:off x="3771189" y="3185160"/>
            <a:ext cx="5677612" cy="4882319"/>
            <a:chOff x="3771189" y="3185160"/>
            <a:chExt cx="5677612" cy="488231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DC2B24D-8164-4BAE-84CC-D1FFDEE03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3" t="18029" r="26031" b="20291"/>
            <a:stretch/>
          </p:blipFill>
          <p:spPr>
            <a:xfrm>
              <a:off x="3771189" y="3185160"/>
              <a:ext cx="5677612" cy="4882319"/>
            </a:xfrm>
            <a:prstGeom prst="rect">
              <a:avLst/>
            </a:prstGeom>
          </p:spPr>
        </p:pic>
        <p:pic>
          <p:nvPicPr>
            <p:cNvPr id="2050" name="Picture 2" descr="Question mark Free Icon">
              <a:extLst>
                <a:ext uri="{FF2B5EF4-FFF2-40B4-BE49-F238E27FC236}">
                  <a16:creationId xmlns:a16="http://schemas.microsoft.com/office/drawing/2014/main" id="{DF24833A-4B29-4347-A73A-3A7169840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621" y="3830921"/>
              <a:ext cx="2491625" cy="24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14:cNvPr>
                <p14:cNvContentPartPr/>
                <p14:nvPr/>
              </p14:nvContentPartPr>
              <p14:xfrm>
                <a:off x="8379870" y="6000435"/>
                <a:ext cx="19800" cy="44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7870" y="5856795"/>
                  <a:ext cx="163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14:cNvPr>
                <p14:cNvContentPartPr/>
                <p14:nvPr/>
              </p14:nvContentPartPr>
              <p14:xfrm>
                <a:off x="8337750" y="6031395"/>
                <a:ext cx="30960" cy="1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29110" y="6022395"/>
                  <a:ext cx="4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14:cNvPr>
                <p14:cNvContentPartPr/>
                <p14:nvPr/>
              </p14:nvContentPartPr>
              <p14:xfrm>
                <a:off x="8328750" y="5982795"/>
                <a:ext cx="110160" cy="5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19750" y="5973795"/>
                  <a:ext cx="127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14:cNvPr>
                <p14:cNvContentPartPr/>
                <p14:nvPr/>
              </p14:nvContentPartPr>
              <p14:xfrm>
                <a:off x="8198070" y="5907195"/>
                <a:ext cx="241560" cy="19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9070" y="5898555"/>
                  <a:ext cx="259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14:cNvPr>
                <p14:cNvContentPartPr/>
                <p14:nvPr/>
              </p14:nvContentPartPr>
              <p14:xfrm>
                <a:off x="7773990" y="5768595"/>
                <a:ext cx="2988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64990" y="5759595"/>
                  <a:ext cx="47520" cy="65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9D374C-6CA7-4841-86BC-9662EA41C277}"/>
                </a:ext>
              </a:extLst>
            </p:cNvPr>
            <p:cNvGrpSpPr/>
            <p:nvPr/>
          </p:nvGrpSpPr>
          <p:grpSpPr>
            <a:xfrm>
              <a:off x="7810095" y="5785155"/>
              <a:ext cx="4320" cy="4320"/>
              <a:chOff x="7810095" y="5785155"/>
              <a:chExt cx="432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14:cNvPr>
                  <p14:cNvContentPartPr/>
                  <p14:nvPr/>
                </p14:nvContentPartPr>
                <p14:xfrm>
                  <a:off x="7810095" y="578911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145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14:cNvPr>
                  <p14:cNvContentPartPr/>
                  <p14:nvPr/>
                </p14:nvContentPartPr>
                <p14:xfrm>
                  <a:off x="7814055" y="5789115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541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14:cNvPr>
                  <p14:cNvContentPartPr/>
                  <p14:nvPr/>
                </p14:nvContentPartPr>
                <p14:xfrm>
                  <a:off x="7812255" y="578515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3255" y="57765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8111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7E283940-EF3F-482C-9384-6ACE6B4E0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6587280"/>
          </a:xfrm>
        </p:spPr>
        <p:txBody>
          <a:bodyPr/>
          <a:lstStyle/>
          <a:p>
            <a:r>
              <a:rPr lang="de-DE" sz="1800" dirty="0"/>
              <a:t>Graphs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edges</a:t>
            </a:r>
            <a:endParaRPr lang="de-DE" sz="1800" dirty="0"/>
          </a:p>
          <a:p>
            <a:r>
              <a:rPr lang="de-DE" sz="1800" dirty="0" err="1"/>
              <a:t>Edges</a:t>
            </a:r>
            <a:r>
              <a:rPr lang="de-DE" sz="1800" dirty="0"/>
              <a:t> </a:t>
            </a:r>
            <a:r>
              <a:rPr lang="de-DE" sz="1800" dirty="0" err="1"/>
              <a:t>represent</a:t>
            </a:r>
            <a:r>
              <a:rPr lang="de-DE" sz="1800" dirty="0"/>
              <a:t> </a:t>
            </a:r>
            <a:r>
              <a:rPr lang="de-DE" sz="1800" dirty="0" err="1"/>
              <a:t>proximity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</a:p>
          <a:p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 </a:t>
            </a:r>
            <a:r>
              <a:rPr lang="de-DE" sz="1800" dirty="0" err="1">
                <a:latin typeface="Arial(Body)"/>
              </a:rPr>
              <a:t>matrix</a:t>
            </a:r>
            <a:r>
              <a:rPr lang="de-DE" sz="1800" dirty="0">
                <a:latin typeface="Arial(Body)"/>
              </a:rPr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The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b="1" dirty="0"/>
              <a:t>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sz="1800" dirty="0" err="1"/>
              <a:t>Examples</a:t>
            </a:r>
            <a:r>
              <a:rPr lang="de-DE" sz="1800" dirty="0"/>
              <a:t>: </a:t>
            </a:r>
            <a:r>
              <a:rPr lang="de-DE" sz="1800" dirty="0" err="1"/>
              <a:t>Social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brain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etc.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-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Graphs?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4FFA8-E5EC-42B9-90AF-FDDD8B74F5E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860A1A-BAB7-4121-965C-C5E476ED1727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665F36-833C-4B9A-98ED-43A290229308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98C0EF2-7AAC-48EC-8950-F8AA30CF995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12CE5E-E37C-43DC-AE02-124DE93A47B8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2A27B8-6A47-423A-B424-0877D334FF65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128B42-F32F-488A-9276-65CC10734B8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ACBE90D-8BFB-4B76-9790-D77A3DD86D4E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A33C144-6BF0-4752-8BCD-8F6016928935}"/>
                </a:ext>
              </a:extLst>
            </p:cNvPr>
            <p:cNvCxnSpPr>
              <a:cxnSpLocks/>
              <a:stCxn id="41" idx="7"/>
              <a:endCxn id="36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CC2F7C-CFDE-463D-AB96-CAC1D119FE52}"/>
                </a:ext>
              </a:extLst>
            </p:cNvPr>
            <p:cNvCxnSpPr>
              <a:cxnSpLocks/>
              <a:stCxn id="41" idx="1"/>
              <a:endCxn id="35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37BE584-1871-4437-8D8A-A3D45A75B17A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90DFCBA-4AC9-4EE1-86C1-9B946CF21EB8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E993B8-4799-4619-8F96-A8E458B3C642}"/>
                </a:ext>
              </a:extLst>
            </p:cNvPr>
            <p:cNvCxnSpPr>
              <a:cxnSpLocks/>
              <a:stCxn id="39" idx="1"/>
              <a:endCxn id="41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D7A74C7-9342-4357-923A-12C3E979FEC8}"/>
                </a:ext>
              </a:extLst>
            </p:cNvPr>
            <p:cNvCxnSpPr>
              <a:cxnSpLocks/>
              <a:stCxn id="37" idx="7"/>
              <a:endCxn id="41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713372C-B1F5-4EF6-B6B3-A32F2C2DD231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FDE943-CDD0-43E7-86D2-CAA977017A68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F5B5A74-DB37-4F7C-ADB0-F553D702BB72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4A7AAF-287A-482A-9A8F-0AD99D021767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0 1 1 1 1 1 1</a:t>
              </a:r>
              <a:endParaRPr lang="fr-FR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5D2AAB-1D8E-4E99-9EC9-D6870D406FF7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F69AAD-0329-425A-8B5A-B7A441A41D4D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5B63A9-C6C1-4270-A09A-5012187F0483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BB993A-AF7A-44D0-822E-4A7C3CE70698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C93CD-38FD-4D94-941A-902060850ECF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C82757-C590-4E75-B6FF-AE82D19F2311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A8B922B-AD27-4DC9-BBFC-5ECFCE983E5D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2675B4-6405-4889-A1C1-1E591CB52888}"/>
                </a:ext>
              </a:extLst>
            </p:cNvPr>
            <p:cNvSpPr txBox="1"/>
            <p:nvPr/>
          </p:nvSpPr>
          <p:spPr>
            <a:xfrm>
              <a:off x="2688393" y="530383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2A715A49-DBF3-43DD-AA69-ACD22E8FA8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7E283940-EF3F-482C-9384-6ACE6B4E0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6587280"/>
          </a:xfrm>
        </p:spPr>
        <p:txBody>
          <a:bodyPr/>
          <a:lstStyle/>
          <a:p>
            <a:r>
              <a:rPr lang="de-DE" sz="1800" dirty="0"/>
              <a:t>Graphs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edges</a:t>
            </a:r>
            <a:endParaRPr lang="de-DE" sz="1800" dirty="0"/>
          </a:p>
          <a:p>
            <a:r>
              <a:rPr lang="de-DE" sz="1800" dirty="0" err="1"/>
              <a:t>Edges</a:t>
            </a:r>
            <a:r>
              <a:rPr lang="de-DE" sz="1800" dirty="0"/>
              <a:t> </a:t>
            </a:r>
            <a:r>
              <a:rPr lang="de-DE" sz="1800" dirty="0" err="1"/>
              <a:t>represent</a:t>
            </a:r>
            <a:r>
              <a:rPr lang="de-DE" sz="1800" dirty="0"/>
              <a:t> </a:t>
            </a:r>
            <a:r>
              <a:rPr lang="de-DE" sz="1800" dirty="0" err="1"/>
              <a:t>proximity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</a:p>
          <a:p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 </a:t>
            </a:r>
            <a:r>
              <a:rPr lang="de-DE" sz="1800" dirty="0" err="1">
                <a:latin typeface="Arial(Body)"/>
              </a:rPr>
              <a:t>matrix</a:t>
            </a:r>
            <a:r>
              <a:rPr lang="de-DE" sz="1800" dirty="0">
                <a:latin typeface="Arial(Body)"/>
              </a:rPr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The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b="1" dirty="0"/>
              <a:t>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 err="1"/>
              <a:t>Examples</a:t>
            </a:r>
            <a:r>
              <a:rPr lang="de-DE" sz="1800" dirty="0"/>
              <a:t>: </a:t>
            </a:r>
            <a:r>
              <a:rPr lang="de-DE" sz="1800" dirty="0" err="1"/>
              <a:t>Social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brain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etc.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-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12B3E2-537A-468F-A33E-05C39867CFF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F86627-7ADD-4966-9732-18F64076E04E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CEB6E4-1100-45FA-97E1-F75DB5B34C20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CC29D8-D9BA-45E4-99A8-538630D75BA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AAEE42-5B7D-410E-8387-4FD1300687AB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FFF15E-A4E2-4E43-B438-5D3B9F2CF7D7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7EB5E5-D174-45FA-9C8F-AC0ED7CDDC2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130CC4-DD3F-4AF4-8DFC-E542F7E3725B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4CE19-63FD-439E-A31B-495D1042E1E1}"/>
                </a:ext>
              </a:extLst>
            </p:cNvPr>
            <p:cNvCxnSpPr>
              <a:cxnSpLocks/>
              <a:stCxn id="9" idx="7"/>
              <a:endCxn id="5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7A32FB-B9B5-4F2B-AC99-52DA86207816}"/>
                </a:ext>
              </a:extLst>
            </p:cNvPr>
            <p:cNvCxnSpPr>
              <a:cxnSpLocks/>
              <a:stCxn id="9" idx="1"/>
              <a:endCxn id="4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AE9C94-280D-49DA-BEAC-60926E669DBD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BC8C17-EED0-4312-A7F2-5EC2B8856682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22AB3D-9E5F-4253-9232-FA52C2ED645E}"/>
                </a:ext>
              </a:extLst>
            </p:cNvPr>
            <p:cNvCxnSpPr>
              <a:cxnSpLocks/>
              <a:stCxn id="7" idx="1"/>
              <a:endCxn id="9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E0F4E8-36A4-4F37-9494-727E51F7D453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4ADCD-E799-49A8-A68D-E7CD91DEC44B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89F0510-81E5-4370-89CB-756B010C62FF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48859-ECBB-4207-A107-E7FCEB919570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</a:t>
              </a:r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endParaRPr lang="fr-FR" b="1" dirty="0">
                <a:solidFill>
                  <a:schemeClr val="accent5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6E0539-B3B9-47DB-A89B-8D3C8D4A30A3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641CA7-A1F2-41EF-9D33-037E74E848AF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9E33D-4788-4273-8B63-202D21F50142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9DD435-F363-4AF8-BCD7-08E420E82819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FB13EE-86EA-4F30-B6AB-2635578796FD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A982E4-50F0-4227-B440-E35DD1625FFF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0 0 0 0 0 0</a:t>
              </a:r>
              <a:endParaRPr lang="fr-FR" b="1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272BE72-DBBB-42C4-AFA5-24DC81E8AECE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E626DC-5CF0-48D1-B7E7-2192EDC03F69}"/>
                </a:ext>
              </a:extLst>
            </p:cNvPr>
            <p:cNvSpPr txBox="1"/>
            <p:nvPr/>
          </p:nvSpPr>
          <p:spPr>
            <a:xfrm>
              <a:off x="2688393" y="530383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2385288-D14E-4F07-8474-9779A908A467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E2C08BB-7D23-4789-8802-77E0EC7297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-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 Signals?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node</a:t>
            </a:r>
            <a:r>
              <a:rPr lang="de-DE" sz="1800" dirty="0"/>
              <a:t> </a:t>
            </a:r>
            <a:r>
              <a:rPr lang="de-DE" sz="1800" dirty="0" err="1"/>
              <a:t>represents</a:t>
            </a:r>
            <a:r>
              <a:rPr lang="de-DE" sz="1800" dirty="0"/>
              <a:t> a sample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</a:p>
          <a:p>
            <a:r>
              <a:rPr lang="de-DE" sz="1800" dirty="0" err="1"/>
              <a:t>Directed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</a:t>
            </a:r>
            <a:r>
              <a:rPr lang="de-DE" sz="1800" dirty="0" err="1"/>
              <a:t>unsymmetric</a:t>
            </a:r>
            <a:r>
              <a:rPr lang="de-DE" sz="1800" dirty="0"/>
              <a:t> </a:t>
            </a:r>
            <a:r>
              <a:rPr lang="de-DE" sz="1800" dirty="0" err="1"/>
              <a:t>adjacency</a:t>
            </a:r>
            <a:endParaRPr lang="de-DE" sz="1800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7FE77C-3771-40BC-9F7C-F1FEA11D4E31}"/>
              </a:ext>
            </a:extLst>
          </p:cNvPr>
          <p:cNvGrpSpPr/>
          <p:nvPr/>
        </p:nvGrpSpPr>
        <p:grpSpPr>
          <a:xfrm>
            <a:off x="562298" y="3668123"/>
            <a:ext cx="6469883" cy="523637"/>
            <a:chOff x="671392" y="4596843"/>
            <a:chExt cx="6469883" cy="5236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64AA64-5508-4FBF-A90C-E4F3A3E9E8F8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B9D831-9F39-48BF-830F-C210BDCDCDA1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83109F-BF15-4207-8438-5B5AD9DD5965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40F496-155A-43DE-B9CD-F3F69CFD73AE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A8FF52-DBE4-42E6-A31B-BCA4410E12CC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ED9FC1-232C-4F2E-BC3A-B0BD6C53B70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53F4BF-55D6-464B-B40E-0DD2F315FF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A71E6B-C0AC-4547-911C-7A8AED6D842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BDD8FD-E9CA-43B3-8C47-C73886C64148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05631B-FDB2-4A61-9A68-DF70CB97C532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A1597286-613A-4053-BF52-7F600007C3DA}"/>
                </a:ext>
              </a:extLst>
            </p:cNvPr>
            <p:cNvCxnSpPr>
              <a:stCxn id="7" idx="4"/>
              <a:endCxn id="10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EA8DDF-1A3E-45F6-B373-D93074463C74}"/>
                </a:ext>
              </a:extLst>
            </p:cNvPr>
            <p:cNvSpPr txBox="1"/>
            <p:nvPr/>
          </p:nvSpPr>
          <p:spPr>
            <a:xfrm>
              <a:off x="5393493" y="721811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6AD85A-43C5-4181-B590-2ED85D95B380}"/>
              </a:ext>
            </a:extLst>
          </p:cNvPr>
          <p:cNvGrpSpPr/>
          <p:nvPr/>
        </p:nvGrpSpPr>
        <p:grpSpPr>
          <a:xfrm>
            <a:off x="7677040" y="2159796"/>
            <a:ext cx="4076700" cy="3173353"/>
            <a:chOff x="594465" y="5101644"/>
            <a:chExt cx="4076700" cy="317335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30FDB8E-8BE2-4005-8783-2DC8665ACFE8}"/>
                </a:ext>
              </a:extLst>
            </p:cNvPr>
            <p:cNvGrpSpPr/>
            <p:nvPr/>
          </p:nvGrpSpPr>
          <p:grpSpPr>
            <a:xfrm>
              <a:off x="594465" y="5101644"/>
              <a:ext cx="4076700" cy="3173353"/>
              <a:chOff x="7853526" y="3112193"/>
              <a:chExt cx="4076700" cy="317335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DE93F3E-F0E8-4938-97FF-4FE2A931D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3526" y="3112193"/>
                <a:ext cx="0" cy="2710201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3D1960C-E880-4845-A0A8-CE3299BD2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3526" y="5822393"/>
                <a:ext cx="4076700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17CC72-5F20-4B2C-86E6-DDA5FE55B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8801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41F1461-5143-4674-B9E8-AA88433377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5501" y="4467293"/>
                <a:ext cx="0" cy="13551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1AE950C-2098-45E6-8D44-76F2BA5BD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1726" y="4079318"/>
                <a:ext cx="0" cy="1743078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08737EE-67A4-4C87-B5B2-9A94C7BAE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9376" y="3650693"/>
                <a:ext cx="0" cy="21717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4867D8-0F51-474B-B43F-16A96F1EC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6551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0C8A603-1925-48E9-80C6-1832323171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3726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FE2E5B-84CF-497E-B337-135270E77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29951" y="3650693"/>
                <a:ext cx="0" cy="217170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AEFA64F-6C06-4564-BAEE-F2991ED2B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5701" y="4079318"/>
                <a:ext cx="0" cy="1743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B588C2F-E491-4694-B82D-2C549958DE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1451" y="4460318"/>
                <a:ext cx="0" cy="1362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3FBC1AB-9E26-473B-95BF-8527287DC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96726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E370FB-A5A3-4169-9BF4-0553C9B95F44}"/>
                  </a:ext>
                </a:extLst>
              </p:cNvPr>
              <p:cNvCxnSpPr/>
              <p:nvPr/>
            </p:nvCxnSpPr>
            <p:spPr>
              <a:xfrm flipV="1">
                <a:off x="10872951" y="4934131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8CAC1A-1ED8-40CD-A48A-881EAA45FEA7}"/>
                  </a:ext>
                </a:extLst>
              </p:cNvPr>
              <p:cNvSpPr txBox="1"/>
              <p:nvPr/>
            </p:nvSpPr>
            <p:spPr>
              <a:xfrm>
                <a:off x="9196551" y="5885436"/>
                <a:ext cx="1503938" cy="400110"/>
              </a:xfrm>
              <a:prstGeom prst="rect">
                <a:avLst/>
              </a:prstGeom>
              <a:noFill/>
              <a:ln w="28575">
                <a:solidFill>
                  <a:srgbClr val="005C9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n</a:t>
                </a:r>
                <a:r>
                  <a:rPr lang="fr-FR" sz="1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fr-FR" sz="1800" b="0" i="0" dirty="0">
                    <a:effectLst/>
                    <a:latin typeface="arial" panose="020B0604020202020204" pitchFamily="34" charset="0"/>
                  </a:rPr>
                  <a:t>∈ </a:t>
                </a:r>
                <a:r>
                  <a:rPr lang="fr-FR" sz="2000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ℕ, </a:t>
                </a:r>
                <a:r>
                  <a:rPr lang="de-DE" sz="1800" dirty="0"/>
                  <a:t> n ≤ N</a:t>
                </a:r>
                <a:endParaRPr lang="fr-FR" sz="1800" dirty="0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528D3F-E988-424F-B006-FA5D099BDFE8}"/>
                  </a:ext>
                </a:extLst>
              </p:cNvPr>
              <p:cNvCxnSpPr/>
              <p:nvPr/>
            </p:nvCxnSpPr>
            <p:spPr>
              <a:xfrm flipV="1">
                <a:off x="7853526" y="4934129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11A3229-130B-45EE-8177-36DA6030D3F7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4" y="7811849"/>
              <a:ext cx="281646" cy="0"/>
            </a:xfrm>
            <a:prstGeom prst="straightConnector1">
              <a:avLst/>
            </a:prstGeom>
            <a:ln w="28575">
              <a:solidFill>
                <a:srgbClr val="004E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0CFC404-E854-4619-B098-E787825729A3}"/>
                </a:ext>
              </a:extLst>
            </p:cNvPr>
            <p:cNvCxnSpPr>
              <a:cxnSpLocks/>
            </p:cNvCxnSpPr>
            <p:nvPr/>
          </p:nvCxnSpPr>
          <p:spPr>
            <a:xfrm>
              <a:off x="88974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A90F73F-6EDC-438A-86D8-CF7446CFEC31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19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03B1C74-F5EC-4FAA-8CBC-0809B083C7BE}"/>
                </a:ext>
              </a:extLst>
            </p:cNvPr>
            <p:cNvCxnSpPr>
              <a:cxnSpLocks/>
            </p:cNvCxnSpPr>
            <p:nvPr/>
          </p:nvCxnSpPr>
          <p:spPr>
            <a:xfrm>
              <a:off x="1398669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918D7D9-8BD1-4298-9D45-74FA3A909FF8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44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322A4F-932F-41B3-9762-7DE95730BDC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019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E1367A0-755C-4D92-B1C1-5E9DD8E07A5B}"/>
                </a:ext>
              </a:extLst>
            </p:cNvPr>
            <p:cNvCxnSpPr>
              <a:cxnSpLocks/>
            </p:cNvCxnSpPr>
            <p:nvPr/>
          </p:nvCxnSpPr>
          <p:spPr>
            <a:xfrm>
              <a:off x="2189244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7727812-C5DF-486D-8D7E-72413A180EAA}"/>
                </a:ext>
              </a:extLst>
            </p:cNvPr>
            <p:cNvCxnSpPr>
              <a:cxnSpLocks/>
            </p:cNvCxnSpPr>
            <p:nvPr/>
          </p:nvCxnSpPr>
          <p:spPr>
            <a:xfrm>
              <a:off x="2491992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7A9B5D6-CAA3-4E29-B22B-55B9C3F8E680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0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6603D05-6275-4227-9602-2E188196AD31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86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E99FBBF-A7AD-4BDE-9DE2-DE9F1C93A6F1}"/>
                </a:ext>
              </a:extLst>
            </p:cNvPr>
            <p:cNvCxnSpPr>
              <a:cxnSpLocks/>
            </p:cNvCxnSpPr>
            <p:nvPr/>
          </p:nvCxnSpPr>
          <p:spPr>
            <a:xfrm>
              <a:off x="3319932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E6FC4BB-2A48-4EEB-838D-DF536352A7E1}"/>
                </a:ext>
              </a:extLst>
            </p:cNvPr>
            <p:cNvCxnSpPr>
              <a:cxnSpLocks/>
            </p:cNvCxnSpPr>
            <p:nvPr/>
          </p:nvCxnSpPr>
          <p:spPr>
            <a:xfrm>
              <a:off x="3608469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FFB514B-211E-49D8-85E1-BA900A74668F}"/>
                </a:ext>
              </a:extLst>
            </p:cNvPr>
            <p:cNvCxnSpPr>
              <a:cxnSpLocks/>
            </p:cNvCxnSpPr>
            <p:nvPr/>
          </p:nvCxnSpPr>
          <p:spPr>
            <a:xfrm>
              <a:off x="3865644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C6F19AE-7939-4283-98B7-1951008075DC}"/>
                </a:ext>
              </a:extLst>
            </p:cNvPr>
            <p:cNvCxnSpPr>
              <a:cxnSpLocks/>
            </p:cNvCxnSpPr>
            <p:nvPr/>
          </p:nvCxnSpPr>
          <p:spPr>
            <a:xfrm>
              <a:off x="414729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8A1FE6EC-D6E7-4408-B399-91820A8986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5D2AF4A-B25B-4D30-92E8-7B135DC34DBA}"/>
              </a:ext>
            </a:extLst>
          </p:cNvPr>
          <p:cNvCxnSpPr>
            <a:cxnSpLocks/>
          </p:cNvCxnSpPr>
          <p:nvPr/>
        </p:nvCxnSpPr>
        <p:spPr>
          <a:xfrm flipV="1">
            <a:off x="10948219" y="3804435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1BACD6-5E7D-4A1B-AE24-5CEFC5B701B7}"/>
              </a:ext>
            </a:extLst>
          </p:cNvPr>
          <p:cNvCxnSpPr>
            <a:cxnSpLocks/>
          </p:cNvCxnSpPr>
          <p:nvPr/>
        </p:nvCxnSpPr>
        <p:spPr>
          <a:xfrm flipV="1">
            <a:off x="11229865" y="3507921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2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Multiple Signals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share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same Graph</a:t>
            </a:r>
          </a:p>
          <a:p>
            <a:r>
              <a:rPr lang="de-DE" sz="1800" dirty="0"/>
              <a:t>In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The </a:t>
            </a:r>
            <a:r>
              <a:rPr lang="de-DE" sz="1800" dirty="0" err="1"/>
              <a:t>class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Periodic</a:t>
            </a:r>
            <a:r>
              <a:rPr lang="de-DE" sz="1800" dirty="0"/>
              <a:t> Signals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Period</a:t>
            </a:r>
            <a:r>
              <a:rPr lang="de-DE" sz="1800" dirty="0"/>
              <a:t> 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30FDB8E-8BE2-4005-8783-2DC8665ACFE8}"/>
              </a:ext>
            </a:extLst>
          </p:cNvPr>
          <p:cNvGrpSpPr/>
          <p:nvPr/>
        </p:nvGrpSpPr>
        <p:grpSpPr>
          <a:xfrm>
            <a:off x="7677040" y="2159796"/>
            <a:ext cx="4076700" cy="3173353"/>
            <a:chOff x="7853526" y="3112193"/>
            <a:chExt cx="4076700" cy="317335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DE93F3E-F0E8-4938-97FF-4FE2A931D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3526" y="3112193"/>
              <a:ext cx="0" cy="2710201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3D1960C-E880-4845-A0A8-CE3299BD255E}"/>
                </a:ext>
              </a:extLst>
            </p:cNvPr>
            <p:cNvCxnSpPr>
              <a:cxnSpLocks/>
            </p:cNvCxnSpPr>
            <p:nvPr/>
          </p:nvCxnSpPr>
          <p:spPr>
            <a:xfrm>
              <a:off x="7853526" y="5822393"/>
              <a:ext cx="4076700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17CC72-5F20-4B2C-86E6-DDA5FE55B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8801" y="4754130"/>
              <a:ext cx="0" cy="1068264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1F1461-5143-4674-B9E8-AA88433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5501" y="4467293"/>
              <a:ext cx="0" cy="1355105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AE950C-2098-45E6-8D44-76F2BA5BD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726" y="4079318"/>
              <a:ext cx="0" cy="1743078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08737EE-67A4-4C87-B5B2-9A94C7BAE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376" y="3650693"/>
              <a:ext cx="0" cy="2171705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4867D8-0F51-474B-B43F-16A96F1EC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6551" y="3326843"/>
              <a:ext cx="0" cy="2495552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C8A603-1925-48E9-80C6-183232317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3726" y="3326843"/>
              <a:ext cx="0" cy="2495552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FE2E5B-84CF-497E-B337-135270E7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9951" y="3650693"/>
              <a:ext cx="0" cy="2171702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EFA64F-6C06-4564-BAEE-F2991ED2B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5701" y="4079318"/>
              <a:ext cx="0" cy="1743077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588C2F-E491-4694-B82D-2C549958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1451" y="4460318"/>
              <a:ext cx="0" cy="1362077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FBC1AB-9E26-473B-95BF-8527287DC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6726" y="4754130"/>
              <a:ext cx="0" cy="1068264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E370FB-A5A3-4169-9BF4-0553C9B95F44}"/>
                </a:ext>
              </a:extLst>
            </p:cNvPr>
            <p:cNvCxnSpPr/>
            <p:nvPr/>
          </p:nvCxnSpPr>
          <p:spPr>
            <a:xfrm flipV="1">
              <a:off x="10872951" y="4934131"/>
              <a:ext cx="0" cy="888263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D98DF6-E7E2-479F-B160-EABDFB276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4705" y="4756832"/>
              <a:ext cx="0" cy="1068264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CDFB68-03C9-4424-B34B-64CBE84C5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6351" y="4460318"/>
              <a:ext cx="0" cy="1362080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8CAC1A-1ED8-40CD-A48A-881EAA45FEA7}"/>
                </a:ext>
              </a:extLst>
            </p:cNvPr>
            <p:cNvSpPr txBox="1"/>
            <p:nvPr/>
          </p:nvSpPr>
          <p:spPr>
            <a:xfrm>
              <a:off x="9196551" y="5885436"/>
              <a:ext cx="1503938" cy="400110"/>
            </a:xfrm>
            <a:prstGeom prst="rect">
              <a:avLst/>
            </a:prstGeom>
            <a:noFill/>
            <a:ln w="28575">
              <a:solidFill>
                <a:srgbClr val="005C9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800" dirty="0"/>
                <a:t>n</a:t>
              </a:r>
              <a:r>
                <a:rPr lang="fr-FR" sz="12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fr-FR" sz="1800" b="0" i="0" dirty="0">
                  <a:effectLst/>
                  <a:latin typeface="arial" panose="020B0604020202020204" pitchFamily="34" charset="0"/>
                </a:rPr>
                <a:t>∈ </a:t>
              </a:r>
              <a:r>
                <a:rPr lang="fr-FR" sz="20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ℕ, </a:t>
              </a:r>
              <a:r>
                <a:rPr lang="de-DE" sz="1800" dirty="0"/>
                <a:t> n ≤ N</a:t>
              </a:r>
              <a:endParaRPr lang="fr-FR" sz="1800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528D3F-E988-424F-B006-FA5D099BDFE8}"/>
                </a:ext>
              </a:extLst>
            </p:cNvPr>
            <p:cNvCxnSpPr/>
            <p:nvPr/>
          </p:nvCxnSpPr>
          <p:spPr>
            <a:xfrm flipV="1">
              <a:off x="7853526" y="4934129"/>
              <a:ext cx="0" cy="888263"/>
            </a:xfrm>
            <a:prstGeom prst="line">
              <a:avLst/>
            </a:prstGeom>
            <a:ln w="28575">
              <a:solidFill>
                <a:srgbClr val="005C9C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-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 Signals?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7FE77C-3771-40BC-9F7C-F1FEA11D4E31}"/>
              </a:ext>
            </a:extLst>
          </p:cNvPr>
          <p:cNvGrpSpPr/>
          <p:nvPr/>
        </p:nvGrpSpPr>
        <p:grpSpPr>
          <a:xfrm>
            <a:off x="501985" y="4933039"/>
            <a:ext cx="6469883" cy="523637"/>
            <a:chOff x="671392" y="4596843"/>
            <a:chExt cx="6469883" cy="5236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64AA64-5508-4FBF-A90C-E4F3A3E9E8F8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B9D831-9F39-48BF-830F-C210BDCDCDA1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83109F-BF15-4207-8438-5B5AD9DD5965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40F496-155A-43DE-B9CD-F3F69CFD73AE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A8FF52-DBE4-42E6-A31B-BCA4410E12CC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ED9FC1-232C-4F2E-BC3A-B0BD6C53B70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53F4BF-55D6-464B-B40E-0DD2F315FF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A71E6B-C0AC-4547-911C-7A8AED6D842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BDD8FD-E9CA-43B3-8C47-C73886C64148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05631B-FDB2-4A61-9A68-DF70CB97C532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A1597286-613A-4053-BF52-7F600007C3DA}"/>
                </a:ext>
              </a:extLst>
            </p:cNvPr>
            <p:cNvCxnSpPr>
              <a:stCxn id="7" idx="4"/>
              <a:endCxn id="10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F082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</a:t>
              </a:r>
              <a:r>
                <a:rPr lang="de-DE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EA8DDF-1A3E-45F6-B373-D93074463C74}"/>
                </a:ext>
              </a:extLst>
            </p:cNvPr>
            <p:cNvSpPr txBox="1"/>
            <p:nvPr/>
          </p:nvSpPr>
          <p:spPr>
            <a:xfrm>
              <a:off x="5393493" y="721811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417E3-1FC8-4A3E-9BE0-2406B4F4FBFB}"/>
              </a:ext>
            </a:extLst>
          </p:cNvPr>
          <p:cNvCxnSpPr/>
          <p:nvPr/>
        </p:nvCxnSpPr>
        <p:spPr>
          <a:xfrm flipV="1">
            <a:off x="6798218" y="420986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B8BA3C-6D24-48F2-9D7C-A28E0BDFCC7E}"/>
              </a:ext>
            </a:extLst>
          </p:cNvPr>
          <p:cNvCxnSpPr>
            <a:cxnSpLocks/>
          </p:cNvCxnSpPr>
          <p:nvPr/>
        </p:nvCxnSpPr>
        <p:spPr>
          <a:xfrm flipV="1">
            <a:off x="682333" y="4029862"/>
            <a:ext cx="0" cy="106826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395EF8E-1BE8-4A5C-884E-A01C1A238CAF}"/>
              </a:ext>
            </a:extLst>
          </p:cNvPr>
          <p:cNvCxnSpPr>
            <a:cxnSpLocks/>
          </p:cNvCxnSpPr>
          <p:nvPr/>
        </p:nvCxnSpPr>
        <p:spPr>
          <a:xfrm flipV="1">
            <a:off x="1861214" y="3721233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BEA760-F3D7-4FCE-9341-92EF57CB9F86}"/>
              </a:ext>
            </a:extLst>
          </p:cNvPr>
          <p:cNvCxnSpPr>
            <a:cxnSpLocks/>
          </p:cNvCxnSpPr>
          <p:nvPr/>
        </p:nvCxnSpPr>
        <p:spPr>
          <a:xfrm flipV="1">
            <a:off x="3047775" y="3333260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AEDCF9E3-0AF4-44D4-9F44-28F0C38B10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2B4AE7-0F87-4008-90D0-CECF3BAF8204}"/>
              </a:ext>
            </a:extLst>
          </p:cNvPr>
          <p:cNvSpPr txBox="1"/>
          <p:nvPr/>
        </p:nvSpPr>
        <p:spPr>
          <a:xfrm>
            <a:off x="805536" y="7741920"/>
            <a:ext cx="18473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28575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DB0CC27-09A2-48EE-8F5F-C6C391CDBAB4}"/>
              </a:ext>
            </a:extLst>
          </p:cNvPr>
          <p:cNvCxnSpPr>
            <a:cxnSpLocks/>
          </p:cNvCxnSpPr>
          <p:nvPr/>
        </p:nvCxnSpPr>
        <p:spPr>
          <a:xfrm flipV="1">
            <a:off x="4299197" y="2953423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4A4A41-1D5E-4D2C-A185-0084EBEB1ACB}"/>
              </a:ext>
            </a:extLst>
          </p:cNvPr>
          <p:cNvCxnSpPr>
            <a:cxnSpLocks/>
          </p:cNvCxnSpPr>
          <p:nvPr/>
        </p:nvCxnSpPr>
        <p:spPr>
          <a:xfrm>
            <a:off x="7409023" y="4870001"/>
            <a:ext cx="281646" cy="0"/>
          </a:xfrm>
          <a:prstGeom prst="straightConnector1">
            <a:avLst/>
          </a:prstGeom>
          <a:ln w="28575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9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1800" dirty="0"/>
                  <a:t>Analogy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discrete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signals</a:t>
                </a:r>
                <a:endParaRPr lang="de-DE" sz="1800" dirty="0"/>
              </a:p>
              <a:p>
                <a:r>
                  <a:rPr lang="de-DE" sz="1800" dirty="0" err="1"/>
                  <a:t>Simplest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case</a:t>
                </a:r>
                <a:r>
                  <a:rPr lang="de-DE" sz="1800" dirty="0"/>
                  <a:t>: </a:t>
                </a:r>
                <a:r>
                  <a:rPr lang="de-DE" sz="1800" dirty="0" err="1"/>
                  <a:t>Recursive</a:t>
                </a:r>
                <a:r>
                  <a:rPr lang="de-DE" sz="1800" dirty="0"/>
                  <a:t> Line Graph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sz="1800" b="0" dirty="0" err="1"/>
                  <a:t>We</a:t>
                </a:r>
                <a:r>
                  <a:rPr lang="de-DE" sz="1800" b="0" dirty="0"/>
                  <a:t> </a:t>
                </a:r>
                <a:r>
                  <a:rPr lang="de-DE" sz="1800" b="0" dirty="0" err="1"/>
                  <a:t>call</a:t>
                </a:r>
                <a:r>
                  <a:rPr lang="de-DE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800" dirty="0"/>
                  <a:t> a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-shift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k </a:t>
                </a:r>
              </a:p>
              <a:p>
                <a:pPr lvl="1"/>
                <a:r>
                  <a:rPr lang="de-DE" sz="1800" dirty="0" err="1"/>
                  <a:t>For</a:t>
                </a:r>
                <a:r>
                  <a:rPr lang="de-DE" sz="1800" dirty="0"/>
                  <a:t> Line Graph </a:t>
                </a:r>
                <a:r>
                  <a:rPr lang="fr-FR" sz="1800" b="0" i="0" dirty="0">
                    <a:effectLst/>
                    <a:latin typeface="arial" panose="020B0604020202020204" pitchFamily="34" charset="0"/>
                  </a:rPr>
                  <a:t>⇔</a:t>
                </a:r>
                <a:r>
                  <a:rPr lang="fr-FR" sz="1800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de-DE" sz="1800" dirty="0"/>
                  <a:t>Shift Operator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known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Digital Signal Processing</a:t>
                </a:r>
              </a:p>
              <a:p>
                <a:r>
                  <a:rPr lang="de-DE" sz="1800" i="1" dirty="0" err="1"/>
                  <a:t>When</a:t>
                </a:r>
                <a:r>
                  <a:rPr lang="de-DE" sz="1800" i="1" dirty="0"/>
                  <a:t> a </a:t>
                </a:r>
                <a:r>
                  <a:rPr lang="de-DE" sz="1800" i="1" dirty="0" err="1"/>
                  <a:t>graph</a:t>
                </a:r>
                <a:r>
                  <a:rPr lang="de-DE" sz="1800" i="1" dirty="0"/>
                  <a:t>-shift </a:t>
                </a:r>
                <a:r>
                  <a:rPr lang="de-DE" sz="1800" i="1" dirty="0" err="1"/>
                  <a:t>is</a:t>
                </a:r>
                <a:r>
                  <a:rPr lang="de-DE" sz="1800" i="1" dirty="0"/>
                  <a:t> </a:t>
                </a:r>
                <a:r>
                  <a:rPr lang="de-DE" sz="1800" i="1" dirty="0" err="1"/>
                  <a:t>applied</a:t>
                </a:r>
                <a:r>
                  <a:rPr lang="de-DE" sz="1800" i="1" dirty="0"/>
                  <a:t>, </a:t>
                </a:r>
                <a:r>
                  <a:rPr lang="de-DE" sz="1800" i="1" dirty="0" err="1"/>
                  <a:t>the</a:t>
                </a:r>
                <a:r>
                  <a:rPr lang="de-DE" sz="1800" i="1" dirty="0"/>
                  <a:t> </a:t>
                </a:r>
                <a:r>
                  <a:rPr lang="de-DE" sz="1800" i="1" dirty="0" err="1"/>
                  <a:t>signal</a:t>
                </a:r>
                <a:r>
                  <a:rPr lang="de-DE" sz="1800" i="1" dirty="0"/>
                  <a:t> will shift </a:t>
                </a:r>
                <a:r>
                  <a:rPr lang="de-DE" sz="1800" i="1" dirty="0" err="1"/>
                  <a:t>along</a:t>
                </a:r>
                <a:r>
                  <a:rPr lang="de-DE" sz="1800" i="1" dirty="0"/>
                  <a:t> </a:t>
                </a:r>
                <a:r>
                  <a:rPr lang="de-DE" sz="1800" i="1" dirty="0" err="1"/>
                  <a:t>every</a:t>
                </a:r>
                <a:r>
                  <a:rPr lang="de-DE" sz="1800" i="1" dirty="0"/>
                  <a:t> </a:t>
                </a:r>
                <a:r>
                  <a:rPr lang="de-DE" sz="1800" b="1" i="1" dirty="0" err="1"/>
                  <a:t>connected</a:t>
                </a:r>
                <a:r>
                  <a:rPr lang="de-DE" sz="1800" b="1" i="1" dirty="0"/>
                  <a:t> </a:t>
                </a:r>
                <a:r>
                  <a:rPr lang="de-DE" sz="1800" b="1" i="1" dirty="0" err="1"/>
                  <a:t>path</a:t>
                </a:r>
                <a:r>
                  <a:rPr lang="de-DE" sz="1800" b="1" i="1" dirty="0"/>
                  <a:t> </a:t>
                </a:r>
                <a:r>
                  <a:rPr lang="de-DE" sz="1800" i="1" dirty="0" err="1"/>
                  <a:t>made</a:t>
                </a:r>
                <a:r>
                  <a:rPr lang="de-DE" sz="1800" i="1" dirty="0"/>
                  <a:t> </a:t>
                </a:r>
                <a:r>
                  <a:rPr lang="de-DE" sz="1800" i="1" dirty="0" err="1"/>
                  <a:t>up</a:t>
                </a:r>
                <a:r>
                  <a:rPr lang="de-DE" sz="1800" i="1" dirty="0"/>
                  <a:t> </a:t>
                </a:r>
                <a:r>
                  <a:rPr lang="de-DE" sz="1800" i="1" dirty="0" err="1"/>
                  <a:t>of</a:t>
                </a:r>
                <a:r>
                  <a:rPr lang="de-DE" sz="1800" i="1" dirty="0"/>
                  <a:t> </a:t>
                </a:r>
                <a:r>
                  <a:rPr lang="de-DE" sz="1800" i="1" dirty="0" err="1"/>
                  <a:t>the</a:t>
                </a:r>
                <a:r>
                  <a:rPr lang="de-DE" sz="1800" i="1" dirty="0"/>
                  <a:t> </a:t>
                </a:r>
                <a:r>
                  <a:rPr lang="de-DE" sz="1800" b="1" i="1" dirty="0"/>
                  <a:t>k </a:t>
                </a:r>
                <a:r>
                  <a:rPr lang="de-DE" sz="1800" b="1" i="1" dirty="0" err="1"/>
                  <a:t>nearest</a:t>
                </a:r>
                <a:r>
                  <a:rPr lang="de-DE" sz="1800" b="1" i="1" dirty="0"/>
                  <a:t> </a:t>
                </a:r>
                <a:r>
                  <a:rPr lang="de-DE" sz="1800" b="1" i="1" dirty="0" err="1"/>
                  <a:t>edges</a:t>
                </a:r>
                <a:r>
                  <a:rPr lang="de-DE" sz="1800" i="1" dirty="0"/>
                  <a:t>.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C88C484-7134-48FC-8012-8615246D4854}"/>
              </a:ext>
            </a:extLst>
          </p:cNvPr>
          <p:cNvGrpSpPr/>
          <p:nvPr/>
        </p:nvGrpSpPr>
        <p:grpSpPr>
          <a:xfrm>
            <a:off x="504000" y="3346058"/>
            <a:ext cx="6469883" cy="2110618"/>
            <a:chOff x="445536" y="2929004"/>
            <a:chExt cx="6469883" cy="211061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67B638-80CA-4A1B-AEBD-803377CEB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2973" y="3605008"/>
              <a:ext cx="0" cy="106826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DD5CF5-591D-41F9-B8EA-04C098BCB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7854" y="3318167"/>
              <a:ext cx="0" cy="13551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B06DF6-DAF6-4351-AB6E-9690D2E16574}"/>
                </a:ext>
              </a:extLst>
            </p:cNvPr>
            <p:cNvCxnSpPr/>
            <p:nvPr/>
          </p:nvCxnSpPr>
          <p:spPr>
            <a:xfrm flipV="1">
              <a:off x="631885" y="3785009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DF151-CD64-4517-BEF5-B136E656F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9908" y="3605008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41D7055-536E-49E3-B0F2-39A14A56F3E5}"/>
                </a:ext>
              </a:extLst>
            </p:cNvPr>
            <p:cNvGrpSpPr/>
            <p:nvPr/>
          </p:nvGrpSpPr>
          <p:grpSpPr>
            <a:xfrm>
              <a:off x="445536" y="4515985"/>
              <a:ext cx="6469883" cy="523637"/>
              <a:chOff x="671392" y="4596843"/>
              <a:chExt cx="6469883" cy="523637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5116009-EF9F-4CA8-92A2-FD7BC139C25C}"/>
                  </a:ext>
                </a:extLst>
              </p:cNvPr>
              <p:cNvSpPr/>
              <p:nvPr/>
            </p:nvSpPr>
            <p:spPr>
              <a:xfrm>
                <a:off x="1855964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1</a:t>
                </a:r>
                <a:endParaRPr lang="fr-FR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9C08984-76BC-49D2-B563-81A4E7D253F6}"/>
                  </a:ext>
                </a:extLst>
              </p:cNvPr>
              <p:cNvSpPr/>
              <p:nvPr/>
            </p:nvSpPr>
            <p:spPr>
              <a:xfrm>
                <a:off x="6781275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</a:t>
                </a:r>
                <a:endParaRPr lang="fr-FR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C3C5A1F-3E9C-46F2-98B9-012FE2315C29}"/>
                  </a:ext>
                </a:extLst>
              </p:cNvPr>
              <p:cNvSpPr/>
              <p:nvPr/>
            </p:nvSpPr>
            <p:spPr>
              <a:xfrm>
                <a:off x="671392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  <a:endParaRPr lang="fr-FR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3A56A8D-36D2-45B0-9FD8-05E6BC056126}"/>
                  </a:ext>
                </a:extLst>
              </p:cNvPr>
              <p:cNvSpPr/>
              <p:nvPr/>
            </p:nvSpPr>
            <p:spPr>
              <a:xfrm>
                <a:off x="3040533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2</a:t>
                </a:r>
                <a:endParaRPr lang="fr-FR" dirty="0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74579CC-4B18-4D85-A9B5-44E3E0B1B1B1}"/>
                  </a:ext>
                </a:extLst>
              </p:cNvPr>
              <p:cNvCxnSpPr>
                <a:stCxn id="77" idx="6"/>
                <a:endCxn id="75" idx="2"/>
              </p:cNvCxnSpPr>
              <p:nvPr/>
            </p:nvCxnSpPr>
            <p:spPr>
              <a:xfrm>
                <a:off x="1031391" y="4934130"/>
                <a:ext cx="824571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782957E-01B4-415E-9A56-459C21410D30}"/>
                  </a:ext>
                </a:extLst>
              </p:cNvPr>
              <p:cNvCxnSpPr>
                <a:cxnSpLocks/>
                <a:stCxn id="75" idx="6"/>
                <a:endCxn id="80" idx="2"/>
              </p:cNvCxnSpPr>
              <p:nvPr/>
            </p:nvCxnSpPr>
            <p:spPr>
              <a:xfrm>
                <a:off x="2215962" y="4934130"/>
                <a:ext cx="824571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D020F2B-FF36-4B75-80DD-32042A8EC092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64840" y="4934130"/>
                <a:ext cx="1016435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7DC943C-4B4F-4565-88C7-DF7016320E4B}"/>
                  </a:ext>
                </a:extLst>
              </p:cNvPr>
              <p:cNvCxnSpPr>
                <a:cxnSpLocks/>
                <a:stCxn id="80" idx="6"/>
              </p:cNvCxnSpPr>
              <p:nvPr/>
            </p:nvCxnSpPr>
            <p:spPr>
              <a:xfrm>
                <a:off x="3400533" y="4934130"/>
                <a:ext cx="888071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F4D28C5-CEA0-4113-BB21-245FBE0A779B}"/>
                  </a:ext>
                </a:extLst>
              </p:cNvPr>
              <p:cNvSpPr/>
              <p:nvPr/>
            </p:nvSpPr>
            <p:spPr>
              <a:xfrm>
                <a:off x="4288604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3</a:t>
                </a:r>
                <a:endParaRPr lang="fr-FR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2AFB62-02FF-4137-AFCF-BDA345E3203E}"/>
                  </a:ext>
                </a:extLst>
              </p:cNvPr>
              <p:cNvSpPr txBox="1"/>
              <p:nvPr/>
            </p:nvSpPr>
            <p:spPr>
              <a:xfrm>
                <a:off x="5028486" y="4596843"/>
                <a:ext cx="553106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fr-FR" dirty="0"/>
              </a:p>
            </p:txBody>
          </p:sp>
          <p:cxnSp>
            <p:nvCxnSpPr>
              <p:cNvPr id="88" name="Connector: Curved 87">
                <a:extLst>
                  <a:ext uri="{FF2B5EF4-FFF2-40B4-BE49-F238E27FC236}">
                    <a16:creationId xmlns:a16="http://schemas.microsoft.com/office/drawing/2014/main" id="{90904649-A073-4D6D-A8A9-9CD3D7317ADD}"/>
                  </a:ext>
                </a:extLst>
              </p:cNvPr>
              <p:cNvCxnSpPr>
                <a:stCxn id="76" idx="4"/>
                <a:endCxn id="77" idx="4"/>
              </p:cNvCxnSpPr>
              <p:nvPr/>
            </p:nvCxnSpPr>
            <p:spPr>
              <a:xfrm rot="5400000">
                <a:off x="3906333" y="2059188"/>
                <a:ext cx="12700" cy="6109884"/>
              </a:xfrm>
              <a:prstGeom prst="curvedConnector3">
                <a:avLst>
                  <a:gd name="adj1" fmla="val 9600000"/>
                </a:avLst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B7C9782-82EE-496A-89F2-A10F9DDC3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25" y="2929004"/>
              <a:ext cx="0" cy="1743078"/>
            </a:xfrm>
            <a:prstGeom prst="line">
              <a:avLst/>
            </a:prstGeom>
            <a:ln w="28575">
              <a:solidFill>
                <a:schemeClr val="accent5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CDFB68-03C9-4424-B34B-64CBE84C5A34}"/>
              </a:ext>
            </a:extLst>
          </p:cNvPr>
          <p:cNvCxnSpPr>
            <a:cxnSpLocks/>
          </p:cNvCxnSpPr>
          <p:nvPr/>
        </p:nvCxnSpPr>
        <p:spPr>
          <a:xfrm flipV="1">
            <a:off x="11229865" y="3517597"/>
            <a:ext cx="0" cy="135240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D98DF6-E7E2-479F-B160-EABDFB27652D}"/>
              </a:ext>
            </a:extLst>
          </p:cNvPr>
          <p:cNvCxnSpPr>
            <a:cxnSpLocks/>
          </p:cNvCxnSpPr>
          <p:nvPr/>
        </p:nvCxnSpPr>
        <p:spPr>
          <a:xfrm flipV="1">
            <a:off x="10972690" y="3804434"/>
            <a:ext cx="0" cy="10655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E370FB-A5A3-4169-9BF4-0553C9B95F44}"/>
              </a:ext>
            </a:extLst>
          </p:cNvPr>
          <p:cNvCxnSpPr/>
          <p:nvPr/>
        </p:nvCxnSpPr>
        <p:spPr>
          <a:xfrm flipV="1">
            <a:off x="10696465" y="3981734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3652536-F9A8-443B-A73E-56A1401F2037}"/>
              </a:ext>
            </a:extLst>
          </p:cNvPr>
          <p:cNvCxnSpPr>
            <a:cxnSpLocks/>
          </p:cNvCxnSpPr>
          <p:nvPr/>
        </p:nvCxnSpPr>
        <p:spPr>
          <a:xfrm flipV="1">
            <a:off x="10697625" y="3804434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84CDA1C-1838-436C-88AC-1E53DDBF536F}"/>
              </a:ext>
            </a:extLst>
          </p:cNvPr>
          <p:cNvCxnSpPr/>
          <p:nvPr/>
        </p:nvCxnSpPr>
        <p:spPr>
          <a:xfrm flipV="1">
            <a:off x="7677040" y="3984439"/>
            <a:ext cx="0" cy="88826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B9E9120-81F8-4FE3-8164-AF667A02DD53}"/>
              </a:ext>
            </a:extLst>
          </p:cNvPr>
          <p:cNvCxnSpPr>
            <a:cxnSpLocks/>
          </p:cNvCxnSpPr>
          <p:nvPr/>
        </p:nvCxnSpPr>
        <p:spPr>
          <a:xfrm flipV="1">
            <a:off x="10972690" y="3984439"/>
            <a:ext cx="0" cy="868834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86DC176-6740-4353-B3CD-5A5D3E1155B8}"/>
              </a:ext>
            </a:extLst>
          </p:cNvPr>
          <p:cNvCxnSpPr>
            <a:cxnSpLocks/>
          </p:cNvCxnSpPr>
          <p:nvPr/>
        </p:nvCxnSpPr>
        <p:spPr>
          <a:xfrm flipV="1">
            <a:off x="11239978" y="3804434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-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 Signals?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C8A603-1925-48E9-80C6-1832323171A0}"/>
              </a:ext>
            </a:extLst>
          </p:cNvPr>
          <p:cNvCxnSpPr>
            <a:cxnSpLocks/>
          </p:cNvCxnSpPr>
          <p:nvPr/>
        </p:nvCxnSpPr>
        <p:spPr>
          <a:xfrm flipV="1">
            <a:off x="9277240" y="2377150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E93F3E-F0E8-4938-97FF-4FE2A931D753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7CC72-5F20-4B2C-86E6-DDA5FE55BBD7}"/>
              </a:ext>
            </a:extLst>
          </p:cNvPr>
          <p:cNvCxnSpPr>
            <a:cxnSpLocks/>
          </p:cNvCxnSpPr>
          <p:nvPr/>
        </p:nvCxnSpPr>
        <p:spPr>
          <a:xfrm flipV="1">
            <a:off x="7972315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1F1461-5143-4674-B9E8-AA88433377B7}"/>
              </a:ext>
            </a:extLst>
          </p:cNvPr>
          <p:cNvCxnSpPr>
            <a:cxnSpLocks/>
          </p:cNvCxnSpPr>
          <p:nvPr/>
        </p:nvCxnSpPr>
        <p:spPr>
          <a:xfrm flipV="1">
            <a:off x="8239015" y="3514896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AE950C-2098-45E6-8D44-76F2BA5BD5C4}"/>
              </a:ext>
            </a:extLst>
          </p:cNvPr>
          <p:cNvCxnSpPr>
            <a:cxnSpLocks/>
          </p:cNvCxnSpPr>
          <p:nvPr/>
        </p:nvCxnSpPr>
        <p:spPr>
          <a:xfrm flipV="1">
            <a:off x="8515240" y="3126921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8737EE-67A4-4C87-B5B2-9A94C7BAEB9B}"/>
              </a:ext>
            </a:extLst>
          </p:cNvPr>
          <p:cNvCxnSpPr>
            <a:cxnSpLocks/>
          </p:cNvCxnSpPr>
          <p:nvPr/>
        </p:nvCxnSpPr>
        <p:spPr>
          <a:xfrm flipV="1">
            <a:off x="8762890" y="2698296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4867D8-0F51-474B-B43F-16A96F1EC193}"/>
              </a:ext>
            </a:extLst>
          </p:cNvPr>
          <p:cNvCxnSpPr>
            <a:cxnSpLocks/>
          </p:cNvCxnSpPr>
          <p:nvPr/>
        </p:nvCxnSpPr>
        <p:spPr>
          <a:xfrm flipV="1">
            <a:off x="9020065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FE2E5B-84CF-497E-B337-135270E773BB}"/>
              </a:ext>
            </a:extLst>
          </p:cNvPr>
          <p:cNvCxnSpPr>
            <a:cxnSpLocks/>
          </p:cNvCxnSpPr>
          <p:nvPr/>
        </p:nvCxnSpPr>
        <p:spPr>
          <a:xfrm flipV="1">
            <a:off x="9553465" y="2698296"/>
            <a:ext cx="0" cy="217170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EFA64F-6C06-4564-BAEE-F2991ED2B2AB}"/>
              </a:ext>
            </a:extLst>
          </p:cNvPr>
          <p:cNvCxnSpPr>
            <a:cxnSpLocks/>
          </p:cNvCxnSpPr>
          <p:nvPr/>
        </p:nvCxnSpPr>
        <p:spPr>
          <a:xfrm flipV="1">
            <a:off x="9839215" y="3126921"/>
            <a:ext cx="0" cy="1743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588C2F-E491-4694-B82D-2C549958DE5A}"/>
              </a:ext>
            </a:extLst>
          </p:cNvPr>
          <p:cNvCxnSpPr>
            <a:cxnSpLocks/>
          </p:cNvCxnSpPr>
          <p:nvPr/>
        </p:nvCxnSpPr>
        <p:spPr>
          <a:xfrm flipV="1">
            <a:off x="10124965" y="3507921"/>
            <a:ext cx="0" cy="1362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FBC1AB-9E26-473B-95BF-8527287DC5E1}"/>
              </a:ext>
            </a:extLst>
          </p:cNvPr>
          <p:cNvCxnSpPr>
            <a:cxnSpLocks/>
          </p:cNvCxnSpPr>
          <p:nvPr/>
        </p:nvCxnSpPr>
        <p:spPr>
          <a:xfrm flipV="1">
            <a:off x="10420240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8CAC1A-1ED8-40CD-A48A-881EAA45FEA7}"/>
              </a:ext>
            </a:extLst>
          </p:cNvPr>
          <p:cNvSpPr txBox="1"/>
          <p:nvPr/>
        </p:nvSpPr>
        <p:spPr>
          <a:xfrm>
            <a:off x="9020065" y="4933039"/>
            <a:ext cx="1503938" cy="400110"/>
          </a:xfrm>
          <a:prstGeom prst="rect">
            <a:avLst/>
          </a:prstGeom>
          <a:noFill/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528D3F-E988-424F-B006-FA5D099BDFE8}"/>
              </a:ext>
            </a:extLst>
          </p:cNvPr>
          <p:cNvCxnSpPr/>
          <p:nvPr/>
        </p:nvCxnSpPr>
        <p:spPr>
          <a:xfrm flipV="1">
            <a:off x="7677040" y="3981732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78A883-FE91-43AA-B54A-BDE7E0EE8103}"/>
              </a:ext>
            </a:extLst>
          </p:cNvPr>
          <p:cNvCxnSpPr>
            <a:cxnSpLocks/>
          </p:cNvCxnSpPr>
          <p:nvPr/>
        </p:nvCxnSpPr>
        <p:spPr>
          <a:xfrm flipV="1">
            <a:off x="8245596" y="3804434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C3EFEA-18BA-4724-976F-E894A158D7E2}"/>
              </a:ext>
            </a:extLst>
          </p:cNvPr>
          <p:cNvCxnSpPr>
            <a:cxnSpLocks/>
          </p:cNvCxnSpPr>
          <p:nvPr/>
        </p:nvCxnSpPr>
        <p:spPr>
          <a:xfrm flipV="1">
            <a:off x="8519575" y="3517597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8E49D3-F2F1-4E04-8B99-7289F01C2FCA}"/>
              </a:ext>
            </a:extLst>
          </p:cNvPr>
          <p:cNvCxnSpPr>
            <a:cxnSpLocks/>
          </p:cNvCxnSpPr>
          <p:nvPr/>
        </p:nvCxnSpPr>
        <p:spPr>
          <a:xfrm flipV="1">
            <a:off x="8768805" y="3125662"/>
            <a:ext cx="0" cy="1743078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E8C67E-A6A1-4E3E-969C-8C7D415F6179}"/>
              </a:ext>
            </a:extLst>
          </p:cNvPr>
          <p:cNvCxnSpPr>
            <a:cxnSpLocks/>
          </p:cNvCxnSpPr>
          <p:nvPr/>
        </p:nvCxnSpPr>
        <p:spPr>
          <a:xfrm flipV="1">
            <a:off x="9029843" y="2700997"/>
            <a:ext cx="0" cy="2171705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A151C14-AD53-428F-83E5-80F48901DA31}"/>
              </a:ext>
            </a:extLst>
          </p:cNvPr>
          <p:cNvCxnSpPr/>
          <p:nvPr/>
        </p:nvCxnSpPr>
        <p:spPr>
          <a:xfrm flipV="1">
            <a:off x="7966600" y="3984433"/>
            <a:ext cx="0" cy="888263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1EFC5A-C985-43A6-A493-CC4494950847}"/>
              </a:ext>
            </a:extLst>
          </p:cNvPr>
          <p:cNvCxnSpPr>
            <a:cxnSpLocks/>
          </p:cNvCxnSpPr>
          <p:nvPr/>
        </p:nvCxnSpPr>
        <p:spPr>
          <a:xfrm flipV="1">
            <a:off x="9271819" y="2377147"/>
            <a:ext cx="0" cy="2495552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2064B8A-D3F9-4494-88C6-5B80896C55B4}"/>
              </a:ext>
            </a:extLst>
          </p:cNvPr>
          <p:cNvCxnSpPr>
            <a:cxnSpLocks/>
          </p:cNvCxnSpPr>
          <p:nvPr/>
        </p:nvCxnSpPr>
        <p:spPr>
          <a:xfrm flipV="1">
            <a:off x="9553465" y="2377147"/>
            <a:ext cx="0" cy="2495552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AE1F8F-F869-42EF-853B-BE79F060AA6F}"/>
              </a:ext>
            </a:extLst>
          </p:cNvPr>
          <p:cNvCxnSpPr>
            <a:cxnSpLocks/>
          </p:cNvCxnSpPr>
          <p:nvPr/>
        </p:nvCxnSpPr>
        <p:spPr>
          <a:xfrm flipV="1">
            <a:off x="9837200" y="2700997"/>
            <a:ext cx="0" cy="2171702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DA2E18-9DCE-4F7F-B5FD-61D0C8D97819}"/>
              </a:ext>
            </a:extLst>
          </p:cNvPr>
          <p:cNvCxnSpPr>
            <a:cxnSpLocks/>
          </p:cNvCxnSpPr>
          <p:nvPr/>
        </p:nvCxnSpPr>
        <p:spPr>
          <a:xfrm flipV="1">
            <a:off x="10128775" y="3129622"/>
            <a:ext cx="0" cy="1743077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882843-C5F7-4E36-8522-BBDC99A797CB}"/>
              </a:ext>
            </a:extLst>
          </p:cNvPr>
          <p:cNvCxnSpPr>
            <a:cxnSpLocks/>
          </p:cNvCxnSpPr>
          <p:nvPr/>
        </p:nvCxnSpPr>
        <p:spPr>
          <a:xfrm flipV="1">
            <a:off x="10414525" y="3510622"/>
            <a:ext cx="0" cy="1362077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CB0B75-DE94-4CE1-A656-E57C7680588E}"/>
              </a:ext>
            </a:extLst>
          </p:cNvPr>
          <p:cNvSpPr txBox="1"/>
          <p:nvPr/>
        </p:nvSpPr>
        <p:spPr>
          <a:xfrm>
            <a:off x="8680939" y="3646785"/>
            <a:ext cx="1577676" cy="480131"/>
          </a:xfrm>
          <a:prstGeom prst="rect">
            <a:avLst/>
          </a:prstGeom>
          <a:solidFill>
            <a:schemeClr val="bg1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 = 1 shift</a:t>
            </a:r>
            <a:endParaRPr lang="fr-FR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9A64671-B32B-47F5-9FAD-5B0A9C0F61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2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- Graph-</a:t>
            </a:r>
            <a:r>
              <a:rPr lang="de-DE" sz="2400" dirty="0" err="1"/>
              <a:t>Autocorrelation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2000" b="1" dirty="0" err="1">
                    <a:latin typeface="+mj-lt"/>
                  </a:rPr>
                  <a:t>Using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the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introduced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solidFill>
                      <a:srgbClr val="005C9C"/>
                    </a:solidFill>
                    <a:latin typeface="+mj-lt"/>
                  </a:rPr>
                  <a:t>graph</a:t>
                </a:r>
                <a:r>
                  <a:rPr lang="de-DE" sz="2000" b="1" dirty="0">
                    <a:solidFill>
                      <a:srgbClr val="005C9C"/>
                    </a:solidFill>
                    <a:latin typeface="+mj-lt"/>
                  </a:rPr>
                  <a:t>-shift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we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define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the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graph-autocorrelation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matrix</a:t>
                </a:r>
                <a:r>
                  <a:rPr lang="de-DE" sz="2000" b="1" dirty="0">
                    <a:latin typeface="+mj-lt"/>
                  </a:rPr>
                  <a:t> analog </a:t>
                </a:r>
                <a:r>
                  <a:rPr lang="de-DE" sz="2000" b="1" dirty="0" err="1">
                    <a:latin typeface="+mj-lt"/>
                  </a:rPr>
                  <a:t>to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the</a:t>
                </a:r>
                <a:r>
                  <a:rPr lang="de-DE" sz="2000" b="1" dirty="0">
                    <a:latin typeface="+mj-lt"/>
                  </a:rPr>
                  <a:t> sample </a:t>
                </a:r>
                <a:r>
                  <a:rPr lang="de-DE" sz="2000" b="1" dirty="0" err="1">
                    <a:latin typeface="+mj-lt"/>
                  </a:rPr>
                  <a:t>autocorrelation</a:t>
                </a:r>
                <a:r>
                  <a:rPr lang="de-DE" sz="2000" b="1" dirty="0">
                    <a:latin typeface="+mj-lt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1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𝑆𝑎𝑚𝑝𝑙𝑒</m:t>
                          </m:r>
                        </m:sup>
                      </m:sSubSup>
                      <m:r>
                        <a:rPr lang="de-DE" sz="2000">
                          <a:latin typeface="Cambria Math" panose="02040503050406030204" pitchFamily="18" charset="0"/>
                        </a:rPr>
                        <m:t>≝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s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de-DE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e-D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sSup>
                        <m:s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  <a:p>
                <a:pPr marL="0" indent="0" algn="ctr"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Graph</m:t>
                          </m:r>
                        </m:sup>
                      </m:sSubSup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≝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de-DE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de-DE" sz="2000" i="1" smtClean="0">
                              <a:solidFill>
                                <a:srgbClr val="005C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005C9C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de-DE" sz="2000" b="0" i="0" smtClean="0">
                              <a:solidFill>
                                <a:srgbClr val="005C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005C9C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de-DE" sz="2000" b="0" i="0" smtClean="0">
                              <a:solidFill>
                                <a:srgbClr val="005C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20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sz="2000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005C9C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sSupPr>
                          <m:ctrlPr>
                            <a:rPr lang="de-DE" sz="2000" i="1" smtClean="0">
                              <a:solidFill>
                                <a:srgbClr val="005C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1" i="0" smtClean="0">
                              <a:solidFill>
                                <a:srgbClr val="005C9C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rgbClr val="005C9C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p>
                    </m:sSub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800" dirty="0"/>
                  <a:t> N dimensional </a:t>
                </a:r>
                <a:r>
                  <a:rPr lang="de-DE" sz="1800" dirty="0" err="1"/>
                  <a:t>square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graph-autocorrelation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Graph</m:t>
                        </m:r>
                      </m:sup>
                    </m:sSubSup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800" dirty="0"/>
                  <a:t> N dimensional </a:t>
                </a:r>
                <a:r>
                  <a:rPr lang="de-DE" sz="1800" dirty="0" err="1"/>
                  <a:t>square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graph-autocorrelation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k </a:t>
                </a:r>
                <a:r>
                  <a:rPr lang="de-DE" sz="1800" dirty="0" err="1"/>
                  <a:t>graph-shifts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800" dirty="0"/>
                  <a:t> k-</a:t>
                </a:r>
                <a:r>
                  <a:rPr lang="de-DE" sz="1800" dirty="0" err="1"/>
                  <a:t>th</a:t>
                </a:r>
                <a:r>
                  <a:rPr lang="de-DE" sz="1800" dirty="0"/>
                  <a:t> power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Adjacency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corresponding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k </a:t>
                </a:r>
                <a:r>
                  <a:rPr lang="de-DE" sz="1800" dirty="0" err="1"/>
                  <a:t>shifts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800" dirty="0"/>
                  <a:t> D </a:t>
                </a:r>
                <a:r>
                  <a:rPr lang="de-DE" sz="1800" dirty="0" err="1"/>
                  <a:t>signals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stored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column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vectors</a:t>
                </a:r>
                <a:endParaRPr lang="de-DE" sz="1800" dirty="0"/>
              </a:p>
              <a:p>
                <a:endParaRPr lang="de-DE" sz="1800" dirty="0"/>
              </a:p>
              <a:p>
                <a:r>
                  <a:rPr lang="de-DE" sz="1800" dirty="0"/>
                  <a:t>The </a:t>
                </a:r>
                <a:r>
                  <a:rPr lang="de-DE" sz="1800" b="1" dirty="0"/>
                  <a:t>k-shift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paths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an </a:t>
                </a:r>
                <a:r>
                  <a:rPr lang="de-DE" sz="1800" dirty="0" err="1"/>
                  <a:t>underlying</a:t>
                </a:r>
                <a:r>
                  <a:rPr lang="de-DE" sz="1800" dirty="0"/>
                  <a:t> Graph </a:t>
                </a:r>
                <a:r>
                  <a:rPr lang="de-DE" sz="1800" dirty="0" err="1"/>
                  <a:t>can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provide</a:t>
                </a:r>
                <a:r>
                  <a:rPr lang="de-DE" sz="1800" dirty="0"/>
                  <a:t> </a:t>
                </a:r>
                <a:r>
                  <a:rPr lang="de-DE" sz="1800" b="1" u="sng" dirty="0"/>
                  <a:t>additional </a:t>
                </a:r>
                <a:r>
                  <a:rPr lang="de-DE" sz="1800" b="1" u="sng" dirty="0" err="1"/>
                  <a:t>information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about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independence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between</a:t>
                </a:r>
                <a:r>
                  <a:rPr lang="de-DE" sz="1800" dirty="0"/>
                  <a:t> Signals!</a:t>
                </a:r>
                <a:endParaRPr lang="fr-FR" sz="1800" dirty="0"/>
              </a:p>
              <a:p>
                <a:endParaRPr lang="de-DE" sz="2080" b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/>
              <p:nvPr/>
            </p:nvSpPr>
            <p:spPr>
              <a:xfrm>
                <a:off x="8484242" y="3726398"/>
                <a:ext cx="2083443" cy="54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de-DE" sz="1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de-DE" sz="1800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sz="1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242" y="3726398"/>
                <a:ext cx="2083443" cy="543418"/>
              </a:xfrm>
              <a:prstGeom prst="rect">
                <a:avLst/>
              </a:prstGeom>
              <a:blipFill>
                <a:blip r:embed="rId3"/>
                <a:stretch>
                  <a:fillRect t="-160674" b="-2280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1A5E56C7-9D34-4EF6-87A2-6ABA0D316850}"/>
              </a:ext>
            </a:extLst>
          </p:cNvPr>
          <p:cNvSpPr/>
          <p:nvPr/>
        </p:nvSpPr>
        <p:spPr>
          <a:xfrm rot="20138917">
            <a:off x="8144342" y="3598475"/>
            <a:ext cx="729206" cy="842029"/>
          </a:xfrm>
          <a:prstGeom prst="arc">
            <a:avLst>
              <a:gd name="adj1" fmla="val 16465347"/>
              <a:gd name="adj2" fmla="val 5390330"/>
            </a:avLst>
          </a:prstGeom>
          <a:ln w="19050">
            <a:solidFill>
              <a:srgbClr val="005C9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E1B3DB-6474-46EF-8757-E3B2174164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221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3289</TotalTime>
  <Words>1043</Words>
  <Application>Microsoft Office PowerPoint</Application>
  <PresentationFormat>A3 Paper (297x420 mm)</PresentationFormat>
  <Paragraphs>259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Arial(Body)</vt:lpstr>
      <vt:lpstr>Calibri</vt:lpstr>
      <vt:lpstr>Cambria Math</vt:lpstr>
      <vt:lpstr>Systemschrift Normal</vt:lpstr>
      <vt:lpstr>Wingdings</vt:lpstr>
      <vt:lpstr>Präsentation - EMK</vt:lpstr>
      <vt:lpstr>Shortcomings</vt:lpstr>
      <vt:lpstr>Recent Developments</vt:lpstr>
      <vt:lpstr>Graph Blind Source Separation </vt:lpstr>
      <vt:lpstr>Graph Blind Source Separation - What are Graphs?</vt:lpstr>
      <vt:lpstr>Graph Blind Source Separation - What are Graphs?</vt:lpstr>
      <vt:lpstr>Graph Blind Source Separation - What are Graph Signals?</vt:lpstr>
      <vt:lpstr>Graph Blind Source Separation - What are Graph Signals?</vt:lpstr>
      <vt:lpstr>Graph Blind Source Separation - What are Graph Signals?</vt:lpstr>
      <vt:lpstr>Graph Blind Source Separation - Graph-Autocorrelation</vt:lpstr>
      <vt:lpstr>Graph Blind Source Seperation - Graph Decorrelation</vt:lpstr>
      <vt:lpstr>Graph Blind Source Seperation - Graph Decorrelation</vt:lpstr>
      <vt:lpstr>Graph Blind Source Seperation - Composite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taulant Koka</cp:lastModifiedBy>
  <cp:revision>1219</cp:revision>
  <cp:lastPrinted>2016-08-30T11:31:30Z</cp:lastPrinted>
  <dcterms:created xsi:type="dcterms:W3CDTF">2014-10-29T08:05:14Z</dcterms:created>
  <dcterms:modified xsi:type="dcterms:W3CDTF">2021-02-13T18:52:18Z</dcterms:modified>
</cp:coreProperties>
</file>