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00" r:id="rId2"/>
    <p:sldId id="385" r:id="rId3"/>
    <p:sldId id="402" r:id="rId4"/>
    <p:sldId id="386" r:id="rId5"/>
    <p:sldId id="405" r:id="rId6"/>
    <p:sldId id="387" r:id="rId7"/>
    <p:sldId id="404" r:id="rId8"/>
    <p:sldId id="388" r:id="rId9"/>
    <p:sldId id="406" r:id="rId10"/>
    <p:sldId id="407" r:id="rId11"/>
    <p:sldId id="398" r:id="rId12"/>
    <p:sldId id="401" r:id="rId13"/>
    <p:sldId id="391" r:id="rId14"/>
    <p:sldId id="393" r:id="rId15"/>
    <p:sldId id="394" r:id="rId16"/>
    <p:sldId id="395" r:id="rId17"/>
    <p:sldId id="396" r:id="rId18"/>
    <p:sldId id="397" r:id="rId19"/>
    <p:sldId id="399" r:id="rId20"/>
    <p:sldId id="392" r:id="rId21"/>
    <p:sldId id="408" r:id="rId22"/>
  </p:sldIdLst>
  <p:sldSz cx="12801600" cy="9601200" type="A3"/>
  <p:notesSz cx="10234613" cy="14663738"/>
  <p:defaultTextStyle>
    <a:defPPr>
      <a:defRPr lang="de-DE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865" userDrawn="1">
          <p15:clr>
            <a:srgbClr val="A4A3A4"/>
          </p15:clr>
        </p15:guide>
        <p15:guide id="4" orient="horz" pos="12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19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9C"/>
    <a:srgbClr val="FFFFFF"/>
    <a:srgbClr val="000000"/>
    <a:srgbClr val="78D900"/>
    <a:srgbClr val="024C88"/>
    <a:srgbClr val="00457F"/>
    <a:srgbClr val="4E8F00"/>
    <a:srgbClr val="283572"/>
    <a:srgbClr val="005082"/>
    <a:srgbClr val="00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3" autoAdjust="0"/>
    <p:restoredTop sz="86378"/>
  </p:normalViewPr>
  <p:slideViewPr>
    <p:cSldViewPr snapToGrid="0" snapToObjects="1">
      <p:cViewPr varScale="1">
        <p:scale>
          <a:sx n="85" d="100"/>
          <a:sy n="85" d="100"/>
        </p:scale>
        <p:origin x="1854" y="30"/>
      </p:cViewPr>
      <p:guideLst>
        <p:guide pos="7865"/>
        <p:guide orient="horz" pos="1278"/>
      </p:guideLst>
    </p:cSldViewPr>
  </p:slideViewPr>
  <p:outlineViewPr>
    <p:cViewPr>
      <p:scale>
        <a:sx n="33" d="100"/>
        <a:sy n="33" d="100"/>
      </p:scale>
      <p:origin x="0" y="-4680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632" y="882"/>
      </p:cViewPr>
      <p:guideLst>
        <p:guide orient="horz" pos="4619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53496" y="519343"/>
            <a:ext cx="9708194" cy="728095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253497" y="824837"/>
            <a:ext cx="1349926" cy="422600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7F97E59-91B5-4A6A-BDF9-57AB2B9A2806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53497" y="13928006"/>
            <a:ext cx="888658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r>
              <a:rPr lang="de-DE"/>
              <a:t>Institut EMK  |  FG Mikrotechnik + Elektromechanische Systeme  |  **Vorname Name**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9140081" y="13928006"/>
            <a:ext cx="69652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96E5A285-BE45-47F0-8590-D9310884C6FC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50" y="577897"/>
            <a:ext cx="1385938" cy="669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295" y="287675"/>
            <a:ext cx="9668393" cy="231666"/>
          </a:xfrm>
          <a:prstGeom prst="rect">
            <a:avLst/>
          </a:prstGeom>
          <a:solidFill>
            <a:srgbClr val="004E8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2235" tIns="71117" rIns="142235" bIns="71117" anchor="ctr"/>
          <a:lstStyle/>
          <a:p>
            <a:endParaRPr lang="de-DE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84295" y="577895"/>
            <a:ext cx="9668393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81930" y="124743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81930" y="1392800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861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8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AC824AE-FCB7-45E4-9E30-440BA1D0EB46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2563" y="1100138"/>
            <a:ext cx="7329487" cy="5497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2235" tIns="71117" rIns="142235" bIns="7111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2" y="6965275"/>
            <a:ext cx="8187690" cy="6598682"/>
          </a:xfrm>
          <a:prstGeom prst="rect">
            <a:avLst/>
          </a:prstGeom>
        </p:spPr>
        <p:txBody>
          <a:bodyPr vert="horz" lIns="142235" tIns="71117" rIns="142235" bIns="7111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8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F67FF89E-6E98-44FE-9350-B39EE48E6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7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351156" y="515620"/>
            <a:ext cx="12099290" cy="2924810"/>
          </a:xfrm>
          <a:prstGeom prst="rect">
            <a:avLst/>
          </a:prstGeom>
          <a:solidFill>
            <a:srgbClr val="005C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sz="3528"/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19" name="Picture 9" descr="tud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986529" y="920116"/>
            <a:ext cx="2622550" cy="110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8"/>
          <p:cNvSpPr>
            <a:spLocks noChangeArrowheads="1"/>
          </p:cNvSpPr>
          <p:nvPr userDrawn="1"/>
        </p:nvSpPr>
        <p:spPr bwMode="auto">
          <a:xfrm>
            <a:off x="351156" y="50450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4000" y="2031120"/>
            <a:ext cx="9429840" cy="13204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504000" y="967680"/>
            <a:ext cx="9429840" cy="811440"/>
          </a:xfrm>
        </p:spPr>
        <p:txBody>
          <a:bodyPr lIns="0" tIns="0" rIns="0" bIns="0" anchor="t" anchorCtr="0"/>
          <a:lstStyle>
            <a:lvl1pPr>
              <a:defRPr sz="392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351156" y="3440432"/>
            <a:ext cx="12099290" cy="4787507"/>
          </a:xfrm>
          <a:noFill/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/>
              <a:t>Titelbild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0A2D38-4FDA-7B41-8BD5-EE50EBF55E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613" y="2242571"/>
            <a:ext cx="1415611" cy="1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504000" y="2242800"/>
            <a:ext cx="11793600" cy="6587280"/>
          </a:xfrm>
        </p:spPr>
        <p:txBody>
          <a:bodyPr/>
          <a:lstStyle>
            <a:lvl1pPr marL="457200" indent="-457200">
              <a:buClr>
                <a:schemeClr val="tx2"/>
              </a:buClr>
              <a:buFont typeface="Systemschrift Normal"/>
              <a:buChar char="►"/>
              <a:defRPr/>
            </a:lvl1pPr>
            <a:lvl2pPr marL="506730" indent="-253365">
              <a:buClr>
                <a:schemeClr val="tx2"/>
              </a:buClr>
              <a:buFont typeface="Systemschrift Normal"/>
              <a:buChar char="►"/>
              <a:defRPr/>
            </a:lvl2pPr>
            <a:lvl3pPr marL="760095" indent="-253365">
              <a:buClr>
                <a:schemeClr val="tx2"/>
              </a:buClr>
              <a:buFont typeface="Systemschrift Normal"/>
              <a:buChar char="►"/>
              <a:defRPr/>
            </a:lvl3pPr>
            <a:lvl4pPr marL="1000125" indent="-253365">
              <a:buClr>
                <a:schemeClr val="tx2"/>
              </a:buClr>
              <a:buFont typeface="Systemschrift Normal"/>
              <a:buChar char="►"/>
              <a:defRPr/>
            </a:lvl4pPr>
            <a:lvl5pPr marL="1253490" indent="-253365">
              <a:buClr>
                <a:schemeClr val="tx2"/>
              </a:buClr>
              <a:buFont typeface="Systemschrift Normal"/>
              <a:buChar char="►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740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306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2240280"/>
            <a:ext cx="5790120" cy="6587490"/>
          </a:xfrm>
          <a:prstGeom prst="rect">
            <a:avLst/>
          </a:prstGeom>
        </p:spPr>
        <p:txBody>
          <a:bodyPr/>
          <a:lstStyle>
            <a:lvl1pPr marL="25336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/>
            </a:lvl1pPr>
            <a:lvl2pPr marL="50673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2pPr>
            <a:lvl3pPr marL="76009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3pPr>
            <a:lvl4pPr marL="1000125" marR="0" indent="-240030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4pPr>
            <a:lvl5pPr marL="125349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5pPr>
            <a:lvl6pPr marL="1506855" indent="-253365">
              <a:buFont typeface="Wingdings" pitchFamily="2" charset="2"/>
              <a:buChar char="§"/>
              <a:defRPr sz="2240" baseline="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kumimoji="0" lang="de-DE" sz="224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7480" y="2240280"/>
            <a:ext cx="5791835" cy="6587490"/>
          </a:xfrm>
          <a:prstGeom prst="rect">
            <a:avLst/>
          </a:prstGeom>
        </p:spPr>
        <p:txBody>
          <a:bodyPr/>
          <a:lstStyle>
            <a:lvl1pPr marL="253365" indent="-253365">
              <a:buFont typeface="Wingdings" pitchFamily="2" charset="2"/>
              <a:buChar char="§"/>
              <a:defRPr sz="2800"/>
            </a:lvl1pPr>
            <a:lvl2pPr marL="506730" indent="-253365">
              <a:buFont typeface="Wingdings" pitchFamily="2" charset="2"/>
              <a:buChar char="§"/>
              <a:defRPr sz="2520"/>
            </a:lvl2pPr>
            <a:lvl3pPr marL="760095" indent="-253365">
              <a:buFont typeface="Wingdings" pitchFamily="2" charset="2"/>
              <a:buChar char="§"/>
              <a:defRPr sz="2520"/>
            </a:lvl3pPr>
            <a:lvl4pPr marL="1000125" indent="-240030">
              <a:buFont typeface="Wingdings" pitchFamily="2" charset="2"/>
              <a:buChar char="§"/>
              <a:defRPr sz="2240"/>
            </a:lvl4pPr>
            <a:lvl5pPr marL="1253490" indent="-253365">
              <a:buFont typeface="Wingdings" pitchFamily="2" charset="2"/>
              <a:buChar char="§"/>
              <a:defRPr sz="2240"/>
            </a:lvl5pPr>
            <a:lvl6pPr marL="1253490" indent="0" defTabSz="1506855">
              <a:buFont typeface="Wingdings" pitchFamily="2" charset="2"/>
              <a:buNone/>
              <a:defRPr sz="224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374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001" y="2242800"/>
            <a:ext cx="5792343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87" y="3044826"/>
            <a:ext cx="5794058" cy="57829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6" y="2242800"/>
            <a:ext cx="5796280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796280" cy="578294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6083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266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1" y="2242801"/>
            <a:ext cx="7156450" cy="6567488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308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242801"/>
            <a:ext cx="4211638" cy="6567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2912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2079856"/>
            <a:ext cx="7680960" cy="5621108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700965"/>
            <a:ext cx="7680960" cy="11268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892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2286" y="2240280"/>
            <a:ext cx="11797030" cy="6587490"/>
          </a:xfrm>
          <a:prstGeom prst="rect">
            <a:avLst/>
          </a:prstGeom>
        </p:spPr>
        <p:txBody>
          <a:bodyPr vert="eaVert"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037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504000" y="685440"/>
            <a:ext cx="9626400" cy="11743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504000" y="2240279"/>
            <a:ext cx="11795315" cy="65874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1156" y="515622"/>
            <a:ext cx="12099290" cy="151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53379" y="9152351"/>
            <a:ext cx="1209706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51156" y="2029143"/>
            <a:ext cx="1209706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20" name="Picture 9" descr="tud_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10034589" y="717870"/>
            <a:ext cx="2622550" cy="110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351156" y="51339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26" name="Textfeld 25"/>
          <p:cNvSpPr txBox="1"/>
          <p:nvPr/>
        </p:nvSpPr>
        <p:spPr>
          <a:xfrm>
            <a:off x="351156" y="9276878"/>
            <a:ext cx="1024075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dirty="0"/>
              <a:t> </a:t>
            </a:r>
            <a:fld id="{9D3E33FD-4154-9D47-861F-1BEC57372B22}" type="datetime1">
              <a:rPr lang="de-DE" sz="1300" smtClean="0"/>
              <a:t>13.02.2021</a:t>
            </a:fld>
            <a:r>
              <a:rPr lang="de-DE" sz="1300" dirty="0"/>
              <a:t> |  Technische</a:t>
            </a:r>
            <a:r>
              <a:rPr lang="de-DE" sz="1300" baseline="0" dirty="0"/>
              <a:t> Universität Darmstadt  </a:t>
            </a:r>
            <a:r>
              <a:rPr lang="de-DE" sz="1300" dirty="0"/>
              <a:t>| Signal Processing Group | </a:t>
            </a:r>
            <a:r>
              <a:rPr lang="de-DE" sz="1300" baseline="0" dirty="0"/>
              <a:t> Felix Wirth, Korbinian Kunst, Christian </a:t>
            </a:r>
            <a:r>
              <a:rPr lang="de-DE" sz="1300" baseline="0" dirty="0" err="1"/>
              <a:t>Endl</a:t>
            </a:r>
            <a:r>
              <a:rPr lang="de-DE" sz="1300" baseline="0" dirty="0"/>
              <a:t>, </a:t>
            </a:r>
            <a:r>
              <a:rPr lang="de-DE" sz="1300" baseline="0" dirty="0" err="1"/>
              <a:t>Taulant</a:t>
            </a:r>
            <a:r>
              <a:rPr lang="de-DE" sz="1300" baseline="0" dirty="0"/>
              <a:t> Koka</a:t>
            </a:r>
            <a:r>
              <a:rPr lang="de-DE" sz="1300" dirty="0"/>
              <a:t> | </a:t>
            </a:r>
            <a:r>
              <a:rPr lang="de-DE" sz="1300" baseline="0" dirty="0"/>
              <a:t> </a:t>
            </a:r>
            <a:fld id="{CE5842BD-12F4-474B-80C9-9F976E220733}" type="slidenum">
              <a:rPr lang="de-DE" sz="1300" baseline="0" smtClean="0"/>
              <a:t>‹Nr.›</a:t>
            </a:fld>
            <a:endParaRPr lang="de-DE" sz="13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EAAB4FE-745A-9148-B0B4-ED5A2E56572B}"/>
              </a:ext>
            </a:extLst>
          </p:cNvPr>
          <p:cNvSpPr txBox="1"/>
          <p:nvPr userDrawn="1"/>
        </p:nvSpPr>
        <p:spPr>
          <a:xfrm>
            <a:off x="11724386" y="9152350"/>
            <a:ext cx="84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0" dirty="0">
                <a:solidFill>
                  <a:schemeClr val="tx2"/>
                </a:solidFill>
              </a:rPr>
              <a:t>SPG</a:t>
            </a:r>
          </a:p>
        </p:txBody>
      </p:sp>
    </p:spTree>
    <p:extLst>
      <p:ext uri="{BB962C8B-B14F-4D97-AF65-F5344CB8AC3E}">
        <p14:creationId xmlns:p14="http://schemas.microsoft.com/office/powerpoint/2010/main" val="22884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/>
  <p:txStyles>
    <p:titleStyle>
      <a:lvl1pPr algn="l" defTabSz="1280160" rtl="0" eaLnBrk="1" latinLnBrk="0" hangingPunct="1">
        <a:spcBef>
          <a:spcPct val="0"/>
        </a:spcBef>
        <a:buNone/>
        <a:defRPr sz="336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36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3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76009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125349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64804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/>
                </a:solidFill>
              </a:rPr>
              <a:t>Graph Blind Source Separation </a:t>
            </a:r>
            <a:r>
              <a:rPr lang="de-DE" dirty="0" err="1">
                <a:solidFill>
                  <a:schemeClr val="accent5"/>
                </a:solidFill>
              </a:rPr>
              <a:t>results</a:t>
            </a:r>
            <a:endParaRPr lang="de-DE" dirty="0">
              <a:solidFill>
                <a:schemeClr val="accent5"/>
              </a:solidFill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Summary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major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outcomes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Problems and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future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research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1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1134EBA8-CB23-46FC-A324-A56406707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9" y="2948855"/>
            <a:ext cx="10931120" cy="61487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BSS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1"/>
            <a:ext cx="12114720" cy="786500"/>
          </a:xfrm>
        </p:spPr>
        <p:txBody>
          <a:bodyPr>
            <a:normAutofit/>
          </a:bodyPr>
          <a:lstStyle/>
          <a:p>
            <a:r>
              <a:rPr lang="de-DE" dirty="0"/>
              <a:t>Events </a:t>
            </a:r>
            <a:r>
              <a:rPr lang="de-DE" dirty="0" err="1"/>
              <a:t>clearly</a:t>
            </a:r>
            <a:r>
              <a:rPr lang="de-DE" dirty="0"/>
              <a:t> </a:t>
            </a:r>
            <a:r>
              <a:rPr lang="de-DE" dirty="0" err="1"/>
              <a:t>extractable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EC77DB-F5FA-4F06-93BC-EB8B1EC4CF6B}"/>
              </a:ext>
            </a:extLst>
          </p:cNvPr>
          <p:cNvSpPr/>
          <p:nvPr/>
        </p:nvSpPr>
        <p:spPr>
          <a:xfrm>
            <a:off x="6502711" y="8173502"/>
            <a:ext cx="201954" cy="52264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1A77C2-DFA5-4EBD-9D55-2AD4E3855A15}"/>
              </a:ext>
            </a:extLst>
          </p:cNvPr>
          <p:cNvSpPr/>
          <p:nvPr/>
        </p:nvSpPr>
        <p:spPr>
          <a:xfrm>
            <a:off x="3023690" y="8166957"/>
            <a:ext cx="228133" cy="52264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C42C6-318F-4E7C-BE34-4D2105E8C377}"/>
              </a:ext>
            </a:extLst>
          </p:cNvPr>
          <p:cNvSpPr/>
          <p:nvPr/>
        </p:nvSpPr>
        <p:spPr>
          <a:xfrm>
            <a:off x="698029" y="4111995"/>
            <a:ext cx="11239659" cy="398857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B19CC8A-BD07-422E-9918-2771F2AF7271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1333343" y="5539769"/>
            <a:ext cx="4431602" cy="822775"/>
          </a:xfrm>
          <a:prstGeom prst="bentConnector3">
            <a:avLst>
              <a:gd name="adj1" fmla="val 100002"/>
            </a:avLst>
          </a:prstGeom>
          <a:ln w="222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DE9DE79-4FD5-442B-9F59-AA170EFC28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39628" y="5694271"/>
            <a:ext cx="4438147" cy="520316"/>
          </a:xfrm>
          <a:prstGeom prst="bentConnector3">
            <a:avLst>
              <a:gd name="adj1" fmla="val 100054"/>
            </a:avLst>
          </a:prstGeom>
          <a:ln w="222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44C881E9-2276-4FDE-8B88-FBF50B9946E3}"/>
              </a:ext>
            </a:extLst>
          </p:cNvPr>
          <p:cNvSpPr/>
          <p:nvPr/>
        </p:nvSpPr>
        <p:spPr>
          <a:xfrm>
            <a:off x="7118860" y="3546339"/>
            <a:ext cx="403902" cy="5656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4EDDB9D-E1C5-43CC-9F51-481E3822BA97}"/>
              </a:ext>
            </a:extLst>
          </p:cNvPr>
          <p:cNvSpPr/>
          <p:nvPr/>
        </p:nvSpPr>
        <p:spPr>
          <a:xfrm>
            <a:off x="3944636" y="3502395"/>
            <a:ext cx="403902" cy="5656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4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8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64804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Graph Blind Source Separation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accent5"/>
                </a:solidFill>
              </a:rPr>
              <a:t>Summary </a:t>
            </a:r>
            <a:r>
              <a:rPr lang="de-DE" dirty="0" err="1">
                <a:solidFill>
                  <a:schemeClr val="accent5"/>
                </a:solidFill>
              </a:rPr>
              <a:t>of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major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outcomes</a:t>
            </a:r>
            <a:endParaRPr lang="de-DE" dirty="0">
              <a:solidFill>
                <a:schemeClr val="accent5"/>
              </a:solidFill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Problems and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future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research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7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outcomes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Question 1: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ICA?</a:t>
            </a:r>
          </a:p>
          <a:p>
            <a:r>
              <a:rPr lang="en-GB" dirty="0"/>
              <a:t>Question 2: How to compare algorithms?</a:t>
            </a:r>
          </a:p>
          <a:p>
            <a:r>
              <a:rPr lang="en-GB" dirty="0"/>
              <a:t>Question 3: Which algorithm performs best? What happens with noise or outlier?</a:t>
            </a:r>
          </a:p>
          <a:p>
            <a:r>
              <a:rPr lang="en-GB" dirty="0"/>
              <a:t>Question 4: How to </a:t>
            </a:r>
            <a:r>
              <a:rPr lang="en-GB" dirty="0" err="1"/>
              <a:t>robustify</a:t>
            </a:r>
            <a:r>
              <a:rPr lang="en-GB" dirty="0"/>
              <a:t> algorithms?  </a:t>
            </a:r>
          </a:p>
          <a:p>
            <a:r>
              <a:rPr lang="en-GB" dirty="0"/>
              <a:t>Question 5: What is Graph Signal processing </a:t>
            </a:r>
            <a:r>
              <a:rPr lang="en-GB" sz="2800" dirty="0"/>
              <a:t>/ Graph BSS?</a:t>
            </a:r>
            <a:endParaRPr lang="en-GB" dirty="0"/>
          </a:p>
          <a:p>
            <a:r>
              <a:rPr lang="en-GB" dirty="0"/>
              <a:t>Question 6: Outcomes of Graph Signal processing?</a:t>
            </a:r>
          </a:p>
          <a:p>
            <a:endParaRPr lang="en-GB" dirty="0"/>
          </a:p>
          <a:p>
            <a:pPr marL="253365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50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outcomes</a:t>
            </a:r>
            <a:br>
              <a:rPr lang="de-DE" dirty="0"/>
            </a:br>
            <a:r>
              <a:rPr lang="de-DE" sz="2400" dirty="0"/>
              <a:t>Question 1: </a:t>
            </a:r>
            <a:r>
              <a:rPr lang="de-DE" sz="2400" dirty="0" err="1">
                <a:solidFill>
                  <a:schemeClr val="accent5"/>
                </a:solidFill>
              </a:rPr>
              <a:t>What</a:t>
            </a:r>
            <a:r>
              <a:rPr lang="de-DE" sz="2400" dirty="0">
                <a:solidFill>
                  <a:schemeClr val="accent5"/>
                </a:solidFill>
              </a:rPr>
              <a:t> </a:t>
            </a:r>
            <a:r>
              <a:rPr lang="de-DE" sz="2400" dirty="0" err="1">
                <a:solidFill>
                  <a:schemeClr val="accent5"/>
                </a:solidFill>
              </a:rPr>
              <a:t>is</a:t>
            </a:r>
            <a:r>
              <a:rPr lang="de-DE" sz="2400" dirty="0">
                <a:solidFill>
                  <a:schemeClr val="accent5"/>
                </a:solidFill>
              </a:rPr>
              <a:t> ICA?</a:t>
            </a:r>
            <a:endParaRPr lang="en-GB" sz="2400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r>
              <a:rPr lang="de-DE" dirty="0"/>
              <a:t> (</a:t>
            </a:r>
            <a:r>
              <a:rPr lang="de-DE" dirty="0" err="1"/>
              <a:t>independent</a:t>
            </a:r>
            <a:r>
              <a:rPr lang="de-DE" dirty="0"/>
              <a:t> = non-</a:t>
            </a:r>
            <a:r>
              <a:rPr lang="de-DE" dirty="0" err="1"/>
              <a:t>gaussian</a:t>
            </a:r>
            <a:r>
              <a:rPr lang="de-DE" dirty="0"/>
              <a:t>) </a:t>
            </a:r>
            <a:r>
              <a:rPr lang="de-DE" dirty="0" err="1"/>
              <a:t>signals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signals</a:t>
            </a:r>
            <a:endParaRPr lang="de-DE" dirty="0"/>
          </a:p>
          <a:p>
            <a:pPr lvl="1"/>
            <a:r>
              <a:rPr lang="de-DE" dirty="0"/>
              <a:t>Different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demixing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4 </a:t>
            </a:r>
            <a:r>
              <a:rPr lang="de-DE" dirty="0" err="1">
                <a:sym typeface="Wingdings" panose="05000000000000000000" pitchFamily="2" charset="2"/>
              </a:rPr>
              <a:t>algorithms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/>
              <a:t> </a:t>
            </a:r>
            <a:r>
              <a:rPr lang="de-DE" dirty="0">
                <a:solidFill>
                  <a:schemeClr val="accent5"/>
                </a:solidFill>
              </a:rPr>
              <a:t>„ICA </a:t>
            </a:r>
            <a:r>
              <a:rPr lang="de-DE" dirty="0" err="1">
                <a:solidFill>
                  <a:schemeClr val="accent5"/>
                </a:solidFill>
              </a:rPr>
              <a:t>tries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to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decorrelate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mixed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up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signals</a:t>
            </a:r>
            <a:r>
              <a:rPr lang="de-DE" dirty="0">
                <a:solidFill>
                  <a:schemeClr val="accent5"/>
                </a:solidFill>
              </a:rPr>
              <a:t> and find </a:t>
            </a:r>
            <a:r>
              <a:rPr lang="de-DE" dirty="0" err="1">
                <a:solidFill>
                  <a:schemeClr val="accent5"/>
                </a:solidFill>
              </a:rPr>
              <a:t>the</a:t>
            </a:r>
            <a:r>
              <a:rPr lang="de-DE" dirty="0">
                <a:solidFill>
                  <a:schemeClr val="accent5"/>
                </a:solidFill>
              </a:rPr>
              <a:t> optimal </a:t>
            </a:r>
            <a:r>
              <a:rPr lang="de-DE" dirty="0" err="1">
                <a:solidFill>
                  <a:schemeClr val="accent5"/>
                </a:solidFill>
              </a:rPr>
              <a:t>demixing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matrix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based</a:t>
            </a:r>
            <a:r>
              <a:rPr lang="de-DE" dirty="0">
                <a:solidFill>
                  <a:schemeClr val="accent5"/>
                </a:solidFill>
              </a:rPr>
              <a:t> on </a:t>
            </a:r>
            <a:r>
              <a:rPr lang="de-DE" dirty="0" err="1">
                <a:solidFill>
                  <a:schemeClr val="accent5"/>
                </a:solidFill>
              </a:rPr>
              <a:t>optimizing</a:t>
            </a:r>
            <a:r>
              <a:rPr lang="de-DE" dirty="0">
                <a:solidFill>
                  <a:schemeClr val="accent5"/>
                </a:solidFill>
              </a:rPr>
              <a:t> different </a:t>
            </a:r>
            <a:r>
              <a:rPr lang="de-DE" dirty="0" err="1">
                <a:solidFill>
                  <a:schemeClr val="accent5"/>
                </a:solidFill>
              </a:rPr>
              <a:t>measures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of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independence</a:t>
            </a:r>
            <a:r>
              <a:rPr lang="de-DE" dirty="0">
                <a:solidFill>
                  <a:schemeClr val="accent5"/>
                </a:solidFill>
              </a:rPr>
              <a:t>“</a:t>
            </a:r>
            <a:endParaRPr lang="en-GB" dirty="0">
              <a:solidFill>
                <a:schemeClr val="accent5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086E33E-8EF4-402D-99AB-CD5B9301E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68" y="5232145"/>
            <a:ext cx="8856664" cy="391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2DAEAD1-139B-4B44-B025-705F1D7500F3}"/>
              </a:ext>
            </a:extLst>
          </p:cNvPr>
          <p:cNvSpPr/>
          <p:nvPr/>
        </p:nvSpPr>
        <p:spPr>
          <a:xfrm>
            <a:off x="8771565" y="6416731"/>
            <a:ext cx="1092987" cy="353419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9A4FA4-4F4A-4119-AC77-265F56026E3A}"/>
              </a:ext>
            </a:extLst>
          </p:cNvPr>
          <p:cNvSpPr/>
          <p:nvPr/>
        </p:nvSpPr>
        <p:spPr>
          <a:xfrm>
            <a:off x="8172250" y="7655079"/>
            <a:ext cx="1092987" cy="353419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C3B1060-3AD2-4BF5-80D7-4C90C2415F74}"/>
              </a:ext>
            </a:extLst>
          </p:cNvPr>
          <p:cNvSpPr/>
          <p:nvPr/>
        </p:nvSpPr>
        <p:spPr>
          <a:xfrm>
            <a:off x="8771565" y="6827416"/>
            <a:ext cx="1092987" cy="353419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1" name="Freihandform: Form 5120">
            <a:extLst>
              <a:ext uri="{FF2B5EF4-FFF2-40B4-BE49-F238E27FC236}">
                <a16:creationId xmlns:a16="http://schemas.microsoft.com/office/drawing/2014/main" id="{92FB8A1E-4A2D-4B2B-8E9E-2E264928A1D8}"/>
              </a:ext>
            </a:extLst>
          </p:cNvPr>
          <p:cNvSpPr/>
          <p:nvPr/>
        </p:nvSpPr>
        <p:spPr>
          <a:xfrm>
            <a:off x="8479855" y="5613680"/>
            <a:ext cx="359028" cy="966634"/>
          </a:xfrm>
          <a:custGeom>
            <a:avLst/>
            <a:gdLst>
              <a:gd name="connsiteX0" fmla="*/ 0 w 359028"/>
              <a:gd name="connsiteY0" fmla="*/ 1105134 h 1105134"/>
              <a:gd name="connsiteX1" fmla="*/ 89757 w 359028"/>
              <a:gd name="connsiteY1" fmla="*/ 1060255 h 1105134"/>
              <a:gd name="connsiteX2" fmla="*/ 129025 w 359028"/>
              <a:gd name="connsiteY2" fmla="*/ 841473 h 1105134"/>
              <a:gd name="connsiteX3" fmla="*/ 224392 w 359028"/>
              <a:gd name="connsiteY3" fmla="*/ 145855 h 1105134"/>
              <a:gd name="connsiteX4" fmla="*/ 359028 w 359028"/>
              <a:gd name="connsiteY4" fmla="*/ 0 h 110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028" h="1105134">
                <a:moveTo>
                  <a:pt x="0" y="1105134"/>
                </a:moveTo>
                <a:cubicBezTo>
                  <a:pt x="34126" y="1104666"/>
                  <a:pt x="68253" y="1104199"/>
                  <a:pt x="89757" y="1060255"/>
                </a:cubicBezTo>
                <a:cubicBezTo>
                  <a:pt x="111261" y="1016311"/>
                  <a:pt x="106586" y="993873"/>
                  <a:pt x="129025" y="841473"/>
                </a:cubicBezTo>
                <a:cubicBezTo>
                  <a:pt x="151464" y="689073"/>
                  <a:pt x="186058" y="286101"/>
                  <a:pt x="224392" y="145855"/>
                </a:cubicBezTo>
                <a:cubicBezTo>
                  <a:pt x="262726" y="5609"/>
                  <a:pt x="265531" y="37399"/>
                  <a:pt x="359028" y="0"/>
                </a:cubicBez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3" name="Textfeld 5122">
            <a:extLst>
              <a:ext uri="{FF2B5EF4-FFF2-40B4-BE49-F238E27FC236}">
                <a16:creationId xmlns:a16="http://schemas.microsoft.com/office/drawing/2014/main" id="{9255765B-34DD-4DE5-8366-A975D32C338F}"/>
              </a:ext>
            </a:extLst>
          </p:cNvPr>
          <p:cNvSpPr txBox="1"/>
          <p:nvPr/>
        </p:nvSpPr>
        <p:spPr>
          <a:xfrm>
            <a:off x="8795882" y="5305903"/>
            <a:ext cx="213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</a:rPr>
              <a:t>CoroICA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5C046DE-4FAB-4D8A-A943-021EC719C764}"/>
              </a:ext>
            </a:extLst>
          </p:cNvPr>
          <p:cNvSpPr/>
          <p:nvPr/>
        </p:nvSpPr>
        <p:spPr>
          <a:xfrm>
            <a:off x="8771566" y="5301762"/>
            <a:ext cx="1087370" cy="3141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63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outcomes</a:t>
            </a:r>
            <a:br>
              <a:rPr lang="de-DE" dirty="0"/>
            </a:br>
            <a:r>
              <a:rPr lang="en-GB" sz="2400" dirty="0"/>
              <a:t>Question 2: </a:t>
            </a:r>
            <a:r>
              <a:rPr lang="en-GB" sz="2400" dirty="0">
                <a:solidFill>
                  <a:schemeClr val="accent5"/>
                </a:solidFill>
              </a:rPr>
              <a:t>How to compare algorithms?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dirty="0"/>
              <a:t>Minimum distance, MSE and SNR </a:t>
            </a:r>
            <a:endParaRPr lang="de-DE" dirty="0"/>
          </a:p>
          <a:p>
            <a:pPr lvl="1"/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de-DE" dirty="0"/>
          </a:p>
          <a:p>
            <a:pPr lvl="1"/>
            <a:r>
              <a:rPr lang="de-DE" dirty="0">
                <a:solidFill>
                  <a:schemeClr val="accent5"/>
                </a:solidFill>
              </a:rPr>
              <a:t>„</a:t>
            </a:r>
            <a:r>
              <a:rPr lang="de-DE" dirty="0" err="1">
                <a:solidFill>
                  <a:schemeClr val="accent5"/>
                </a:solidFill>
              </a:rPr>
              <a:t>One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Metric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sometimes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provides</a:t>
            </a:r>
            <a:r>
              <a:rPr lang="de-DE" dirty="0">
                <a:solidFill>
                  <a:schemeClr val="accent5"/>
                </a:solidFill>
              </a:rPr>
              <a:t> not </a:t>
            </a:r>
          </a:p>
          <a:p>
            <a:pPr marL="253365" lvl="1" indent="0">
              <a:buNone/>
            </a:pPr>
            <a:r>
              <a:rPr lang="de-DE" dirty="0">
                <a:solidFill>
                  <a:schemeClr val="accent5"/>
                </a:solidFill>
              </a:rPr>
              <a:t>     </a:t>
            </a:r>
            <a:r>
              <a:rPr lang="de-DE" dirty="0" err="1">
                <a:solidFill>
                  <a:schemeClr val="accent5"/>
                </a:solidFill>
              </a:rPr>
              <a:t>the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whole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information</a:t>
            </a:r>
            <a:r>
              <a:rPr lang="de-DE" dirty="0">
                <a:solidFill>
                  <a:schemeClr val="accent5"/>
                </a:solidFill>
              </a:rPr>
              <a:t>: </a:t>
            </a:r>
            <a:r>
              <a:rPr lang="de-DE" dirty="0" err="1">
                <a:solidFill>
                  <a:schemeClr val="accent5"/>
                </a:solidFill>
              </a:rPr>
              <a:t>We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need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to</a:t>
            </a:r>
            <a:r>
              <a:rPr lang="de-DE" dirty="0">
                <a:solidFill>
                  <a:schemeClr val="accent5"/>
                </a:solidFill>
              </a:rPr>
              <a:t> find</a:t>
            </a:r>
          </a:p>
          <a:p>
            <a:pPr marL="253365" lvl="1" indent="0">
              <a:buNone/>
            </a:pPr>
            <a:r>
              <a:rPr lang="de-DE" dirty="0">
                <a:solidFill>
                  <a:schemeClr val="accent5"/>
                </a:solidFill>
              </a:rPr>
              <a:t>     </a:t>
            </a:r>
            <a:r>
              <a:rPr lang="de-DE" dirty="0" err="1">
                <a:solidFill>
                  <a:schemeClr val="accent5"/>
                </a:solidFill>
              </a:rPr>
              <a:t>how</a:t>
            </a:r>
            <a:r>
              <a:rPr lang="de-DE" dirty="0">
                <a:solidFill>
                  <a:schemeClr val="accent5"/>
                </a:solidFill>
              </a:rPr>
              <a:t> different </a:t>
            </a:r>
            <a:r>
              <a:rPr lang="de-DE" dirty="0" err="1">
                <a:solidFill>
                  <a:schemeClr val="accent5"/>
                </a:solidFill>
              </a:rPr>
              <a:t>metrics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correlate</a:t>
            </a:r>
            <a:r>
              <a:rPr lang="de-DE" dirty="0">
                <a:solidFill>
                  <a:schemeClr val="accent5"/>
                </a:solidFill>
              </a:rPr>
              <a:t>“</a:t>
            </a:r>
          </a:p>
          <a:p>
            <a:pPr lvl="1"/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F243499-3B6C-4674-8B53-057F93908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3582" r="65690" b="34682"/>
          <a:stretch/>
        </p:blipFill>
        <p:spPr bwMode="auto">
          <a:xfrm>
            <a:off x="6950561" y="2604094"/>
            <a:ext cx="5418645" cy="581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: nach oben und unten 3">
            <a:extLst>
              <a:ext uri="{FF2B5EF4-FFF2-40B4-BE49-F238E27FC236}">
                <a16:creationId xmlns:a16="http://schemas.microsoft.com/office/drawing/2014/main" id="{FCAB1510-6F3C-4F4C-AFEC-31905A70E375}"/>
              </a:ext>
            </a:extLst>
          </p:cNvPr>
          <p:cNvSpPr/>
          <p:nvPr/>
        </p:nvSpPr>
        <p:spPr>
          <a:xfrm>
            <a:off x="8919608" y="4347606"/>
            <a:ext cx="241222" cy="32536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feil: nach oben und unten 5">
            <a:extLst>
              <a:ext uri="{FF2B5EF4-FFF2-40B4-BE49-F238E27FC236}">
                <a16:creationId xmlns:a16="http://schemas.microsoft.com/office/drawing/2014/main" id="{A8774C70-C035-478E-848C-D9934C4DBBC0}"/>
              </a:ext>
            </a:extLst>
          </p:cNvPr>
          <p:cNvSpPr/>
          <p:nvPr/>
        </p:nvSpPr>
        <p:spPr>
          <a:xfrm>
            <a:off x="9889178" y="3512678"/>
            <a:ext cx="303858" cy="111542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5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outcomes</a:t>
            </a:r>
            <a:br>
              <a:rPr lang="de-DE" dirty="0"/>
            </a:br>
            <a:r>
              <a:rPr lang="en-GB" sz="2400" dirty="0"/>
              <a:t>Question 3: </a:t>
            </a:r>
            <a:r>
              <a:rPr lang="en-GB" sz="2400" dirty="0">
                <a:solidFill>
                  <a:schemeClr val="accent5"/>
                </a:solidFill>
              </a:rPr>
              <a:t>Which algorithm performs best? What happens with noise or outlier?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dirty="0"/>
              <a:t>Monte Carlo run with 10.000 runs: Evaluate metrics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More or less similar with good data (simulated (stationary) and real EEG data with added artifacts (non-stationary))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 err="1"/>
              <a:t>PowerICA</a:t>
            </a:r>
            <a:r>
              <a:rPr lang="en-GB" dirty="0"/>
              <a:t>: quite good with reasonable SNR (~20dB), fast and with low variance 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Low sample sizes are problematic (&lt;5000 samples)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Higher noise than 20dB SNR: smoothly becoming worse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All reach breakdown point with one large outlier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 </a:t>
            </a:r>
            <a:r>
              <a:rPr lang="de-DE" dirty="0">
                <a:solidFill>
                  <a:schemeClr val="accent5"/>
                </a:solidFill>
              </a:rPr>
              <a:t>„All </a:t>
            </a:r>
            <a:r>
              <a:rPr lang="de-DE" dirty="0" err="1">
                <a:solidFill>
                  <a:schemeClr val="accent5"/>
                </a:solidFill>
              </a:rPr>
              <a:t>four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algorithms</a:t>
            </a:r>
            <a:r>
              <a:rPr lang="de-DE" dirty="0">
                <a:solidFill>
                  <a:schemeClr val="accent5"/>
                </a:solidFill>
              </a:rPr>
              <a:t>: </a:t>
            </a:r>
            <a:r>
              <a:rPr lang="de-DE" dirty="0" err="1">
                <a:solidFill>
                  <a:schemeClr val="accent5"/>
                </a:solidFill>
              </a:rPr>
              <a:t>Good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performance</a:t>
            </a:r>
            <a:r>
              <a:rPr lang="de-DE" dirty="0">
                <a:solidFill>
                  <a:schemeClr val="accent5"/>
                </a:solidFill>
              </a:rPr>
              <a:t> on </a:t>
            </a:r>
            <a:r>
              <a:rPr lang="de-DE" dirty="0" err="1">
                <a:solidFill>
                  <a:schemeClr val="accent5"/>
                </a:solidFill>
              </a:rPr>
              <a:t>well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behaving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data</a:t>
            </a:r>
            <a:r>
              <a:rPr lang="de-DE" dirty="0">
                <a:solidFill>
                  <a:schemeClr val="accent5"/>
                </a:solidFill>
              </a:rPr>
              <a:t> but </a:t>
            </a:r>
            <a:r>
              <a:rPr lang="de-DE" dirty="0" err="1">
                <a:solidFill>
                  <a:schemeClr val="accent5"/>
                </a:solidFill>
              </a:rPr>
              <a:t>higher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noise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level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or</a:t>
            </a:r>
            <a:r>
              <a:rPr lang="de-DE" dirty="0">
                <a:solidFill>
                  <a:schemeClr val="accent5"/>
                </a:solidFill>
              </a:rPr>
              <a:t> larger </a:t>
            </a:r>
            <a:r>
              <a:rPr lang="de-DE" dirty="0" err="1">
                <a:solidFill>
                  <a:schemeClr val="accent5"/>
                </a:solidFill>
              </a:rPr>
              <a:t>outlier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cause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failure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>
                <a:solidFill>
                  <a:schemeClr val="accent5"/>
                </a:solidFill>
                <a:sym typeface="Wingdings" panose="05000000000000000000" pitchFamily="2" charset="2"/>
              </a:rPr>
              <a:t> </a:t>
            </a:r>
            <a:r>
              <a:rPr lang="de-DE" dirty="0" err="1">
                <a:solidFill>
                  <a:schemeClr val="accent5"/>
                </a:solidFill>
                <a:sym typeface="Wingdings" panose="05000000000000000000" pitchFamily="2" charset="2"/>
              </a:rPr>
              <a:t>No</a:t>
            </a:r>
            <a:r>
              <a:rPr lang="de-DE" dirty="0">
                <a:solidFill>
                  <a:schemeClr val="accent5"/>
                </a:solidFill>
                <a:sym typeface="Wingdings" panose="05000000000000000000" pitchFamily="2" charset="2"/>
              </a:rPr>
              <a:t> real robust </a:t>
            </a:r>
            <a:r>
              <a:rPr lang="de-DE" dirty="0" err="1">
                <a:solidFill>
                  <a:schemeClr val="accent5"/>
                </a:solidFill>
                <a:sym typeface="Wingdings" panose="05000000000000000000" pitchFamily="2" charset="2"/>
              </a:rPr>
              <a:t>algorithm</a:t>
            </a:r>
            <a:r>
              <a:rPr lang="de-DE" dirty="0">
                <a:solidFill>
                  <a:schemeClr val="accent5"/>
                </a:solidFill>
              </a:rPr>
              <a:t>“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42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outcomes</a:t>
            </a:r>
            <a:br>
              <a:rPr lang="de-DE" dirty="0"/>
            </a:br>
            <a:r>
              <a:rPr lang="en-GB" sz="2400" dirty="0"/>
              <a:t>Question 4: </a:t>
            </a:r>
            <a:r>
              <a:rPr lang="en-GB" sz="2400" dirty="0">
                <a:solidFill>
                  <a:schemeClr val="accent5"/>
                </a:solidFill>
              </a:rPr>
              <a:t>How to </a:t>
            </a:r>
            <a:r>
              <a:rPr lang="en-GB" sz="2400" dirty="0" err="1">
                <a:solidFill>
                  <a:schemeClr val="accent5"/>
                </a:solidFill>
              </a:rPr>
              <a:t>robustify</a:t>
            </a:r>
            <a:r>
              <a:rPr lang="en-GB" sz="2400" dirty="0">
                <a:solidFill>
                  <a:schemeClr val="accent5"/>
                </a:solidFill>
              </a:rPr>
              <a:t>? 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dirty="0"/>
              <a:t>Whitening process crucial for algorithms</a:t>
            </a:r>
          </a:p>
          <a:p>
            <a:pPr lvl="1"/>
            <a:r>
              <a:rPr lang="en-GB" dirty="0"/>
              <a:t>Different objective functions for some algorithms</a:t>
            </a:r>
          </a:p>
          <a:p>
            <a:pPr lvl="1"/>
            <a:r>
              <a:rPr lang="en-GB" dirty="0"/>
              <a:t>Initialization quite important (local maxima/minima)</a:t>
            </a:r>
          </a:p>
          <a:p>
            <a:pPr lvl="1"/>
            <a:r>
              <a:rPr lang="en-GB" dirty="0"/>
              <a:t>Within algorithms: quite complicated </a:t>
            </a:r>
            <a:r>
              <a:rPr lang="en-GB" dirty="0">
                <a:sym typeface="Wingdings" panose="05000000000000000000" pitchFamily="2" charset="2"/>
              </a:rPr>
              <a:t> model based</a:t>
            </a:r>
            <a:endParaRPr lang="en-GB" dirty="0"/>
          </a:p>
          <a:p>
            <a:pPr lvl="1"/>
            <a:endParaRPr lang="en-GB" dirty="0"/>
          </a:p>
          <a:p>
            <a:pPr marL="253365" lvl="1" indent="0">
              <a:buNone/>
            </a:pPr>
            <a:r>
              <a:rPr lang="en-GB" dirty="0">
                <a:solidFill>
                  <a:schemeClr val="accent5"/>
                </a:solidFill>
              </a:rPr>
              <a:t>What we tried: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Plug-in robustness of covariance estimation in whitening process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Trying out different robust objective functions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Initialize </a:t>
            </a:r>
            <a:r>
              <a:rPr lang="en-GB" dirty="0" err="1"/>
              <a:t>PowerICA</a:t>
            </a:r>
            <a:r>
              <a:rPr lang="en-GB" dirty="0"/>
              <a:t> with Radical as a global optimizer</a:t>
            </a:r>
          </a:p>
          <a:p>
            <a:pPr marL="253365" lvl="1" indent="0">
              <a:buNone/>
            </a:pPr>
            <a:endParaRPr lang="en-GB" dirty="0"/>
          </a:p>
          <a:p>
            <a:pPr marL="253365" lvl="1" indent="0">
              <a:buNone/>
            </a:pPr>
            <a:r>
              <a:rPr lang="en-GB" dirty="0"/>
              <a:t>     </a:t>
            </a:r>
            <a:r>
              <a:rPr lang="de-DE" dirty="0">
                <a:solidFill>
                  <a:schemeClr val="accent5"/>
                </a:solidFill>
              </a:rPr>
              <a:t>„</a:t>
            </a:r>
            <a:r>
              <a:rPr lang="en-GB" dirty="0">
                <a:solidFill>
                  <a:schemeClr val="accent5"/>
                </a:solidFill>
              </a:rPr>
              <a:t>No real improvement: sometimes with noise a bit better, but still low    </a:t>
            </a:r>
          </a:p>
          <a:p>
            <a:pPr marL="253365" lvl="1" indent="0">
              <a:buNone/>
            </a:pPr>
            <a:r>
              <a:rPr lang="en-GB" dirty="0">
                <a:solidFill>
                  <a:schemeClr val="accent5"/>
                </a:solidFill>
              </a:rPr>
              <a:t>     breakdown point”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A1CDB3AE-E4A4-4148-A832-23F790E1D1DB}"/>
              </a:ext>
            </a:extLst>
          </p:cNvPr>
          <p:cNvSpPr/>
          <p:nvPr/>
        </p:nvSpPr>
        <p:spPr>
          <a:xfrm>
            <a:off x="661958" y="6894463"/>
            <a:ext cx="443176" cy="30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9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outcomes</a:t>
            </a:r>
            <a:br>
              <a:rPr lang="de-DE" dirty="0"/>
            </a:br>
            <a:r>
              <a:rPr lang="en-GB" sz="2400" dirty="0"/>
              <a:t>Question 5: </a:t>
            </a:r>
            <a:r>
              <a:rPr lang="en-GB" sz="2400" dirty="0">
                <a:solidFill>
                  <a:schemeClr val="accent5"/>
                </a:solidFill>
              </a:rPr>
              <a:t>What is Graph Signal processing / Graph BSS?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dirty="0"/>
              <a:t>Graph signal processing: Use proximity/similarity between components of the underlying signal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„</a:t>
            </a:r>
            <a:r>
              <a:rPr lang="en-GB" dirty="0">
                <a:solidFill>
                  <a:schemeClr val="accent5"/>
                </a:solidFill>
              </a:rPr>
              <a:t>Graph BSS tries to combine the ICA approach to maximize the measure of independence and the graph signal approach to decorrelate the nodes of the graph”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8205" name="Picture 13">
            <a:extLst>
              <a:ext uri="{FF2B5EF4-FFF2-40B4-BE49-F238E27FC236}">
                <a16:creationId xmlns:a16="http://schemas.microsoft.com/office/drawing/2014/main" id="{0A064A9F-DE1E-4557-A0C8-D814B89489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7469" r="55954" b="7332"/>
          <a:stretch/>
        </p:blipFill>
        <p:spPr bwMode="auto">
          <a:xfrm>
            <a:off x="1335136" y="5168403"/>
            <a:ext cx="4465414" cy="374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1FD7407-7C5A-460D-8E6E-9FB723B694D5}"/>
              </a:ext>
            </a:extLst>
          </p:cNvPr>
          <p:cNvSpPr txBox="1"/>
          <p:nvPr/>
        </p:nvSpPr>
        <p:spPr>
          <a:xfrm>
            <a:off x="1335136" y="4800600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Circular</a:t>
            </a:r>
            <a:r>
              <a:rPr lang="de-DE" sz="1800" dirty="0"/>
              <a:t> </a:t>
            </a:r>
            <a:r>
              <a:rPr lang="de-DE" sz="1800" dirty="0" err="1"/>
              <a:t>sinusoidal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signal</a:t>
            </a:r>
            <a:r>
              <a:rPr lang="de-DE" sz="1800" dirty="0"/>
              <a:t>:</a:t>
            </a:r>
            <a:endParaRPr lang="en-GB" sz="1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CB39D7-76F0-458B-BA31-DF9BFBFE4DE3}"/>
              </a:ext>
            </a:extLst>
          </p:cNvPr>
          <p:cNvSpPr txBox="1"/>
          <p:nvPr/>
        </p:nvSpPr>
        <p:spPr>
          <a:xfrm>
            <a:off x="6634374" y="48006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noise</a:t>
            </a:r>
            <a:r>
              <a:rPr lang="de-DE" sz="1800" dirty="0"/>
              <a:t>:</a:t>
            </a:r>
            <a:endParaRPr lang="en-GB" sz="1800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E2765148-F72B-4FD7-A4BA-6F3496D890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8" t="17548" r="5610" b="5143"/>
          <a:stretch/>
        </p:blipFill>
        <p:spPr bwMode="auto">
          <a:xfrm>
            <a:off x="6634374" y="5168403"/>
            <a:ext cx="4516807" cy="387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57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outcomes</a:t>
            </a:r>
            <a:br>
              <a:rPr lang="de-DE" dirty="0"/>
            </a:br>
            <a:r>
              <a:rPr lang="en-GB" sz="2400" dirty="0"/>
              <a:t>Question 6: </a:t>
            </a:r>
            <a:r>
              <a:rPr lang="en-GB" sz="2400" dirty="0">
                <a:solidFill>
                  <a:schemeClr val="accent5"/>
                </a:solidFill>
              </a:rPr>
              <a:t>Outcomes of Graph BSS?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dirty="0"/>
              <a:t>Monte Carlo with 1000 runs: 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Better Blind Source Separation with good signals (low sample size)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Real EEG data with artifacts separable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Similar with noisy data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Breakdown point with one outlier as well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Problem with graph structure</a:t>
            </a:r>
          </a:p>
          <a:p>
            <a:pPr marL="1021080" lvl="2" indent="-514350">
              <a:buFont typeface="+mj-lt"/>
              <a:buAutoNum type="arabicPeriod"/>
            </a:pPr>
            <a:endParaRPr lang="en-GB" dirty="0"/>
          </a:p>
          <a:p>
            <a:pPr marL="661035"/>
            <a:r>
              <a:rPr lang="de-DE" dirty="0">
                <a:solidFill>
                  <a:schemeClr val="accent5"/>
                </a:solidFill>
              </a:rPr>
              <a:t>„</a:t>
            </a:r>
            <a:r>
              <a:rPr lang="en-GB" dirty="0">
                <a:solidFill>
                  <a:schemeClr val="accent5"/>
                </a:solidFill>
              </a:rPr>
              <a:t>Graph BSS is good for low sample sizes and if the graph structure is available. Otherwise similar outcomes as standard BSS”</a:t>
            </a:r>
          </a:p>
          <a:p>
            <a:pPr marL="661035"/>
            <a:endParaRPr lang="en-GB" dirty="0"/>
          </a:p>
          <a:p>
            <a:pPr marL="253365" lvl="1" indent="0">
              <a:buNone/>
            </a:pPr>
            <a:endParaRPr lang="en-GB" dirty="0"/>
          </a:p>
          <a:p>
            <a:endParaRPr lang="en-GB" dirty="0"/>
          </a:p>
          <a:p>
            <a:pPr marL="253365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22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64804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Graph Blind Source Separation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Summary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major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outcomes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accent5"/>
                </a:solidFill>
              </a:rPr>
              <a:t>Problems and </a:t>
            </a:r>
            <a:r>
              <a:rPr lang="de-DE" dirty="0" err="1">
                <a:solidFill>
                  <a:schemeClr val="accent5"/>
                </a:solidFill>
              </a:rPr>
              <a:t>future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research</a:t>
            </a:r>
            <a:endParaRPr lang="de-DE" dirty="0">
              <a:solidFill>
                <a:schemeClr val="accent5"/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0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BSS </a:t>
            </a:r>
            <a:r>
              <a:rPr lang="de-DE" dirty="0" err="1"/>
              <a:t>Results</a:t>
            </a:r>
            <a:br>
              <a:rPr lang="de-DE" dirty="0"/>
            </a:br>
            <a:r>
              <a:rPr lang="de-DE" sz="2400" b="0" dirty="0">
                <a:solidFill>
                  <a:schemeClr val="accent5"/>
                </a:solidFill>
              </a:rPr>
              <a:t>Clean </a:t>
            </a:r>
            <a:r>
              <a:rPr lang="de-DE" sz="2400" b="0" dirty="0" err="1">
                <a:solidFill>
                  <a:schemeClr val="accent5"/>
                </a:solidFill>
              </a:rPr>
              <a:t>data</a:t>
            </a:r>
            <a:endParaRPr lang="de-DE" sz="2400" b="0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154995"/>
          </a:xfrm>
        </p:spPr>
        <p:txBody>
          <a:bodyPr/>
          <a:lstStyle/>
          <a:p>
            <a:r>
              <a:rPr lang="de-DE" dirty="0"/>
              <a:t>Standard </a:t>
            </a:r>
            <a:r>
              <a:rPr lang="de-DE" dirty="0" err="1"/>
              <a:t>signals</a:t>
            </a:r>
            <a:r>
              <a:rPr lang="de-DE" dirty="0"/>
              <a:t> (Cos, </a:t>
            </a:r>
            <a:r>
              <a:rPr lang="de-DE" dirty="0" err="1"/>
              <a:t>Rect</a:t>
            </a:r>
            <a:r>
              <a:rPr lang="de-DE" dirty="0"/>
              <a:t>, ECG, Saw)</a:t>
            </a:r>
          </a:p>
          <a:p>
            <a:r>
              <a:rPr lang="de-DE" dirty="0"/>
              <a:t>Clean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PowerICA</a:t>
            </a:r>
            <a:r>
              <a:rPr lang="de-DE" dirty="0"/>
              <a:t> (1000 </a:t>
            </a:r>
            <a:r>
              <a:rPr lang="de-DE" dirty="0" err="1"/>
              <a:t>samples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9CB70D-0AC1-448D-9E65-88FD18B4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4" y="4293100"/>
            <a:ext cx="4407913" cy="3305935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1C1D37F-0412-403C-99CE-06773F686EE5}"/>
              </a:ext>
            </a:extLst>
          </p:cNvPr>
          <p:cNvSpPr/>
          <p:nvPr/>
        </p:nvSpPr>
        <p:spPr>
          <a:xfrm rot="20173507">
            <a:off x="5415947" y="479495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60507F1-8B29-4E87-AF89-98BC2AE6E617}"/>
              </a:ext>
            </a:extLst>
          </p:cNvPr>
          <p:cNvSpPr/>
          <p:nvPr/>
        </p:nvSpPr>
        <p:spPr>
          <a:xfrm rot="1484299">
            <a:off x="5430392" y="6353792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22CA136-021F-42F2-852B-C36091A81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82" y="3397795"/>
            <a:ext cx="3549511" cy="266213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05FA0B2-3F60-4E49-BB64-06E765AEE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81" y="6323389"/>
            <a:ext cx="3549512" cy="26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57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and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Problems: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Low Breakdown </a:t>
            </a:r>
            <a:r>
              <a:rPr lang="de-DE" dirty="0" err="1"/>
              <a:t>point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High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Sample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ICA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Graph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Covariance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in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</a:t>
            </a:r>
            <a:r>
              <a:rPr lang="de-DE" dirty="0" err="1"/>
              <a:t>problematic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Time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real time EEG </a:t>
            </a:r>
            <a:r>
              <a:rPr lang="de-DE" dirty="0" err="1"/>
              <a:t>analysis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Future </a:t>
            </a:r>
            <a:r>
              <a:rPr lang="de-DE" dirty="0" err="1">
                <a:solidFill>
                  <a:schemeClr val="accent5"/>
                </a:solidFill>
              </a:rPr>
              <a:t>research</a:t>
            </a:r>
            <a:r>
              <a:rPr lang="de-DE" dirty="0">
                <a:solidFill>
                  <a:schemeClr val="accent5"/>
                </a:solidFill>
              </a:rPr>
              <a:t>:</a:t>
            </a:r>
          </a:p>
          <a:p>
            <a:r>
              <a:rPr lang="de-DE" dirty="0"/>
              <a:t>Robust </a:t>
            </a:r>
            <a:r>
              <a:rPr lang="de-DE" dirty="0" err="1"/>
              <a:t>whitening</a:t>
            </a:r>
            <a:r>
              <a:rPr lang="de-DE" dirty="0"/>
              <a:t> / </a:t>
            </a:r>
            <a:r>
              <a:rPr lang="de-DE" dirty="0" err="1"/>
              <a:t>preprocessing</a:t>
            </a:r>
            <a:r>
              <a:rPr lang="de-DE" dirty="0"/>
              <a:t> </a:t>
            </a:r>
          </a:p>
          <a:p>
            <a:r>
              <a:rPr lang="de-DE" dirty="0" err="1"/>
              <a:t>Incorporate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and </a:t>
            </a:r>
            <a:r>
              <a:rPr lang="de-DE" dirty="0" err="1"/>
              <a:t>outlier</a:t>
            </a:r>
            <a:r>
              <a:rPr lang="de-DE" dirty="0"/>
              <a:t> in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ICA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/>
              <a:t>Find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estimation</a:t>
            </a:r>
            <a:endParaRPr lang="de-DE" dirty="0"/>
          </a:p>
          <a:p>
            <a:r>
              <a:rPr lang="de-DE" dirty="0"/>
              <a:t>Robust </a:t>
            </a:r>
            <a:r>
              <a:rPr lang="de-DE" dirty="0" err="1"/>
              <a:t>covariance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in high </a:t>
            </a:r>
            <a:r>
              <a:rPr lang="de-DE" dirty="0" err="1"/>
              <a:t>dimensions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846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96BFACF-1B17-4014-B1B9-718D4D29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GB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A6DC90E-3F67-4578-B3D8-DD926790A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79" y="2283194"/>
            <a:ext cx="4773242" cy="65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0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BSS </a:t>
            </a:r>
            <a:r>
              <a:rPr lang="de-DE" dirty="0" err="1"/>
              <a:t>Results</a:t>
            </a:r>
            <a:br>
              <a:rPr lang="de-DE" dirty="0"/>
            </a:br>
            <a:r>
              <a:rPr lang="de-DE" sz="2400" b="0" dirty="0">
                <a:solidFill>
                  <a:schemeClr val="accent5"/>
                </a:solidFill>
              </a:rPr>
              <a:t>Clean </a:t>
            </a:r>
            <a:r>
              <a:rPr lang="de-DE" sz="2400" b="0" dirty="0" err="1">
                <a:solidFill>
                  <a:schemeClr val="accent5"/>
                </a:solidFill>
              </a:rPr>
              <a:t>data</a:t>
            </a:r>
            <a:endParaRPr lang="de-DE" sz="2400" b="0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154995"/>
          </a:xfrm>
        </p:spPr>
        <p:txBody>
          <a:bodyPr/>
          <a:lstStyle/>
          <a:p>
            <a:r>
              <a:rPr lang="de-DE" dirty="0"/>
              <a:t>Standard </a:t>
            </a:r>
            <a:r>
              <a:rPr lang="de-DE" dirty="0" err="1"/>
              <a:t>signals</a:t>
            </a:r>
            <a:r>
              <a:rPr lang="de-DE" dirty="0"/>
              <a:t> (Cos, </a:t>
            </a:r>
            <a:r>
              <a:rPr lang="de-DE" dirty="0" err="1"/>
              <a:t>Rect</a:t>
            </a:r>
            <a:r>
              <a:rPr lang="de-DE" dirty="0"/>
              <a:t>, ECG, Saw)</a:t>
            </a:r>
          </a:p>
          <a:p>
            <a:r>
              <a:rPr lang="de-DE" dirty="0"/>
              <a:t>Clean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PowerICA</a:t>
            </a:r>
            <a:r>
              <a:rPr lang="de-DE" dirty="0"/>
              <a:t> (1000 </a:t>
            </a:r>
            <a:r>
              <a:rPr lang="de-DE" dirty="0" err="1"/>
              <a:t>samples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9CB70D-0AC1-448D-9E65-88FD18B4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4" y="4293100"/>
            <a:ext cx="4407913" cy="3305935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1C1D37F-0412-403C-99CE-06773F686EE5}"/>
              </a:ext>
            </a:extLst>
          </p:cNvPr>
          <p:cNvSpPr/>
          <p:nvPr/>
        </p:nvSpPr>
        <p:spPr>
          <a:xfrm rot="20173507">
            <a:off x="5415947" y="479495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60507F1-8B29-4E87-AF89-98BC2AE6E617}"/>
              </a:ext>
            </a:extLst>
          </p:cNvPr>
          <p:cNvSpPr/>
          <p:nvPr/>
        </p:nvSpPr>
        <p:spPr>
          <a:xfrm rot="1484299">
            <a:off x="5430392" y="6353792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22CA136-021F-42F2-852B-C36091A81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82" y="3397795"/>
            <a:ext cx="3549511" cy="266213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05FA0B2-3F60-4E49-BB64-06E765AEE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81" y="6323389"/>
            <a:ext cx="3549512" cy="2662134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B395D889-7218-4C8E-90D3-1BAC9686CD9F}"/>
              </a:ext>
            </a:extLst>
          </p:cNvPr>
          <p:cNvSpPr/>
          <p:nvPr/>
        </p:nvSpPr>
        <p:spPr>
          <a:xfrm>
            <a:off x="398297" y="3281742"/>
            <a:ext cx="11899303" cy="570378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482511-FD25-474C-9862-0AF7997C6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813" y="3195023"/>
            <a:ext cx="4407913" cy="587721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1C0FC8B-F6E5-4BB4-B96A-FEDC5A3F25EC}"/>
              </a:ext>
            </a:extLst>
          </p:cNvPr>
          <p:cNvSpPr txBox="1"/>
          <p:nvPr/>
        </p:nvSpPr>
        <p:spPr>
          <a:xfrm>
            <a:off x="8296918" y="4252071"/>
            <a:ext cx="759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0,4</a:t>
            </a:r>
            <a:endParaRPr lang="en-GB" sz="1800" dirty="0">
              <a:solidFill>
                <a:srgbClr val="C00000"/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2C598EE-5607-45B6-BA5C-FFB33B20CFB6}"/>
              </a:ext>
            </a:extLst>
          </p:cNvPr>
          <p:cNvCxnSpPr>
            <a:cxnSpLocks/>
          </p:cNvCxnSpPr>
          <p:nvPr/>
        </p:nvCxnSpPr>
        <p:spPr>
          <a:xfrm>
            <a:off x="4278668" y="4436737"/>
            <a:ext cx="401825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73B6222-939A-46A4-A4C7-F99497032EC9}"/>
              </a:ext>
            </a:extLst>
          </p:cNvPr>
          <p:cNvSpPr txBox="1"/>
          <p:nvPr/>
        </p:nvSpPr>
        <p:spPr>
          <a:xfrm>
            <a:off x="8295822" y="5073310"/>
            <a:ext cx="759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0,19</a:t>
            </a:r>
            <a:endParaRPr lang="en-GB" sz="1800" dirty="0">
              <a:solidFill>
                <a:srgbClr val="C00000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3BCB4D7-C0DC-448F-98A8-60AAF24D7331}"/>
              </a:ext>
            </a:extLst>
          </p:cNvPr>
          <p:cNvCxnSpPr>
            <a:cxnSpLocks/>
          </p:cNvCxnSpPr>
          <p:nvPr/>
        </p:nvCxnSpPr>
        <p:spPr>
          <a:xfrm>
            <a:off x="4268916" y="5257976"/>
            <a:ext cx="4028002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7451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BSS </a:t>
            </a:r>
            <a:r>
              <a:rPr lang="de-DE" dirty="0" err="1"/>
              <a:t>Results</a:t>
            </a:r>
            <a:br>
              <a:rPr lang="de-DE" dirty="0"/>
            </a:br>
            <a:r>
              <a:rPr lang="de-DE" sz="2400" b="0" dirty="0" err="1">
                <a:solidFill>
                  <a:schemeClr val="accent5"/>
                </a:solidFill>
              </a:rPr>
              <a:t>Noisy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513860"/>
          </a:xfrm>
        </p:spPr>
        <p:txBody>
          <a:bodyPr/>
          <a:lstStyle/>
          <a:p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(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20dB SNR)</a:t>
            </a:r>
          </a:p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E804050-5923-404B-8BEF-20C82293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4" y="4293100"/>
            <a:ext cx="4407913" cy="3305935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66F1465F-8C8B-480C-BE54-92963BC8F23D}"/>
              </a:ext>
            </a:extLst>
          </p:cNvPr>
          <p:cNvSpPr/>
          <p:nvPr/>
        </p:nvSpPr>
        <p:spPr>
          <a:xfrm rot="20173507">
            <a:off x="5415947" y="479495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1D752909-218D-4E71-81D9-AEB8410DE04C}"/>
              </a:ext>
            </a:extLst>
          </p:cNvPr>
          <p:cNvSpPr/>
          <p:nvPr/>
        </p:nvSpPr>
        <p:spPr>
          <a:xfrm rot="1484299">
            <a:off x="5430392" y="6353792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44BB48D-D480-40A8-91D1-264FE464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81" y="2954143"/>
            <a:ext cx="3922364" cy="294177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D21E139-7B42-4D44-ADB3-A408D2A19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81" y="6089431"/>
            <a:ext cx="3922365" cy="29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7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BSS </a:t>
            </a:r>
            <a:r>
              <a:rPr lang="de-DE" dirty="0" err="1"/>
              <a:t>Results</a:t>
            </a:r>
            <a:br>
              <a:rPr lang="de-DE" dirty="0"/>
            </a:br>
            <a:r>
              <a:rPr lang="de-DE" sz="2400" b="0" dirty="0" err="1">
                <a:solidFill>
                  <a:schemeClr val="accent5"/>
                </a:solidFill>
              </a:rPr>
              <a:t>Noisy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513860"/>
          </a:xfrm>
        </p:spPr>
        <p:txBody>
          <a:bodyPr/>
          <a:lstStyle/>
          <a:p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(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20dB SNR)</a:t>
            </a:r>
          </a:p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E804050-5923-404B-8BEF-20C82293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4" y="4293100"/>
            <a:ext cx="4407913" cy="3305935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66F1465F-8C8B-480C-BE54-92963BC8F23D}"/>
              </a:ext>
            </a:extLst>
          </p:cNvPr>
          <p:cNvSpPr/>
          <p:nvPr/>
        </p:nvSpPr>
        <p:spPr>
          <a:xfrm rot="20173507">
            <a:off x="5415947" y="479495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1D752909-218D-4E71-81D9-AEB8410DE04C}"/>
              </a:ext>
            </a:extLst>
          </p:cNvPr>
          <p:cNvSpPr/>
          <p:nvPr/>
        </p:nvSpPr>
        <p:spPr>
          <a:xfrm rot="1484299">
            <a:off x="5430392" y="6353792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44BB48D-D480-40A8-91D1-264FE464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81" y="2954143"/>
            <a:ext cx="3922364" cy="294177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D21E139-7B42-4D44-ADB3-A408D2A19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81" y="6089431"/>
            <a:ext cx="3922365" cy="294177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8167EC1-2EA9-4B4D-9071-7EAF0504415B}"/>
              </a:ext>
            </a:extLst>
          </p:cNvPr>
          <p:cNvSpPr/>
          <p:nvPr/>
        </p:nvSpPr>
        <p:spPr>
          <a:xfrm>
            <a:off x="328642" y="2894665"/>
            <a:ext cx="12063441" cy="613276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E29279-D369-46E5-82C1-E2F5EFA36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501" y="2691143"/>
            <a:ext cx="4827948" cy="643726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FE7A7BD-0020-47DE-BFA9-9A6FC343A814}"/>
              </a:ext>
            </a:extLst>
          </p:cNvPr>
          <p:cNvSpPr txBox="1"/>
          <p:nvPr/>
        </p:nvSpPr>
        <p:spPr>
          <a:xfrm>
            <a:off x="8541661" y="4508714"/>
            <a:ext cx="759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0,38</a:t>
            </a:r>
            <a:endParaRPr lang="en-GB" sz="1800" dirty="0">
              <a:solidFill>
                <a:srgbClr val="C00000"/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3AAD856-2D11-47F9-87B6-8484E0A8AA5B}"/>
              </a:ext>
            </a:extLst>
          </p:cNvPr>
          <p:cNvCxnSpPr>
            <a:cxnSpLocks/>
          </p:cNvCxnSpPr>
          <p:nvPr/>
        </p:nvCxnSpPr>
        <p:spPr>
          <a:xfrm>
            <a:off x="4133953" y="4708290"/>
            <a:ext cx="4429084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7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BSS </a:t>
            </a:r>
            <a:r>
              <a:rPr lang="de-DE" dirty="0" err="1"/>
              <a:t>Results</a:t>
            </a:r>
            <a:br>
              <a:rPr lang="de-DE" dirty="0"/>
            </a:br>
            <a:r>
              <a:rPr lang="de-DE" sz="2400" b="0" dirty="0" err="1">
                <a:solidFill>
                  <a:schemeClr val="accent5"/>
                </a:solidFill>
              </a:rPr>
              <a:t>Outlier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contamination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513860"/>
          </a:xfrm>
        </p:spPr>
        <p:txBody>
          <a:bodyPr>
            <a:normAutofit/>
          </a:bodyPr>
          <a:lstStyle/>
          <a:p>
            <a:r>
              <a:rPr lang="de-DE" dirty="0"/>
              <a:t>Breakdown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large </a:t>
            </a:r>
            <a:r>
              <a:rPr lang="de-DE" dirty="0" err="1"/>
              <a:t>outlier</a:t>
            </a:r>
            <a:r>
              <a:rPr lang="de-DE" dirty="0"/>
              <a:t> (100std)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177C9B2-E3B3-4DFF-A999-604744AF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5" y="4293096"/>
            <a:ext cx="4407913" cy="330593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FAF0862-E1BC-4F42-ADC8-F9A7CDEDBDA8}"/>
              </a:ext>
            </a:extLst>
          </p:cNvPr>
          <p:cNvSpPr/>
          <p:nvPr/>
        </p:nvSpPr>
        <p:spPr>
          <a:xfrm rot="20173507">
            <a:off x="5415948" y="4794954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DCC0275-651D-4E24-B0B0-19A530B0A725}"/>
              </a:ext>
            </a:extLst>
          </p:cNvPr>
          <p:cNvSpPr/>
          <p:nvPr/>
        </p:nvSpPr>
        <p:spPr>
          <a:xfrm rot="1484299">
            <a:off x="5430393" y="635378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C1158D4-0AE9-4028-836D-6DF6E7D4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80" y="6013380"/>
            <a:ext cx="3922365" cy="294177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874E2CC-C338-4603-B091-2D1DDE1F9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80" y="2954143"/>
            <a:ext cx="3922365" cy="29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4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BSS </a:t>
            </a:r>
            <a:r>
              <a:rPr lang="de-DE" dirty="0" err="1"/>
              <a:t>Results</a:t>
            </a:r>
            <a:br>
              <a:rPr lang="de-DE" dirty="0"/>
            </a:br>
            <a:r>
              <a:rPr lang="de-DE" sz="2400" b="0" dirty="0" err="1">
                <a:solidFill>
                  <a:schemeClr val="accent5"/>
                </a:solidFill>
              </a:rPr>
              <a:t>Outlier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contamination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513860"/>
          </a:xfrm>
        </p:spPr>
        <p:txBody>
          <a:bodyPr>
            <a:normAutofit/>
          </a:bodyPr>
          <a:lstStyle/>
          <a:p>
            <a:r>
              <a:rPr lang="de-DE" dirty="0"/>
              <a:t>Breakdown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large </a:t>
            </a:r>
            <a:r>
              <a:rPr lang="de-DE" dirty="0" err="1"/>
              <a:t>outlier</a:t>
            </a:r>
            <a:r>
              <a:rPr lang="de-DE" dirty="0"/>
              <a:t> (100std)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177C9B2-E3B3-4DFF-A999-604744AF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5" y="4293096"/>
            <a:ext cx="4407913" cy="330593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FAF0862-E1BC-4F42-ADC8-F9A7CDEDBDA8}"/>
              </a:ext>
            </a:extLst>
          </p:cNvPr>
          <p:cNvSpPr/>
          <p:nvPr/>
        </p:nvSpPr>
        <p:spPr>
          <a:xfrm rot="20173507">
            <a:off x="5415948" y="4794954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DCC0275-651D-4E24-B0B0-19A530B0A725}"/>
              </a:ext>
            </a:extLst>
          </p:cNvPr>
          <p:cNvSpPr/>
          <p:nvPr/>
        </p:nvSpPr>
        <p:spPr>
          <a:xfrm rot="1484299">
            <a:off x="5430393" y="635378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C1158D4-0AE9-4028-836D-6DF6E7D4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80" y="6013380"/>
            <a:ext cx="3922365" cy="294177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874E2CC-C338-4603-B091-2D1DDE1F9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80" y="2954143"/>
            <a:ext cx="3922365" cy="2941774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3950474E-36F0-4CFC-AD55-5D79DD06BA3F}"/>
              </a:ext>
            </a:extLst>
          </p:cNvPr>
          <p:cNvSpPr/>
          <p:nvPr/>
        </p:nvSpPr>
        <p:spPr>
          <a:xfrm>
            <a:off x="328642" y="2877837"/>
            <a:ext cx="12114720" cy="603398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B877B3-F0EE-410B-9667-7E4ED91B7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29" y="2716157"/>
            <a:ext cx="4646745" cy="619566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B17D615-8EB0-4B6D-964A-6858B0B09952}"/>
              </a:ext>
            </a:extLst>
          </p:cNvPr>
          <p:cNvSpPr txBox="1"/>
          <p:nvPr/>
        </p:nvSpPr>
        <p:spPr>
          <a:xfrm>
            <a:off x="8653275" y="4653696"/>
            <a:ext cx="5333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0,8</a:t>
            </a:r>
            <a:endParaRPr lang="en-GB" sz="1800" dirty="0">
              <a:solidFill>
                <a:srgbClr val="C00000"/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D401D42-5166-41C7-A186-CC9C9659B35C}"/>
              </a:ext>
            </a:extLst>
          </p:cNvPr>
          <p:cNvCxnSpPr>
            <a:cxnSpLocks/>
          </p:cNvCxnSpPr>
          <p:nvPr/>
        </p:nvCxnSpPr>
        <p:spPr>
          <a:xfrm>
            <a:off x="4386876" y="4827247"/>
            <a:ext cx="4266399" cy="22231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1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A614D732-E16C-40DC-86D8-1DEBF827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80" y="3549530"/>
            <a:ext cx="6334555" cy="35631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134EBA8-CB23-46FC-A324-A56406707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6" y="3562429"/>
            <a:ext cx="6334554" cy="35631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BSS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1"/>
            <a:ext cx="12114720" cy="786500"/>
          </a:xfrm>
        </p:spPr>
        <p:txBody>
          <a:bodyPr>
            <a:normAutofit/>
          </a:bodyPr>
          <a:lstStyle/>
          <a:p>
            <a:r>
              <a:rPr lang="de-DE" dirty="0"/>
              <a:t>Also possible </a:t>
            </a:r>
            <a:r>
              <a:rPr lang="de-DE" dirty="0" err="1"/>
              <a:t>for</a:t>
            </a:r>
            <a:r>
              <a:rPr lang="de-DE" dirty="0"/>
              <a:t> semi-</a:t>
            </a:r>
            <a:r>
              <a:rPr lang="de-DE" dirty="0" err="1"/>
              <a:t>synthetic</a:t>
            </a:r>
            <a:r>
              <a:rPr lang="de-DE" dirty="0"/>
              <a:t> EEG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051BA09-AB91-4246-8D3D-D3F41FED6A4F}"/>
              </a:ext>
            </a:extLst>
          </p:cNvPr>
          <p:cNvSpPr/>
          <p:nvPr/>
        </p:nvSpPr>
        <p:spPr>
          <a:xfrm>
            <a:off x="346209" y="3887799"/>
            <a:ext cx="6077031" cy="3085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C959DC3-514C-48EF-AF98-C2E3FB258A4B}"/>
              </a:ext>
            </a:extLst>
          </p:cNvPr>
          <p:cNvSpPr/>
          <p:nvPr/>
        </p:nvSpPr>
        <p:spPr>
          <a:xfrm>
            <a:off x="346209" y="5035581"/>
            <a:ext cx="6077030" cy="308540"/>
          </a:xfrm>
          <a:prstGeom prst="rect">
            <a:avLst/>
          </a:prstGeom>
          <a:noFill/>
          <a:ln>
            <a:solidFill>
              <a:srgbClr val="024C8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DCE8E95-8343-422F-BD06-45AC4B738CB2}"/>
              </a:ext>
            </a:extLst>
          </p:cNvPr>
          <p:cNvSpPr/>
          <p:nvPr/>
        </p:nvSpPr>
        <p:spPr>
          <a:xfrm>
            <a:off x="340908" y="4289413"/>
            <a:ext cx="6082332" cy="308540"/>
          </a:xfrm>
          <a:prstGeom prst="rect">
            <a:avLst/>
          </a:prstGeom>
          <a:noFill/>
          <a:ln>
            <a:solidFill>
              <a:srgbClr val="78D9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B34A116-03AA-42D3-AEC5-8C7F4C30BBE2}"/>
              </a:ext>
            </a:extLst>
          </p:cNvPr>
          <p:cNvSpPr/>
          <p:nvPr/>
        </p:nvSpPr>
        <p:spPr>
          <a:xfrm>
            <a:off x="6541689" y="3887799"/>
            <a:ext cx="6077031" cy="3085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B6CBA63-88D7-4698-9658-2407AECC367E}"/>
              </a:ext>
            </a:extLst>
          </p:cNvPr>
          <p:cNvSpPr/>
          <p:nvPr/>
        </p:nvSpPr>
        <p:spPr>
          <a:xfrm>
            <a:off x="6518083" y="5816372"/>
            <a:ext cx="6077030" cy="308540"/>
          </a:xfrm>
          <a:prstGeom prst="rect">
            <a:avLst/>
          </a:prstGeom>
          <a:noFill/>
          <a:ln>
            <a:solidFill>
              <a:srgbClr val="024C8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797D6E0-D3AB-47E7-9D63-F5C37AB8A10C}"/>
              </a:ext>
            </a:extLst>
          </p:cNvPr>
          <p:cNvSpPr/>
          <p:nvPr/>
        </p:nvSpPr>
        <p:spPr>
          <a:xfrm>
            <a:off x="6518083" y="5035581"/>
            <a:ext cx="6082332" cy="308540"/>
          </a:xfrm>
          <a:prstGeom prst="rect">
            <a:avLst/>
          </a:prstGeom>
          <a:noFill/>
          <a:ln>
            <a:solidFill>
              <a:srgbClr val="78D9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48F6250-EBF9-4A36-A900-F5BDA8B0C3E7}"/>
              </a:ext>
            </a:extLst>
          </p:cNvPr>
          <p:cNvSpPr/>
          <p:nvPr/>
        </p:nvSpPr>
        <p:spPr>
          <a:xfrm>
            <a:off x="176316" y="4668587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29BEDDE-845E-4D91-8157-732DC3F39177}"/>
              </a:ext>
            </a:extLst>
          </p:cNvPr>
          <p:cNvSpPr/>
          <p:nvPr/>
        </p:nvSpPr>
        <p:spPr>
          <a:xfrm>
            <a:off x="6518083" y="4276354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C87985F-0724-4211-AFC8-0C88F4659200}"/>
              </a:ext>
            </a:extLst>
          </p:cNvPr>
          <p:cNvSpPr/>
          <p:nvPr/>
        </p:nvSpPr>
        <p:spPr>
          <a:xfrm>
            <a:off x="6518083" y="4644316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CA61541-0EED-4434-A5FB-AD2807B43208}"/>
              </a:ext>
            </a:extLst>
          </p:cNvPr>
          <p:cNvSpPr/>
          <p:nvPr/>
        </p:nvSpPr>
        <p:spPr>
          <a:xfrm>
            <a:off x="6518083" y="5423178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52B5A99-F80D-4377-A6BB-4705EC25304A}"/>
              </a:ext>
            </a:extLst>
          </p:cNvPr>
          <p:cNvSpPr/>
          <p:nvPr/>
        </p:nvSpPr>
        <p:spPr>
          <a:xfrm>
            <a:off x="6518083" y="6203345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4B2D5F3-FA2E-4D2A-93BA-75C6D4DE5D41}"/>
              </a:ext>
            </a:extLst>
          </p:cNvPr>
          <p:cNvSpPr/>
          <p:nvPr/>
        </p:nvSpPr>
        <p:spPr>
          <a:xfrm>
            <a:off x="196627" y="5440008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19A09A1-7549-418A-9BDC-D737D0524AFB}"/>
              </a:ext>
            </a:extLst>
          </p:cNvPr>
          <p:cNvSpPr/>
          <p:nvPr/>
        </p:nvSpPr>
        <p:spPr>
          <a:xfrm>
            <a:off x="194886" y="5821982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F01604C-E48B-417D-A83E-4CB7DD4129ED}"/>
              </a:ext>
            </a:extLst>
          </p:cNvPr>
          <p:cNvSpPr/>
          <p:nvPr/>
        </p:nvSpPr>
        <p:spPr>
          <a:xfrm>
            <a:off x="194886" y="6208954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03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7" grpId="0" animBg="1"/>
      <p:bldP spid="22" grpId="0" animBg="1"/>
      <p:bldP spid="23" grpId="0" animBg="1"/>
      <p:bldP spid="24" grpId="0" animBg="1"/>
      <p:bldP spid="1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A8472E83-CB23-45E5-9907-78FB74F7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98" y="3679918"/>
            <a:ext cx="6088873" cy="34249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134EBA8-CB23-46FC-A324-A56406707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6" y="3562429"/>
            <a:ext cx="6334554" cy="35631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BSS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1"/>
            <a:ext cx="12114720" cy="786500"/>
          </a:xfrm>
        </p:spPr>
        <p:txBody>
          <a:bodyPr>
            <a:normAutofit/>
          </a:bodyPr>
          <a:lstStyle/>
          <a:p>
            <a:r>
              <a:rPr lang="de-DE" dirty="0" err="1"/>
              <a:t>Artifacts</a:t>
            </a:r>
            <a:r>
              <a:rPr lang="de-DE" dirty="0"/>
              <a:t> </a:t>
            </a:r>
            <a:r>
              <a:rPr lang="de-DE" dirty="0" err="1"/>
              <a:t>clearly</a:t>
            </a:r>
            <a:r>
              <a:rPr lang="de-DE" dirty="0"/>
              <a:t> </a:t>
            </a:r>
            <a:r>
              <a:rPr lang="de-DE" dirty="0" err="1"/>
              <a:t>extractable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23451EA-0746-4531-ADDB-0F0E7CDDE0DE}"/>
              </a:ext>
            </a:extLst>
          </p:cNvPr>
          <p:cNvSpPr/>
          <p:nvPr/>
        </p:nvSpPr>
        <p:spPr>
          <a:xfrm>
            <a:off x="72928" y="3444427"/>
            <a:ext cx="6563484" cy="271515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B09CB87-3E50-4BDF-9164-46B6ED6C47E4}"/>
              </a:ext>
            </a:extLst>
          </p:cNvPr>
          <p:cNvSpPr/>
          <p:nvPr/>
        </p:nvSpPr>
        <p:spPr>
          <a:xfrm>
            <a:off x="159486" y="6581659"/>
            <a:ext cx="6608363" cy="175743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F147FA-9837-40C3-B15F-7770357BCB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22" t="40239" r="4586" b="40824"/>
          <a:stretch/>
        </p:blipFill>
        <p:spPr>
          <a:xfrm>
            <a:off x="1072994" y="7789098"/>
            <a:ext cx="11129743" cy="130723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6A4B761-3C1A-4CE5-87EB-08CD56043B5E}"/>
              </a:ext>
            </a:extLst>
          </p:cNvPr>
          <p:cNvSpPr/>
          <p:nvPr/>
        </p:nvSpPr>
        <p:spPr>
          <a:xfrm>
            <a:off x="250738" y="6193125"/>
            <a:ext cx="6194941" cy="31358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A815BA10-598F-4C35-98B9-4196E36C7A82}"/>
              </a:ext>
            </a:extLst>
          </p:cNvPr>
          <p:cNvSpPr/>
          <p:nvPr/>
        </p:nvSpPr>
        <p:spPr>
          <a:xfrm>
            <a:off x="6400800" y="3499165"/>
            <a:ext cx="6268671" cy="15552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4BE93DF6-ABB5-474D-92D3-55C595CB4878}"/>
              </a:ext>
            </a:extLst>
          </p:cNvPr>
          <p:cNvSpPr/>
          <p:nvPr/>
        </p:nvSpPr>
        <p:spPr>
          <a:xfrm>
            <a:off x="6532929" y="5752553"/>
            <a:ext cx="6085791" cy="1243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77CAFB8-29A4-48BE-AA1D-92CCAB3D6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125" r="-993" b="16012"/>
          <a:stretch/>
        </p:blipFill>
        <p:spPr>
          <a:xfrm>
            <a:off x="732363" y="6996548"/>
            <a:ext cx="11696470" cy="885313"/>
          </a:xfrm>
          <a:prstGeom prst="rect">
            <a:avLst/>
          </a:prstGeom>
        </p:spPr>
      </p:pic>
      <p:sp>
        <p:nvSpPr>
          <p:cNvPr id="44" name="Rechteck 43">
            <a:extLst>
              <a:ext uri="{FF2B5EF4-FFF2-40B4-BE49-F238E27FC236}">
                <a16:creationId xmlns:a16="http://schemas.microsoft.com/office/drawing/2014/main" id="{402E46EC-DCF9-4787-880B-3C8CF8A4BCAC}"/>
              </a:ext>
            </a:extLst>
          </p:cNvPr>
          <p:cNvSpPr/>
          <p:nvPr/>
        </p:nvSpPr>
        <p:spPr>
          <a:xfrm>
            <a:off x="859851" y="7008155"/>
            <a:ext cx="11342886" cy="77613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6B9178F-0B42-4337-BEF7-EECD75C9EC30}"/>
              </a:ext>
            </a:extLst>
          </p:cNvPr>
          <p:cNvCxnSpPr>
            <a:cxnSpLocks/>
          </p:cNvCxnSpPr>
          <p:nvPr/>
        </p:nvCxnSpPr>
        <p:spPr>
          <a:xfrm>
            <a:off x="250738" y="6506714"/>
            <a:ext cx="609113" cy="501441"/>
          </a:xfrm>
          <a:prstGeom prst="lin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78A0890C-364F-4867-9E9B-2C0341196885}"/>
              </a:ext>
            </a:extLst>
          </p:cNvPr>
          <p:cNvSpPr/>
          <p:nvPr/>
        </p:nvSpPr>
        <p:spPr>
          <a:xfrm>
            <a:off x="6580598" y="5054445"/>
            <a:ext cx="6088873" cy="698108"/>
          </a:xfrm>
          <a:prstGeom prst="rect">
            <a:avLst/>
          </a:prstGeom>
          <a:noFill/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F8013EF-986E-4B0C-A0B2-58C487C19F1B}"/>
              </a:ext>
            </a:extLst>
          </p:cNvPr>
          <p:cNvSpPr/>
          <p:nvPr/>
        </p:nvSpPr>
        <p:spPr>
          <a:xfrm>
            <a:off x="883107" y="7881860"/>
            <a:ext cx="11319630" cy="1077015"/>
          </a:xfrm>
          <a:prstGeom prst="rect">
            <a:avLst/>
          </a:prstGeom>
          <a:noFill/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94C4DFB-DE31-4762-BCC5-712B381E19D3}"/>
              </a:ext>
            </a:extLst>
          </p:cNvPr>
          <p:cNvCxnSpPr/>
          <p:nvPr/>
        </p:nvCxnSpPr>
        <p:spPr>
          <a:xfrm flipH="1">
            <a:off x="12202737" y="5752553"/>
            <a:ext cx="466734" cy="3206322"/>
          </a:xfrm>
          <a:prstGeom prst="line">
            <a:avLst/>
          </a:prstGeom>
          <a:ln w="22225">
            <a:solidFill>
              <a:srgbClr val="00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6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5" grpId="0" animBg="1"/>
      <p:bldP spid="7" grpId="0" animBg="1"/>
      <p:bldP spid="42" grpId="0" animBg="1"/>
      <p:bldP spid="43" grpId="0" animBg="1"/>
      <p:bldP spid="44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Präsentation - EMK">
  <a:themeElements>
    <a:clrScheme name="TUD a">
      <a:dk1>
        <a:srgbClr val="000000"/>
      </a:dk1>
      <a:lt1>
        <a:srgbClr val="FFFFFF"/>
      </a:lt1>
      <a:dk2>
        <a:srgbClr val="004E8A"/>
      </a:dk2>
      <a:lt2>
        <a:srgbClr val="E6001A"/>
      </a:lt2>
      <a:accent1>
        <a:srgbClr val="243572"/>
      </a:accent1>
      <a:accent2>
        <a:srgbClr val="009D81"/>
      </a:accent2>
      <a:accent3>
        <a:srgbClr val="7FAB16"/>
      </a:accent3>
      <a:accent4>
        <a:srgbClr val="FDCA00"/>
      </a:accent4>
      <a:accent5>
        <a:srgbClr val="EC6500"/>
      </a:accent5>
      <a:accent6>
        <a:srgbClr val="B90F22"/>
      </a:accent6>
      <a:hlink>
        <a:srgbClr val="0000FF"/>
      </a:hlink>
      <a:folHlink>
        <a:srgbClr val="80008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Vorlage - EMK.pptx" id="{4D76869D-944C-4F0F-8EFD-42CD9503ADA4}" vid="{16630AF7-B2FA-4E27-9332-4B1A2EFFDAE9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Vorlage - EMK</Template>
  <TotalTime>0</TotalTime>
  <Words>781</Words>
  <Application>Microsoft Office PowerPoint</Application>
  <PresentationFormat>A3-Papier (297 x 420 mm)</PresentationFormat>
  <Paragraphs>115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Systemschrift Normal</vt:lpstr>
      <vt:lpstr>Wingdings</vt:lpstr>
      <vt:lpstr>Präsentation - EMK</vt:lpstr>
      <vt:lpstr>Overview</vt:lpstr>
      <vt:lpstr>Graph BSS Results Clean data</vt:lpstr>
      <vt:lpstr>Graph BSS Results Clean data</vt:lpstr>
      <vt:lpstr>Graph BSS Results Noisy data</vt:lpstr>
      <vt:lpstr>Graph BSS Results Noisy data</vt:lpstr>
      <vt:lpstr>Graph BSS Results Outlier contamination </vt:lpstr>
      <vt:lpstr>Graph BSS Results Outlier contamination </vt:lpstr>
      <vt:lpstr>Graph BSS Results</vt:lpstr>
      <vt:lpstr>Graph BSS Results</vt:lpstr>
      <vt:lpstr>Graph BSS Results</vt:lpstr>
      <vt:lpstr>Overview</vt:lpstr>
      <vt:lpstr>Summary of major outcomes</vt:lpstr>
      <vt:lpstr>Summary of major outcomes Question 1: What is ICA?</vt:lpstr>
      <vt:lpstr>Summary of major outcomes Question 2: How to compare algorithms?</vt:lpstr>
      <vt:lpstr>Summary of major outcomes Question 3: Which algorithm performs best? What happens with noise or outlier?</vt:lpstr>
      <vt:lpstr>Summary of major outcomes Question 4: How to robustify? </vt:lpstr>
      <vt:lpstr>Summary of major outcomes Question 5: What is Graph Signal processing / Graph BSS?</vt:lpstr>
      <vt:lpstr>Summary of major outcomes Question 6: Outcomes of Graph BSS?</vt:lpstr>
      <vt:lpstr>Overview</vt:lpstr>
      <vt:lpstr>Problems and future research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Bahnkantenregelung</dc:title>
  <dc:creator>yt.tyde@googlemail.com</dc:creator>
  <cp:lastModifiedBy>Ch Apfel</cp:lastModifiedBy>
  <cp:revision>1171</cp:revision>
  <cp:lastPrinted>2016-08-30T11:31:30Z</cp:lastPrinted>
  <dcterms:created xsi:type="dcterms:W3CDTF">2014-10-29T08:05:14Z</dcterms:created>
  <dcterms:modified xsi:type="dcterms:W3CDTF">2021-02-13T16:35:06Z</dcterms:modified>
</cp:coreProperties>
</file>