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26" r:id="rId2"/>
    <p:sldId id="389" r:id="rId3"/>
    <p:sldId id="409" r:id="rId4"/>
    <p:sldId id="420" r:id="rId5"/>
    <p:sldId id="384" r:id="rId6"/>
    <p:sldId id="410" r:id="rId7"/>
    <p:sldId id="411" r:id="rId8"/>
    <p:sldId id="412" r:id="rId9"/>
    <p:sldId id="413" r:id="rId10"/>
    <p:sldId id="414" r:id="rId11"/>
    <p:sldId id="423" r:id="rId12"/>
    <p:sldId id="415" r:id="rId13"/>
    <p:sldId id="416" r:id="rId14"/>
    <p:sldId id="417" r:id="rId15"/>
    <p:sldId id="418" r:id="rId16"/>
    <p:sldId id="425" r:id="rId17"/>
  </p:sldIdLst>
  <p:sldSz cx="12801600" cy="9601200" type="A3"/>
  <p:notesSz cx="10234613" cy="14663738"/>
  <p:defaultTextStyle>
    <a:defPPr>
      <a:defRPr lang="de-DE"/>
    </a:defPPr>
    <a:lvl1pPr marL="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7865" userDrawn="1">
          <p15:clr>
            <a:srgbClr val="A4A3A4"/>
          </p15:clr>
        </p15:guide>
        <p15:guide id="4" orient="horz" pos="12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619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230"/>
    <a:srgbClr val="005C9C"/>
    <a:srgbClr val="78D900"/>
    <a:srgbClr val="4E8F00"/>
    <a:srgbClr val="004E8A"/>
    <a:srgbClr val="FFFFFF"/>
    <a:srgbClr val="1F77B4"/>
    <a:srgbClr val="D9D9D9"/>
    <a:srgbClr val="7F7F7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64" autoAdjust="0"/>
    <p:restoredTop sz="77528" autoAdjust="0"/>
  </p:normalViewPr>
  <p:slideViewPr>
    <p:cSldViewPr snapToGrid="0" snapToObjects="1">
      <p:cViewPr varScale="1">
        <p:scale>
          <a:sx n="48" d="100"/>
          <a:sy n="48" d="100"/>
        </p:scale>
        <p:origin x="1387" y="38"/>
      </p:cViewPr>
      <p:guideLst>
        <p:guide pos="7865"/>
        <p:guide orient="horz" pos="1278"/>
      </p:guideLst>
    </p:cSldViewPr>
  </p:slideViewPr>
  <p:outlineViewPr>
    <p:cViewPr>
      <p:scale>
        <a:sx n="33" d="100"/>
        <a:sy n="33" d="100"/>
      </p:scale>
      <p:origin x="0" y="-4680"/>
    </p:cViewPr>
  </p:outlineViewPr>
  <p:notesTextViewPr>
    <p:cViewPr>
      <p:scale>
        <a:sx n="170" d="100"/>
        <a:sy n="17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480" y="-2726"/>
      </p:cViewPr>
      <p:guideLst>
        <p:guide orient="horz" pos="4619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53496" y="519343"/>
            <a:ext cx="9708194" cy="728095"/>
          </a:xfrm>
          <a:prstGeom prst="rect">
            <a:avLst/>
          </a:prstGeom>
        </p:spPr>
        <p:txBody>
          <a:bodyPr vert="horz" lIns="142235" tIns="71117" rIns="142235" bIns="71117" rtlCol="0"/>
          <a:lstStyle>
            <a:lvl1pPr algn="l">
              <a:defRPr sz="19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253497" y="824837"/>
            <a:ext cx="1349926" cy="422600"/>
          </a:xfrm>
          <a:prstGeom prst="rect">
            <a:avLst/>
          </a:prstGeom>
        </p:spPr>
        <p:txBody>
          <a:bodyPr vert="horz" lIns="142235" tIns="71117" rIns="142235" bIns="71117" rtlCol="0"/>
          <a:lstStyle>
            <a:lvl1pPr algn="r">
              <a:defRPr sz="1900"/>
            </a:lvl1pPr>
          </a:lstStyle>
          <a:p>
            <a:fld id="{27F97E59-91B5-4A6A-BDF9-57AB2B9A2806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53497" y="13928006"/>
            <a:ext cx="8886583" cy="399688"/>
          </a:xfrm>
          <a:prstGeom prst="rect">
            <a:avLst/>
          </a:prstGeom>
        </p:spPr>
        <p:txBody>
          <a:bodyPr vert="horz" lIns="142235" tIns="71117" rIns="142235" bIns="71117" rtlCol="0" anchor="b"/>
          <a:lstStyle>
            <a:lvl1pPr algn="l">
              <a:defRPr sz="1900"/>
            </a:lvl1pPr>
          </a:lstStyle>
          <a:p>
            <a:r>
              <a:rPr lang="de-DE"/>
              <a:t>Institut EMK  |  FG Mikrotechnik + Elektromechanische Systeme  |  **Vorname Name**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9140081" y="13928006"/>
            <a:ext cx="696523" cy="399688"/>
          </a:xfrm>
          <a:prstGeom prst="rect">
            <a:avLst/>
          </a:prstGeom>
        </p:spPr>
        <p:txBody>
          <a:bodyPr vert="horz" lIns="142235" tIns="71117" rIns="142235" bIns="71117" rtlCol="0" anchor="b"/>
          <a:lstStyle>
            <a:lvl1pPr algn="r">
              <a:defRPr sz="1900"/>
            </a:lvl1pPr>
          </a:lstStyle>
          <a:p>
            <a:fld id="{96E5A285-BE45-47F0-8590-D9310884C6FC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750" y="577897"/>
            <a:ext cx="1385938" cy="669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4295" y="287675"/>
            <a:ext cx="9668393" cy="231666"/>
          </a:xfrm>
          <a:prstGeom prst="rect">
            <a:avLst/>
          </a:prstGeom>
          <a:solidFill>
            <a:srgbClr val="004E8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2235" tIns="71117" rIns="142235" bIns="71117" anchor="ctr"/>
          <a:lstStyle/>
          <a:p>
            <a:endParaRPr lang="de-DE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84295" y="577895"/>
            <a:ext cx="9668393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2235" tIns="71117" rIns="142235" bIns="71117"/>
          <a:lstStyle/>
          <a:p>
            <a:endParaRPr lang="de-DE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81930" y="1247436"/>
            <a:ext cx="966839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2235" tIns="71117" rIns="142235" bIns="71117"/>
          <a:lstStyle/>
          <a:p>
            <a:endParaRPr lang="de-DE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81930" y="13928006"/>
            <a:ext cx="966839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2235" tIns="71117" rIns="142235" bIns="7111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861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22:55:48.265"/>
    </inkml:context>
    <inkml:brush xml:id="br0">
      <inkml:brushProperty name="width" value="0.4" units="cm"/>
      <inkml:brushProperty name="height" value="0.8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1,'1'0,"1"1,2 1,0 2,1 3,0 2,-1 1,1 1,-1 0,1 0,-1-1,-1 0,1 0,-2-2,-1-1,0-1,-1-1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22:55:55.63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42,'1'0,"1"-1,2-1,2-1,0-2,3 1,-1 0,1 0,0 0,-2 1,0-1,0 0,-2 2,0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22:55:57.93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142 124,'5'-2,"-1"1,0-1,0 0,0 0,0 0,0 0,-1-1,6-4,-1-1,-28 21,9-5,0 0,-1 0,1-2,-24 10,35-15,0-1,0 0,0 0,0 0,0 0,-1 0,1 1,0-1,0 0,0 0,-1 0,1 0,0 0,0 0,0 0,-1 0,1 0,0 0,0 0,0 0,-1 0,1 0,0 0,0 0,0 0,-1 0,1 0,0 0,0 0,0 0,-1-1,1 1,0 0,0 0,0 0,0 0,0 0,-1 0,1-1,0 1,0 0,0 0,0 0,0 0,0-1,0 1,-1 0,1 0,0 0,0-1,0 1,0 0,6-15,14-12,-6 13,1 2,0 0,1 0,24-12,-114 87,60-54,2-1,24-13,172-85,-225 114,14-6,-2-1,0-1,-1-2,-33 10,63-23,0-1,0 0,0 0,-1 1,1-1,0 0,-1 0,1 0,0 0,0 0,-1 1,1-1,0 0,-1 0,1 0,0 0,0 0,-1 0,1 0,0 0,-1 0,1 0,0 0,-1 0,1 0,0 0,-1-1,1 1,0 0,0 0,-1 0,1 0,0 0,0-1,-1 1,1 0,0 0,0-1,-1 1,1 0,0 0,0-1,0 1,-1-1,11-13,21-14,-21 21,1 0,-1 1,1 0,1 1,-1 0,1 1,21-5,-80 42,45-32,-20 11,-1 0,-46 15,69-27,0 0,0 0,0 0,0 1,0-1,0 0,0 0,0 0,-1 0,1 0,0 0,0 0,0 0,0 0,0 0,0 0,-1 0,1 0,0 0,0 0,0 0,0 0,0 0,0 0,-1 0,1 0,0 0,0 0,0 0,0 0,0 0,0 0,0 0,-1-1,1 1,0 0,0 0,0 0,0 0,0 0,0 0,0 0,0 0,0-1,0 1,0 0,0 0,-1 0,1 0,0 0,0 0,0 0,0-1,0 1,0 0,0 0,0 0,0 0,0 0,0 0,0-1,1 1,-1 0,0 0,0 0,8-13,14-12,-3 8,1 2,1 1,41-23,-105 79,11-16,-1-1,-69 39,103-68,13-11,20-16,-2 12,-18 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22:56:01.66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479 297,'-1'13,"2"3,-1-16,1 0,-1-1,1 1,0 0,-1 0,1-1,-1 1,1 0,-1-1,1 1,-1-1,1 1,-1-1,1 1,-1-1,0 1,1-1,-1 1,0-1,1 0,-1 1,0-1,0 1,0-1,1 0,-1 0,59-115,-59 116,0-1,0 1,0 0,0-1,0 1,0 0,0-1,0 1,0 0,1 0,-1-1,0 1,0 0,0 0,1-1,-1 1,0 0,0 0,1-1,-1 1,0 0,0 0,1 0,-1 0,0 0,1-1,-1 1,0 0,0 0,1 0,-1 0,0 0,1 0,-1 0,1 0,1 12,-4 20,-4 3,-1 0,-2-1,-14 35,26-77,1 1,-1 0,1 0,1 1,-1-1,8-7,-16 37,-18 44,90-285,-84 313,11-74,-8 27,20-101,-6 42,6-32,-4 39,-1 26,-4 16,1-28,0 0,1 1,0-1,0 1,1-1,5 19,-3-30,3-10,2-12,6-40,-5 23,26-73,-25 97,-10 17,1-1,-1 0,0 0,0 0,1 0,-1 0,0 1,1-1,-1 0,0 0,0 1,1-1,-1 0,0 0,0 1,0-1,0 0,1 0,-1 1,0-1,0 0,0 1,0-1,0 0,0 1,0-1,0 0,0 1,0-1,0 1,2 37,-8 22,-2-1,-27 100,28-140,3-26,3-34,1 34,2-285,-5 270,3 22,0-1,0 1,-1 0,1 0,0 0,0 0,0 0,-1 0,1 0,0 0,0 0,0 0,0 0,-1 0,1 0,0 0,0 0,0 0,-1 0,1 0,0 0,0 1,0-1,0 0,-1 0,1 0,0 0,0 0,0 0,0 1,0-1,-1 0,1 0,0 0,0 0,0 0,0 1,0-1,0 0,0 0,0 0,0 1,0-1,0 0,-1 0,1 0,0 0,1 1,-17 42,12-32,-23 65,-4-1,-45 80,56-125,19-29,1-1,0 0,-1 1,1-1,0 0,0 1,-1-1,1 0,0 0,-1 0,1 1,-1-1,1 0,0 0,-1 0,1 0,-1 1,1-1,0 0,-1 0,1 0,-1 0,1 0,-1 0,1 0,-1 0,1-1,-1 0,0 1,1-1,-1 0,1 0,-1 0,1 1,0-1,-1 0,1 0,0 0,0 0,-1 0,1 1,0-1,0 0,0 0,0-1,1-265,3 128,-5 117,-2 37,0 9,-12 52,-3-1,-55 141,62-195,11-21,-1 0,1 0,0 0,0 0,-1 0,1 0,0-1,0 1,0 0,-1 0,1 0,0 0,0 0,-1 0,1 0,0 0,0-1,0 1,0 0,-1 0,1 0,0 0,0-1,0 1,0 0,0 0,-1 0,1-1,0 1,0 0,0 0,0 0,0-1,0 1,0 0,0 0,0-1,0 1,0 0,0 0,0 0,0-1,0 1,-1-46,1 37,2-95,-1-126,-4 217,-4 23,-9 35,12-33,-15 39,-2-1,-2 0,-3-2,-1-1,-43 56,69-102,0 0,1 0,-1 0,0 0,0 0,0 0,0 0,0 0,0-1,0 1,0 0,-1-1,-1 2,3-2,0 0,-1 0,1 0,0-1,-1 1,1 0,0 0,-1 0,1 0,0-1,0 1,-1 0,1 0,0 0,0-1,-1 1,1 0,0 0,0-1,0 1,0 0,-1 0,1-1,0 1,0 0,0-1,0 1,0 0,0-1,0 1,0 0,0-1,0 1,2-44,0 29,1-73,19-178,-18 243,-4 36,-4 36,-8 12,-2 0,-39 106,73-226,13-39,-27 84,1-2,0-1,1 2,1-1,18-25,-27 41,1-1,-1 1,0 0,0 0,0-1,0 1,1 0,-1 0,0-1,0 1,1 0,-1 0,0 0,1-1,-1 1,0 0,0 0,1 0,-1 0,0 0,1 0,-1 0,0-1,1 1,-1 0,0 0,1 0,-1 0,0 0,1 1,-1-1,0 0,1 0,-1 0,0 0,1 0,-1 0,0 1,0-1,1 0,-1 0,0 0,0 1,1-1,-1 0,0 0,0 0,1 1,-1-1,0 0,0 1,0-1,0 0,0 1,1-1,-1 0,0 1,0-1,0 0,0 0,0 1,0-1,0 0,0 1,0-1,0 0,0 1,-1-1,3 28,-2-27,-2 30,-10 51,2-18,37-124,-4-17,-3 11,37-84,-56 148,-1 0,1 1,-1-1,1 1,0-1,-1 1,1-1,0 1,0 0,0-1,0 1,1 0,-1 0,0 0,3-2,-3 3,-1 1,1-1,-1 1,1 0,-1-1,0 1,1 0,-1-1,0 1,1 0,-1-1,0 1,0 0,1 0,-1-1,0 1,0 0,0 0,0-1,0 1,0 0,-1 1,-4 60,-6 12,-38 128,52-252,-3 47,4-29,13-48,-33 129,-2 1,-3-2,-2-1,-1-1,-32 45,54-89,2-1,-1-1,1 1,0-1,0 1,-1-1,1 1,0-1,-1 1,1-1,-1 1,1-1,0 0,-1 1,1-1,-1 0,1 1,-1-1,1 0,-1 0,0 0,1 1,-1-1,1 0,-1 0,1 0,-1 0,-1 0,-1-2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22:56:03.42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43 63,'-2'7,"0"1,0 0,-1-1,0 1,0-1,-8 12,8-14,3-5,0 0,0 0,0 0,0 0,0 0,0 0,0 0,0-1,0 1,0 0,0 0,0 0,0 0,0 0,0 0,-1 0,1 0,0 0,0 0,0 0,0-1,0 1,0 0,0 0,0 0,-1 0,1 0,0 0,0 0,0 0,0 0,0 0,0 0,0 0,-1 0,1 0,0 0,0 0,0 0,0 0,0 0,0 0,0 0,0 1,-1-1,1 0,0 0,0 0,0 0,0 0,0 0,0 0,0 0,0 0,0 0,0 0,0 1,0-1,-1 0,1 0,0 0,0 0,0 0,0 0,0 0,0 1,0-1,-2-15,0-19,2 20,-1 16,-1 24,0-2,4-41,-1 1,0 0,2 0,0 1,7-24,-10 39,0-1,0 1,0 0,0 0,1 0,-1 0,0 0,0 0,0 0,0-1,0 1,0 0,0 0,0 0,0 0,0 0,1 0,-1 0,0 0,0 0,0 0,0 0,0-1,0 1,0 0,1 0,-1 0,0 0,0 0,0 0,0 0,0 0,0 0,1 0,-1 0,0 0,0 0,0 0,0 1,0-1,0 0,1 0,-1 0,0 0,0 0,0 0,0 0,0 0,0 0,0 0,8 10,7 17,-12-22,0 1,-1-1,1 0,0 0,0-1,0 1,6 6,-9-12,1 1,-1 0,1-1,-1 1,0-1,1 1,-1 0,0-1,0 1,1-1,-1 1,0-1,0 1,0-1,1 1,-1-1,0 1,0-1,0 0,0 1,0-1,0 1,0-1,0 1,0-1,-1 1,1-1,0 0,0-21,-1 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22:56:12.45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22:56:13.48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22:56:14.26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434998" cy="733187"/>
          </a:xfrm>
          <a:prstGeom prst="rect">
            <a:avLst/>
          </a:prstGeom>
        </p:spPr>
        <p:txBody>
          <a:bodyPr vert="horz" lIns="142235" tIns="71117" rIns="142235" bIns="71117" rtlCol="0"/>
          <a:lstStyle>
            <a:lvl1pPr algn="l">
              <a:defRPr sz="19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797248" y="2"/>
            <a:ext cx="4434998" cy="733187"/>
          </a:xfrm>
          <a:prstGeom prst="rect">
            <a:avLst/>
          </a:prstGeom>
        </p:spPr>
        <p:txBody>
          <a:bodyPr vert="horz" lIns="142235" tIns="71117" rIns="142235" bIns="71117" rtlCol="0"/>
          <a:lstStyle>
            <a:lvl1pPr algn="r">
              <a:defRPr sz="1900"/>
            </a:lvl1pPr>
          </a:lstStyle>
          <a:p>
            <a:fld id="{2AC824AE-FCB7-45E4-9E30-440BA1D0EB46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52563" y="1100138"/>
            <a:ext cx="7329487" cy="5497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42235" tIns="71117" rIns="142235" bIns="71117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023462" y="6965275"/>
            <a:ext cx="8187690" cy="6598682"/>
          </a:xfrm>
          <a:prstGeom prst="rect">
            <a:avLst/>
          </a:prstGeom>
        </p:spPr>
        <p:txBody>
          <a:bodyPr vert="horz" lIns="142235" tIns="71117" rIns="142235" bIns="71117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13928008"/>
            <a:ext cx="4434998" cy="733187"/>
          </a:xfrm>
          <a:prstGeom prst="rect">
            <a:avLst/>
          </a:prstGeom>
        </p:spPr>
        <p:txBody>
          <a:bodyPr vert="horz" lIns="142235" tIns="71117" rIns="142235" bIns="71117" rtlCol="0" anchor="b"/>
          <a:lstStyle>
            <a:lvl1pPr algn="l">
              <a:defRPr sz="19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797248" y="13928008"/>
            <a:ext cx="4434998" cy="733187"/>
          </a:xfrm>
          <a:prstGeom prst="rect">
            <a:avLst/>
          </a:prstGeom>
        </p:spPr>
        <p:txBody>
          <a:bodyPr vert="horz" lIns="142235" tIns="71117" rIns="142235" bIns="71117" rtlCol="0" anchor="b"/>
          <a:lstStyle>
            <a:lvl1pPr algn="r">
              <a:defRPr sz="1900"/>
            </a:lvl1pPr>
          </a:lstStyle>
          <a:p>
            <a:fld id="{F67FF89E-6E98-44FE-9350-B39EE48E6D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07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As Korbinian </a:t>
            </a:r>
            <a:r>
              <a:rPr lang="de-DE" dirty="0" err="1"/>
              <a:t>pointed</a:t>
            </a:r>
            <a:r>
              <a:rPr lang="de-DE" dirty="0"/>
              <a:t> out: </a:t>
            </a: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observe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deficits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,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cloesly</a:t>
            </a:r>
            <a:r>
              <a:rPr lang="de-DE" dirty="0"/>
              <a:t>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assumptions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ICA in </a:t>
            </a:r>
            <a:r>
              <a:rPr lang="de-DE" dirty="0" err="1"/>
              <a:t>general</a:t>
            </a:r>
            <a:endParaRPr lang="fr-FR" dirty="0"/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fr-FR" dirty="0"/>
              <a:t>1. The </a:t>
            </a:r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dirty="0" err="1"/>
              <a:t>struggled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numbers</a:t>
            </a:r>
            <a:r>
              <a:rPr lang="fr-FR" dirty="0"/>
              <a:t> of observations of the </a:t>
            </a:r>
            <a:r>
              <a:rPr lang="fr-FR" dirty="0" err="1"/>
              <a:t>signals</a:t>
            </a:r>
            <a:r>
              <a:rPr lang="fr-FR" dirty="0"/>
              <a:t>, </a:t>
            </a:r>
            <a:r>
              <a:rPr lang="fr-FR" dirty="0" err="1"/>
              <a:t>needed</a:t>
            </a:r>
            <a:r>
              <a:rPr lang="fr-FR" dirty="0"/>
              <a:t> at least 5000 to </a:t>
            </a:r>
            <a:r>
              <a:rPr lang="fr-FR" dirty="0" err="1"/>
              <a:t>perform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</a:t>
            </a:r>
            <a:r>
              <a:rPr lang="fr-FR" dirty="0" err="1"/>
              <a:t>consistently</a:t>
            </a:r>
            <a:endParaRPr lang="fr-FR" dirty="0"/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fr-FR" dirty="0"/>
              <a:t>2. </a:t>
            </a:r>
            <a:r>
              <a:rPr lang="fr-FR" dirty="0" err="1"/>
              <a:t>can’t</a:t>
            </a:r>
            <a:r>
              <a:rPr lang="fr-FR" dirty="0"/>
              <a:t> </a:t>
            </a:r>
            <a:r>
              <a:rPr lang="fr-FR" dirty="0" err="1"/>
              <a:t>recover</a:t>
            </a:r>
            <a:r>
              <a:rPr lang="fr-FR" dirty="0"/>
              <a:t> more </a:t>
            </a:r>
            <a:r>
              <a:rPr lang="fr-FR" dirty="0" err="1"/>
              <a:t>than</a:t>
            </a:r>
            <a:r>
              <a:rPr lang="fr-FR" dirty="0"/>
              <a:t> one </a:t>
            </a:r>
            <a:r>
              <a:rPr lang="fr-FR" dirty="0" err="1"/>
              <a:t>gaussian</a:t>
            </a:r>
            <a:r>
              <a:rPr lang="fr-FR" dirty="0"/>
              <a:t> signal</a:t>
            </a: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fr-FR" dirty="0"/>
              <a:t>3. If  SNR &lt; 20dB, the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failures</a:t>
            </a:r>
            <a:r>
              <a:rPr lang="fr-FR" dirty="0"/>
              <a:t> </a:t>
            </a:r>
            <a:r>
              <a:rPr lang="fr-FR" dirty="0" err="1"/>
              <a:t>increases</a:t>
            </a:r>
            <a:endParaRPr lang="fr-FR" dirty="0"/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fr-FR" dirty="0"/>
              <a:t>4. </a:t>
            </a:r>
            <a:r>
              <a:rPr lang="fr-FR" dirty="0" err="1"/>
              <a:t>Early</a:t>
            </a:r>
            <a:r>
              <a:rPr lang="fr-FR" dirty="0"/>
              <a:t> Breakdown for a single </a:t>
            </a:r>
            <a:r>
              <a:rPr lang="fr-FR" dirty="0" err="1"/>
              <a:t>outlier</a:t>
            </a:r>
            <a:r>
              <a:rPr lang="fr-FR" dirty="0"/>
              <a:t> </a:t>
            </a:r>
            <a:r>
              <a:rPr lang="fr-FR" dirty="0" err="1"/>
              <a:t>already</a:t>
            </a:r>
            <a:endParaRPr lang="fr-F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dirty="0" err="1"/>
              <a:t>Raises</a:t>
            </a:r>
            <a:r>
              <a:rPr lang="fr-FR" dirty="0"/>
              <a:t> the Question: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approaches</a:t>
            </a:r>
            <a:r>
              <a:rPr lang="fr-FR" dirty="0"/>
              <a:t> to ICA are </a:t>
            </a:r>
            <a:r>
              <a:rPr lang="fr-FR" dirty="0" err="1"/>
              <a:t>there</a:t>
            </a:r>
            <a:r>
              <a:rPr lang="fr-FR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FF89E-6E98-44FE-9350-B39EE48E6D7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521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As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, </a:t>
            </a:r>
            <a:r>
              <a:rPr lang="de-DE" dirty="0" err="1"/>
              <a:t>having</a:t>
            </a:r>
            <a:r>
              <a:rPr lang="de-DE" dirty="0"/>
              <a:t> additional </a:t>
            </a:r>
            <a:r>
              <a:rPr lang="de-DE" dirty="0" err="1"/>
              <a:t>connections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will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linear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propagated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incident</a:t>
            </a:r>
            <a:r>
              <a:rPr lang="de-DE" dirty="0"/>
              <a:t> </a:t>
            </a:r>
            <a:r>
              <a:rPr lang="de-DE" dirty="0" err="1"/>
              <a:t>edges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node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shifted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0 and </a:t>
            </a:r>
            <a:r>
              <a:rPr lang="de-DE" dirty="0" err="1"/>
              <a:t>node</a:t>
            </a:r>
            <a:r>
              <a:rPr lang="de-DE" dirty="0"/>
              <a:t> 2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Graph </a:t>
            </a:r>
            <a:r>
              <a:rPr lang="de-DE" dirty="0" err="1"/>
              <a:t>autocorrelation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FF89E-6E98-44FE-9350-B39EE48E6D7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327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Analog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sample </a:t>
            </a:r>
            <a:r>
              <a:rPr lang="de-DE" dirty="0" err="1"/>
              <a:t>autocorrelation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equals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sample </a:t>
            </a:r>
            <a:r>
              <a:rPr lang="de-DE" dirty="0" err="1"/>
              <a:t>covariance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centered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beforehand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zero</a:t>
            </a:r>
            <a:r>
              <a:rPr lang="de-DE" dirty="0"/>
              <a:t> </a:t>
            </a:r>
            <a:r>
              <a:rPr lang="de-DE" dirty="0" err="1"/>
              <a:t>mean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autocorrelation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Signals X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signals</a:t>
            </a:r>
            <a:r>
              <a:rPr lang="de-DE" dirty="0"/>
              <a:t> X at a lag k, </a:t>
            </a:r>
            <a:r>
              <a:rPr lang="de-DE" dirty="0" err="1"/>
              <a:t>meaning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shifted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k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graph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in </a:t>
            </a:r>
            <a:r>
              <a:rPr lang="de-DE" dirty="0" err="1"/>
              <a:t>mind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k = 0 </a:t>
            </a:r>
            <a:r>
              <a:rPr lang="de-DE" dirty="0" err="1"/>
              <a:t>our</a:t>
            </a:r>
            <a:r>
              <a:rPr lang="de-DE" dirty="0"/>
              <a:t> Shift Operator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Identity </a:t>
            </a:r>
            <a:r>
              <a:rPr lang="de-DE" dirty="0" err="1"/>
              <a:t>matrix</a:t>
            </a:r>
            <a:r>
              <a:rPr lang="de-DE" dirty="0"/>
              <a:t> and </a:t>
            </a:r>
            <a:r>
              <a:rPr lang="de-DE" dirty="0" err="1"/>
              <a:t>we</a:t>
            </a:r>
            <a:r>
              <a:rPr lang="de-DE" dirty="0"/>
              <a:t> end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sample </a:t>
            </a:r>
            <a:r>
              <a:rPr lang="de-DE" dirty="0" err="1"/>
              <a:t>autocorrelation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This shift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Graph,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additional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follow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just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-graph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Having </a:t>
            </a:r>
            <a:r>
              <a:rPr lang="de-DE" dirty="0" err="1"/>
              <a:t>this</a:t>
            </a:r>
            <a:r>
              <a:rPr lang="de-DE" dirty="0"/>
              <a:t> additional Information,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 </a:t>
            </a:r>
            <a:r>
              <a:rPr lang="de-DE" dirty="0" err="1"/>
              <a:t>decorrelation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seperate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signals</a:t>
            </a:r>
            <a:r>
              <a:rPr lang="de-DE" dirty="0"/>
              <a:t>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FF89E-6E98-44FE-9350-B39EE48E6D7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050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That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do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finding</a:t>
            </a:r>
            <a:r>
              <a:rPr lang="de-DE" dirty="0"/>
              <a:t> a </a:t>
            </a:r>
            <a:r>
              <a:rPr lang="de-DE" dirty="0" err="1"/>
              <a:t>matrix</a:t>
            </a:r>
            <a:r>
              <a:rPr lang="de-DE" dirty="0"/>
              <a:t> W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diagonalizes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autocorrelation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asssume</a:t>
            </a:r>
            <a:r>
              <a:rPr lang="de-DE" dirty="0"/>
              <a:t> </a:t>
            </a:r>
            <a:r>
              <a:rPr lang="de-DE" dirty="0" err="1"/>
              <a:t>whitened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Then</a:t>
            </a:r>
            <a:r>
              <a:rPr lang="de-DE" dirty="0"/>
              <a:t>, W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estimate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Solution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Source Separation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This Method,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noteworthy</a:t>
            </a:r>
            <a:r>
              <a:rPr lang="de-DE" dirty="0"/>
              <a:t> </a:t>
            </a:r>
            <a:r>
              <a:rPr lang="de-DE" dirty="0" err="1"/>
              <a:t>advantages</a:t>
            </a:r>
            <a:r>
              <a:rPr lang="de-DE" dirty="0"/>
              <a:t>:</a:t>
            </a: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Unlike</a:t>
            </a:r>
            <a:r>
              <a:rPr lang="de-DE" dirty="0"/>
              <a:t> ICA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presume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signals</a:t>
            </a:r>
            <a:r>
              <a:rPr lang="de-DE" dirty="0"/>
              <a:t>, </a:t>
            </a:r>
            <a:r>
              <a:rPr lang="de-DE" dirty="0" err="1"/>
              <a:t>meaning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gaussian</a:t>
            </a:r>
            <a:r>
              <a:rPr lang="de-DE" dirty="0"/>
              <a:t> </a:t>
            </a:r>
            <a:r>
              <a:rPr lang="de-DE" dirty="0" err="1"/>
              <a:t>signals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endParaRPr lang="de-DE" dirty="0"/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de-DE" dirty="0"/>
              <a:t>The sample </a:t>
            </a:r>
            <a:r>
              <a:rPr lang="de-DE" dirty="0" err="1"/>
              <a:t>sizes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, (</a:t>
            </a:r>
            <a:r>
              <a:rPr lang="de-DE" dirty="0" err="1"/>
              <a:t>performs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1000 </a:t>
            </a:r>
            <a:r>
              <a:rPr lang="de-DE" dirty="0" err="1"/>
              <a:t>samples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)</a:t>
            </a: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numerous</a:t>
            </a:r>
            <a:r>
              <a:rPr lang="de-DE" dirty="0"/>
              <a:t> </a:t>
            </a:r>
            <a:r>
              <a:rPr lang="de-DE" dirty="0" err="1"/>
              <a:t>underlying</a:t>
            </a:r>
            <a:r>
              <a:rPr lang="de-DE" dirty="0"/>
              <a:t> network </a:t>
            </a:r>
            <a:r>
              <a:rPr lang="de-DE" dirty="0" err="1"/>
              <a:t>topologies</a:t>
            </a:r>
            <a:r>
              <a:rPr lang="de-DE" dirty="0"/>
              <a:t> in real </a:t>
            </a:r>
            <a:r>
              <a:rPr lang="de-DE" dirty="0" err="1"/>
              <a:t>world</a:t>
            </a:r>
            <a:r>
              <a:rPr lang="de-DE" dirty="0"/>
              <a:t> </a:t>
            </a:r>
            <a:r>
              <a:rPr lang="de-DE" dirty="0" err="1"/>
              <a:t>problems</a:t>
            </a:r>
            <a:endParaRPr lang="fr-F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dirty="0" err="1"/>
              <a:t>However</a:t>
            </a:r>
            <a:r>
              <a:rPr lang="fr-FR" dirty="0"/>
              <a:t>, </a:t>
            </a:r>
            <a:r>
              <a:rPr lang="fr-FR" dirty="0" err="1"/>
              <a:t>these</a:t>
            </a:r>
            <a:r>
              <a:rPr lang="fr-FR" dirty="0"/>
              <a:t> graph structures are </a:t>
            </a:r>
            <a:r>
              <a:rPr lang="fr-FR" dirty="0" err="1"/>
              <a:t>most</a:t>
            </a:r>
            <a:r>
              <a:rPr lang="fr-FR" dirty="0"/>
              <a:t> of the time not </a:t>
            </a:r>
            <a:r>
              <a:rPr lang="fr-FR" dirty="0" err="1"/>
              <a:t>directly</a:t>
            </a:r>
            <a:r>
              <a:rPr lang="fr-FR" dirty="0"/>
              <a:t> </a:t>
            </a:r>
            <a:r>
              <a:rPr lang="fr-FR" dirty="0" err="1"/>
              <a:t>available</a:t>
            </a:r>
            <a:r>
              <a:rPr lang="fr-FR" dirty="0"/>
              <a:t> and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inferred</a:t>
            </a:r>
            <a:r>
              <a:rPr lang="fr-FR" dirty="0"/>
              <a:t> by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method</a:t>
            </a:r>
            <a:endParaRPr lang="fr-F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dirty="0" err="1"/>
              <a:t>Therefore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major </a:t>
            </a:r>
            <a:r>
              <a:rPr lang="fr-FR" dirty="0" err="1"/>
              <a:t>disadvantage</a:t>
            </a:r>
            <a:r>
              <a:rPr lang="fr-FR" dirty="0"/>
              <a:t>, </a:t>
            </a:r>
            <a:r>
              <a:rPr lang="fr-FR" dirty="0" err="1"/>
              <a:t>that</a:t>
            </a:r>
            <a:r>
              <a:rPr lang="fr-FR" dirty="0"/>
              <a:t> the performance of the </a:t>
            </a:r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highly</a:t>
            </a:r>
            <a:r>
              <a:rPr lang="fr-FR" dirty="0"/>
              <a:t> </a:t>
            </a:r>
            <a:r>
              <a:rPr lang="fr-FR" dirty="0" err="1"/>
              <a:t>dependent</a:t>
            </a:r>
            <a:r>
              <a:rPr lang="fr-FR" dirty="0"/>
              <a:t> on </a:t>
            </a:r>
            <a:r>
              <a:rPr lang="fr-FR" dirty="0" err="1"/>
              <a:t>accurate</a:t>
            </a:r>
            <a:r>
              <a:rPr lang="fr-FR" dirty="0"/>
              <a:t> graph estimations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FF89E-6E98-44FE-9350-B39EE48E6D7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531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Comparing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shortcomings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PowerICA</a:t>
            </a:r>
            <a:r>
              <a:rPr lang="de-DE" dirty="0"/>
              <a:t> </a:t>
            </a:r>
            <a:r>
              <a:rPr lang="de-DE" dirty="0" err="1"/>
              <a:t>adressed</a:t>
            </a:r>
            <a:r>
              <a:rPr lang="de-DE" dirty="0"/>
              <a:t> </a:t>
            </a:r>
            <a:r>
              <a:rPr lang="de-DE" dirty="0" err="1"/>
              <a:t>earlier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seems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complement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So the Question </a:t>
            </a:r>
            <a:r>
              <a:rPr lang="fr-FR" dirty="0" err="1"/>
              <a:t>is</a:t>
            </a:r>
            <a:r>
              <a:rPr lang="fr-FR" dirty="0"/>
              <a:t>, how do </a:t>
            </a:r>
            <a:r>
              <a:rPr lang="fr-FR" dirty="0" err="1"/>
              <a:t>we</a:t>
            </a:r>
            <a:r>
              <a:rPr lang="fr-FR" dirty="0"/>
              <a:t> combine </a:t>
            </a:r>
            <a:r>
              <a:rPr lang="fr-FR" dirty="0" err="1"/>
              <a:t>them</a:t>
            </a:r>
            <a:r>
              <a:rPr lang="fr-FR" dirty="0"/>
              <a:t>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FF89E-6E98-44FE-9350-B39EE48E6D7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071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Jari Miettinens </a:t>
            </a:r>
            <a:r>
              <a:rPr lang="de-DE" dirty="0" err="1"/>
              <a:t>group</a:t>
            </a:r>
            <a:r>
              <a:rPr lang="de-DE" dirty="0"/>
              <a:t> at Aalto </a:t>
            </a:r>
            <a:r>
              <a:rPr lang="de-DE" dirty="0" err="1"/>
              <a:t>considers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objective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of</a:t>
            </a:r>
            <a:endParaRPr lang="de-DE" dirty="0"/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de-DE" dirty="0"/>
              <a:t>An ICA </a:t>
            </a:r>
            <a:r>
              <a:rPr lang="de-DE" dirty="0" err="1"/>
              <a:t>objective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chose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PowerICA</a:t>
            </a:r>
            <a:r>
              <a:rPr lang="fr-FR" dirty="0"/>
              <a:t>, </a:t>
            </a:r>
            <a:r>
              <a:rPr lang="fr-FR" dirty="0" err="1"/>
              <a:t>that</a:t>
            </a:r>
            <a:r>
              <a:rPr lang="fr-FR" dirty="0"/>
              <a:t> tries to </a:t>
            </a:r>
            <a:r>
              <a:rPr lang="fr-FR" dirty="0" err="1"/>
              <a:t>separate</a:t>
            </a:r>
            <a:r>
              <a:rPr lang="fr-FR" dirty="0"/>
              <a:t> the </a:t>
            </a:r>
            <a:r>
              <a:rPr lang="fr-FR" dirty="0" err="1"/>
              <a:t>signals</a:t>
            </a:r>
            <a:r>
              <a:rPr lang="fr-FR" dirty="0"/>
              <a:t> by </a:t>
            </a:r>
            <a:r>
              <a:rPr lang="fr-FR" dirty="0" err="1"/>
              <a:t>maximizing</a:t>
            </a:r>
            <a:r>
              <a:rPr lang="fr-FR" dirty="0"/>
              <a:t> non-</a:t>
            </a:r>
            <a:r>
              <a:rPr lang="fr-FR" dirty="0" err="1"/>
              <a:t>Gaussianity</a:t>
            </a:r>
            <a:endParaRPr lang="fr-FR" dirty="0"/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fr-FR" dirty="0"/>
              <a:t>The Graph </a:t>
            </a:r>
            <a:r>
              <a:rPr lang="fr-FR" dirty="0" err="1"/>
              <a:t>decorrelation</a:t>
            </a:r>
            <a:r>
              <a:rPr lang="fr-FR" dirty="0"/>
              <a:t> objective,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diagonalization</a:t>
            </a:r>
            <a:r>
              <a:rPr lang="fr-FR" dirty="0"/>
              <a:t> process of the graph </a:t>
            </a:r>
            <a:r>
              <a:rPr lang="fr-FR" dirty="0" err="1"/>
              <a:t>autocorrelation</a:t>
            </a:r>
            <a:endParaRPr lang="fr-F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simply</a:t>
            </a:r>
            <a:r>
              <a:rPr lang="fr-FR" dirty="0"/>
              <a:t>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up as </a:t>
            </a:r>
            <a:r>
              <a:rPr lang="fr-FR" dirty="0" err="1"/>
              <a:t>they</a:t>
            </a:r>
            <a:r>
              <a:rPr lang="fr-FR" dirty="0"/>
              <a:t> are, but by </a:t>
            </a:r>
            <a:r>
              <a:rPr lang="fr-FR" dirty="0" err="1"/>
              <a:t>introducing</a:t>
            </a:r>
            <a:r>
              <a:rPr lang="fr-FR" dirty="0"/>
              <a:t> a new </a:t>
            </a:r>
            <a:r>
              <a:rPr lang="fr-FR" dirty="0" err="1"/>
              <a:t>parameter</a:t>
            </a:r>
            <a:r>
              <a:rPr lang="fr-FR" dirty="0"/>
              <a:t> lambda, </a:t>
            </a:r>
            <a:r>
              <a:rPr lang="fr-FR" dirty="0" err="1"/>
              <a:t>that</a:t>
            </a:r>
            <a:r>
              <a:rPr lang="fr-FR" dirty="0"/>
              <a:t> balances the </a:t>
            </a:r>
            <a:r>
              <a:rPr lang="fr-FR" dirty="0" err="1"/>
              <a:t>two</a:t>
            </a:r>
            <a:r>
              <a:rPr lang="fr-FR" dirty="0"/>
              <a:t> objective </a:t>
            </a:r>
            <a:r>
              <a:rPr lang="fr-FR" dirty="0" err="1"/>
              <a:t>functions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arrive at the composite objective </a:t>
            </a:r>
            <a:r>
              <a:rPr lang="fr-FR" dirty="0" err="1"/>
              <a:t>function</a:t>
            </a:r>
            <a:endParaRPr lang="fr-F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dirty="0"/>
              <a:t>And how </a:t>
            </a:r>
            <a:r>
              <a:rPr lang="fr-FR" dirty="0" err="1"/>
              <a:t>this</a:t>
            </a:r>
            <a:r>
              <a:rPr lang="fr-FR" dirty="0"/>
              <a:t> concept </a:t>
            </a:r>
            <a:r>
              <a:rPr lang="fr-FR" dirty="0" err="1"/>
              <a:t>fared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hear</a:t>
            </a:r>
            <a:r>
              <a:rPr lang="fr-FR" dirty="0"/>
              <a:t> by Christian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FF89E-6E98-44FE-9350-B39EE48E6D79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616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2010 a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Helmholtz Research Center </a:t>
            </a:r>
            <a:r>
              <a:rPr lang="de-DE" dirty="0" err="1"/>
              <a:t>came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theory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Signal Separation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10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/>
              <a:t>later</a:t>
            </a:r>
            <a:r>
              <a:rPr lang="de-DE" dirty="0"/>
              <a:t> - &gt; Aalto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Esa </a:t>
            </a:r>
            <a:r>
              <a:rPr lang="de-DE" dirty="0" err="1"/>
              <a:t>Ollila</a:t>
            </a:r>
            <a:r>
              <a:rPr lang="de-DE" dirty="0"/>
              <a:t> and Jari Miettinen </a:t>
            </a:r>
            <a:r>
              <a:rPr lang="de-DE" dirty="0" err="1"/>
              <a:t>came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combine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Method </a:t>
            </a:r>
            <a:r>
              <a:rPr lang="de-DE" dirty="0" err="1"/>
              <a:t>with</a:t>
            </a:r>
            <a:r>
              <a:rPr lang="de-DE" dirty="0"/>
              <a:t> non-</a:t>
            </a:r>
            <a:r>
              <a:rPr lang="de-DE" dirty="0" err="1"/>
              <a:t>Gaussianity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ICA </a:t>
            </a:r>
            <a:r>
              <a:rPr lang="de-DE" dirty="0" err="1"/>
              <a:t>by</a:t>
            </a:r>
            <a:r>
              <a:rPr lang="de-DE" dirty="0"/>
              <a:t>:</a:t>
            </a: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Maximizing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Non-</a:t>
            </a:r>
            <a:r>
              <a:rPr lang="de-DE" dirty="0" err="1"/>
              <a:t>Gaussianity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and</a:t>
            </a:r>
          </a:p>
          <a:p>
            <a:pPr marL="92583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FF89E-6E98-44FE-9350-B39EE48E6D7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449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2010 a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Helmholtz Research Center </a:t>
            </a:r>
            <a:r>
              <a:rPr lang="de-DE" dirty="0" err="1"/>
              <a:t>came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theory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Signal Separation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10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/>
              <a:t>later</a:t>
            </a:r>
            <a:r>
              <a:rPr lang="de-DE" dirty="0"/>
              <a:t> - &gt; Aalto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Esa </a:t>
            </a:r>
            <a:r>
              <a:rPr lang="de-DE" dirty="0" err="1"/>
              <a:t>Ollila</a:t>
            </a:r>
            <a:r>
              <a:rPr lang="de-DE" dirty="0"/>
              <a:t> and Jari Miettinen </a:t>
            </a:r>
            <a:r>
              <a:rPr lang="de-DE" dirty="0" err="1"/>
              <a:t>came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combine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Method </a:t>
            </a:r>
            <a:r>
              <a:rPr lang="de-DE" dirty="0" err="1"/>
              <a:t>with</a:t>
            </a:r>
            <a:r>
              <a:rPr lang="de-DE" dirty="0"/>
              <a:t> non-</a:t>
            </a:r>
            <a:r>
              <a:rPr lang="de-DE" dirty="0" err="1"/>
              <a:t>Gaussianity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ICA </a:t>
            </a:r>
            <a:r>
              <a:rPr lang="de-DE" dirty="0" err="1"/>
              <a:t>by</a:t>
            </a:r>
            <a:r>
              <a:rPr lang="de-DE" dirty="0"/>
              <a:t>:</a:t>
            </a: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Non-</a:t>
            </a:r>
            <a:r>
              <a:rPr lang="de-DE" dirty="0" err="1"/>
              <a:t>Gaussianity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and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network </a:t>
            </a:r>
            <a:r>
              <a:rPr lang="de-DE" dirty="0" err="1"/>
              <a:t>topology</a:t>
            </a:r>
            <a:endParaRPr lang="de-DE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At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sounds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appealing</a:t>
            </a:r>
            <a:r>
              <a:rPr lang="de-DE" dirty="0"/>
              <a:t>, but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ask</a:t>
            </a:r>
            <a:r>
              <a:rPr lang="de-DE" dirty="0"/>
              <a:t>: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graphs</a:t>
            </a:r>
            <a:r>
              <a:rPr lang="de-DE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FF89E-6E98-44FE-9350-B39EE48E6D7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678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following</a:t>
            </a:r>
            <a:r>
              <a:rPr lang="de-DE" dirty="0"/>
              <a:t>: A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FF89E-6E98-44FE-9350-B39EE48E6D7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923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Firs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all: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vertices</a:t>
            </a:r>
            <a:r>
              <a:rPr lang="de-DE" dirty="0"/>
              <a:t>/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edges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a </a:t>
            </a:r>
            <a:r>
              <a:rPr lang="de-DE" b="1" dirty="0"/>
              <a:t>Graph</a:t>
            </a: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de-DE" b="0" dirty="0"/>
              <a:t>The </a:t>
            </a:r>
            <a:r>
              <a:rPr lang="de-DE" b="0" dirty="0" err="1"/>
              <a:t>edges</a:t>
            </a:r>
            <a:r>
              <a:rPr lang="de-DE" b="0" dirty="0"/>
              <a:t> </a:t>
            </a:r>
            <a:r>
              <a:rPr lang="de-DE" b="0" dirty="0" err="1"/>
              <a:t>represent</a:t>
            </a:r>
            <a:r>
              <a:rPr lang="de-DE" b="0" dirty="0"/>
              <a:t> </a:t>
            </a:r>
            <a:r>
              <a:rPr lang="de-DE" b="0" dirty="0" err="1"/>
              <a:t>some</a:t>
            </a:r>
            <a:r>
              <a:rPr lang="de-DE" b="0" dirty="0"/>
              <a:t> </a:t>
            </a:r>
            <a:r>
              <a:rPr lang="de-DE" b="0" dirty="0" err="1"/>
              <a:t>kind</a:t>
            </a:r>
            <a:r>
              <a:rPr lang="de-DE" b="0" dirty="0"/>
              <a:t> </a:t>
            </a:r>
            <a:r>
              <a:rPr lang="de-DE" b="0" dirty="0" err="1"/>
              <a:t>of</a:t>
            </a:r>
            <a:r>
              <a:rPr lang="de-DE" b="0" dirty="0"/>
              <a:t> </a:t>
            </a:r>
            <a:r>
              <a:rPr lang="de-DE" b="0" dirty="0" err="1"/>
              <a:t>proximity</a:t>
            </a:r>
            <a:r>
              <a:rPr lang="de-DE" b="0" dirty="0"/>
              <a:t> </a:t>
            </a:r>
            <a:r>
              <a:rPr lang="de-DE" b="0" dirty="0" err="1"/>
              <a:t>ore</a:t>
            </a:r>
            <a:r>
              <a:rPr lang="de-DE" b="0" dirty="0"/>
              <a:t> </a:t>
            </a:r>
            <a:r>
              <a:rPr lang="de-DE" b="0" dirty="0" err="1"/>
              <a:t>closeness</a:t>
            </a:r>
            <a:r>
              <a:rPr lang="de-DE" b="0" dirty="0"/>
              <a:t> </a:t>
            </a:r>
            <a:r>
              <a:rPr lang="de-DE" b="0" dirty="0" err="1"/>
              <a:t>of</a:t>
            </a:r>
            <a:r>
              <a:rPr lang="de-DE" b="0" dirty="0"/>
              <a:t> </a:t>
            </a:r>
            <a:r>
              <a:rPr lang="de-DE" b="0" dirty="0" err="1"/>
              <a:t>the</a:t>
            </a:r>
            <a:r>
              <a:rPr lang="de-DE" b="0" dirty="0"/>
              <a:t> </a:t>
            </a:r>
            <a:r>
              <a:rPr lang="de-DE" b="0" dirty="0" err="1"/>
              <a:t>nodes</a:t>
            </a:r>
            <a:endParaRPr lang="de-DE" b="0" dirty="0"/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de-DE" b="0" dirty="0" err="1"/>
              <a:t>Example</a:t>
            </a:r>
            <a:r>
              <a:rPr lang="de-DE" b="0" dirty="0"/>
              <a:t> Facebook/Instagram: </a:t>
            </a:r>
            <a:r>
              <a:rPr lang="de-DE" b="0" dirty="0" err="1"/>
              <a:t>Each</a:t>
            </a:r>
            <a:r>
              <a:rPr lang="de-DE" b="0" dirty="0"/>
              <a:t> </a:t>
            </a:r>
            <a:r>
              <a:rPr lang="de-DE" b="0" dirty="0" err="1"/>
              <a:t>member</a:t>
            </a:r>
            <a:r>
              <a:rPr lang="de-DE" b="0" dirty="0"/>
              <a:t> </a:t>
            </a:r>
            <a:r>
              <a:rPr lang="de-DE" b="0" dirty="0" err="1"/>
              <a:t>is</a:t>
            </a:r>
            <a:r>
              <a:rPr lang="de-DE" b="0" dirty="0"/>
              <a:t> a </a:t>
            </a:r>
            <a:r>
              <a:rPr lang="de-DE" b="0" dirty="0" err="1"/>
              <a:t>vertex</a:t>
            </a:r>
            <a:r>
              <a:rPr lang="de-DE" b="0" dirty="0"/>
              <a:t>, </a:t>
            </a:r>
            <a:r>
              <a:rPr lang="de-DE" b="0" dirty="0" err="1"/>
              <a:t>each</a:t>
            </a:r>
            <a:r>
              <a:rPr lang="de-DE" b="0" dirty="0"/>
              <a:t> </a:t>
            </a:r>
            <a:r>
              <a:rPr lang="de-DE" b="0" dirty="0" err="1"/>
              <a:t>friendship</a:t>
            </a:r>
            <a:r>
              <a:rPr lang="de-DE" b="0" dirty="0"/>
              <a:t> </a:t>
            </a:r>
            <a:r>
              <a:rPr lang="de-DE" b="0" dirty="0" err="1"/>
              <a:t>or</a:t>
            </a:r>
            <a:r>
              <a:rPr lang="de-DE" b="0" dirty="0"/>
              <a:t> </a:t>
            </a:r>
            <a:r>
              <a:rPr lang="de-DE" b="0" dirty="0" err="1"/>
              <a:t>follower</a:t>
            </a:r>
            <a:r>
              <a:rPr lang="de-DE" b="0" dirty="0"/>
              <a:t> </a:t>
            </a:r>
            <a:r>
              <a:rPr lang="de-DE" b="0" dirty="0" err="1"/>
              <a:t>is</a:t>
            </a:r>
            <a:r>
              <a:rPr lang="de-DE" b="0" dirty="0"/>
              <a:t> an </a:t>
            </a:r>
            <a:r>
              <a:rPr lang="de-DE" b="0" dirty="0" err="1"/>
              <a:t>edge</a:t>
            </a:r>
            <a:endParaRPr lang="de-DE" b="0" dirty="0"/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fr-FR" b="0" dirty="0" err="1"/>
              <a:t>Edges</a:t>
            </a:r>
            <a:r>
              <a:rPr lang="fr-FR" b="0" dirty="0"/>
              <a:t> </a:t>
            </a:r>
            <a:r>
              <a:rPr lang="fr-FR" b="0" dirty="0" err="1"/>
              <a:t>may</a:t>
            </a:r>
            <a:r>
              <a:rPr lang="fr-FR" b="0" dirty="0"/>
              <a:t> </a:t>
            </a:r>
            <a:r>
              <a:rPr lang="fr-FR" b="0" dirty="0" err="1"/>
              <a:t>be</a:t>
            </a:r>
            <a:r>
              <a:rPr lang="fr-FR" b="0" dirty="0"/>
              <a:t> </a:t>
            </a:r>
            <a:r>
              <a:rPr lang="fr-FR" b="0" dirty="0" err="1"/>
              <a:t>directed</a:t>
            </a:r>
            <a:r>
              <a:rPr lang="fr-FR" b="0" dirty="0"/>
              <a:t> or </a:t>
            </a:r>
            <a:r>
              <a:rPr lang="fr-FR" b="0" dirty="0" err="1"/>
              <a:t>undirected</a:t>
            </a:r>
            <a:r>
              <a:rPr lang="fr-FR" b="0" dirty="0"/>
              <a:t> </a:t>
            </a:r>
          </a:p>
          <a:p>
            <a:pPr marL="1565910" lvl="2" indent="-285750">
              <a:buFont typeface="Arial" panose="020B0604020202020204" pitchFamily="34" charset="0"/>
              <a:buChar char="•"/>
            </a:pPr>
            <a:r>
              <a:rPr lang="fr-FR" b="0" dirty="0" err="1"/>
              <a:t>Undirected</a:t>
            </a:r>
            <a:r>
              <a:rPr lang="fr-FR" b="0" dirty="0"/>
              <a:t>: If I </a:t>
            </a:r>
            <a:r>
              <a:rPr lang="fr-FR" b="0" dirty="0" err="1"/>
              <a:t>am</a:t>
            </a:r>
            <a:r>
              <a:rPr lang="fr-FR" b="0" dirty="0"/>
              <a:t> </a:t>
            </a:r>
            <a:r>
              <a:rPr lang="fr-FR" b="0" dirty="0" err="1"/>
              <a:t>friends</a:t>
            </a:r>
            <a:r>
              <a:rPr lang="fr-FR" b="0" dirty="0"/>
              <a:t> </a:t>
            </a:r>
            <a:r>
              <a:rPr lang="fr-FR" b="0" dirty="0" err="1"/>
              <a:t>with</a:t>
            </a:r>
            <a:r>
              <a:rPr lang="fr-FR" b="0" dirty="0"/>
              <a:t> </a:t>
            </a:r>
            <a:r>
              <a:rPr lang="fr-FR" b="0" dirty="0" err="1"/>
              <a:t>Korbinian</a:t>
            </a:r>
            <a:r>
              <a:rPr lang="fr-FR" b="0" dirty="0"/>
              <a:t> or Felix on Facebook, </a:t>
            </a:r>
            <a:r>
              <a:rPr lang="fr-FR" b="0" dirty="0" err="1"/>
              <a:t>it</a:t>
            </a:r>
            <a:r>
              <a:rPr lang="fr-FR" b="0" dirty="0"/>
              <a:t> </a:t>
            </a:r>
            <a:r>
              <a:rPr lang="fr-FR" b="0" dirty="0" err="1"/>
              <a:t>means</a:t>
            </a:r>
            <a:r>
              <a:rPr lang="fr-FR" b="0" dirty="0"/>
              <a:t> </a:t>
            </a:r>
            <a:r>
              <a:rPr lang="fr-FR" b="0" dirty="0" err="1"/>
              <a:t>they</a:t>
            </a:r>
            <a:r>
              <a:rPr lang="fr-FR" b="0" dirty="0"/>
              <a:t> are </a:t>
            </a:r>
            <a:r>
              <a:rPr lang="fr-FR" b="0" dirty="0" err="1"/>
              <a:t>also</a:t>
            </a:r>
            <a:r>
              <a:rPr lang="fr-FR" b="0" dirty="0"/>
              <a:t> </a:t>
            </a:r>
            <a:r>
              <a:rPr lang="fr-FR" b="0" dirty="0" err="1"/>
              <a:t>friends</a:t>
            </a:r>
            <a:r>
              <a:rPr lang="fr-FR" b="0" dirty="0"/>
              <a:t> </a:t>
            </a:r>
            <a:r>
              <a:rPr lang="fr-FR" b="0" dirty="0" err="1"/>
              <a:t>with</a:t>
            </a:r>
            <a:r>
              <a:rPr lang="fr-FR" b="0" dirty="0"/>
              <a:t> me =&gt; the </a:t>
            </a:r>
            <a:r>
              <a:rPr lang="fr-FR" b="0" dirty="0" err="1"/>
              <a:t>friendship</a:t>
            </a:r>
            <a:r>
              <a:rPr lang="fr-FR" b="0" dirty="0"/>
              <a:t> </a:t>
            </a:r>
            <a:r>
              <a:rPr lang="fr-FR" b="0" dirty="0" err="1"/>
              <a:t>is</a:t>
            </a:r>
            <a:r>
              <a:rPr lang="fr-FR" b="0" dirty="0"/>
              <a:t> </a:t>
            </a:r>
            <a:r>
              <a:rPr lang="fr-FR" b="0" dirty="0" err="1"/>
              <a:t>mutual</a:t>
            </a:r>
            <a:r>
              <a:rPr lang="fr-FR" b="0" dirty="0"/>
              <a:t>) </a:t>
            </a:r>
          </a:p>
          <a:p>
            <a:pPr marL="1565910" lvl="2" indent="-285750">
              <a:buFont typeface="Arial" panose="020B0604020202020204" pitchFamily="34" charset="0"/>
              <a:buChar char="•"/>
            </a:pPr>
            <a:r>
              <a:rPr lang="fr-FR" b="0" dirty="0" err="1"/>
              <a:t>Directed</a:t>
            </a:r>
            <a:r>
              <a:rPr lang="fr-FR" b="0" dirty="0"/>
              <a:t>: If I follow </a:t>
            </a:r>
            <a:r>
              <a:rPr lang="fr-FR" b="0" dirty="0" err="1"/>
              <a:t>someone</a:t>
            </a:r>
            <a:r>
              <a:rPr lang="fr-FR" b="0" dirty="0"/>
              <a:t> on Instagram </a:t>
            </a:r>
            <a:r>
              <a:rPr lang="fr-FR" b="0" dirty="0" err="1"/>
              <a:t>it</a:t>
            </a:r>
            <a:r>
              <a:rPr lang="fr-FR" b="0" dirty="0"/>
              <a:t> </a:t>
            </a:r>
            <a:r>
              <a:rPr lang="fr-FR" b="0" dirty="0" err="1"/>
              <a:t>doesn’t</a:t>
            </a:r>
            <a:r>
              <a:rPr lang="fr-FR" b="0" dirty="0"/>
              <a:t> </a:t>
            </a:r>
            <a:r>
              <a:rPr lang="fr-FR" b="0" dirty="0" err="1"/>
              <a:t>mean</a:t>
            </a:r>
            <a:r>
              <a:rPr lang="fr-FR" b="0" dirty="0"/>
              <a:t> </a:t>
            </a:r>
            <a:r>
              <a:rPr lang="fr-FR" b="0" dirty="0" err="1"/>
              <a:t>they</a:t>
            </a:r>
            <a:r>
              <a:rPr lang="fr-FR" b="0" dirty="0"/>
              <a:t> </a:t>
            </a:r>
            <a:r>
              <a:rPr lang="fr-FR" b="0" dirty="0" err="1"/>
              <a:t>necessarily</a:t>
            </a:r>
            <a:r>
              <a:rPr lang="fr-FR" b="0" dirty="0"/>
              <a:t> follow me to </a:t>
            </a: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fr-FR" b="0" dirty="0"/>
              <a:t>This information about the </a:t>
            </a:r>
            <a:r>
              <a:rPr lang="fr-FR" b="0" dirty="0" err="1"/>
              <a:t>topology</a:t>
            </a:r>
            <a:r>
              <a:rPr lang="fr-FR" b="0" dirty="0"/>
              <a:t> of the graph can </a:t>
            </a:r>
            <a:r>
              <a:rPr lang="fr-FR" b="0" dirty="0" err="1"/>
              <a:t>be</a:t>
            </a:r>
            <a:r>
              <a:rPr lang="fr-FR" b="0" dirty="0"/>
              <a:t> </a:t>
            </a:r>
            <a:r>
              <a:rPr lang="fr-FR" b="0" dirty="0" err="1"/>
              <a:t>stored</a:t>
            </a:r>
            <a:r>
              <a:rPr lang="fr-FR" b="0" dirty="0"/>
              <a:t> </a:t>
            </a:r>
            <a:r>
              <a:rPr lang="fr-FR" b="0" dirty="0" err="1"/>
              <a:t>compactly</a:t>
            </a:r>
            <a:r>
              <a:rPr lang="fr-FR" b="0" dirty="0"/>
              <a:t> in an </a:t>
            </a:r>
            <a:r>
              <a:rPr lang="fr-FR" b="0" dirty="0" err="1"/>
              <a:t>adjacency</a:t>
            </a:r>
            <a:r>
              <a:rPr lang="fr-FR" b="0" dirty="0"/>
              <a:t> matrix</a:t>
            </a:r>
            <a:endParaRPr lang="de-D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FF89E-6E98-44FE-9350-B39EE48E6D7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030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12801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0" dirty="0" err="1"/>
              <a:t>each</a:t>
            </a:r>
            <a:r>
              <a:rPr lang="fr-FR" b="0" dirty="0"/>
              <a:t> </a:t>
            </a:r>
            <a:r>
              <a:rPr lang="fr-FR" b="0" dirty="0" err="1"/>
              <a:t>i,jth</a:t>
            </a:r>
            <a:r>
              <a:rPr lang="fr-FR" b="0" dirty="0"/>
              <a:t> entry of the </a:t>
            </a:r>
            <a:r>
              <a:rPr lang="fr-FR" b="0" dirty="0" err="1"/>
              <a:t>Adjacency</a:t>
            </a:r>
            <a:r>
              <a:rPr lang="fr-FR" b="0" dirty="0"/>
              <a:t> matrix </a:t>
            </a:r>
            <a:r>
              <a:rPr lang="fr-FR" b="0" dirty="0" err="1"/>
              <a:t>represents</a:t>
            </a:r>
            <a:r>
              <a:rPr lang="fr-FR" b="0" dirty="0"/>
              <a:t> the </a:t>
            </a:r>
            <a:r>
              <a:rPr lang="fr-FR" b="0" dirty="0" err="1"/>
              <a:t>edge</a:t>
            </a:r>
            <a:r>
              <a:rPr lang="fr-FR" b="0" dirty="0"/>
              <a:t> </a:t>
            </a:r>
            <a:r>
              <a:rPr lang="fr-FR" b="0" dirty="0" err="1"/>
              <a:t>between</a:t>
            </a:r>
            <a:r>
              <a:rPr lang="fr-FR" b="0" dirty="0"/>
              <a:t> </a:t>
            </a:r>
            <a:r>
              <a:rPr lang="fr-FR" b="0" dirty="0" err="1"/>
              <a:t>nodes</a:t>
            </a:r>
            <a:r>
              <a:rPr lang="fr-FR" b="0" dirty="0"/>
              <a:t> i and j and </a:t>
            </a:r>
            <a:r>
              <a:rPr lang="fr-FR" b="0" dirty="0" err="1"/>
              <a:t>A_ji</a:t>
            </a:r>
            <a:r>
              <a:rPr lang="fr-FR" b="0" dirty="0"/>
              <a:t> the </a:t>
            </a:r>
            <a:r>
              <a:rPr lang="fr-FR" b="0" dirty="0" err="1"/>
              <a:t>edge</a:t>
            </a:r>
            <a:r>
              <a:rPr lang="fr-FR" b="0" dirty="0"/>
              <a:t> </a:t>
            </a:r>
            <a:r>
              <a:rPr lang="fr-FR" b="0" dirty="0" err="1"/>
              <a:t>between</a:t>
            </a:r>
            <a:r>
              <a:rPr lang="fr-FR" b="0" dirty="0"/>
              <a:t> j and i</a:t>
            </a:r>
          </a:p>
          <a:p>
            <a:pPr marL="285750" marR="0" lvl="0" indent="-285750" algn="l" defTabSz="12801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0" dirty="0"/>
              <a:t>If </a:t>
            </a:r>
            <a:r>
              <a:rPr lang="fr-FR" b="0" dirty="0" err="1"/>
              <a:t>node</a:t>
            </a:r>
            <a:r>
              <a:rPr lang="fr-FR" b="0" dirty="0"/>
              <a:t> 1 </a:t>
            </a:r>
            <a:r>
              <a:rPr lang="fr-FR" b="0" dirty="0" err="1"/>
              <a:t>is</a:t>
            </a:r>
            <a:r>
              <a:rPr lang="fr-FR" b="0" dirty="0"/>
              <a:t> </a:t>
            </a:r>
            <a:r>
              <a:rPr lang="fr-FR" b="0" dirty="0" err="1"/>
              <a:t>representing</a:t>
            </a:r>
            <a:r>
              <a:rPr lang="fr-FR" b="0" dirty="0"/>
              <a:t> me and </a:t>
            </a:r>
            <a:r>
              <a:rPr lang="fr-FR" b="0" dirty="0" err="1"/>
              <a:t>node</a:t>
            </a:r>
            <a:r>
              <a:rPr lang="fr-FR" b="0" dirty="0"/>
              <a:t> 7 </a:t>
            </a:r>
            <a:r>
              <a:rPr lang="fr-FR" b="0" dirty="0" err="1"/>
              <a:t>is</a:t>
            </a:r>
            <a:r>
              <a:rPr lang="fr-FR" b="0" dirty="0"/>
              <a:t> </a:t>
            </a:r>
            <a:r>
              <a:rPr lang="fr-FR" b="0" dirty="0" err="1"/>
              <a:t>representing</a:t>
            </a:r>
            <a:r>
              <a:rPr lang="fr-FR" b="0" dirty="0"/>
              <a:t> </a:t>
            </a:r>
            <a:r>
              <a:rPr lang="fr-FR" b="0" dirty="0" err="1"/>
              <a:t>Korbinian</a:t>
            </a:r>
            <a:r>
              <a:rPr lang="fr-FR" b="0" dirty="0"/>
              <a:t> </a:t>
            </a:r>
            <a:r>
              <a:rPr lang="fr-FR" b="0" dirty="0" err="1"/>
              <a:t>it</a:t>
            </a:r>
            <a:r>
              <a:rPr lang="fr-FR" b="0" dirty="0"/>
              <a:t> </a:t>
            </a:r>
            <a:r>
              <a:rPr lang="fr-FR" b="0" dirty="0" err="1"/>
              <a:t>would</a:t>
            </a:r>
            <a:r>
              <a:rPr lang="fr-FR" b="0" dirty="0"/>
              <a:t> </a:t>
            </a:r>
            <a:r>
              <a:rPr lang="fr-FR" b="0" dirty="0" err="1"/>
              <a:t>mean</a:t>
            </a:r>
            <a:r>
              <a:rPr lang="fr-FR" b="0" dirty="0"/>
              <a:t> </a:t>
            </a:r>
            <a:r>
              <a:rPr lang="fr-FR" b="0" dirty="0" err="1"/>
              <a:t>that</a:t>
            </a:r>
            <a:r>
              <a:rPr lang="fr-FR" b="0" dirty="0"/>
              <a:t> </a:t>
            </a:r>
            <a:r>
              <a:rPr lang="fr-FR" b="0" dirty="0" err="1"/>
              <a:t>we</a:t>
            </a:r>
            <a:r>
              <a:rPr lang="fr-FR" b="0" dirty="0"/>
              <a:t> are </a:t>
            </a:r>
            <a:r>
              <a:rPr lang="fr-FR" b="0" dirty="0" err="1"/>
              <a:t>friends</a:t>
            </a:r>
            <a:r>
              <a:rPr lang="fr-FR" b="0" dirty="0"/>
              <a:t>, or </a:t>
            </a:r>
            <a:r>
              <a:rPr lang="fr-FR" b="0" dirty="0" err="1"/>
              <a:t>that</a:t>
            </a:r>
            <a:r>
              <a:rPr lang="fr-FR" b="0" dirty="0"/>
              <a:t> </a:t>
            </a:r>
            <a:r>
              <a:rPr lang="fr-FR" b="0" dirty="0" err="1"/>
              <a:t>we</a:t>
            </a:r>
            <a:r>
              <a:rPr lang="fr-FR" b="0" dirty="0"/>
              <a:t> are </a:t>
            </a:r>
            <a:r>
              <a:rPr lang="fr-FR" b="0" dirty="0" err="1"/>
              <a:t>both</a:t>
            </a:r>
            <a:r>
              <a:rPr lang="fr-FR" b="0" dirty="0"/>
              <a:t> </a:t>
            </a:r>
            <a:r>
              <a:rPr lang="fr-FR" b="0" dirty="0" err="1"/>
              <a:t>following</a:t>
            </a:r>
            <a:r>
              <a:rPr lang="fr-FR" b="0" dirty="0"/>
              <a:t> </a:t>
            </a:r>
            <a:r>
              <a:rPr lang="fr-FR" b="0" dirty="0" err="1"/>
              <a:t>each</a:t>
            </a:r>
            <a:r>
              <a:rPr lang="fr-FR" b="0" dirty="0"/>
              <a:t> </a:t>
            </a:r>
            <a:r>
              <a:rPr lang="fr-FR" b="0" dirty="0" err="1"/>
              <a:t>other</a:t>
            </a:r>
            <a:r>
              <a:rPr lang="fr-FR" b="0" dirty="0"/>
              <a:t> or </a:t>
            </a:r>
            <a:r>
              <a:rPr lang="fr-FR" b="0" dirty="0" err="1"/>
              <a:t>some</a:t>
            </a:r>
            <a:r>
              <a:rPr lang="fr-FR" b="0" dirty="0"/>
              <a:t> </a:t>
            </a:r>
            <a:r>
              <a:rPr lang="fr-FR" b="0" dirty="0" err="1"/>
              <a:t>other</a:t>
            </a:r>
            <a:r>
              <a:rPr lang="fr-FR" b="0" dirty="0"/>
              <a:t> </a:t>
            </a:r>
            <a:r>
              <a:rPr lang="fr-FR" b="0" dirty="0" err="1"/>
              <a:t>kind</a:t>
            </a:r>
            <a:r>
              <a:rPr lang="fr-FR" b="0" dirty="0"/>
              <a:t> of </a:t>
            </a:r>
            <a:r>
              <a:rPr lang="fr-FR" b="0" dirty="0" err="1"/>
              <a:t>mutual</a:t>
            </a:r>
            <a:r>
              <a:rPr lang="fr-FR" b="0" dirty="0"/>
              <a:t> </a:t>
            </a:r>
            <a:r>
              <a:rPr lang="fr-FR" b="0" dirty="0" err="1"/>
              <a:t>connection</a:t>
            </a:r>
            <a:endParaRPr lang="fr-FR" b="0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FF89E-6E98-44FE-9350-B39EE48E6D7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736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Graphs,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Signals on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graph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Actually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=&gt; </a:t>
            </a:r>
            <a:r>
              <a:rPr lang="de-DE" dirty="0" err="1"/>
              <a:t>the</a:t>
            </a:r>
            <a:r>
              <a:rPr lang="de-DE" dirty="0"/>
              <a:t> time </a:t>
            </a:r>
            <a:r>
              <a:rPr lang="de-DE" dirty="0" err="1"/>
              <a:t>axis</a:t>
            </a:r>
            <a:r>
              <a:rPr lang="de-DE" dirty="0"/>
              <a:t> in </a:t>
            </a:r>
            <a:r>
              <a:rPr lang="de-DE" dirty="0" err="1"/>
              <a:t>discrete</a:t>
            </a:r>
            <a:r>
              <a:rPr lang="de-DE" dirty="0"/>
              <a:t> time </a:t>
            </a:r>
            <a:r>
              <a:rPr lang="de-DE" dirty="0" err="1"/>
              <a:t>signals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Line </a:t>
            </a:r>
            <a:r>
              <a:rPr lang="de-DE" dirty="0" err="1"/>
              <a:t>graph</a:t>
            </a:r>
            <a:r>
              <a:rPr lang="de-DE" dirty="0"/>
              <a:t>,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periodic</a:t>
            </a:r>
            <a:r>
              <a:rPr lang="de-DE" dirty="0"/>
              <a:t> </a:t>
            </a:r>
            <a:r>
              <a:rPr lang="de-DE" dirty="0" err="1"/>
              <a:t>signals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woul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 </a:t>
            </a:r>
            <a:r>
              <a:rPr lang="de-DE" dirty="0" err="1"/>
              <a:t>recursive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cyclic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This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directed</a:t>
            </a:r>
            <a:r>
              <a:rPr lang="de-DE" dirty="0"/>
              <a:t> (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time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directed</a:t>
            </a:r>
            <a:r>
              <a:rPr lang="de-DE" dirty="0"/>
              <a:t>) =&gt; </a:t>
            </a:r>
            <a:r>
              <a:rPr lang="de-DE" dirty="0" err="1"/>
              <a:t>leads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unsymmetric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Graph </a:t>
            </a:r>
            <a:r>
              <a:rPr lang="de-DE" dirty="0" err="1"/>
              <a:t>represents</a:t>
            </a:r>
            <a:r>
              <a:rPr lang="de-DE" dirty="0"/>
              <a:t> a time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Signal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FF89E-6E98-44FE-9350-B39EE48E6D7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87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corresponding</a:t>
            </a:r>
            <a:r>
              <a:rPr lang="de-DE" dirty="0"/>
              <a:t> </a:t>
            </a:r>
            <a:r>
              <a:rPr lang="de-DE" dirty="0" err="1"/>
              <a:t>edges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Adjacency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depicted</a:t>
            </a:r>
            <a:r>
              <a:rPr lang="de-DE" dirty="0"/>
              <a:t> in </a:t>
            </a:r>
            <a:r>
              <a:rPr lang="de-DE" dirty="0" err="1"/>
              <a:t>colors</a:t>
            </a:r>
            <a:r>
              <a:rPr lang="de-DE" dirty="0"/>
              <a:t> ( </a:t>
            </a:r>
            <a:r>
              <a:rPr lang="de-DE" dirty="0" err="1"/>
              <a:t>green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last </a:t>
            </a:r>
            <a:r>
              <a:rPr lang="de-DE" dirty="0" err="1"/>
              <a:t>node</a:t>
            </a:r>
            <a:r>
              <a:rPr lang="de-DE" dirty="0"/>
              <a:t>, orange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important to note,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various</a:t>
            </a:r>
            <a:r>
              <a:rPr lang="fr-FR" dirty="0"/>
              <a:t> </a:t>
            </a:r>
            <a:r>
              <a:rPr lang="fr-FR" dirty="0" err="1"/>
              <a:t>signals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share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graph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 </a:t>
            </a:r>
            <a:r>
              <a:rPr lang="fr-FR" dirty="0" err="1"/>
              <a:t>this</a:t>
            </a:r>
            <a:r>
              <a:rPr lang="fr-FR" dirty="0"/>
              <a:t> case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: all </a:t>
            </a:r>
            <a:r>
              <a:rPr lang="fr-FR" dirty="0" err="1"/>
              <a:t>periodic</a:t>
            </a:r>
            <a:r>
              <a:rPr lang="fr-FR" dirty="0"/>
              <a:t> </a:t>
            </a:r>
            <a:r>
              <a:rPr lang="fr-FR" dirty="0" err="1"/>
              <a:t>signals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Period</a:t>
            </a:r>
            <a:r>
              <a:rPr lang="fr-FR" dirty="0"/>
              <a:t> of </a:t>
            </a:r>
            <a:r>
              <a:rPr lang="fr-FR" dirty="0" err="1"/>
              <a:t>length</a:t>
            </a:r>
            <a:r>
              <a:rPr lang="fr-FR" dirty="0"/>
              <a:t>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Now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established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graph </a:t>
            </a:r>
            <a:r>
              <a:rPr lang="fr-FR" dirty="0" err="1"/>
              <a:t>signals</a:t>
            </a:r>
            <a:r>
              <a:rPr lang="fr-FR" dirty="0"/>
              <a:t> are, </a:t>
            </a:r>
            <a:r>
              <a:rPr lang="fr-FR" dirty="0" err="1"/>
              <a:t>we</a:t>
            </a:r>
            <a:r>
              <a:rPr lang="fr-FR" dirty="0"/>
              <a:t> can go </a:t>
            </a:r>
            <a:r>
              <a:rPr lang="fr-FR" dirty="0" err="1"/>
              <a:t>ahead</a:t>
            </a:r>
            <a:r>
              <a:rPr lang="fr-FR" dirty="0"/>
              <a:t> and </a:t>
            </a:r>
            <a:r>
              <a:rPr lang="fr-FR" dirty="0" err="1"/>
              <a:t>define</a:t>
            </a:r>
            <a:r>
              <a:rPr lang="fr-FR" dirty="0"/>
              <a:t> the Graph Shift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FF89E-6E98-44FE-9350-B39EE48E6D7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621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Graph Shift analog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Shift Operator </a:t>
            </a:r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Digital Signal Processing:</a:t>
            </a: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fact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type </a:t>
            </a:r>
            <a:r>
              <a:rPr lang="de-DE" dirty="0" err="1"/>
              <a:t>of</a:t>
            </a:r>
            <a:r>
              <a:rPr lang="de-DE" dirty="0"/>
              <a:t> Line Graph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This Propagation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Signal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,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achieved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multiplication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Signals X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Adjacency</a:t>
            </a:r>
            <a:r>
              <a:rPr lang="de-DE" dirty="0"/>
              <a:t> Matrix </a:t>
            </a:r>
            <a:r>
              <a:rPr lang="de-DE" dirty="0" err="1"/>
              <a:t>A^k</a:t>
            </a:r>
            <a:r>
              <a:rPr lang="de-DE" dirty="0"/>
              <a:t> , </a:t>
            </a:r>
            <a:r>
              <a:rPr lang="de-DE" dirty="0" err="1"/>
              <a:t>where</a:t>
            </a:r>
            <a:r>
              <a:rPr lang="de-DE" dirty="0"/>
              <a:t> k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shift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So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shift </a:t>
            </a:r>
            <a:r>
              <a:rPr lang="de-DE" dirty="0" err="1"/>
              <a:t>by</a:t>
            </a:r>
            <a:r>
              <a:rPr lang="de-DE" dirty="0"/>
              <a:t> k will </a:t>
            </a:r>
            <a:r>
              <a:rPr lang="de-DE" dirty="0" err="1"/>
              <a:t>propagate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 err="1"/>
              <a:t>along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along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k 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outgoing</a:t>
            </a:r>
            <a:r>
              <a:rPr lang="de-DE" dirty="0"/>
              <a:t> </a:t>
            </a:r>
            <a:r>
              <a:rPr lang="de-DE" dirty="0" err="1"/>
              <a:t>edges</a:t>
            </a:r>
            <a:r>
              <a:rPr lang="de-DE" dirty="0"/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happen,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an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going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0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3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FF89E-6E98-44FE-9350-B39EE48E6D7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742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 userDrawn="1"/>
        </p:nvSpPr>
        <p:spPr bwMode="auto">
          <a:xfrm>
            <a:off x="351156" y="515620"/>
            <a:ext cx="12099290" cy="2924810"/>
          </a:xfrm>
          <a:prstGeom prst="rect">
            <a:avLst/>
          </a:prstGeom>
          <a:solidFill>
            <a:srgbClr val="005C9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 sz="3528"/>
          </a:p>
        </p:txBody>
      </p:sp>
      <p:sp>
        <p:nvSpPr>
          <p:cNvPr id="18" name="Rectangle 8"/>
          <p:cNvSpPr>
            <a:spLocks noChangeArrowheads="1"/>
          </p:cNvSpPr>
          <p:nvPr userDrawn="1"/>
        </p:nvSpPr>
        <p:spPr bwMode="auto">
          <a:xfrm>
            <a:off x="351156" y="275591"/>
            <a:ext cx="12099290" cy="202248"/>
          </a:xfrm>
          <a:prstGeom prst="rect">
            <a:avLst/>
          </a:prstGeom>
          <a:solidFill>
            <a:srgbClr val="005C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z="3528"/>
          </a:p>
        </p:txBody>
      </p:sp>
      <p:pic>
        <p:nvPicPr>
          <p:cNvPr id="19" name="Picture 9" descr="tud_logo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95" r="5453"/>
          <a:stretch/>
        </p:blipFill>
        <p:spPr bwMode="auto">
          <a:xfrm>
            <a:off x="10946129" y="920116"/>
            <a:ext cx="1662949" cy="110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18"/>
          <p:cNvSpPr>
            <a:spLocks noChangeArrowheads="1"/>
          </p:cNvSpPr>
          <p:nvPr userDrawn="1"/>
        </p:nvSpPr>
        <p:spPr bwMode="auto">
          <a:xfrm>
            <a:off x="351156" y="504509"/>
            <a:ext cx="12097068" cy="2000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3528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4000" y="2031120"/>
            <a:ext cx="9429840" cy="13204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504000" y="967680"/>
            <a:ext cx="9429840" cy="811440"/>
          </a:xfrm>
        </p:spPr>
        <p:txBody>
          <a:bodyPr lIns="0" tIns="0" rIns="0" bIns="0" anchor="t" anchorCtr="0"/>
          <a:lstStyle>
            <a:lvl1pPr>
              <a:defRPr sz="392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" hasCustomPrompt="1"/>
          </p:nvPr>
        </p:nvSpPr>
        <p:spPr>
          <a:xfrm>
            <a:off x="351156" y="3440432"/>
            <a:ext cx="12099290" cy="4787507"/>
          </a:xfrm>
          <a:noFill/>
        </p:spPr>
        <p:txBody>
          <a:bodyPr anchor="ctr" anchorCtr="1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/>
              <a:t>Titelbild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80A2D38-4FDA-7B41-8BD5-EE50EBF55E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613" y="2242571"/>
            <a:ext cx="1415611" cy="104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1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 hasCustomPrompt="1"/>
          </p:nvPr>
        </p:nvSpPr>
        <p:spPr>
          <a:xfrm>
            <a:off x="504000" y="2242800"/>
            <a:ext cx="11793600" cy="6587280"/>
          </a:xfrm>
        </p:spPr>
        <p:txBody>
          <a:bodyPr/>
          <a:lstStyle>
            <a:lvl1pPr marL="457200" indent="-457200">
              <a:buClr>
                <a:schemeClr val="tx2"/>
              </a:buClr>
              <a:buFont typeface="Systemschrift Normal"/>
              <a:buChar char="►"/>
              <a:defRPr/>
            </a:lvl1pPr>
            <a:lvl2pPr marL="506730" indent="-253365">
              <a:buClr>
                <a:schemeClr val="tx2"/>
              </a:buClr>
              <a:buFont typeface="Systemschrift Normal"/>
              <a:buChar char="►"/>
              <a:defRPr/>
            </a:lvl2pPr>
            <a:lvl3pPr marL="760095" indent="-253365">
              <a:buClr>
                <a:schemeClr val="tx2"/>
              </a:buClr>
              <a:buFont typeface="Systemschrift Normal"/>
              <a:buChar char="►"/>
              <a:defRPr/>
            </a:lvl3pPr>
            <a:lvl4pPr marL="1000125" indent="-253365">
              <a:buClr>
                <a:schemeClr val="tx2"/>
              </a:buClr>
              <a:buFont typeface="Systemschrift Normal"/>
              <a:buChar char="►"/>
              <a:defRPr/>
            </a:lvl4pPr>
            <a:lvl5pPr marL="1253490" indent="-253365">
              <a:buClr>
                <a:schemeClr val="tx2"/>
              </a:buClr>
              <a:buFont typeface="Systemschrift Normal"/>
              <a:buChar char="►"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6740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0306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4000" y="2240280"/>
            <a:ext cx="5790120" cy="6587490"/>
          </a:xfrm>
          <a:prstGeom prst="rect">
            <a:avLst/>
          </a:prstGeom>
        </p:spPr>
        <p:txBody>
          <a:bodyPr/>
          <a:lstStyle>
            <a:lvl1pPr marL="253365" marR="0" indent="-253365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/>
            </a:lvl1pPr>
            <a:lvl2pPr marL="506730" marR="0" indent="-253365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520"/>
            </a:lvl2pPr>
            <a:lvl3pPr marL="760095" marR="0" indent="-253365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520"/>
            </a:lvl3pPr>
            <a:lvl4pPr marL="1000125" marR="0" indent="-240030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240"/>
            </a:lvl4pPr>
            <a:lvl5pPr marL="1253490" marR="0" indent="-253365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240"/>
            </a:lvl5pPr>
            <a:lvl6pPr marL="1506855" indent="-253365">
              <a:buFont typeface="Wingdings" pitchFamily="2" charset="2"/>
              <a:buChar char="§"/>
              <a:defRPr sz="2240" baseline="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kumimoji="0" lang="de-DE" sz="224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7480" y="2240280"/>
            <a:ext cx="5791835" cy="6587490"/>
          </a:xfrm>
          <a:prstGeom prst="rect">
            <a:avLst/>
          </a:prstGeom>
        </p:spPr>
        <p:txBody>
          <a:bodyPr/>
          <a:lstStyle>
            <a:lvl1pPr marL="253365" indent="-253365">
              <a:buFont typeface="Wingdings" pitchFamily="2" charset="2"/>
              <a:buChar char="§"/>
              <a:defRPr sz="2800"/>
            </a:lvl1pPr>
            <a:lvl2pPr marL="506730" indent="-253365">
              <a:buFont typeface="Wingdings" pitchFamily="2" charset="2"/>
              <a:buChar char="§"/>
              <a:defRPr sz="2520"/>
            </a:lvl2pPr>
            <a:lvl3pPr marL="760095" indent="-253365">
              <a:buFont typeface="Wingdings" pitchFamily="2" charset="2"/>
              <a:buChar char="§"/>
              <a:defRPr sz="2520"/>
            </a:lvl3pPr>
            <a:lvl4pPr marL="1000125" indent="-240030">
              <a:buFont typeface="Wingdings" pitchFamily="2" charset="2"/>
              <a:buChar char="§"/>
              <a:defRPr sz="2240"/>
            </a:lvl4pPr>
            <a:lvl5pPr marL="1253490" indent="-253365">
              <a:buFont typeface="Wingdings" pitchFamily="2" charset="2"/>
              <a:buChar char="§"/>
              <a:defRPr sz="2240"/>
            </a:lvl5pPr>
            <a:lvl6pPr marL="1253490" indent="0" defTabSz="1506855">
              <a:buFont typeface="Wingdings" pitchFamily="2" charset="2"/>
              <a:buNone/>
              <a:defRPr sz="224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3745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001" y="2242800"/>
            <a:ext cx="5792343" cy="80202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08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287" y="3044826"/>
            <a:ext cx="5794058" cy="578294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52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03036" y="2242800"/>
            <a:ext cx="5796280" cy="80202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08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796280" cy="578294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6083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2664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5071" y="2242801"/>
            <a:ext cx="7156450" cy="6567488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308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0082" y="2242801"/>
            <a:ext cx="4211638" cy="65674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52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2912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09203" y="2079856"/>
            <a:ext cx="7680960" cy="5621108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09203" y="7700965"/>
            <a:ext cx="7680960" cy="11268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52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892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2286" y="2240280"/>
            <a:ext cx="11797030" cy="6587490"/>
          </a:xfrm>
          <a:prstGeom prst="rect">
            <a:avLst/>
          </a:prstGeom>
        </p:spPr>
        <p:txBody>
          <a:bodyPr vert="eaVert"/>
          <a:lstStyle>
            <a:lvl1pPr>
              <a:defRPr sz="2800"/>
            </a:lvl1pPr>
            <a:lvl2pPr>
              <a:defRPr sz="252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3037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504000" y="685440"/>
            <a:ext cx="9626400" cy="117432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504000" y="2240279"/>
            <a:ext cx="11795315" cy="658749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51156" y="515622"/>
            <a:ext cx="12099290" cy="151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3528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53379" y="9152351"/>
            <a:ext cx="12097067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3528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351156" y="2029143"/>
            <a:ext cx="12097068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3528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351156" y="275591"/>
            <a:ext cx="12099290" cy="202248"/>
          </a:xfrm>
          <a:prstGeom prst="rect">
            <a:avLst/>
          </a:prstGeom>
          <a:solidFill>
            <a:srgbClr val="005C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z="3528"/>
          </a:p>
        </p:txBody>
      </p:sp>
      <p:pic>
        <p:nvPicPr>
          <p:cNvPr id="20" name="Picture 9" descr="tud_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10034589" y="717870"/>
            <a:ext cx="2622550" cy="1109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351156" y="513399"/>
            <a:ext cx="12097068" cy="2000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3528"/>
          </a:p>
        </p:txBody>
      </p:sp>
      <p:sp>
        <p:nvSpPr>
          <p:cNvPr id="26" name="Textfeld 25"/>
          <p:cNvSpPr txBox="1"/>
          <p:nvPr/>
        </p:nvSpPr>
        <p:spPr>
          <a:xfrm>
            <a:off x="351156" y="9276878"/>
            <a:ext cx="1024075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300" dirty="0"/>
              <a:t> </a:t>
            </a:r>
            <a:fld id="{9D3E33FD-4154-9D47-861F-1BEC57372B22}" type="datetime1">
              <a:rPr lang="de-DE" sz="1300" smtClean="0"/>
              <a:t>17.02.2021</a:t>
            </a:fld>
            <a:r>
              <a:rPr lang="de-DE" sz="1300" dirty="0"/>
              <a:t> |  Technische</a:t>
            </a:r>
            <a:r>
              <a:rPr lang="de-DE" sz="1300" baseline="0" dirty="0"/>
              <a:t> Universität Darmstadt  </a:t>
            </a:r>
            <a:r>
              <a:rPr lang="de-DE" sz="1300" dirty="0"/>
              <a:t>| Signal Processing Group | </a:t>
            </a:r>
            <a:r>
              <a:rPr lang="de-DE" sz="1300" baseline="0" dirty="0"/>
              <a:t> Felix Wirth, Korbinian Kunst, Christian </a:t>
            </a:r>
            <a:r>
              <a:rPr lang="de-DE" sz="1300" baseline="0" dirty="0" err="1"/>
              <a:t>Endl</a:t>
            </a:r>
            <a:r>
              <a:rPr lang="de-DE" sz="1300" baseline="0" dirty="0"/>
              <a:t>, </a:t>
            </a:r>
            <a:r>
              <a:rPr lang="de-DE" sz="1300" baseline="0" dirty="0" err="1"/>
              <a:t>Taulant</a:t>
            </a:r>
            <a:r>
              <a:rPr lang="de-DE" sz="1300" baseline="0" dirty="0"/>
              <a:t> Koka</a:t>
            </a:r>
            <a:r>
              <a:rPr lang="de-DE" sz="1300" dirty="0"/>
              <a:t> | </a:t>
            </a:r>
            <a:r>
              <a:rPr lang="de-DE" sz="1300" baseline="0" dirty="0"/>
              <a:t> </a:t>
            </a:r>
            <a:fld id="{CE5842BD-12F4-474B-80C9-9F976E220733}" type="slidenum">
              <a:rPr lang="de-DE" sz="1300" baseline="0" smtClean="0"/>
              <a:t>‹#›</a:t>
            </a:fld>
            <a:endParaRPr lang="de-DE" sz="13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EAAB4FE-745A-9148-B0B4-ED5A2E56572B}"/>
              </a:ext>
            </a:extLst>
          </p:cNvPr>
          <p:cNvSpPr txBox="1"/>
          <p:nvPr userDrawn="1"/>
        </p:nvSpPr>
        <p:spPr>
          <a:xfrm>
            <a:off x="11724386" y="9152350"/>
            <a:ext cx="84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0" dirty="0">
                <a:solidFill>
                  <a:schemeClr val="tx2"/>
                </a:solidFill>
              </a:rPr>
              <a:t>SPG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6D4334-4C77-458A-B3A2-8BF0F07BCE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520484" y="9259411"/>
            <a:ext cx="273846" cy="23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9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hf sldNum="0" hdr="0" ftr="0"/>
  <p:txStyles>
    <p:titleStyle>
      <a:lvl1pPr algn="l" defTabSz="1280160" rtl="0" eaLnBrk="1" latinLnBrk="0" hangingPunct="1">
        <a:spcBef>
          <a:spcPct val="0"/>
        </a:spcBef>
        <a:buNone/>
        <a:defRPr sz="336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3365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6730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760095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240" kern="1200">
          <a:solidFill>
            <a:schemeClr val="tx1"/>
          </a:solidFill>
          <a:latin typeface="+mn-lt"/>
          <a:ea typeface="+mn-ea"/>
          <a:cs typeface="+mn-cs"/>
        </a:defRPr>
      </a:lvl4pPr>
      <a:lvl5pPr marL="1253490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24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NULL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customXml" Target="../ink/ink5.xml"/><Relationship Id="rId18" Type="http://schemas.openxmlformats.org/officeDocument/2006/relationships/customXml" Target="../ink/ink8.xml"/><Relationship Id="rId3" Type="http://schemas.openxmlformats.org/officeDocument/2006/relationships/image" Target="../media/image13.png"/><Relationship Id="rId7" Type="http://schemas.openxmlformats.org/officeDocument/2006/relationships/customXml" Target="../ink/ink2.xml"/><Relationship Id="rId12" Type="http://schemas.openxmlformats.org/officeDocument/2006/relationships/image" Target="NULL"/><Relationship Id="rId17" Type="http://schemas.openxmlformats.org/officeDocument/2006/relationships/customXml" Target="../ink/ink7.xml"/><Relationship Id="rId2" Type="http://schemas.openxmlformats.org/officeDocument/2006/relationships/notesSlide" Target="../notesSlides/notesSlide4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NULL"/><Relationship Id="rId4" Type="http://schemas.openxmlformats.org/officeDocument/2006/relationships/image" Target="../media/image14.png"/><Relationship Id="rId9" Type="http://schemas.openxmlformats.org/officeDocument/2006/relationships/customXml" Target="../ink/ink3.xml"/><Relationship Id="rId1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0445C6D-CBE4-2044-B95E-AF0154944C8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435297"/>
            <a:ext cx="12114720" cy="64804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Understanding the basis of Source Separation via an intuitive example-driven  approach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Discussion of experiment design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Graph Blind Source Separation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Graph Blind Source Separation results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Summary of major outcomes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Problems and future research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250DF6CE-BD3F-43EB-A65A-75D18EBB9E1E}"/>
              </a:ext>
            </a:extLst>
          </p:cNvPr>
          <p:cNvCxnSpPr>
            <a:cxnSpLocks/>
          </p:cNvCxnSpPr>
          <p:nvPr/>
        </p:nvCxnSpPr>
        <p:spPr>
          <a:xfrm flipV="1">
            <a:off x="6799488" y="3801733"/>
            <a:ext cx="0" cy="1355105"/>
          </a:xfrm>
          <a:prstGeom prst="line">
            <a:avLst/>
          </a:prstGeom>
          <a:ln w="28575"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6DAB74-6FD8-8A4C-8AC3-97435B1FCA0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sz="1800" dirty="0"/>
                  <a:t>Analogy </a:t>
                </a:r>
                <a:r>
                  <a:rPr lang="de-DE" sz="1800" dirty="0" err="1"/>
                  <a:t>to</a:t>
                </a:r>
                <a:r>
                  <a:rPr lang="de-DE" sz="1800" dirty="0"/>
                  <a:t> </a:t>
                </a:r>
                <a:r>
                  <a:rPr lang="de-DE" sz="1800" dirty="0" err="1"/>
                  <a:t>discrete</a:t>
                </a:r>
                <a:r>
                  <a:rPr lang="de-DE" sz="1800" dirty="0"/>
                  <a:t> time </a:t>
                </a:r>
                <a:r>
                  <a:rPr lang="de-DE" sz="1800" dirty="0" err="1"/>
                  <a:t>signals</a:t>
                </a:r>
                <a:endParaRPr lang="de-DE" sz="1800" dirty="0"/>
              </a:p>
              <a:p>
                <a:r>
                  <a:rPr lang="de-DE" sz="1800" dirty="0" err="1"/>
                  <a:t>Simplest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case</a:t>
                </a:r>
                <a:r>
                  <a:rPr lang="de-DE" sz="1800" dirty="0"/>
                  <a:t>: </a:t>
                </a:r>
                <a:r>
                  <a:rPr lang="de-DE" sz="1800" dirty="0" err="1"/>
                  <a:t>Recursive</a:t>
                </a:r>
                <a:r>
                  <a:rPr lang="de-DE" sz="1800" dirty="0"/>
                  <a:t> Line Graph</a:t>
                </a:r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sz="1800" b="0" dirty="0" err="1"/>
                  <a:t>We</a:t>
                </a:r>
                <a:r>
                  <a:rPr lang="de-DE" sz="1800" b="0" dirty="0"/>
                  <a:t> </a:t>
                </a:r>
                <a:r>
                  <a:rPr lang="de-DE" sz="1800" b="0" dirty="0" err="1"/>
                  <a:t>call</a:t>
                </a:r>
                <a:r>
                  <a:rPr lang="de-DE" sz="18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1" i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r>
                      <a:rPr lang="de-DE" sz="18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de-DE" sz="1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de-DE" sz="1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de-DE" sz="1800" dirty="0"/>
                  <a:t> a </a:t>
                </a:r>
                <a:r>
                  <a:rPr lang="de-DE" sz="1800" dirty="0" err="1"/>
                  <a:t>graph</a:t>
                </a:r>
                <a:r>
                  <a:rPr lang="de-DE" sz="1800" dirty="0"/>
                  <a:t> shift </a:t>
                </a:r>
                <a:r>
                  <a:rPr lang="de-DE" sz="1800" dirty="0" err="1"/>
                  <a:t>by</a:t>
                </a:r>
                <a:r>
                  <a:rPr lang="de-DE" sz="1800" dirty="0"/>
                  <a:t> k </a:t>
                </a:r>
              </a:p>
              <a:p>
                <a:pPr lvl="1"/>
                <a:r>
                  <a:rPr lang="de-DE" sz="1800" dirty="0" err="1"/>
                  <a:t>For</a:t>
                </a:r>
                <a:r>
                  <a:rPr lang="de-DE" sz="1800" dirty="0"/>
                  <a:t> Line Graph </a:t>
                </a:r>
                <a:r>
                  <a:rPr lang="fr-FR" sz="1800" b="0" i="0" dirty="0">
                    <a:effectLst/>
                    <a:latin typeface="arial" panose="020B0604020202020204" pitchFamily="34" charset="0"/>
                  </a:rPr>
                  <a:t>⇔</a:t>
                </a:r>
                <a:r>
                  <a:rPr lang="fr-FR" sz="1800" b="0" i="0" dirty="0">
                    <a:solidFill>
                      <a:srgbClr val="4D5156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de-DE" sz="1800" dirty="0"/>
                  <a:t>Shift </a:t>
                </a:r>
                <a:r>
                  <a:rPr lang="de-DE" sz="1800" dirty="0" err="1"/>
                  <a:t>operator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known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from</a:t>
                </a:r>
                <a:r>
                  <a:rPr lang="de-DE" sz="1800" dirty="0"/>
                  <a:t> Digital Signal Processing</a:t>
                </a:r>
              </a:p>
              <a:p>
                <a:r>
                  <a:rPr lang="de-DE" sz="1800" dirty="0" err="1">
                    <a:solidFill>
                      <a:schemeClr val="accent5"/>
                    </a:solidFill>
                  </a:rPr>
                  <a:t>When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a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graph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shift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is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applied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,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the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signal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will shift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along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every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b="1" dirty="0" err="1">
                    <a:solidFill>
                      <a:schemeClr val="accent5"/>
                    </a:solidFill>
                  </a:rPr>
                  <a:t>connected</a:t>
                </a:r>
                <a:r>
                  <a:rPr lang="de-DE" sz="1800" b="1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b="1" dirty="0" err="1">
                    <a:solidFill>
                      <a:schemeClr val="accent5"/>
                    </a:solidFill>
                  </a:rPr>
                  <a:t>path</a:t>
                </a:r>
                <a:r>
                  <a:rPr lang="de-DE" sz="1800" b="1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made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up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of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the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b="1" dirty="0">
                    <a:solidFill>
                      <a:schemeClr val="accent5"/>
                    </a:solidFill>
                  </a:rPr>
                  <a:t>k </a:t>
                </a:r>
                <a:r>
                  <a:rPr lang="de-DE" sz="1800" b="1" dirty="0" err="1">
                    <a:solidFill>
                      <a:schemeClr val="accent5"/>
                    </a:solidFill>
                  </a:rPr>
                  <a:t>nearest</a:t>
                </a:r>
                <a:r>
                  <a:rPr lang="de-DE" sz="1800" b="1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b="1" dirty="0" err="1">
                    <a:solidFill>
                      <a:schemeClr val="accent5"/>
                    </a:solidFill>
                  </a:rPr>
                  <a:t>edges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.</a:t>
                </a:r>
                <a:r>
                  <a:rPr lang="de-DE" sz="1800" b="1" dirty="0"/>
                  <a:t> </a:t>
                </a:r>
                <a:r>
                  <a:rPr lang="en-US" sz="1800" dirty="0"/>
                  <a:t>[Djuric, 2018]</a:t>
                </a:r>
                <a:r>
                  <a:rPr lang="en-US" sz="1800" b="1" dirty="0"/>
                  <a:t> </a:t>
                </a:r>
                <a:endParaRPr lang="de-DE" sz="1800" dirty="0">
                  <a:solidFill>
                    <a:schemeClr val="accent5"/>
                  </a:solidFill>
                </a:endParaRPr>
              </a:p>
              <a:p>
                <a:endParaRPr lang="de-DE" sz="1800" dirty="0">
                  <a:solidFill>
                    <a:schemeClr val="accent5"/>
                  </a:solidFill>
                </a:endParaRPr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6DAB74-6FD8-8A4C-8AC3-97435B1FCA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138" t="-12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0FD02DA-F025-4AC6-B5DC-01E63F8A7ECA}"/>
              </a:ext>
            </a:extLst>
          </p:cNvPr>
          <p:cNvCxnSpPr>
            <a:cxnSpLocks/>
          </p:cNvCxnSpPr>
          <p:nvPr/>
        </p:nvCxnSpPr>
        <p:spPr>
          <a:xfrm flipV="1">
            <a:off x="6801411" y="4029865"/>
            <a:ext cx="0" cy="1068264"/>
          </a:xfrm>
          <a:prstGeom prst="line">
            <a:avLst/>
          </a:prstGeom>
          <a:ln w="28575"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BEDB0912-2162-4E21-9316-57A52B5D8A3B}"/>
              </a:ext>
            </a:extLst>
          </p:cNvPr>
          <p:cNvCxnSpPr>
            <a:cxnSpLocks/>
          </p:cNvCxnSpPr>
          <p:nvPr/>
        </p:nvCxnSpPr>
        <p:spPr>
          <a:xfrm flipV="1">
            <a:off x="7677040" y="2159796"/>
            <a:ext cx="0" cy="2710201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F43B392-6E38-4A72-AF75-55032C24184C}"/>
              </a:ext>
            </a:extLst>
          </p:cNvPr>
          <p:cNvCxnSpPr/>
          <p:nvPr/>
        </p:nvCxnSpPr>
        <p:spPr>
          <a:xfrm flipV="1">
            <a:off x="688334" y="4209866"/>
            <a:ext cx="0" cy="888263"/>
          </a:xfrm>
          <a:prstGeom prst="line">
            <a:avLst/>
          </a:prstGeom>
          <a:ln w="28575"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0BEA37D-E3E0-4AEB-888E-54CC37799231}"/>
              </a:ext>
            </a:extLst>
          </p:cNvPr>
          <p:cNvCxnSpPr>
            <a:cxnSpLocks/>
          </p:cNvCxnSpPr>
          <p:nvPr/>
        </p:nvCxnSpPr>
        <p:spPr>
          <a:xfrm flipV="1">
            <a:off x="1861214" y="4022062"/>
            <a:ext cx="0" cy="1068264"/>
          </a:xfrm>
          <a:prstGeom prst="line">
            <a:avLst/>
          </a:prstGeom>
          <a:ln w="28575"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E212FD0-3035-4867-BD1D-0BF9A27FB93B}"/>
              </a:ext>
            </a:extLst>
          </p:cNvPr>
          <p:cNvCxnSpPr>
            <a:cxnSpLocks/>
          </p:cNvCxnSpPr>
          <p:nvPr/>
        </p:nvCxnSpPr>
        <p:spPr>
          <a:xfrm flipV="1">
            <a:off x="3047775" y="3743024"/>
            <a:ext cx="0" cy="1355105"/>
          </a:xfrm>
          <a:prstGeom prst="line">
            <a:avLst/>
          </a:prstGeom>
          <a:ln w="28575"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F72E11C-E8C6-4CAA-91EE-6E70DFFF8E1D}"/>
              </a:ext>
            </a:extLst>
          </p:cNvPr>
          <p:cNvCxnSpPr>
            <a:cxnSpLocks/>
          </p:cNvCxnSpPr>
          <p:nvPr/>
        </p:nvCxnSpPr>
        <p:spPr>
          <a:xfrm flipV="1">
            <a:off x="4299197" y="3355051"/>
            <a:ext cx="0" cy="1743078"/>
          </a:xfrm>
          <a:prstGeom prst="line">
            <a:avLst/>
          </a:prstGeom>
          <a:ln w="28575"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41D7055-536E-49E3-B0F2-39A14A56F3E5}"/>
              </a:ext>
            </a:extLst>
          </p:cNvPr>
          <p:cNvGrpSpPr/>
          <p:nvPr/>
        </p:nvGrpSpPr>
        <p:grpSpPr>
          <a:xfrm>
            <a:off x="504000" y="4933039"/>
            <a:ext cx="6469883" cy="523637"/>
            <a:chOff x="671392" y="4596843"/>
            <a:chExt cx="6469883" cy="523637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5116009-EF9F-4CA8-92A2-FD7BC139C25C}"/>
                </a:ext>
              </a:extLst>
            </p:cNvPr>
            <p:cNvSpPr/>
            <p:nvPr/>
          </p:nvSpPr>
          <p:spPr>
            <a:xfrm>
              <a:off x="1855964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</a:t>
              </a:r>
              <a:endParaRPr lang="fr-FR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9C08984-76BC-49D2-B563-81A4E7D253F6}"/>
                </a:ext>
              </a:extLst>
            </p:cNvPr>
            <p:cNvSpPr/>
            <p:nvPr/>
          </p:nvSpPr>
          <p:spPr>
            <a:xfrm>
              <a:off x="6781275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</a:t>
              </a:r>
              <a:endParaRPr lang="fr-FR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C3C5A1F-3E9C-46F2-98B9-012FE2315C29}"/>
                </a:ext>
              </a:extLst>
            </p:cNvPr>
            <p:cNvSpPr/>
            <p:nvPr/>
          </p:nvSpPr>
          <p:spPr>
            <a:xfrm>
              <a:off x="671392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0</a:t>
              </a:r>
              <a:endParaRPr lang="fr-FR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3A56A8D-36D2-45B0-9FD8-05E6BC056126}"/>
                </a:ext>
              </a:extLst>
            </p:cNvPr>
            <p:cNvSpPr/>
            <p:nvPr/>
          </p:nvSpPr>
          <p:spPr>
            <a:xfrm>
              <a:off x="3040533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</a:t>
              </a:r>
              <a:endParaRPr lang="fr-FR" dirty="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74579CC-4B18-4D85-A9B5-44E3E0B1B1B1}"/>
                </a:ext>
              </a:extLst>
            </p:cNvPr>
            <p:cNvCxnSpPr>
              <a:stCxn id="77" idx="6"/>
              <a:endCxn id="75" idx="2"/>
            </p:cNvCxnSpPr>
            <p:nvPr/>
          </p:nvCxnSpPr>
          <p:spPr>
            <a:xfrm>
              <a:off x="1031391" y="4934130"/>
              <a:ext cx="824571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782957E-01B4-415E-9A56-459C21410D30}"/>
                </a:ext>
              </a:extLst>
            </p:cNvPr>
            <p:cNvCxnSpPr>
              <a:cxnSpLocks/>
              <a:stCxn id="75" idx="6"/>
              <a:endCxn id="80" idx="2"/>
            </p:cNvCxnSpPr>
            <p:nvPr/>
          </p:nvCxnSpPr>
          <p:spPr>
            <a:xfrm>
              <a:off x="2215962" y="4934130"/>
              <a:ext cx="824571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D020F2B-FF36-4B75-80DD-32042A8EC092}"/>
                </a:ext>
              </a:extLst>
            </p:cNvPr>
            <p:cNvCxnSpPr>
              <a:cxnSpLocks/>
              <a:endCxn id="76" idx="2"/>
            </p:cNvCxnSpPr>
            <p:nvPr/>
          </p:nvCxnSpPr>
          <p:spPr>
            <a:xfrm>
              <a:off x="5764840" y="4934130"/>
              <a:ext cx="1016435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7DC943C-4B4F-4565-88C7-DF7016320E4B}"/>
                </a:ext>
              </a:extLst>
            </p:cNvPr>
            <p:cNvCxnSpPr>
              <a:cxnSpLocks/>
              <a:stCxn id="80" idx="6"/>
            </p:cNvCxnSpPr>
            <p:nvPr/>
          </p:nvCxnSpPr>
          <p:spPr>
            <a:xfrm>
              <a:off x="3400533" y="4934130"/>
              <a:ext cx="888071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F4D28C5-CEA0-4113-BB21-245FBE0A779B}"/>
                </a:ext>
              </a:extLst>
            </p:cNvPr>
            <p:cNvSpPr/>
            <p:nvPr/>
          </p:nvSpPr>
          <p:spPr>
            <a:xfrm>
              <a:off x="4288604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</a:t>
              </a:r>
              <a:endParaRPr lang="fr-FR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A2AFB62-02FF-4137-AFCF-BDA345E3203E}"/>
                </a:ext>
              </a:extLst>
            </p:cNvPr>
            <p:cNvSpPr txBox="1"/>
            <p:nvPr/>
          </p:nvSpPr>
          <p:spPr>
            <a:xfrm>
              <a:off x="5028486" y="4596843"/>
              <a:ext cx="553106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…</a:t>
              </a:r>
              <a:endParaRPr lang="fr-FR" dirty="0"/>
            </a:p>
          </p:txBody>
        </p:sp>
        <p:cxnSp>
          <p:nvCxnSpPr>
            <p:cNvPr id="88" name="Connector: Curved 87">
              <a:extLst>
                <a:ext uri="{FF2B5EF4-FFF2-40B4-BE49-F238E27FC236}">
                  <a16:creationId xmlns:a16="http://schemas.microsoft.com/office/drawing/2014/main" id="{90904649-A073-4D6D-A8A9-9CD3D7317ADD}"/>
                </a:ext>
              </a:extLst>
            </p:cNvPr>
            <p:cNvCxnSpPr>
              <a:stCxn id="76" idx="4"/>
              <a:endCxn id="77" idx="4"/>
            </p:cNvCxnSpPr>
            <p:nvPr/>
          </p:nvCxnSpPr>
          <p:spPr>
            <a:xfrm rot="5400000">
              <a:off x="3906333" y="2059188"/>
              <a:ext cx="12700" cy="6109884"/>
            </a:xfrm>
            <a:prstGeom prst="curvedConnector3">
              <a:avLst>
                <a:gd name="adj1" fmla="val 9600000"/>
              </a:avLst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Blind Source Separation</a:t>
            </a:r>
            <a:br>
              <a:rPr lang="de-DE" sz="3200" dirty="0"/>
            </a:br>
            <a:r>
              <a:rPr lang="de-DE" sz="2400" dirty="0" err="1"/>
              <a:t>What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Graph Signals?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D1960C-E880-4845-A0A8-CE3299BD255E}"/>
              </a:ext>
            </a:extLst>
          </p:cNvPr>
          <p:cNvCxnSpPr>
            <a:cxnSpLocks/>
          </p:cNvCxnSpPr>
          <p:nvPr/>
        </p:nvCxnSpPr>
        <p:spPr>
          <a:xfrm>
            <a:off x="7677040" y="4869996"/>
            <a:ext cx="4076700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63A2FBDC-16EE-4E63-9FB0-4558CB087096}"/>
              </a:ext>
            </a:extLst>
          </p:cNvPr>
          <p:cNvGrpSpPr/>
          <p:nvPr/>
        </p:nvGrpSpPr>
        <p:grpSpPr>
          <a:xfrm>
            <a:off x="7677040" y="2374446"/>
            <a:ext cx="3552825" cy="2498256"/>
            <a:chOff x="7677040" y="2374446"/>
            <a:chExt cx="3552825" cy="2498256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2CDFB68-03C9-4424-B34B-64CBE84C5A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29865" y="3517597"/>
              <a:ext cx="0" cy="1352404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1D98DF6-E7E2-479F-B160-EABDFB2765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72690" y="3804434"/>
              <a:ext cx="0" cy="1065563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CE370FB-A5A3-4169-9BF4-0553C9B95F44}"/>
                </a:ext>
              </a:extLst>
            </p:cNvPr>
            <p:cNvCxnSpPr/>
            <p:nvPr/>
          </p:nvCxnSpPr>
          <p:spPr>
            <a:xfrm flipV="1">
              <a:off x="10696465" y="3981734"/>
              <a:ext cx="0" cy="888263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0C8A603-1925-48E9-80C6-1832323171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7240" y="2377150"/>
              <a:ext cx="0" cy="2495552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17CC72-5F20-4B2C-86E6-DDA5FE55BB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2315" y="3801733"/>
              <a:ext cx="0" cy="1068264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41F1461-5143-4674-B9E8-AA8843337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9015" y="3514896"/>
              <a:ext cx="0" cy="1355105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1AE950C-2098-45E6-8D44-76F2BA5BD5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5240" y="3126921"/>
              <a:ext cx="0" cy="1743078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08737EE-67A4-4C87-B5B2-9A94C7BAEB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2890" y="2698296"/>
              <a:ext cx="0" cy="2171705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F4867D8-0F51-474B-B43F-16A96F1EC1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0065" y="2374446"/>
              <a:ext cx="0" cy="2495552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BFE2E5B-84CF-497E-B337-135270E77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3465" y="2698296"/>
              <a:ext cx="0" cy="2171702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AEFA64F-6C06-4564-BAEE-F2991ED2B2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39215" y="3126921"/>
              <a:ext cx="0" cy="1743077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B588C2F-E491-4694-B82D-2C549958DE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4965" y="3507921"/>
              <a:ext cx="0" cy="1362077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3FBC1AB-9E26-473B-95BF-8527287DC5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0240" y="3801733"/>
              <a:ext cx="0" cy="1068264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4528D3F-E988-424F-B006-FA5D099BDFE8}"/>
                </a:ext>
              </a:extLst>
            </p:cNvPr>
            <p:cNvCxnSpPr/>
            <p:nvPr/>
          </p:nvCxnSpPr>
          <p:spPr>
            <a:xfrm flipV="1">
              <a:off x="7677040" y="3976444"/>
              <a:ext cx="0" cy="888263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11A3229-130B-45EE-8177-36DA6030D3F7}"/>
              </a:ext>
            </a:extLst>
          </p:cNvPr>
          <p:cNvCxnSpPr>
            <a:cxnSpLocks/>
          </p:cNvCxnSpPr>
          <p:nvPr/>
        </p:nvCxnSpPr>
        <p:spPr>
          <a:xfrm>
            <a:off x="7690669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0CFC404-E854-4619-B098-E787825729A3}"/>
              </a:ext>
            </a:extLst>
          </p:cNvPr>
          <p:cNvCxnSpPr>
            <a:cxnSpLocks/>
          </p:cNvCxnSpPr>
          <p:nvPr/>
        </p:nvCxnSpPr>
        <p:spPr>
          <a:xfrm>
            <a:off x="7972315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A90F73F-6EDC-438A-86D8-CF7446CFEC31}"/>
              </a:ext>
            </a:extLst>
          </p:cNvPr>
          <p:cNvCxnSpPr>
            <a:cxnSpLocks/>
          </p:cNvCxnSpPr>
          <p:nvPr/>
        </p:nvCxnSpPr>
        <p:spPr>
          <a:xfrm>
            <a:off x="8233594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03B1C74-F5EC-4FAA-8CBC-0809B083C7BE}"/>
              </a:ext>
            </a:extLst>
          </p:cNvPr>
          <p:cNvCxnSpPr>
            <a:cxnSpLocks/>
          </p:cNvCxnSpPr>
          <p:nvPr/>
        </p:nvCxnSpPr>
        <p:spPr>
          <a:xfrm>
            <a:off x="8481244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918D7D9-8BD1-4298-9D45-74FA3A909FF8}"/>
              </a:ext>
            </a:extLst>
          </p:cNvPr>
          <p:cNvCxnSpPr>
            <a:cxnSpLocks/>
          </p:cNvCxnSpPr>
          <p:nvPr/>
        </p:nvCxnSpPr>
        <p:spPr>
          <a:xfrm>
            <a:off x="8738419" y="486874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C322A4F-932F-41B3-9762-7DE95730BDC3}"/>
              </a:ext>
            </a:extLst>
          </p:cNvPr>
          <p:cNvCxnSpPr>
            <a:cxnSpLocks/>
          </p:cNvCxnSpPr>
          <p:nvPr/>
        </p:nvCxnSpPr>
        <p:spPr>
          <a:xfrm>
            <a:off x="8995594" y="486874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E1367A0-755C-4D92-B1C1-5E9DD8E07A5B}"/>
              </a:ext>
            </a:extLst>
          </p:cNvPr>
          <p:cNvCxnSpPr>
            <a:cxnSpLocks/>
          </p:cNvCxnSpPr>
          <p:nvPr/>
        </p:nvCxnSpPr>
        <p:spPr>
          <a:xfrm>
            <a:off x="9271819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7727812-C5DF-486D-8D7E-72413A180EAA}"/>
              </a:ext>
            </a:extLst>
          </p:cNvPr>
          <p:cNvCxnSpPr>
            <a:cxnSpLocks/>
          </p:cNvCxnSpPr>
          <p:nvPr/>
        </p:nvCxnSpPr>
        <p:spPr>
          <a:xfrm>
            <a:off x="9574567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A9B5D6-CAA3-4E29-B22B-55B9C3F8E680}"/>
              </a:ext>
            </a:extLst>
          </p:cNvPr>
          <p:cNvCxnSpPr>
            <a:cxnSpLocks/>
          </p:cNvCxnSpPr>
          <p:nvPr/>
        </p:nvCxnSpPr>
        <p:spPr>
          <a:xfrm>
            <a:off x="9839215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6603D05-6275-4227-9602-2E188196AD31}"/>
              </a:ext>
            </a:extLst>
          </p:cNvPr>
          <p:cNvCxnSpPr>
            <a:cxnSpLocks/>
          </p:cNvCxnSpPr>
          <p:nvPr/>
        </p:nvCxnSpPr>
        <p:spPr>
          <a:xfrm>
            <a:off x="10120861" y="4872699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E99FBBF-A7AD-4BDE-9DE2-DE9F1C93A6F1}"/>
              </a:ext>
            </a:extLst>
          </p:cNvPr>
          <p:cNvCxnSpPr>
            <a:cxnSpLocks/>
          </p:cNvCxnSpPr>
          <p:nvPr/>
        </p:nvCxnSpPr>
        <p:spPr>
          <a:xfrm>
            <a:off x="10402507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E6FC4BB-2A48-4EEB-838D-DF536352A7E1}"/>
              </a:ext>
            </a:extLst>
          </p:cNvPr>
          <p:cNvCxnSpPr>
            <a:cxnSpLocks/>
          </p:cNvCxnSpPr>
          <p:nvPr/>
        </p:nvCxnSpPr>
        <p:spPr>
          <a:xfrm>
            <a:off x="10691044" y="4872699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FFB514B-211E-49D8-85E1-BA900A74668F}"/>
              </a:ext>
            </a:extLst>
          </p:cNvPr>
          <p:cNvCxnSpPr>
            <a:cxnSpLocks/>
          </p:cNvCxnSpPr>
          <p:nvPr/>
        </p:nvCxnSpPr>
        <p:spPr>
          <a:xfrm>
            <a:off x="10948219" y="4872699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C6F19AE-7939-4283-98B7-1951008075DC}"/>
              </a:ext>
            </a:extLst>
          </p:cNvPr>
          <p:cNvCxnSpPr>
            <a:cxnSpLocks/>
          </p:cNvCxnSpPr>
          <p:nvPr/>
        </p:nvCxnSpPr>
        <p:spPr>
          <a:xfrm>
            <a:off x="11229865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F98AE28-6AE4-4EB5-8147-DFEC00FBB530}"/>
              </a:ext>
            </a:extLst>
          </p:cNvPr>
          <p:cNvSpPr txBox="1"/>
          <p:nvPr/>
        </p:nvSpPr>
        <p:spPr>
          <a:xfrm>
            <a:off x="9020065" y="4994824"/>
            <a:ext cx="1503938" cy="400110"/>
          </a:xfrm>
          <a:prstGeom prst="rect">
            <a:avLst/>
          </a:prstGeom>
          <a:solidFill>
            <a:srgbClr val="FFFFFF"/>
          </a:solidFill>
          <a:ln w="28575">
            <a:solidFill>
              <a:srgbClr val="005C9C"/>
            </a:solidFill>
          </a:ln>
        </p:spPr>
        <p:txBody>
          <a:bodyPr wrap="none" rtlCol="0">
            <a:spAutoFit/>
          </a:bodyPr>
          <a:lstStyle/>
          <a:p>
            <a:r>
              <a:rPr lang="de-DE" sz="1800" dirty="0"/>
              <a:t>n</a:t>
            </a:r>
            <a:r>
              <a:rPr lang="fr-FR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800" b="0" i="0" dirty="0">
                <a:effectLst/>
                <a:latin typeface="arial" panose="020B0604020202020204" pitchFamily="34" charset="0"/>
              </a:rPr>
              <a:t>∈ </a:t>
            </a:r>
            <a:r>
              <a:rPr lang="fr-FR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ℕ, </a:t>
            </a:r>
            <a:r>
              <a:rPr lang="de-DE" sz="1800" dirty="0"/>
              <a:t> n ≤ N</a:t>
            </a:r>
            <a:endParaRPr lang="fr-FR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B0B75-DE94-4CE1-A656-E57C7680588E}"/>
              </a:ext>
            </a:extLst>
          </p:cNvPr>
          <p:cNvSpPr txBox="1"/>
          <p:nvPr/>
        </p:nvSpPr>
        <p:spPr>
          <a:xfrm>
            <a:off x="8680939" y="3646785"/>
            <a:ext cx="1577676" cy="480131"/>
          </a:xfrm>
          <a:prstGeom prst="rect">
            <a:avLst/>
          </a:prstGeom>
          <a:solidFill>
            <a:schemeClr val="bg1"/>
          </a:solidFill>
          <a:ln w="28575">
            <a:solidFill>
              <a:srgbClr val="005C9C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k = 1 shift</a:t>
            </a:r>
            <a:endParaRPr lang="fr-FR" dirty="0"/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542106AA-A96E-4EB0-BE68-EE0E0D7B70A9}"/>
              </a:ext>
            </a:extLst>
          </p:cNvPr>
          <p:cNvCxnSpPr>
            <a:cxnSpLocks/>
          </p:cNvCxnSpPr>
          <p:nvPr/>
        </p:nvCxnSpPr>
        <p:spPr>
          <a:xfrm flipV="1">
            <a:off x="7676930" y="3804438"/>
            <a:ext cx="0" cy="1068264"/>
          </a:xfrm>
          <a:prstGeom prst="line">
            <a:avLst/>
          </a:prstGeom>
          <a:ln w="28575"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52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01587E-6 L 0.09152 -0.000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6" y="-5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9841E-6 2.96296E-6 L 0.09276 2.9629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619E-6 2.53968E-6 L 0.09771 2.53968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6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3 0.01455 L 0.00323 0.01472 C 0.00161 0.01753 0.00161 0.02067 0.00112 0.02365 C 0.00037 0.02894 -0.00049 0.02894 -0.00124 0.0334 C -0.00149 0.03472 -0.00173 0.03621 -0.00186 0.03753 C -0.00235 0.03985 -0.0031 0.04117 -0.00359 0.04365 L -0.00521 0.0501 L -0.00595 0.05324 C -0.0062 0.05423 -0.00645 0.05539 -0.00669 0.05638 C -0.00694 0.05787 -0.00719 0.05919 -0.00744 0.06052 C -0.00769 0.06184 -0.00806 0.06234 -0.00831 0.06382 C -0.00855 0.06515 -0.00868 0.0663 -0.00917 0.06779 C -0.00955 0.06928 -0.01029 0.07093 -0.01079 0.07209 C -0.01141 0.07408 -0.01141 0.07672 -0.01228 0.07804 C -0.01277 0.07937 -0.01352 0.08036 -0.01389 0.08135 C -0.01426 0.08251 -0.01451 0.08334 -0.015 0.08433 C -0.015 0.08582 -0.015 0.08763 -0.0155 0.08879 C -0.01612 0.09044 -0.01711 0.09061 -0.01798 0.09193 C -0.02009 0.10037 -0.01736 0.09044 -0.02058 0.09805 C -0.02406 0.10797 -0.01674 0.09293 -0.02356 0.10582 C -0.02455 0.10781 -0.02616 0.10929 -0.02678 0.11177 C -0.02703 0.1131 -0.02716 0.11442 -0.02753 0.11541 C -0.02815 0.11591 -0.02951 0.11657 -0.03001 0.11806 C -0.0305 0.11905 -0.03125 0.12021 -0.0315 0.12153 C -0.03298 0.12434 -0.03174 0.12434 -0.0341 0.12732 C -0.03472 0.12847 -0.03571 0.12897 -0.03658 0.12947 L -0.0398 0.13608 C -0.04042 0.13674 -0.0408 0.13856 -0.04129 0.13922 C -0.04191 0.14005 -0.04278 0.14121 -0.04365 0.1422 C -0.04464 0.14352 -0.04613 0.14418 -0.047 0.1455 C -0.04886 0.14782 -0.04985 0.15129 -0.05171 0.15377 C -0.05258 0.1546 -0.05332 0.15559 -0.05407 0.15708 C -0.05456 0.15791 -0.05469 0.15923 -0.05555 0.15989 C -0.05617 0.16072 -0.05717 0.16072 -0.05779 0.16105 C -0.05828 0.1622 -0.05816 0.16353 -0.05865 0.16435 C -0.06002 0.16601 -0.062 0.16716 -0.06349 0.16832 L -0.0687 0.17246 C -0.06932 0.17312 -0.07019 0.17361 -0.07105 0.1746 C -0.07254 0.17659 -0.07391 0.17907 -0.07577 0.18089 C -0.07639 0.18155 -0.07738 0.18238 -0.07825 0.18287 C -0.0806 0.18552 -0.08246 0.1875 -0.08457 0.18949 C -0.08544 0.19015 -0.08631 0.19064 -0.08693 0.19147 C -0.0909 0.1961 -0.08742 0.19395 -0.09263 0.19577 C -0.09313 0.19676 -0.09338 0.19858 -0.09424 0.19891 C -0.09561 0.20007 -0.09796 0.19974 -0.09908 0.20106 C -0.10243 0.2042 -0.10069 0.20288 -0.10479 0.20437 C -0.10689 0.20619 -0.10764 0.20718 -0.11037 0.20834 C -0.1152 0.21098 -0.11508 0.21032 -0.11967 0.21131 C -0.12115 0.21164 -0.12239 0.21214 -0.12376 0.2123 C -0.12574 0.21296 -0.1281 0.21313 -0.13008 0.21396 C -0.13145 0.21412 -0.13293 0.21462 -0.13393 0.21478 C -0.13976 0.21544 -0.15042 0.21693 -0.15042 0.2171 C -0.15935 0.22007 -0.15104 0.21759 -0.17039 0.21925 C -0.17361 0.21941 -0.17634 0.21991 -0.17919 0.22024 C -0.18303 0.22074 -0.18713 0.2209 -0.19134 0.22222 L -0.29092 0.22024 C -0.29328 0.22024 -0.29526 0.21826 -0.29725 0.21809 C -0.29886 0.21776 -0.30022 0.21759 -0.30221 0.21693 C -0.30803 0.21495 -0.2996 0.21544 -0.31089 0.21396 C -0.31287 0.2133 -0.31498 0.21296 -0.31709 0.2123 C -0.31833 0.21214 -0.31944 0.21164 -0.32056 0.21131 C -0.3218 0.21115 -0.32304 0.21098 -0.3244 0.21048 C -0.32651 0.20999 -0.3306 0.20834 -0.3306 0.20867 C -0.3316 0.20751 -0.33234 0.20685 -0.33308 0.20635 C -0.33445 0.20519 -0.3378 0.2047 -0.33879 0.20437 C -0.34474 0.20189 -0.3378 0.20437 -0.34474 0.20106 C -0.34573 0.20056 -0.34685 0.20056 -0.34784 0.20007 C -0.34896 0.19941 -0.3502 0.19858 -0.35119 0.19792 C -0.35317 0.19676 -0.35541 0.1966 -0.35727 0.19577 C -0.35838 0.1956 -0.35937 0.19494 -0.36049 0.19461 C -0.36123 0.19412 -0.36198 0.19378 -0.36285 0.19329 C -0.36433 0.19296 -0.36607 0.19296 -0.36768 0.19246 C -0.37921 0.18932 -0.37029 0.19164 -0.37649 0.18949 C -0.37735 0.18916 -0.37872 0.18899 -0.37971 0.18849 C -0.38058 0.18816 -0.38132 0.1875 -0.38231 0.18717 C -0.38554 0.18618 -0.38864 0.18618 -0.39174 0.18552 C -0.39335 0.18453 -0.39496 0.18353 -0.39658 0.18287 C -0.39906 0.18238 -0.40278 0.18122 -0.40476 0.1799 C -0.40563 0.17907 -0.40674 0.17857 -0.40786 0.17808 C -0.40947 0.17675 -0.41158 0.17675 -0.41294 0.1756 C -0.41629 0.17279 -0.41456 0.17361 -0.4184 0.17246 C -0.42311 0.16832 -0.41803 0.17229 -0.42386 0.16948 C -0.4251 0.16865 -0.42609 0.16816 -0.42708 0.1675 C -0.42795 0.16683 -0.42857 0.16568 -0.42944 0.16518 C -0.43043 0.16485 -0.43167 0.16485 -0.43279 0.16435 C -0.43353 0.16336 -0.43415 0.16204 -0.43502 0.16105 C -0.43576 0.16039 -0.43663 0.16039 -0.4375 0.15989 C -0.43849 0.15939 -0.43911 0.1584 -0.43985 0.15791 C -0.44047 0.15708 -0.44072 0.15543 -0.44147 0.1546 C -0.44308 0.15311 -0.44655 0.15063 -0.44655 0.1508 C -0.44705 0.14964 -0.44742 0.14815 -0.44779 0.14749 C -0.45002 0.14451 -0.45052 0.14435 -0.45275 0.1422 C -0.45647 0.13492 -0.45461 0.13757 -0.45846 0.13294 C -0.45895 0.13062 -0.45883 0.12814 -0.45994 0.12632 C -0.46317 0.12219 -0.4618 0.12434 -0.46404 0.12021 C -0.46639 0.1083 -0.46317 0.12302 -0.46652 0.1131 C -0.46689 0.11161 -0.46689 0.11012 -0.46726 0.1088 C -0.46751 0.10781 -0.46788 0.10681 -0.468 0.10582 C -0.46838 0.10351 -0.4685 0.10136 -0.46887 0.09937 C -0.46924 0.09706 -0.46999 0.09507 -0.47024 0.09326 C -0.47061 0.09094 -0.47073 0.08978 -0.4711 0.0878 C -0.47135 0.08681 -0.47172 0.08548 -0.47197 0.08433 C -0.47234 0.08267 -0.47247 0.08036 -0.47284 0.07804 C -0.47309 0.07689 -0.47346 0.0749 -0.47358 0.07275 C -0.47408 0.06746 -0.47371 0.06184 -0.47507 0.05638 C -0.47631 0.05159 -0.47569 0.05423 -0.47668 0.04828 C -0.47743 0.01257 -0.47743 0.02613 -0.47743 0.00943 " pathEditMode="relative" rAng="0" ptsTypes="AAAAAAAAAAAAAAAAAAAAAAAAAAAAAAAAAAAAAAAAAAAAAAAAAAAAAAAAAAAAAAAAAAAAAAAAAAAAAAAAAAAAAAAAAAAAAAAAAAAAAAAAAAA">
                                      <p:cBhvr>
                                        <p:cTn id="12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33" y="1011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381E-6 -4.81481E-6 L 0.01971 -4.81481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1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6DAB74-6FD8-8A4C-8AC3-97435B1FCA0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sz="1800" dirty="0"/>
                  <a:t>Analogy </a:t>
                </a:r>
                <a:r>
                  <a:rPr lang="de-DE" sz="1800" dirty="0" err="1"/>
                  <a:t>to</a:t>
                </a:r>
                <a:r>
                  <a:rPr lang="de-DE" sz="1800" dirty="0"/>
                  <a:t> </a:t>
                </a:r>
                <a:r>
                  <a:rPr lang="de-DE" sz="1800" dirty="0" err="1"/>
                  <a:t>discrete</a:t>
                </a:r>
                <a:r>
                  <a:rPr lang="de-DE" sz="1800" dirty="0"/>
                  <a:t> time </a:t>
                </a:r>
                <a:r>
                  <a:rPr lang="de-DE" sz="1800" dirty="0" err="1"/>
                  <a:t>signals</a:t>
                </a:r>
                <a:endParaRPr lang="de-DE" sz="1800" dirty="0"/>
              </a:p>
              <a:p>
                <a:r>
                  <a:rPr lang="de-DE" sz="1800" dirty="0" err="1"/>
                  <a:t>Simplest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case</a:t>
                </a:r>
                <a:r>
                  <a:rPr lang="de-DE" sz="1800" dirty="0"/>
                  <a:t>: </a:t>
                </a:r>
                <a:r>
                  <a:rPr lang="de-DE" sz="1800" dirty="0" err="1"/>
                  <a:t>Recursive</a:t>
                </a:r>
                <a:r>
                  <a:rPr lang="de-DE" sz="1800" dirty="0"/>
                  <a:t> Line Graph</a:t>
                </a:r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sz="1800" b="0" dirty="0" err="1"/>
                  <a:t>We</a:t>
                </a:r>
                <a:r>
                  <a:rPr lang="de-DE" sz="1800" b="0" dirty="0"/>
                  <a:t> </a:t>
                </a:r>
                <a:r>
                  <a:rPr lang="de-DE" sz="1800" b="0" dirty="0" err="1"/>
                  <a:t>call</a:t>
                </a:r>
                <a:r>
                  <a:rPr lang="de-DE" sz="18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1" i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r>
                      <a:rPr lang="de-DE" sz="18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de-DE" sz="1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de-DE" sz="1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de-DE" sz="1800" dirty="0"/>
                  <a:t> a </a:t>
                </a:r>
                <a:r>
                  <a:rPr lang="de-DE" sz="1800" dirty="0" err="1"/>
                  <a:t>graph</a:t>
                </a:r>
                <a:r>
                  <a:rPr lang="de-DE" sz="1800" dirty="0"/>
                  <a:t> shift </a:t>
                </a:r>
                <a:r>
                  <a:rPr lang="de-DE" sz="1800" dirty="0" err="1"/>
                  <a:t>by</a:t>
                </a:r>
                <a:r>
                  <a:rPr lang="de-DE" sz="1800" dirty="0"/>
                  <a:t> k </a:t>
                </a:r>
              </a:p>
              <a:p>
                <a:pPr lvl="1"/>
                <a:r>
                  <a:rPr lang="de-DE" sz="1800" dirty="0" err="1"/>
                  <a:t>For</a:t>
                </a:r>
                <a:r>
                  <a:rPr lang="de-DE" sz="1800" dirty="0"/>
                  <a:t> Line Graph </a:t>
                </a:r>
                <a:r>
                  <a:rPr lang="fr-FR" sz="1800" b="0" i="0" dirty="0">
                    <a:effectLst/>
                    <a:latin typeface="arial" panose="020B0604020202020204" pitchFamily="34" charset="0"/>
                  </a:rPr>
                  <a:t>⇔</a:t>
                </a:r>
                <a:r>
                  <a:rPr lang="fr-FR" sz="1800" b="0" i="0" dirty="0">
                    <a:solidFill>
                      <a:srgbClr val="4D5156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de-DE" sz="1800" dirty="0"/>
                  <a:t>Shift </a:t>
                </a:r>
                <a:r>
                  <a:rPr lang="de-DE" sz="1800" dirty="0" err="1"/>
                  <a:t>operator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known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from</a:t>
                </a:r>
                <a:r>
                  <a:rPr lang="de-DE" sz="1800" dirty="0"/>
                  <a:t> Digital Signal Processing</a:t>
                </a:r>
              </a:p>
              <a:p>
                <a:r>
                  <a:rPr lang="de-DE" sz="1800" dirty="0" err="1">
                    <a:solidFill>
                      <a:schemeClr val="accent5"/>
                    </a:solidFill>
                  </a:rPr>
                  <a:t>When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a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graph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shift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is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applied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,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the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signal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will shift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along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every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b="1" dirty="0" err="1">
                    <a:solidFill>
                      <a:schemeClr val="accent5"/>
                    </a:solidFill>
                  </a:rPr>
                  <a:t>connected</a:t>
                </a:r>
                <a:r>
                  <a:rPr lang="de-DE" sz="1800" b="1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b="1" dirty="0" err="1">
                    <a:solidFill>
                      <a:schemeClr val="accent5"/>
                    </a:solidFill>
                  </a:rPr>
                  <a:t>path</a:t>
                </a:r>
                <a:r>
                  <a:rPr lang="de-DE" sz="1800" b="1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made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up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of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the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b="1" dirty="0">
                    <a:solidFill>
                      <a:schemeClr val="accent5"/>
                    </a:solidFill>
                  </a:rPr>
                  <a:t>k </a:t>
                </a:r>
                <a:r>
                  <a:rPr lang="de-DE" sz="1800" b="1" dirty="0" err="1">
                    <a:solidFill>
                      <a:schemeClr val="accent5"/>
                    </a:solidFill>
                  </a:rPr>
                  <a:t>nearest</a:t>
                </a:r>
                <a:r>
                  <a:rPr lang="de-DE" sz="1800" b="1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b="1" dirty="0" err="1">
                    <a:solidFill>
                      <a:schemeClr val="accent5"/>
                    </a:solidFill>
                  </a:rPr>
                  <a:t>edges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.</a:t>
                </a:r>
                <a:r>
                  <a:rPr lang="de-DE" sz="1800" b="1" dirty="0"/>
                  <a:t> </a:t>
                </a:r>
                <a:r>
                  <a:rPr lang="en-US" sz="1800" dirty="0"/>
                  <a:t>[Djuric, 2018]</a:t>
                </a:r>
                <a:r>
                  <a:rPr lang="en-US" sz="1800" b="1" dirty="0"/>
                  <a:t> </a:t>
                </a:r>
                <a:endParaRPr lang="de-DE" sz="1800" dirty="0">
                  <a:solidFill>
                    <a:schemeClr val="accent5"/>
                  </a:solidFill>
                </a:endParaRPr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6DAB74-6FD8-8A4C-8AC3-97435B1FCA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138" t="-12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250DF6CE-BD3F-43EB-A65A-75D18EBB9E1E}"/>
              </a:ext>
            </a:extLst>
          </p:cNvPr>
          <p:cNvCxnSpPr>
            <a:cxnSpLocks/>
          </p:cNvCxnSpPr>
          <p:nvPr/>
        </p:nvCxnSpPr>
        <p:spPr>
          <a:xfrm flipV="1">
            <a:off x="6799488" y="3801733"/>
            <a:ext cx="0" cy="1355105"/>
          </a:xfrm>
          <a:prstGeom prst="line">
            <a:avLst/>
          </a:prstGeom>
          <a:ln w="28575"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3F9A0CA-5810-433E-A7D2-4EB5CC53C693}"/>
              </a:ext>
            </a:extLst>
          </p:cNvPr>
          <p:cNvCxnSpPr>
            <a:cxnSpLocks/>
          </p:cNvCxnSpPr>
          <p:nvPr/>
        </p:nvCxnSpPr>
        <p:spPr>
          <a:xfrm flipH="1" flipV="1">
            <a:off x="7677979" y="3978225"/>
            <a:ext cx="4548" cy="874110"/>
          </a:xfrm>
          <a:prstGeom prst="line">
            <a:avLst/>
          </a:prstGeom>
          <a:ln w="28575">
            <a:solidFill>
              <a:schemeClr val="accent3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63A2FBDC-16EE-4E63-9FB0-4558CB087096}"/>
              </a:ext>
            </a:extLst>
          </p:cNvPr>
          <p:cNvGrpSpPr/>
          <p:nvPr/>
        </p:nvGrpSpPr>
        <p:grpSpPr>
          <a:xfrm>
            <a:off x="7677040" y="2374446"/>
            <a:ext cx="3552825" cy="2498256"/>
            <a:chOff x="7677040" y="2374446"/>
            <a:chExt cx="3552825" cy="2498256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4528D3F-E988-424F-B006-FA5D099BDFE8}"/>
                </a:ext>
              </a:extLst>
            </p:cNvPr>
            <p:cNvCxnSpPr/>
            <p:nvPr/>
          </p:nvCxnSpPr>
          <p:spPr>
            <a:xfrm flipV="1">
              <a:off x="7677040" y="3976444"/>
              <a:ext cx="0" cy="888263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2CDFB68-03C9-4424-B34B-64CBE84C5A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29865" y="3517597"/>
              <a:ext cx="0" cy="1352404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1D98DF6-E7E2-479F-B160-EABDFB2765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72690" y="3804434"/>
              <a:ext cx="0" cy="1065563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CE370FB-A5A3-4169-9BF4-0553C9B95F44}"/>
                </a:ext>
              </a:extLst>
            </p:cNvPr>
            <p:cNvCxnSpPr/>
            <p:nvPr/>
          </p:nvCxnSpPr>
          <p:spPr>
            <a:xfrm flipV="1">
              <a:off x="10696465" y="3981734"/>
              <a:ext cx="0" cy="888263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0C8A603-1925-48E9-80C6-1832323171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7240" y="2377150"/>
              <a:ext cx="0" cy="2495552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17CC72-5F20-4B2C-86E6-DDA5FE55BB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2315" y="3801733"/>
              <a:ext cx="0" cy="1068264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41F1461-5143-4674-B9E8-AA8843337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9015" y="3514896"/>
              <a:ext cx="0" cy="1355105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1AE950C-2098-45E6-8D44-76F2BA5BD5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5240" y="3126921"/>
              <a:ext cx="0" cy="1743078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08737EE-67A4-4C87-B5B2-9A94C7BAEB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2890" y="2698296"/>
              <a:ext cx="0" cy="2171705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F4867D8-0F51-474B-B43F-16A96F1EC1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0065" y="2374446"/>
              <a:ext cx="0" cy="2495552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BFE2E5B-84CF-497E-B337-135270E77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3465" y="2698296"/>
              <a:ext cx="0" cy="2171702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AEFA64F-6C06-4564-BAEE-F2991ED2B2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39215" y="3126921"/>
              <a:ext cx="0" cy="1743077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B588C2F-E491-4694-B82D-2C549958DE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4965" y="3507921"/>
              <a:ext cx="0" cy="1362077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3FBC1AB-9E26-473B-95BF-8527287DC5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0240" y="3801733"/>
              <a:ext cx="0" cy="1068264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BEDB0912-2162-4E21-9316-57A52B5D8A3B}"/>
              </a:ext>
            </a:extLst>
          </p:cNvPr>
          <p:cNvCxnSpPr>
            <a:cxnSpLocks/>
          </p:cNvCxnSpPr>
          <p:nvPr/>
        </p:nvCxnSpPr>
        <p:spPr>
          <a:xfrm flipV="1">
            <a:off x="7677040" y="2159796"/>
            <a:ext cx="0" cy="2710201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542106AA-A96E-4EB0-BE68-EE0E0D7B70A9}"/>
              </a:ext>
            </a:extLst>
          </p:cNvPr>
          <p:cNvCxnSpPr>
            <a:cxnSpLocks/>
          </p:cNvCxnSpPr>
          <p:nvPr/>
        </p:nvCxnSpPr>
        <p:spPr>
          <a:xfrm flipV="1">
            <a:off x="7676930" y="3804438"/>
            <a:ext cx="0" cy="1068264"/>
          </a:xfrm>
          <a:prstGeom prst="line">
            <a:avLst/>
          </a:prstGeom>
          <a:ln w="28575"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0491E3A-E523-4F74-94A6-184F80E82E53}"/>
              </a:ext>
            </a:extLst>
          </p:cNvPr>
          <p:cNvCxnSpPr>
            <a:cxnSpLocks/>
          </p:cNvCxnSpPr>
          <p:nvPr/>
        </p:nvCxnSpPr>
        <p:spPr>
          <a:xfrm flipH="1" flipV="1">
            <a:off x="687909" y="4209866"/>
            <a:ext cx="4548" cy="874110"/>
          </a:xfrm>
          <a:prstGeom prst="line">
            <a:avLst/>
          </a:prstGeom>
          <a:ln w="28575">
            <a:solidFill>
              <a:schemeClr val="accent3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F43B392-6E38-4A72-AF75-55032C24184C}"/>
              </a:ext>
            </a:extLst>
          </p:cNvPr>
          <p:cNvCxnSpPr/>
          <p:nvPr/>
        </p:nvCxnSpPr>
        <p:spPr>
          <a:xfrm flipV="1">
            <a:off x="688334" y="4209866"/>
            <a:ext cx="0" cy="888263"/>
          </a:xfrm>
          <a:prstGeom prst="line">
            <a:avLst/>
          </a:prstGeom>
          <a:ln w="28575"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0FD02DA-F025-4AC6-B5DC-01E63F8A7ECA}"/>
              </a:ext>
            </a:extLst>
          </p:cNvPr>
          <p:cNvCxnSpPr>
            <a:cxnSpLocks/>
          </p:cNvCxnSpPr>
          <p:nvPr/>
        </p:nvCxnSpPr>
        <p:spPr>
          <a:xfrm flipV="1">
            <a:off x="6801411" y="4029865"/>
            <a:ext cx="0" cy="1068264"/>
          </a:xfrm>
          <a:prstGeom prst="line">
            <a:avLst/>
          </a:prstGeom>
          <a:ln w="28575"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0BEA37D-E3E0-4AEB-888E-54CC37799231}"/>
              </a:ext>
            </a:extLst>
          </p:cNvPr>
          <p:cNvCxnSpPr>
            <a:cxnSpLocks/>
          </p:cNvCxnSpPr>
          <p:nvPr/>
        </p:nvCxnSpPr>
        <p:spPr>
          <a:xfrm flipV="1">
            <a:off x="1861214" y="4022062"/>
            <a:ext cx="0" cy="1068264"/>
          </a:xfrm>
          <a:prstGeom prst="line">
            <a:avLst/>
          </a:prstGeom>
          <a:ln w="28575"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E212FD0-3035-4867-BD1D-0BF9A27FB93B}"/>
              </a:ext>
            </a:extLst>
          </p:cNvPr>
          <p:cNvCxnSpPr>
            <a:cxnSpLocks/>
          </p:cNvCxnSpPr>
          <p:nvPr/>
        </p:nvCxnSpPr>
        <p:spPr>
          <a:xfrm flipV="1">
            <a:off x="3047775" y="3743024"/>
            <a:ext cx="0" cy="1355105"/>
          </a:xfrm>
          <a:prstGeom prst="line">
            <a:avLst/>
          </a:prstGeom>
          <a:ln w="28575"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F72E11C-E8C6-4CAA-91EE-6E70DFFF8E1D}"/>
              </a:ext>
            </a:extLst>
          </p:cNvPr>
          <p:cNvCxnSpPr>
            <a:cxnSpLocks/>
          </p:cNvCxnSpPr>
          <p:nvPr/>
        </p:nvCxnSpPr>
        <p:spPr>
          <a:xfrm flipV="1">
            <a:off x="4299197" y="3355051"/>
            <a:ext cx="0" cy="1743078"/>
          </a:xfrm>
          <a:prstGeom prst="line">
            <a:avLst/>
          </a:prstGeom>
          <a:ln w="28575"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41D7055-536E-49E3-B0F2-39A14A56F3E5}"/>
              </a:ext>
            </a:extLst>
          </p:cNvPr>
          <p:cNvGrpSpPr/>
          <p:nvPr/>
        </p:nvGrpSpPr>
        <p:grpSpPr>
          <a:xfrm>
            <a:off x="504000" y="4933039"/>
            <a:ext cx="6469883" cy="523637"/>
            <a:chOff x="671392" y="4596843"/>
            <a:chExt cx="6469883" cy="523637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5116009-EF9F-4CA8-92A2-FD7BC139C25C}"/>
                </a:ext>
              </a:extLst>
            </p:cNvPr>
            <p:cNvSpPr/>
            <p:nvPr/>
          </p:nvSpPr>
          <p:spPr>
            <a:xfrm>
              <a:off x="1855964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</a:t>
              </a:r>
              <a:endParaRPr lang="fr-FR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9C08984-76BC-49D2-B563-81A4E7D253F6}"/>
                </a:ext>
              </a:extLst>
            </p:cNvPr>
            <p:cNvSpPr/>
            <p:nvPr/>
          </p:nvSpPr>
          <p:spPr>
            <a:xfrm>
              <a:off x="6781275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</a:t>
              </a:r>
              <a:endParaRPr lang="fr-FR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C3C5A1F-3E9C-46F2-98B9-012FE2315C29}"/>
                </a:ext>
              </a:extLst>
            </p:cNvPr>
            <p:cNvSpPr/>
            <p:nvPr/>
          </p:nvSpPr>
          <p:spPr>
            <a:xfrm>
              <a:off x="671392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0</a:t>
              </a:r>
              <a:endParaRPr lang="fr-FR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3A56A8D-36D2-45B0-9FD8-05E6BC056126}"/>
                </a:ext>
              </a:extLst>
            </p:cNvPr>
            <p:cNvSpPr/>
            <p:nvPr/>
          </p:nvSpPr>
          <p:spPr>
            <a:xfrm>
              <a:off x="3040533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</a:t>
              </a:r>
              <a:endParaRPr lang="fr-FR" dirty="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74579CC-4B18-4D85-A9B5-44E3E0B1B1B1}"/>
                </a:ext>
              </a:extLst>
            </p:cNvPr>
            <p:cNvCxnSpPr>
              <a:stCxn id="77" idx="6"/>
              <a:endCxn id="75" idx="2"/>
            </p:cNvCxnSpPr>
            <p:nvPr/>
          </p:nvCxnSpPr>
          <p:spPr>
            <a:xfrm>
              <a:off x="1031391" y="4934130"/>
              <a:ext cx="824571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782957E-01B4-415E-9A56-459C21410D30}"/>
                </a:ext>
              </a:extLst>
            </p:cNvPr>
            <p:cNvCxnSpPr>
              <a:cxnSpLocks/>
              <a:stCxn id="75" idx="6"/>
              <a:endCxn id="80" idx="2"/>
            </p:cNvCxnSpPr>
            <p:nvPr/>
          </p:nvCxnSpPr>
          <p:spPr>
            <a:xfrm>
              <a:off x="2215962" y="4934130"/>
              <a:ext cx="824571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D020F2B-FF36-4B75-80DD-32042A8EC092}"/>
                </a:ext>
              </a:extLst>
            </p:cNvPr>
            <p:cNvCxnSpPr>
              <a:cxnSpLocks/>
              <a:endCxn id="76" idx="2"/>
            </p:cNvCxnSpPr>
            <p:nvPr/>
          </p:nvCxnSpPr>
          <p:spPr>
            <a:xfrm>
              <a:off x="5764840" y="4934130"/>
              <a:ext cx="1016435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7DC943C-4B4F-4565-88C7-DF7016320E4B}"/>
                </a:ext>
              </a:extLst>
            </p:cNvPr>
            <p:cNvCxnSpPr>
              <a:cxnSpLocks/>
              <a:stCxn id="80" idx="6"/>
            </p:cNvCxnSpPr>
            <p:nvPr/>
          </p:nvCxnSpPr>
          <p:spPr>
            <a:xfrm>
              <a:off x="3400533" y="4934130"/>
              <a:ext cx="888071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F4D28C5-CEA0-4113-BB21-245FBE0A779B}"/>
                </a:ext>
              </a:extLst>
            </p:cNvPr>
            <p:cNvSpPr/>
            <p:nvPr/>
          </p:nvSpPr>
          <p:spPr>
            <a:xfrm>
              <a:off x="4288604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</a:t>
              </a:r>
              <a:endParaRPr lang="fr-FR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A2AFB62-02FF-4137-AFCF-BDA345E3203E}"/>
                </a:ext>
              </a:extLst>
            </p:cNvPr>
            <p:cNvSpPr txBox="1"/>
            <p:nvPr/>
          </p:nvSpPr>
          <p:spPr>
            <a:xfrm>
              <a:off x="5028486" y="4596843"/>
              <a:ext cx="553106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…</a:t>
              </a:r>
              <a:endParaRPr lang="fr-FR" dirty="0"/>
            </a:p>
          </p:txBody>
        </p:sp>
        <p:cxnSp>
          <p:nvCxnSpPr>
            <p:cNvPr id="88" name="Connector: Curved 87">
              <a:extLst>
                <a:ext uri="{FF2B5EF4-FFF2-40B4-BE49-F238E27FC236}">
                  <a16:creationId xmlns:a16="http://schemas.microsoft.com/office/drawing/2014/main" id="{90904649-A073-4D6D-A8A9-9CD3D7317ADD}"/>
                </a:ext>
              </a:extLst>
            </p:cNvPr>
            <p:cNvCxnSpPr>
              <a:stCxn id="76" idx="4"/>
              <a:endCxn id="77" idx="4"/>
            </p:cNvCxnSpPr>
            <p:nvPr/>
          </p:nvCxnSpPr>
          <p:spPr>
            <a:xfrm rot="5400000">
              <a:off x="3906333" y="2059188"/>
              <a:ext cx="12700" cy="6109884"/>
            </a:xfrm>
            <a:prstGeom prst="curvedConnector3">
              <a:avLst>
                <a:gd name="adj1" fmla="val 9600000"/>
              </a:avLst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Blind Source Separation</a:t>
            </a:r>
            <a:br>
              <a:rPr lang="de-DE" sz="3200" dirty="0"/>
            </a:br>
            <a:r>
              <a:rPr lang="de-DE" sz="2400" dirty="0" err="1"/>
              <a:t>What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Graph Signals?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D1960C-E880-4845-A0A8-CE3299BD255E}"/>
              </a:ext>
            </a:extLst>
          </p:cNvPr>
          <p:cNvCxnSpPr>
            <a:cxnSpLocks/>
          </p:cNvCxnSpPr>
          <p:nvPr/>
        </p:nvCxnSpPr>
        <p:spPr>
          <a:xfrm>
            <a:off x="7677040" y="4869996"/>
            <a:ext cx="4076700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11A3229-130B-45EE-8177-36DA6030D3F7}"/>
              </a:ext>
            </a:extLst>
          </p:cNvPr>
          <p:cNvCxnSpPr>
            <a:cxnSpLocks/>
          </p:cNvCxnSpPr>
          <p:nvPr/>
        </p:nvCxnSpPr>
        <p:spPr>
          <a:xfrm>
            <a:off x="7690669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0CFC404-E854-4619-B098-E787825729A3}"/>
              </a:ext>
            </a:extLst>
          </p:cNvPr>
          <p:cNvCxnSpPr>
            <a:cxnSpLocks/>
          </p:cNvCxnSpPr>
          <p:nvPr/>
        </p:nvCxnSpPr>
        <p:spPr>
          <a:xfrm>
            <a:off x="7972315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A90F73F-6EDC-438A-86D8-CF7446CFEC31}"/>
              </a:ext>
            </a:extLst>
          </p:cNvPr>
          <p:cNvCxnSpPr>
            <a:cxnSpLocks/>
          </p:cNvCxnSpPr>
          <p:nvPr/>
        </p:nvCxnSpPr>
        <p:spPr>
          <a:xfrm>
            <a:off x="8233594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03B1C74-F5EC-4FAA-8CBC-0809B083C7BE}"/>
              </a:ext>
            </a:extLst>
          </p:cNvPr>
          <p:cNvCxnSpPr>
            <a:cxnSpLocks/>
          </p:cNvCxnSpPr>
          <p:nvPr/>
        </p:nvCxnSpPr>
        <p:spPr>
          <a:xfrm>
            <a:off x="8481244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918D7D9-8BD1-4298-9D45-74FA3A909FF8}"/>
              </a:ext>
            </a:extLst>
          </p:cNvPr>
          <p:cNvCxnSpPr>
            <a:cxnSpLocks/>
          </p:cNvCxnSpPr>
          <p:nvPr/>
        </p:nvCxnSpPr>
        <p:spPr>
          <a:xfrm>
            <a:off x="8738419" y="486874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C322A4F-932F-41B3-9762-7DE95730BDC3}"/>
              </a:ext>
            </a:extLst>
          </p:cNvPr>
          <p:cNvCxnSpPr>
            <a:cxnSpLocks/>
          </p:cNvCxnSpPr>
          <p:nvPr/>
        </p:nvCxnSpPr>
        <p:spPr>
          <a:xfrm>
            <a:off x="8995594" y="486874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E1367A0-755C-4D92-B1C1-5E9DD8E07A5B}"/>
              </a:ext>
            </a:extLst>
          </p:cNvPr>
          <p:cNvCxnSpPr>
            <a:cxnSpLocks/>
          </p:cNvCxnSpPr>
          <p:nvPr/>
        </p:nvCxnSpPr>
        <p:spPr>
          <a:xfrm>
            <a:off x="9271819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7727812-C5DF-486D-8D7E-72413A180EAA}"/>
              </a:ext>
            </a:extLst>
          </p:cNvPr>
          <p:cNvCxnSpPr>
            <a:cxnSpLocks/>
          </p:cNvCxnSpPr>
          <p:nvPr/>
        </p:nvCxnSpPr>
        <p:spPr>
          <a:xfrm>
            <a:off x="9574567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A9B5D6-CAA3-4E29-B22B-55B9C3F8E680}"/>
              </a:ext>
            </a:extLst>
          </p:cNvPr>
          <p:cNvCxnSpPr>
            <a:cxnSpLocks/>
          </p:cNvCxnSpPr>
          <p:nvPr/>
        </p:nvCxnSpPr>
        <p:spPr>
          <a:xfrm>
            <a:off x="9839215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6603D05-6275-4227-9602-2E188196AD31}"/>
              </a:ext>
            </a:extLst>
          </p:cNvPr>
          <p:cNvCxnSpPr>
            <a:cxnSpLocks/>
          </p:cNvCxnSpPr>
          <p:nvPr/>
        </p:nvCxnSpPr>
        <p:spPr>
          <a:xfrm>
            <a:off x="10120861" y="4872699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E99FBBF-A7AD-4BDE-9DE2-DE9F1C93A6F1}"/>
              </a:ext>
            </a:extLst>
          </p:cNvPr>
          <p:cNvCxnSpPr>
            <a:cxnSpLocks/>
          </p:cNvCxnSpPr>
          <p:nvPr/>
        </p:nvCxnSpPr>
        <p:spPr>
          <a:xfrm>
            <a:off x="10402507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E6FC4BB-2A48-4EEB-838D-DF536352A7E1}"/>
              </a:ext>
            </a:extLst>
          </p:cNvPr>
          <p:cNvCxnSpPr>
            <a:cxnSpLocks/>
          </p:cNvCxnSpPr>
          <p:nvPr/>
        </p:nvCxnSpPr>
        <p:spPr>
          <a:xfrm>
            <a:off x="10691044" y="4872699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FFB514B-211E-49D8-85E1-BA900A74668F}"/>
              </a:ext>
            </a:extLst>
          </p:cNvPr>
          <p:cNvCxnSpPr>
            <a:cxnSpLocks/>
          </p:cNvCxnSpPr>
          <p:nvPr/>
        </p:nvCxnSpPr>
        <p:spPr>
          <a:xfrm>
            <a:off x="10948219" y="4872699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C6F19AE-7939-4283-98B7-1951008075DC}"/>
              </a:ext>
            </a:extLst>
          </p:cNvPr>
          <p:cNvCxnSpPr>
            <a:cxnSpLocks/>
          </p:cNvCxnSpPr>
          <p:nvPr/>
        </p:nvCxnSpPr>
        <p:spPr>
          <a:xfrm>
            <a:off x="11229865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F98AE28-6AE4-4EB5-8147-DFEC00FBB530}"/>
              </a:ext>
            </a:extLst>
          </p:cNvPr>
          <p:cNvSpPr txBox="1"/>
          <p:nvPr/>
        </p:nvSpPr>
        <p:spPr>
          <a:xfrm>
            <a:off x="9020065" y="4994824"/>
            <a:ext cx="1503938" cy="400110"/>
          </a:xfrm>
          <a:prstGeom prst="rect">
            <a:avLst/>
          </a:prstGeom>
          <a:solidFill>
            <a:srgbClr val="FFFFFF"/>
          </a:solidFill>
          <a:ln w="28575">
            <a:solidFill>
              <a:srgbClr val="005C9C"/>
            </a:solidFill>
          </a:ln>
        </p:spPr>
        <p:txBody>
          <a:bodyPr wrap="none" rtlCol="0">
            <a:spAutoFit/>
          </a:bodyPr>
          <a:lstStyle/>
          <a:p>
            <a:r>
              <a:rPr lang="de-DE" sz="1800" dirty="0"/>
              <a:t>n</a:t>
            </a:r>
            <a:r>
              <a:rPr lang="fr-FR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800" b="0" i="0" dirty="0">
                <a:effectLst/>
                <a:latin typeface="arial" panose="020B0604020202020204" pitchFamily="34" charset="0"/>
              </a:rPr>
              <a:t>∈ </a:t>
            </a:r>
            <a:r>
              <a:rPr lang="fr-FR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ℕ, </a:t>
            </a:r>
            <a:r>
              <a:rPr lang="de-DE" sz="1800" dirty="0"/>
              <a:t> n ≤ N</a:t>
            </a:r>
            <a:endParaRPr lang="fr-FR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B0B75-DE94-4CE1-A656-E57C7680588E}"/>
              </a:ext>
            </a:extLst>
          </p:cNvPr>
          <p:cNvSpPr txBox="1"/>
          <p:nvPr/>
        </p:nvSpPr>
        <p:spPr>
          <a:xfrm>
            <a:off x="8680939" y="3646785"/>
            <a:ext cx="1577676" cy="480131"/>
          </a:xfrm>
          <a:prstGeom prst="rect">
            <a:avLst/>
          </a:prstGeom>
          <a:solidFill>
            <a:schemeClr val="bg1"/>
          </a:solidFill>
          <a:ln w="28575">
            <a:solidFill>
              <a:srgbClr val="005C9C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k = 1 shift</a:t>
            </a:r>
            <a:endParaRPr lang="fr-FR" dirty="0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EC15775E-A68B-4964-93FB-3AFCE2FB67EA}"/>
              </a:ext>
            </a:extLst>
          </p:cNvPr>
          <p:cNvSpPr/>
          <p:nvPr/>
        </p:nvSpPr>
        <p:spPr>
          <a:xfrm>
            <a:off x="690348" y="4875816"/>
            <a:ext cx="3549696" cy="1068267"/>
          </a:xfrm>
          <a:prstGeom prst="arc">
            <a:avLst>
              <a:gd name="adj1" fmla="val 58855"/>
              <a:gd name="adj2" fmla="val 10737138"/>
            </a:avLst>
          </a:prstGeom>
          <a:ln w="28575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643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01587E-6 L 0.09152 -0.000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6" y="-5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9841E-6 2.96296E-6 L 0.09276 2.9629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619E-6 2.53968E-6 L 0.09771 2.53968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6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3 0.01455 L 0.00323 0.01472 C 0.00161 0.01753 0.00161 0.02067 0.00112 0.02365 C 0.00037 0.02894 -0.00049 0.02894 -0.00124 0.0334 C -0.00149 0.03472 -0.00173 0.03621 -0.00186 0.03753 C -0.00235 0.03985 -0.0031 0.04117 -0.00359 0.04365 L -0.00521 0.0501 L -0.00595 0.05324 C -0.0062 0.05423 -0.00645 0.05539 -0.00669 0.05638 C -0.00694 0.05787 -0.00719 0.05919 -0.00744 0.06052 C -0.00769 0.06184 -0.00806 0.06234 -0.00831 0.06382 C -0.00855 0.06515 -0.00868 0.0663 -0.00917 0.06779 C -0.00955 0.06928 -0.01029 0.07093 -0.01079 0.07209 C -0.01141 0.07408 -0.01141 0.07672 -0.01228 0.07804 C -0.01277 0.07937 -0.01352 0.08036 -0.01389 0.08135 C -0.01426 0.08251 -0.01451 0.08334 -0.015 0.08433 C -0.015 0.08582 -0.015 0.08763 -0.0155 0.08879 C -0.01612 0.09044 -0.01711 0.09061 -0.01798 0.09193 C -0.02009 0.10037 -0.01736 0.09044 -0.02058 0.09805 C -0.02406 0.10797 -0.01674 0.09293 -0.02356 0.10582 C -0.02455 0.10781 -0.02616 0.10929 -0.02678 0.11177 C -0.02703 0.1131 -0.02716 0.11442 -0.02753 0.11541 C -0.02815 0.11591 -0.02951 0.11657 -0.03001 0.11806 C -0.0305 0.11905 -0.03125 0.12021 -0.0315 0.12153 C -0.03298 0.12434 -0.03174 0.12434 -0.0341 0.12732 C -0.03472 0.12847 -0.03571 0.12897 -0.03658 0.12947 L -0.0398 0.13608 C -0.04042 0.13674 -0.0408 0.13856 -0.04129 0.13922 C -0.04191 0.14005 -0.04278 0.14121 -0.04365 0.1422 C -0.04464 0.14352 -0.04613 0.14418 -0.047 0.1455 C -0.04886 0.14782 -0.04985 0.15129 -0.05171 0.15377 C -0.05258 0.1546 -0.05332 0.15559 -0.05407 0.15708 C -0.05456 0.15791 -0.05469 0.15923 -0.05555 0.15989 C -0.05617 0.16072 -0.05717 0.16072 -0.05779 0.16105 C -0.05828 0.1622 -0.05816 0.16353 -0.05865 0.16435 C -0.06002 0.16601 -0.062 0.16716 -0.06349 0.16832 L -0.0687 0.17246 C -0.06932 0.17312 -0.07019 0.17361 -0.07105 0.1746 C -0.07254 0.17659 -0.07391 0.17907 -0.07577 0.18089 C -0.07639 0.18155 -0.07738 0.18238 -0.07825 0.18287 C -0.0806 0.18552 -0.08246 0.1875 -0.08457 0.18949 C -0.08544 0.19015 -0.08631 0.19064 -0.08693 0.19147 C -0.0909 0.1961 -0.08742 0.19395 -0.09263 0.19577 C -0.09313 0.19676 -0.09338 0.19858 -0.09424 0.19891 C -0.09561 0.20007 -0.09796 0.19974 -0.09908 0.20106 C -0.10243 0.2042 -0.10069 0.20288 -0.10479 0.20437 C -0.10689 0.20619 -0.10764 0.20718 -0.11037 0.20834 C -0.1152 0.21098 -0.11508 0.21032 -0.11967 0.21131 C -0.12115 0.21164 -0.12239 0.21214 -0.12376 0.2123 C -0.12574 0.21296 -0.1281 0.21313 -0.13008 0.21396 C -0.13145 0.21412 -0.13293 0.21462 -0.13393 0.21478 C -0.13976 0.21544 -0.15042 0.21693 -0.15042 0.2171 C -0.15935 0.22007 -0.15104 0.21759 -0.17039 0.21925 C -0.17361 0.21941 -0.17634 0.21991 -0.17919 0.22024 C -0.18303 0.22074 -0.18713 0.2209 -0.19134 0.22222 L -0.29092 0.22024 C -0.29328 0.22024 -0.29526 0.21826 -0.29725 0.21809 C -0.29886 0.21776 -0.30022 0.21759 -0.30221 0.21693 C -0.30803 0.21495 -0.2996 0.21544 -0.31089 0.21396 C -0.31287 0.2133 -0.31498 0.21296 -0.31709 0.2123 C -0.31833 0.21214 -0.31944 0.21164 -0.32056 0.21131 C -0.3218 0.21115 -0.32304 0.21098 -0.3244 0.21048 C -0.32651 0.20999 -0.3306 0.20834 -0.3306 0.20867 C -0.3316 0.20751 -0.33234 0.20685 -0.33308 0.20635 C -0.33445 0.20519 -0.3378 0.2047 -0.33879 0.20437 C -0.34474 0.20189 -0.3378 0.20437 -0.34474 0.20106 C -0.34573 0.20056 -0.34685 0.20056 -0.34784 0.20007 C -0.34896 0.19941 -0.3502 0.19858 -0.35119 0.19792 C -0.35317 0.19676 -0.35541 0.1966 -0.35727 0.19577 C -0.35838 0.1956 -0.35937 0.19494 -0.36049 0.19461 C -0.36123 0.19412 -0.36198 0.19378 -0.36285 0.19329 C -0.36433 0.19296 -0.36607 0.19296 -0.36768 0.19246 C -0.37921 0.18932 -0.37029 0.19164 -0.37649 0.18949 C -0.37735 0.18916 -0.37872 0.18899 -0.37971 0.18849 C -0.38058 0.18816 -0.38132 0.1875 -0.38231 0.18717 C -0.38554 0.18618 -0.38864 0.18618 -0.39174 0.18552 C -0.39335 0.18453 -0.39496 0.18353 -0.39658 0.18287 C -0.39906 0.18238 -0.40278 0.18122 -0.40476 0.1799 C -0.40563 0.17907 -0.40674 0.17857 -0.40786 0.17808 C -0.40947 0.17675 -0.41158 0.17675 -0.41294 0.1756 C -0.41629 0.17279 -0.41456 0.17361 -0.4184 0.17246 C -0.42311 0.16832 -0.41803 0.17229 -0.42386 0.16948 C -0.4251 0.16865 -0.42609 0.16816 -0.42708 0.1675 C -0.42795 0.16683 -0.42857 0.16568 -0.42944 0.16518 C -0.43043 0.16485 -0.43167 0.16485 -0.43279 0.16435 C -0.43353 0.16336 -0.43415 0.16204 -0.43502 0.16105 C -0.43576 0.16039 -0.43663 0.16039 -0.4375 0.15989 C -0.43849 0.15939 -0.43911 0.1584 -0.43985 0.15791 C -0.44047 0.15708 -0.44072 0.15543 -0.44147 0.1546 C -0.44308 0.15311 -0.44655 0.15063 -0.44655 0.1508 C -0.44705 0.14964 -0.44742 0.14815 -0.44779 0.14749 C -0.45002 0.14451 -0.45052 0.14435 -0.45275 0.1422 C -0.45647 0.13492 -0.45461 0.13757 -0.45846 0.13294 C -0.45895 0.13062 -0.45883 0.12814 -0.45994 0.12632 C -0.46317 0.12219 -0.4618 0.12434 -0.46404 0.12021 C -0.46639 0.1083 -0.46317 0.12302 -0.46652 0.1131 C -0.46689 0.11161 -0.46689 0.11012 -0.46726 0.1088 C -0.46751 0.10781 -0.46788 0.10681 -0.468 0.10582 C -0.46838 0.10351 -0.4685 0.10136 -0.46887 0.09937 C -0.46924 0.09706 -0.46999 0.09507 -0.47024 0.09326 C -0.47061 0.09094 -0.47073 0.08978 -0.4711 0.0878 C -0.47135 0.08681 -0.47172 0.08548 -0.47197 0.08433 C -0.47234 0.08267 -0.47247 0.08036 -0.47284 0.07804 C -0.47309 0.07689 -0.47346 0.0749 -0.47358 0.07275 C -0.47408 0.06746 -0.47371 0.06184 -0.47507 0.05638 C -0.47631 0.05159 -0.47569 0.05423 -0.47668 0.04828 C -0.47743 0.01257 -0.47743 0.02613 -0.47743 0.00943 " pathEditMode="relative" rAng="0" ptsTypes="AAAAAAAAAAAAAAAAAAAAAAAAAAAAAAAAAAAAAAAAAAAAAAAAAAAAAAAAAAAAAAAAAAAAAAAAAAAAAAAAAAAAAAAAAAAAAAAAAAAAAAAAAAA">
                                      <p:cBhvr>
                                        <p:cTn id="12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33" y="1011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381E-6 -4.81481E-6 L 0.01971 -4.81481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1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 0.00099 L 0.0005 0.00099 C 0.00062 0.00298 0.00062 0.0048 0.00087 0.00678 C 0.00099 0.00744 0.00136 0.00794 0.00136 0.0086 C 0.00161 0.01058 0.00161 0.0124 0.00186 0.01439 C 0.00198 0.01571 0.00223 0.01687 0.00236 0.01819 C 0.00248 0.02265 0.0026 0.02712 0.00285 0.03158 C 0.00285 0.03257 0.0031 0.03357 0.00335 0.03472 C 0.00347 0.03588 0.0036 0.0372 0.00372 0.03853 C 0.00397 0.04035 0.00397 0.04233 0.00422 0.04415 C 0.00434 0.04481 0.00459 0.04547 0.00471 0.04613 C 0.00496 0.04729 0.00496 0.04861 0.00521 0.04994 C 0.00533 0.05076 0.00558 0.05159 0.0057 0.05242 C 0.00632 0.05738 0.00583 0.05572 0.00657 0.05953 C 0.00682 0.06002 0.00682 0.06068 0.00707 0.06134 C 0.00732 0.06201 0.00769 0.06267 0.00806 0.06333 C 0.00818 0.06416 0.00831 0.06498 0.00856 0.06581 C 0.0088 0.06647 0.0093 0.06697 0.00942 0.06763 C 0.0098 0.06895 0.00967 0.07027 0.00992 0.07143 C 0.01054 0.07424 0.01104 0.07358 0.0119 0.07589 C 0.01203 0.07656 0.01215 0.07722 0.01228 0.07788 C 0.01265 0.07871 0.01302 0.07953 0.01327 0.08036 C 0.01364 0.08168 0.01364 0.08317 0.01426 0.08416 C 0.01488 0.08548 0.01575 0.08664 0.01612 0.08796 C 0.01674 0.09044 0.01686 0.0916 0.01848 0.09375 C 0.01897 0.09441 0.01947 0.09491 0.01996 0.09557 C 0.02034 0.09623 0.02058 0.09706 0.02096 0.09755 C 0.02182 0.09888 0.02306 0.09987 0.02381 0.10136 C 0.02468 0.10318 0.02617 0.10648 0.02753 0.10714 L 0.02902 0.10764 C 0.03175 0.11128 0.02914 0.10847 0.03187 0.11029 C 0.03237 0.11062 0.03274 0.11128 0.03323 0.11144 C 0.03447 0.1121 0.03708 0.11277 0.03708 0.11277 C 0.03956 0.11508 0.03795 0.11392 0.04229 0.11525 C 0.04291 0.11558 0.04365 0.11574 0.04427 0.11591 C 0.04477 0.11624 0.04514 0.11657 0.04563 0.11657 C 0.04737 0.1169 0.04911 0.11707 0.05084 0.11723 C 0.05506 0.11905 0.0527 0.11839 0.05804 0.11921 C 0.06461 0.12136 0.05097 0.1169 0.06659 0.12103 C 0.06734 0.1212 0.0682 0.12136 0.06895 0.12169 C 0.06944 0.12186 0.06994 0.12219 0.07044 0.12236 C 0.07292 0.12302 0.07378 0.12269 0.07614 0.12351 C 0.07713 0.12401 0.078 0.12467 0.07899 0.12484 C 0.08507 0.12616 0.07837 0.12484 0.08805 0.12616 C 0.08916 0.12632 0.09028 0.12649 0.09139 0.12682 C 0.09449 0.12748 0.09251 0.12781 0.0971 0.12798 C 0.10553 0.12847 0.11384 0.12847 0.12227 0.12864 L 0.14224 0.1293 C 0.14472 0.12947 0.14707 0.12963 0.14943 0.12996 C 0.15067 0.13013 0.15191 0.13046 0.15327 0.13062 C 0.15637 0.13079 0.1596 0.13095 0.16282 0.13128 C 0.16679 0.13095 0.17076 0.13095 0.17473 0.13062 C 0.17559 0.13046 0.17659 0.13013 0.17758 0.12996 C 0.17882 0.12963 0.18006 0.12947 0.1813 0.1293 C 0.18502 0.12897 0.18862 0.12897 0.19234 0.12864 C 0.19556 0.12847 0.19816 0.12814 0.20126 0.12732 C 0.20213 0.12715 0.20288 0.12699 0.20374 0.12682 C 0.20486 0.12649 0.20598 0.12632 0.20709 0.12616 C 0.21032 0.12533 0.20771 0.12583 0.21032 0.12484 C 0.21577 0.12302 0.20945 0.12566 0.21565 0.12302 C 0.21615 0.12269 0.21664 0.12269 0.21701 0.12236 C 0.21763 0.12186 0.21825 0.12136 0.219 0.12103 C 0.21999 0.1207 0.22123 0.1207 0.22222 0.12037 C 0.22297 0.12021 0.22359 0.12004 0.22421 0.11971 C 0.2252 0.11938 0.22607 0.11888 0.22706 0.11855 C 0.22743 0.11839 0.22979 0.11773 0.23041 0.11723 C 0.2314 0.11657 0.23214 0.11525 0.23326 0.11475 C 0.23661 0.11326 0.23239 0.11508 0.23661 0.11277 C 0.23698 0.1126 0.2376 0.11244 0.23797 0.1121 C 0.23896 0.11144 0.23971 0.11012 0.24082 0.10962 C 0.24181 0.10913 0.24281 0.10913 0.24368 0.1083 C 0.25 0.10268 0.2407 0.11078 0.24653 0.10648 C 0.24752 0.10566 0.24851 0.10466 0.24938 0.10384 L 0.25087 0.10268 C 0.25335 0.09755 0.25 0.10367 0.25322 0.09937 C 0.2536 0.09888 0.25372 0.09805 0.25422 0.09755 C 0.25794 0.09259 0.2531 0.1007 0.25707 0.09441 C 0.25744 0.09375 0.25756 0.09292 0.25794 0.09243 C 0.2588 0.09144 0.26079 0.08995 0.26079 0.08995 C 0.26302 0.08548 0.26178 0.08697 0.26414 0.08482 C 0.26438 0.08416 0.26438 0.0835 0.26463 0.083 C 0.26488 0.08218 0.26538 0.08168 0.26562 0.08102 C 0.26649 0.07821 0.26562 0.07904 0.26649 0.07656 C 0.26674 0.07589 0.26724 0.0754 0.26748 0.07474 C 0.26761 0.07358 0.26786 0.07259 0.26798 0.07143 C 0.2681 0.0706 0.26835 0.06978 0.26848 0.06895 C 0.2686 0.06763 0.26872 0.06647 0.26897 0.06515 C 0.26922 0.06382 0.26959 0.06267 0.26984 0.06134 L 0.27083 0.05754 C 0.27096 0.05688 0.2712 0.05622 0.27133 0.05556 C 0.27145 0.05473 0.27158 0.0539 0.27182 0.05308 C 0.27195 0.05242 0.27244 0.05175 0.27269 0.05126 L 0.27418 0.04365 C 0.27431 0.04266 0.27431 0.04183 0.27468 0.04101 L 0.27555 0.03919 C 0.27592 0.03654 0.27604 0.03522 0.27654 0.03274 C 0.27679 0.03142 0.27728 0.03026 0.27753 0.02894 C 0.27765 0.02778 0.27778 0.02646 0.27803 0.02513 C 0.27827 0.02282 0.27877 0.02117 0.27939 0.01885 L 0.27989 0.01687 C 0.28001 0.01505 0.28013 0.01306 0.28038 0.01125 C 0.28038 0.01058 0.28063 0.00992 0.28088 0.00926 C 0.281 0.00843 0.28113 0.00761 0.28125 0.00678 C 0.28212 0.00116 0.28137 0.0048 0.28224 0.00099 C 0.28237 -0.00116 0.28249 -0.00314 0.28274 -0.00529 C 0.28286 -0.00595 0.28311 -0.00661 0.28323 -0.00727 C 0.28348 -0.00893 0.28361 -0.01058 0.28373 -0.01223 C 0.28385 -0.01504 0.28398 -0.01786 0.2841 -0.0205 C 0.28447 -0.02397 0.28485 -0.02728 0.28509 -0.03075 L 0.28559 -0.0377 C 0.28571 -0.0496 0.28584 -0.06134 0.28609 -0.07325 C 0.28621 -0.07754 0.28671 -0.08284 0.28695 -0.0873 C 0.28695 -0.08763 0.28708 -0.11028 0.28609 -0.11838 C 0.28584 -0.12004 0.28534 -0.12169 0.28509 -0.12351 C 0.28447 -0.12797 0.28485 -0.12566 0.28373 -0.13045 L 0.28323 -0.13227 C 0.28311 -0.13293 0.28299 -0.1336 0.28274 -0.13426 L 0.28224 -0.13542 " pathEditMode="relative" ptsTypes="AAAAAAAAAAAAAAAAAAAAAAAAAAAAAAAAAAAAAAAAAAAAAAAAAAAAAAAAAAAAAAAAAAAAAAAAAAAAAAAAAAAAAAAAAAAAAAAAAAAAAAAAAAAAAAAAAAAAAA">
                                      <p:cBhvr>
                                        <p:cTn id="2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6825E-7 -0.00066 L -3.96825E-7 0.00017 C -3.96825E-7 -0.00661 -3.96825E-7 -0.00628 0.00062 -0.01141 C 0.00087 -0.01256 0.00112 -0.01389 0.00161 -0.01504 C 0.00186 -0.01587 0.00236 -0.0167 0.00248 -0.01769 C 0.00298 -0.01934 0.0031 -0.02133 0.00335 -0.02348 C 0.00384 -0.02596 0.00409 -0.02596 0.00508 -0.0286 C 0.00546 -0.0296 0.00558 -0.03026 0.0057 -0.03108 C 0.0062 -0.03257 0.00707 -0.03356 0.00744 -0.03538 C 0.00781 -0.03704 0.00856 -0.04133 0.00905 -0.04315 C 0.00943 -0.04381 0.0098 -0.04431 0.01029 -0.04497 C 0.01054 -0.04629 0.01091 -0.04679 0.01116 -0.04795 C 0.01129 -0.04878 0.01166 -0.04944 0.01191 -0.04993 C 0.01451 -0.05853 0.01029 -0.04629 0.01327 -0.05721 C 0.01364 -0.05886 0.01463 -0.06002 0.01525 -0.06167 C 0.0155 -0.06266 0.01563 -0.06366 0.016 -0.06498 C 0.01662 -0.0663 0.01711 -0.06762 0.01761 -0.06911 C 0.01798 -0.0701 0.01798 -0.0711 0.01848 -0.07192 C 0.01885 -0.07292 0.01959 -0.07374 0.02009 -0.0744 C 0.02145 -0.07936 0.02059 -0.07688 0.02269 -0.08251 L 0.02369 -0.08465 C 0.02393 -0.08515 0.02406 -0.08598 0.02443 -0.08664 C 0.0248 -0.08763 0.02567 -0.08846 0.02617 -0.08961 C 0.02679 -0.09077 0.02728 -0.09243 0.0279 -0.09342 C 0.02815 -0.09474 0.02815 -0.09524 0.02865 -0.0959 C 0.02914 -0.09656 0.03001 -0.09722 0.03038 -0.09805 C 0.03113 -0.09937 0.0315 -0.10053 0.03199 -0.10218 C 0.03237 -0.10284 0.03237 -0.10367 0.03286 -0.104 C 0.0341 -0.10549 0.03571 -0.10648 0.03646 -0.10846 C 0.03671 -0.10929 0.03695 -0.10979 0.0372 -0.11061 C 0.03807 -0.11194 0.03943 -0.11342 0.04043 -0.11475 L 0.04216 -0.11706 C 0.04291 -0.11756 0.04316 -0.11855 0.0439 -0.11888 C 0.04973 -0.12384 0.04712 -0.12219 0.05134 -0.1245 C 0.05605 -0.13029 0.04985 -0.12335 0.0558 -0.12831 C 0.05965 -0.13112 0.05518 -0.12946 0.06002 -0.13079 C 0.06114 -0.13343 0.06039 -0.13244 0.06262 -0.13343 " pathEditMode="relative" rAng="0" ptsTypes="AAAAAAAAAAAAAAAAAAAAAAAAAAAAAAAAAAAAA">
                                      <p:cBhvr>
                                        <p:cTn id="27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-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6DAB74-6FD8-8A4C-8AC3-97435B1FCA0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de-DE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sz="1800" b="1" dirty="0" err="1">
                    <a:latin typeface="+mj-lt"/>
                  </a:rPr>
                  <a:t>Using</a:t>
                </a:r>
                <a:r>
                  <a:rPr lang="de-DE" sz="1800" b="1" dirty="0">
                    <a:latin typeface="+mj-lt"/>
                  </a:rPr>
                  <a:t> </a:t>
                </a:r>
                <a:r>
                  <a:rPr lang="de-DE" sz="1800" b="1" dirty="0" err="1">
                    <a:latin typeface="+mj-lt"/>
                  </a:rPr>
                  <a:t>the</a:t>
                </a:r>
                <a:r>
                  <a:rPr lang="de-DE" sz="1800" b="1" dirty="0">
                    <a:latin typeface="+mj-lt"/>
                  </a:rPr>
                  <a:t> </a:t>
                </a:r>
                <a:r>
                  <a:rPr lang="de-DE" sz="1800" b="1" dirty="0" err="1">
                    <a:latin typeface="+mj-lt"/>
                  </a:rPr>
                  <a:t>introduced</a:t>
                </a:r>
                <a:r>
                  <a:rPr lang="de-DE" sz="1800" b="1" dirty="0">
                    <a:latin typeface="+mj-lt"/>
                  </a:rPr>
                  <a:t> </a:t>
                </a:r>
                <a:r>
                  <a:rPr lang="de-DE" sz="1800" b="1" dirty="0" err="1">
                    <a:solidFill>
                      <a:schemeClr val="accent5"/>
                    </a:solidFill>
                    <a:latin typeface="+mj-lt"/>
                  </a:rPr>
                  <a:t>graph</a:t>
                </a:r>
                <a:r>
                  <a:rPr lang="de-DE" sz="1800" b="1" dirty="0">
                    <a:solidFill>
                      <a:schemeClr val="accent5"/>
                    </a:solidFill>
                    <a:latin typeface="+mj-lt"/>
                  </a:rPr>
                  <a:t> shift</a:t>
                </a:r>
                <a:r>
                  <a:rPr lang="de-DE" sz="1800" b="1" dirty="0">
                    <a:latin typeface="+mj-lt"/>
                  </a:rPr>
                  <a:t> </a:t>
                </a:r>
                <a:r>
                  <a:rPr lang="de-DE" sz="1800" b="1" dirty="0" err="1">
                    <a:latin typeface="+mj-lt"/>
                  </a:rPr>
                  <a:t>we</a:t>
                </a:r>
                <a:r>
                  <a:rPr lang="de-DE" sz="1800" b="1" dirty="0">
                    <a:latin typeface="+mj-lt"/>
                  </a:rPr>
                  <a:t> </a:t>
                </a:r>
                <a:r>
                  <a:rPr lang="de-DE" sz="1800" b="1" dirty="0" err="1">
                    <a:latin typeface="+mj-lt"/>
                  </a:rPr>
                  <a:t>define</a:t>
                </a:r>
                <a:r>
                  <a:rPr lang="de-DE" sz="1800" b="1" dirty="0">
                    <a:latin typeface="+mj-lt"/>
                  </a:rPr>
                  <a:t> </a:t>
                </a:r>
                <a:r>
                  <a:rPr lang="de-DE" sz="1800" b="1" dirty="0" err="1">
                    <a:latin typeface="+mj-lt"/>
                  </a:rPr>
                  <a:t>the</a:t>
                </a:r>
                <a:r>
                  <a:rPr lang="de-DE" sz="1800" b="1" dirty="0">
                    <a:latin typeface="+mj-lt"/>
                  </a:rPr>
                  <a:t> </a:t>
                </a:r>
                <a:r>
                  <a:rPr lang="de-DE" sz="1800" b="1" dirty="0" err="1">
                    <a:latin typeface="+mj-lt"/>
                  </a:rPr>
                  <a:t>graph</a:t>
                </a:r>
                <a:r>
                  <a:rPr lang="de-DE" sz="1800" b="1" dirty="0">
                    <a:latin typeface="+mj-lt"/>
                  </a:rPr>
                  <a:t> </a:t>
                </a:r>
                <a:r>
                  <a:rPr lang="de-DE" sz="1800" b="1" dirty="0" err="1">
                    <a:latin typeface="+mj-lt"/>
                  </a:rPr>
                  <a:t>autocorrelation</a:t>
                </a:r>
                <a:r>
                  <a:rPr lang="de-DE" sz="1800" b="1" dirty="0">
                    <a:latin typeface="+mj-lt"/>
                  </a:rPr>
                  <a:t> </a:t>
                </a:r>
                <a:r>
                  <a:rPr lang="de-DE" sz="1800" b="1" dirty="0" err="1">
                    <a:latin typeface="+mj-lt"/>
                  </a:rPr>
                  <a:t>matrix</a:t>
                </a:r>
                <a:r>
                  <a:rPr lang="de-DE" sz="1800" b="1" dirty="0">
                    <a:latin typeface="+mj-lt"/>
                  </a:rPr>
                  <a:t> analog </a:t>
                </a:r>
                <a:r>
                  <a:rPr lang="de-DE" sz="1800" b="1" dirty="0" err="1">
                    <a:latin typeface="+mj-lt"/>
                  </a:rPr>
                  <a:t>to</a:t>
                </a:r>
                <a:r>
                  <a:rPr lang="de-DE" sz="1800" b="1" dirty="0">
                    <a:latin typeface="+mj-lt"/>
                  </a:rPr>
                  <a:t> </a:t>
                </a:r>
                <a:r>
                  <a:rPr lang="de-DE" sz="1800" b="1" dirty="0" err="1">
                    <a:latin typeface="+mj-lt"/>
                  </a:rPr>
                  <a:t>the</a:t>
                </a:r>
                <a:r>
                  <a:rPr lang="de-DE" sz="1800" b="1" dirty="0">
                    <a:latin typeface="+mj-lt"/>
                  </a:rPr>
                  <a:t> sample </a:t>
                </a:r>
                <a:r>
                  <a:rPr lang="de-DE" sz="1800" b="1" dirty="0" err="1">
                    <a:latin typeface="+mj-lt"/>
                  </a:rPr>
                  <a:t>autocorrelation</a:t>
                </a:r>
                <a:r>
                  <a:rPr lang="de-DE" sz="1800" b="1" dirty="0">
                    <a:latin typeface="+mj-lt"/>
                  </a:rPr>
                  <a:t> 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Blöchl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, 2010]</a:t>
                </a:r>
                <a:r>
                  <a:rPr lang="de-DE" sz="1800" b="1" dirty="0"/>
                  <a:t> </a:t>
                </a:r>
                <a:r>
                  <a:rPr lang="de-DE" sz="1800" b="1" dirty="0">
                    <a:latin typeface="+mj-lt"/>
                  </a:rPr>
                  <a:t>:</a:t>
                </a:r>
              </a:p>
              <a:p>
                <a:pPr marL="0" indent="0">
                  <a:buNone/>
                </a:pPr>
                <a:r>
                  <a:rPr lang="de-DE" sz="2000" dirty="0"/>
                  <a:t>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1" i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800" i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Sample</m:t>
                        </m:r>
                      </m:sup>
                    </m:sSubSup>
                    <m:box>
                      <m:box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f>
                      <m:f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18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de-DE" sz="180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de-DE" sz="1800" dirty="0"/>
                  <a:t> </a:t>
                </a:r>
                <a14:m>
                  <m:oMath xmlns:m="http://schemas.openxmlformats.org/officeDocument/2006/math">
                    <m:r>
                      <a:rPr lang="de-DE" sz="1800" b="1" i="1">
                        <a:latin typeface="Cambria Math" panose="02040503050406030204" pitchFamily="18" charset="0"/>
                      </a:rPr>
                      <m:t>𝐗</m:t>
                    </m:r>
                    <m:sSup>
                      <m:s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1" i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8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de-DE" sz="1800" dirty="0"/>
              </a:p>
              <a:p>
                <a:pPr marL="0" indent="0" algn="ctr">
                  <a:buNone/>
                </a:pPr>
                <a:endParaRPr lang="de-DE" sz="18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sz="1800" b="0" dirty="0"/>
                  <a:t>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Graph</m:t>
                        </m:r>
                      </m:sup>
                    </m:sSubSup>
                    <m:d>
                      <m:d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  <m:box>
                      <m:box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f>
                      <m:f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de-DE" sz="1800" i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sSup>
                      <m:sSupPr>
                        <m:ctrlPr>
                          <a:rPr lang="de-DE" sz="18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1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de-DE" sz="1800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de-DE" sz="1800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de-DE" sz="1800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1" i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800" i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de-DE" sz="1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de-DE" sz="18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de-DE" sz="1800" b="1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𝐗</m:t>
                    </m:r>
                    <m:sSup>
                      <m:sSupPr>
                        <m:ctrlPr>
                          <a:rPr lang="de-DE" sz="18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1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800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de-DE" sz="1800" dirty="0"/>
              </a:p>
              <a:p>
                <a:pPr marL="0" indent="0">
                  <a:buNone/>
                </a:pPr>
                <a:endParaRPr lang="de-DE" sz="2000" dirty="0">
                  <a:latin typeface="+mj-lt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800" i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Sample</m:t>
                        </m:r>
                      </m:sup>
                    </m:sSubSup>
                    <m:r>
                      <a:rPr lang="de-DE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1800"/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de-DE" sz="1800" b="0" i="0" smtClean="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de-DE" sz="1800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de-DE" sz="1800" dirty="0"/>
                  <a:t> D dimensional </a:t>
                </a:r>
                <a:r>
                  <a:rPr lang="de-DE" sz="1800" dirty="0" err="1"/>
                  <a:t>square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matrix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of</a:t>
                </a:r>
                <a:r>
                  <a:rPr lang="de-DE" sz="1800" dirty="0"/>
                  <a:t> 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sample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autocorrelation</a:t>
                </a:r>
                <a:endParaRPr lang="de-DE" sz="1800" dirty="0">
                  <a:solidFill>
                    <a:schemeClr val="accent5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1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80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1800">
                            <a:latin typeface="Cambria Math" panose="02040503050406030204" pitchFamily="18" charset="0"/>
                          </a:rPr>
                          <m:t>Graph</m:t>
                        </m:r>
                      </m:sup>
                    </m:sSubSup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180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  <m:r>
                      <a:rPr lang="de-DE" sz="180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1800"/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de-DE" sz="1800" i="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de-DE" sz="18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de-DE" sz="1800" dirty="0"/>
                  <a:t> D dimensional </a:t>
                </a:r>
                <a:r>
                  <a:rPr lang="de-DE" sz="1800" dirty="0" err="1"/>
                  <a:t>square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matrix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of</a:t>
                </a:r>
                <a:r>
                  <a:rPr lang="de-DE" sz="1800" dirty="0"/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graph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autocorrelation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for</a:t>
                </a:r>
                <a:r>
                  <a:rPr lang="de-DE" sz="1800" dirty="0"/>
                  <a:t> k </a:t>
                </a:r>
                <a:r>
                  <a:rPr lang="de-DE" sz="1800" dirty="0" err="1"/>
                  <a:t>graph-shifts</a:t>
                </a:r>
                <a:endParaRPr lang="de-DE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r>
                      <a:rPr lang="de-DE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1800"/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de-DE" sz="1800" b="0" i="0" smtClean="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de-DE" sz="18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DE" sz="1800" dirty="0"/>
                  <a:t> k-</a:t>
                </a:r>
                <a:r>
                  <a:rPr lang="de-DE" sz="1800" dirty="0" err="1"/>
                  <a:t>th</a:t>
                </a:r>
                <a:r>
                  <a:rPr lang="de-DE" sz="1800" dirty="0"/>
                  <a:t> power </a:t>
                </a:r>
                <a:r>
                  <a:rPr lang="de-DE" sz="1800" dirty="0" err="1"/>
                  <a:t>of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adjacency</a:t>
                </a:r>
                <a:r>
                  <a:rPr lang="de-DE" sz="1800" dirty="0"/>
                  <a:t> </a:t>
                </a:r>
                <a:r>
                  <a:rPr lang="de-DE" sz="1800" dirty="0" err="1"/>
                  <a:t>matrix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corresponding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to</a:t>
                </a:r>
                <a:r>
                  <a:rPr lang="de-DE" sz="1800" dirty="0"/>
                  <a:t> 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k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shifts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along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graph</a:t>
                </a:r>
                <a:endParaRPr lang="de-DE" sz="1800" dirty="0"/>
              </a:p>
              <a:p>
                <a14:m>
                  <m:oMath xmlns:m="http://schemas.openxmlformats.org/officeDocument/2006/math">
                    <m:r>
                      <a:rPr lang="de-DE" sz="1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𝐗</m:t>
                    </m:r>
                    <m:r>
                      <a:rPr lang="de-DE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de-DE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de-DE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de-DE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1800"/>
                          <m:t>ℝ</m:t>
                        </m:r>
                      </m:e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DE" sz="1800" dirty="0"/>
                  <a:t> 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D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signals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/>
                  <a:t>stored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column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vectors</a:t>
                </a:r>
                <a:endParaRPr lang="de-DE" sz="1800" dirty="0"/>
              </a:p>
              <a:p>
                <a:endParaRPr lang="de-DE" sz="1800" dirty="0"/>
              </a:p>
              <a:p>
                <a:r>
                  <a:rPr lang="de-DE" sz="1800" dirty="0"/>
                  <a:t>The </a:t>
                </a:r>
                <a:r>
                  <a:rPr lang="de-DE" sz="1800" b="1" dirty="0"/>
                  <a:t>k-shift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along</a:t>
                </a:r>
                <a:r>
                  <a:rPr lang="de-DE" sz="1800" dirty="0"/>
                  <a:t> </a:t>
                </a:r>
                <a:r>
                  <a:rPr lang="de-DE" sz="1800" dirty="0" err="1"/>
                  <a:t>paths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of</a:t>
                </a:r>
                <a:r>
                  <a:rPr lang="de-DE" sz="1800" dirty="0"/>
                  <a:t> an </a:t>
                </a:r>
                <a:r>
                  <a:rPr lang="de-DE" sz="1800" dirty="0" err="1"/>
                  <a:t>underlying</a:t>
                </a:r>
                <a:r>
                  <a:rPr lang="de-DE" sz="1800" dirty="0"/>
                  <a:t> </a:t>
                </a:r>
                <a:r>
                  <a:rPr lang="de-DE" sz="1800" dirty="0" err="1"/>
                  <a:t>graph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can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provide</a:t>
                </a:r>
                <a:r>
                  <a:rPr lang="de-DE" sz="1800" dirty="0"/>
                  <a:t> </a:t>
                </a:r>
                <a:r>
                  <a:rPr lang="de-DE" sz="1800" b="1" dirty="0"/>
                  <a:t>additional </a:t>
                </a:r>
                <a:r>
                  <a:rPr lang="de-DE" sz="1800" b="1" dirty="0" err="1"/>
                  <a:t>information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about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source </a:t>
                </a:r>
                <a:r>
                  <a:rPr lang="de-DE" sz="1800" dirty="0" err="1"/>
                  <a:t>signals</a:t>
                </a:r>
                <a:r>
                  <a:rPr lang="de-DE" sz="1800" dirty="0"/>
                  <a:t>!</a:t>
                </a:r>
                <a:endParaRPr lang="fr-FR" sz="1800" dirty="0"/>
              </a:p>
              <a:p>
                <a:endParaRPr lang="de-DE" sz="2080" b="1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6DAB74-6FD8-8A4C-8AC3-97435B1FCA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386AEC-2361-4B71-BF6E-B234E2D8B696}"/>
                  </a:ext>
                </a:extLst>
              </p:cNvPr>
              <p:cNvSpPr txBox="1"/>
              <p:nvPr/>
            </p:nvSpPr>
            <p:spPr>
              <a:xfrm>
                <a:off x="8609907" y="3451454"/>
                <a:ext cx="2798835" cy="1217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de-DE" sz="1800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de-DE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b="1" i="0" smtClean="0">
                        <a:latin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fr-FR" sz="1800" b="1" dirty="0"/>
                  <a:t> ,</a:t>
                </a:r>
              </a:p>
              <a:p>
                <a:endParaRPr lang="fr-FR" sz="1800" b="1" dirty="0"/>
              </a:p>
              <a:p>
                <a:r>
                  <a:rPr lang="fr-FR" sz="1800" b="1" dirty="0"/>
                  <a:t> </a:t>
                </a:r>
                <a14:m>
                  <m:oMath xmlns:m="http://schemas.openxmlformats.org/officeDocument/2006/math">
                    <m:r>
                      <a:rPr lang="de-DE" sz="1800" b="1">
                        <a:latin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fr-FR" sz="1800" b="1" dirty="0"/>
                  <a:t> </a:t>
                </a:r>
                <a14:m>
                  <m:oMath xmlns:m="http://schemas.openxmlformats.org/officeDocument/2006/math">
                    <m:r>
                      <a:rPr lang="de-DE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1800"/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8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de-DE" sz="180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m:rPr>
                            <m:sty m:val="p"/>
                          </m:rPr>
                          <a:rPr lang="de-DE" sz="180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de-DE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800" b="1" dirty="0"/>
                  <a:t>: </a:t>
                </a:r>
                <a:r>
                  <a:rPr lang="de-DE" sz="1800" dirty="0"/>
                  <a:t>Identity Matrix</a:t>
                </a:r>
                <a:endParaRPr lang="fr-FR" sz="1800" dirty="0"/>
              </a:p>
              <a:p>
                <a:endParaRPr lang="fr-FR" sz="18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386AEC-2361-4B71-BF6E-B234E2D8B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907" y="3451454"/>
                <a:ext cx="2798835" cy="1217577"/>
              </a:xfrm>
              <a:prstGeom prst="rect">
                <a:avLst/>
              </a:prstGeom>
              <a:blipFill>
                <a:blip r:embed="rId4"/>
                <a:stretch>
                  <a:fillRect l="-2609" t="-34500" r="-17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53023A-72FF-489B-85B6-A95B186387F8}"/>
              </a:ext>
            </a:extLst>
          </p:cNvPr>
          <p:cNvSpPr/>
          <p:nvPr/>
        </p:nvSpPr>
        <p:spPr>
          <a:xfrm>
            <a:off x="8609907" y="3451454"/>
            <a:ext cx="2798835" cy="959908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Blind Source Separation</a:t>
            </a:r>
            <a:br>
              <a:rPr lang="de-DE" sz="3200" dirty="0"/>
            </a:br>
            <a:r>
              <a:rPr lang="de-DE" sz="2400" dirty="0"/>
              <a:t>Graph </a:t>
            </a:r>
            <a:r>
              <a:rPr lang="de-DE" sz="2400" dirty="0" err="1"/>
              <a:t>Autocorrelation</a:t>
            </a:r>
            <a:endParaRPr lang="de-DE" sz="2400" dirty="0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1A5E56C7-9D34-4EF6-87A2-6ABA0D316850}"/>
              </a:ext>
            </a:extLst>
          </p:cNvPr>
          <p:cNvSpPr/>
          <p:nvPr/>
        </p:nvSpPr>
        <p:spPr>
          <a:xfrm rot="19873321">
            <a:off x="7256384" y="3564213"/>
            <a:ext cx="1184016" cy="879749"/>
          </a:xfrm>
          <a:prstGeom prst="arc">
            <a:avLst>
              <a:gd name="adj1" fmla="val 16465347"/>
              <a:gd name="adj2" fmla="val 4687645"/>
            </a:avLst>
          </a:prstGeom>
          <a:ln w="38100">
            <a:solidFill>
              <a:schemeClr val="accent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030FF0-4063-4235-A9CC-FFC5287C9ADC}"/>
                  </a:ext>
                </a:extLst>
              </p:cNvPr>
              <p:cNvSpPr txBox="1"/>
              <p:nvPr/>
            </p:nvSpPr>
            <p:spPr>
              <a:xfrm>
                <a:off x="6334809" y="3311933"/>
                <a:ext cx="1328569" cy="483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80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1800" i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de-DE" sz="1800" i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de-DE" sz="1800" dirty="0"/>
                  <a:t> </a:t>
                </a:r>
                <a14:m>
                  <m:oMath xmlns:m="http://schemas.openxmlformats.org/officeDocument/2006/math">
                    <m:r>
                      <a:rPr lang="de-DE" sz="1800" b="1" i="1">
                        <a:latin typeface="Cambria Math" panose="02040503050406030204" pitchFamily="18" charset="0"/>
                      </a:rPr>
                      <m:t>𝐗</m:t>
                    </m:r>
                    <m:r>
                      <a:rPr lang="de-DE" sz="1800" b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𝐈</m:t>
                    </m:r>
                    <m:sSup>
                      <m:s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1" i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8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fr-FR" sz="1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030FF0-4063-4235-A9CC-FFC5287C9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809" y="3311933"/>
                <a:ext cx="1328569" cy="483915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37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 animBg="1"/>
      <p:bldP spid="23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5D79AF88-66A7-42D7-B34A-21E4BB56F330}"/>
              </a:ext>
            </a:extLst>
          </p:cNvPr>
          <p:cNvGraphicFramePr>
            <a:graphicFrameLocks noGrp="1"/>
          </p:cNvGraphicFramePr>
          <p:nvPr/>
        </p:nvGraphicFramePr>
        <p:xfrm>
          <a:off x="504000" y="3830995"/>
          <a:ext cx="117936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7911">
                  <a:extLst>
                    <a:ext uri="{9D8B030D-6E8A-4147-A177-3AD203B41FA5}">
                      <a16:colId xmlns:a16="http://schemas.microsoft.com/office/drawing/2014/main" val="2507060102"/>
                    </a:ext>
                  </a:extLst>
                </a:gridCol>
                <a:gridCol w="5855689">
                  <a:extLst>
                    <a:ext uri="{9D8B030D-6E8A-4147-A177-3AD203B41FA5}">
                      <a16:colId xmlns:a16="http://schemas.microsoft.com/office/drawing/2014/main" val="1792247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u="sng" dirty="0"/>
                        <a:t>Advantages</a:t>
                      </a:r>
                      <a:endParaRPr lang="fr-FR" sz="2000" b="1" dirty="0"/>
                    </a:p>
                  </a:txBody>
                  <a:tcPr>
                    <a:solidFill>
                      <a:srgbClr val="005C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u="sng" dirty="0" err="1"/>
                        <a:t>Disadvantages</a:t>
                      </a:r>
                      <a:endParaRPr lang="fr-FR" sz="2400" b="1" dirty="0"/>
                    </a:p>
                  </a:txBody>
                  <a:tcPr>
                    <a:solidFill>
                      <a:srgbClr val="005C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83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800" dirty="0"/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</a:t>
                      </a:r>
                      <a:r>
                        <a:rPr lang="en-US" sz="1800" dirty="0"/>
                        <a:t>Independent of data distribution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           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            Graph </a:t>
                      </a:r>
                      <a:r>
                        <a:rPr lang="de-DE" sz="1800" dirty="0" err="1"/>
                        <a:t>structure</a:t>
                      </a:r>
                      <a:r>
                        <a:rPr lang="de-DE" sz="1800" dirty="0"/>
                        <a:t> not </a:t>
                      </a:r>
                      <a:r>
                        <a:rPr lang="de-DE" sz="1800" dirty="0" err="1"/>
                        <a:t>directly</a:t>
                      </a:r>
                      <a:r>
                        <a:rPr lang="de-DE" sz="1800" dirty="0"/>
                        <a:t>  </a:t>
                      </a:r>
                      <a:r>
                        <a:rPr lang="de-DE" sz="1800" dirty="0" err="1"/>
                        <a:t>available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930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Works </a:t>
                      </a:r>
                      <a:r>
                        <a:rPr lang="de-DE" sz="1800" dirty="0" err="1"/>
                        <a:t>well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with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small</a:t>
                      </a:r>
                      <a:r>
                        <a:rPr lang="de-DE" sz="1800" dirty="0"/>
                        <a:t> sample </a:t>
                      </a:r>
                      <a:r>
                        <a:rPr lang="de-DE" sz="1800" dirty="0" err="1"/>
                        <a:t>sizes</a:t>
                      </a:r>
                      <a:endParaRPr lang="de-DE" sz="1800" dirty="0"/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           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            </a:t>
                      </a:r>
                      <a:r>
                        <a:rPr lang="de-DE" sz="1800" dirty="0" err="1"/>
                        <a:t>Highly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dependent</a:t>
                      </a:r>
                      <a:r>
                        <a:rPr lang="de-DE" sz="1800" dirty="0"/>
                        <a:t> on </a:t>
                      </a:r>
                      <a:r>
                        <a:rPr lang="de-DE" sz="1800" dirty="0" err="1"/>
                        <a:t>accurate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graph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77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Graph </a:t>
                      </a:r>
                      <a:r>
                        <a:rPr lang="de-DE" sz="1800" dirty="0" err="1"/>
                        <a:t>structure</a:t>
                      </a:r>
                      <a:r>
                        <a:rPr lang="de-DE" sz="1800" dirty="0"/>
                        <a:t> in </a:t>
                      </a:r>
                      <a:r>
                        <a:rPr lang="de-DE" sz="1800" dirty="0" err="1"/>
                        <a:t>many</a:t>
                      </a:r>
                      <a:r>
                        <a:rPr lang="de-DE" sz="1800" dirty="0"/>
                        <a:t> real-                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</a:t>
                      </a:r>
                      <a:r>
                        <a:rPr lang="de-DE" sz="1800" dirty="0" err="1"/>
                        <a:t>world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problems</a:t>
                      </a:r>
                      <a:endParaRPr lang="de-DE" sz="1800" dirty="0"/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638542"/>
                  </a:ext>
                </a:extLst>
              </a:tr>
            </a:tbl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</a:t>
            </a:r>
            <a:r>
              <a:rPr lang="de-DE" dirty="0"/>
              <a:t> </a:t>
            </a:r>
            <a:r>
              <a:rPr lang="de-DE" sz="3200" dirty="0"/>
              <a:t>Blind Source </a:t>
            </a:r>
            <a:r>
              <a:rPr lang="de-DE" sz="3200" dirty="0" err="1"/>
              <a:t>Seperation</a:t>
            </a:r>
            <a:br>
              <a:rPr lang="de-DE" sz="3200" dirty="0"/>
            </a:br>
            <a:r>
              <a:rPr lang="de-DE" sz="2400" dirty="0"/>
              <a:t>Graph </a:t>
            </a:r>
            <a:r>
              <a:rPr lang="de-DE" sz="2400" dirty="0" err="1"/>
              <a:t>Decorrelation</a:t>
            </a:r>
            <a:endParaRPr lang="de-DE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6DAB74-6FD8-8A4C-8AC3-97435B1FCA0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de-DE" sz="1800" dirty="0"/>
                  <a:t>Find a </a:t>
                </a:r>
                <a:r>
                  <a:rPr lang="de-DE" sz="1800" dirty="0" err="1"/>
                  <a:t>matrix</a:t>
                </a:r>
                <a:r>
                  <a:rPr lang="de-DE" sz="1800" dirty="0"/>
                  <a:t> </a:t>
                </a:r>
                <a14:m>
                  <m:oMath xmlns:m="http://schemas.openxmlformats.org/officeDocument/2006/math">
                    <m:r>
                      <a:rPr lang="de-DE" sz="1800" b="1" i="0" smtClean="0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de-DE" sz="1800" dirty="0"/>
                  <a:t> </a:t>
                </a:r>
                <a:r>
                  <a:rPr lang="de-DE" sz="1800" dirty="0" err="1"/>
                  <a:t>that</a:t>
                </a:r>
                <a:r>
                  <a:rPr lang="de-DE" sz="1800" dirty="0"/>
                  <a:t> </a:t>
                </a:r>
                <a:r>
                  <a:rPr lang="de-DE" sz="1800" b="1" dirty="0" err="1"/>
                  <a:t>diagonalizes</a:t>
                </a:r>
                <a:r>
                  <a:rPr lang="de-DE" sz="1800" dirty="0"/>
                  <a:t>  </a:t>
                </a:r>
                <a14:m>
                  <m:oMath xmlns:m="http://schemas.openxmlformats.org/officeDocument/2006/math">
                    <m:r>
                      <a:rPr lang="de-DE" sz="1800" b="1" i="0" smtClean="0">
                        <a:latin typeface="Cambria Math" panose="02040503050406030204" pitchFamily="18" charset="0"/>
                      </a:rPr>
                      <m:t>𝐖</m:t>
                    </m:r>
                    <m:sSubSup>
                      <m:sSubSupPr>
                        <m:ctrlPr>
                          <a:rPr lang="de-DE" sz="1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sub>
                      <m:sup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𝐆𝐫𝐚𝐩𝐡</m:t>
                        </m:r>
                      </m:sup>
                    </m:sSubSup>
                    <m:sSup>
                      <m:sSupPr>
                        <m:ctrlPr>
                          <a:rPr lang="de-DE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</m:oMath>
                </a14:m>
                <a:r>
                  <a:rPr lang="de-DE" sz="1800" b="1" dirty="0"/>
                  <a:t> </a:t>
                </a:r>
                <a:r>
                  <a:rPr lang="de-DE" sz="1800" dirty="0" err="1"/>
                  <a:t>as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much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as</a:t>
                </a:r>
                <a:r>
                  <a:rPr lang="de-DE" sz="1800" dirty="0"/>
                  <a:t> possible 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Blöchl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, 2010] </a:t>
                </a:r>
                <a:endParaRPr lang="de-DE" sz="1800" b="1" dirty="0"/>
              </a:p>
              <a:p>
                <a:r>
                  <a:rPr lang="de-DE" sz="1800" dirty="0"/>
                  <a:t>The </a:t>
                </a:r>
                <a:r>
                  <a:rPr lang="de-DE" sz="1800" dirty="0" err="1"/>
                  <a:t>solution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for</a:t>
                </a:r>
                <a:r>
                  <a:rPr lang="de-DE" sz="1800" dirty="0"/>
                  <a:t> </a:t>
                </a:r>
                <a14:m>
                  <m:oMath xmlns:m="http://schemas.openxmlformats.org/officeDocument/2006/math">
                    <m:r>
                      <a:rPr lang="de-DE" sz="1800" b="1" i="0" smtClean="0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de-DE" sz="1800" dirty="0"/>
                  <a:t> </a:t>
                </a:r>
                <a:r>
                  <a:rPr lang="de-DE" sz="1800" dirty="0" err="1"/>
                  <a:t>decorrelates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signals</a:t>
                </a:r>
                <a:r>
                  <a:rPr lang="de-DE" sz="1800" dirty="0"/>
                  <a:t> </a:t>
                </a:r>
                <a14:m>
                  <m:oMath xmlns:m="http://schemas.openxmlformats.org/officeDocument/2006/math">
                    <m:r>
                      <a:rPr lang="de-DE" sz="18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de-DE" sz="1800" dirty="0"/>
                  <a:t> in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graph</a:t>
                </a:r>
                <a:r>
                  <a:rPr lang="de-DE" sz="1800" dirty="0"/>
                  <a:t>-sense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800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de-DE" sz="18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800" dirty="0"/>
                  <a:t> </a:t>
                </a:r>
                <a:r>
                  <a:rPr lang="de-DE" sz="1800" dirty="0" err="1"/>
                  <a:t>is</a:t>
                </a:r>
                <a:r>
                  <a:rPr lang="de-DE" sz="1800" dirty="0"/>
                  <a:t> an </a:t>
                </a:r>
                <a:r>
                  <a:rPr lang="de-DE" sz="1800" dirty="0" err="1"/>
                  <a:t>estimate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for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solution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of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BSS </a:t>
                </a:r>
                <a:r>
                  <a:rPr lang="de-DE" sz="1800" dirty="0" err="1"/>
                  <a:t>problem</a:t>
                </a:r>
                <a:r>
                  <a:rPr lang="de-DE" sz="1800" dirty="0"/>
                  <a:t> </a:t>
                </a:r>
                <a:r>
                  <a:rPr lang="de-DE" sz="1800" dirty="0" err="1"/>
                  <a:t>for</a:t>
                </a:r>
                <a:r>
                  <a:rPr lang="de-DE" sz="1800" dirty="0"/>
                  <a:t> </a:t>
                </a:r>
                <a:r>
                  <a:rPr lang="de-DE" sz="1800" dirty="0" err="1"/>
                  <a:t>graph</a:t>
                </a:r>
                <a:r>
                  <a:rPr lang="de-DE" sz="1800" dirty="0"/>
                  <a:t>-signals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6DAB74-6FD8-8A4C-8AC3-97435B1FCA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138" t="-4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71" name="Picture 6">
            <a:extLst>
              <a:ext uri="{FF2B5EF4-FFF2-40B4-BE49-F238E27FC236}">
                <a16:creationId xmlns:a16="http://schemas.microsoft.com/office/drawing/2014/main" id="{30886499-53BB-4E43-A7D5-3C930AA19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542" y="3856750"/>
            <a:ext cx="1679258" cy="167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2">
            <a:extLst>
              <a:ext uri="{FF2B5EF4-FFF2-40B4-BE49-F238E27FC236}">
                <a16:creationId xmlns:a16="http://schemas.microsoft.com/office/drawing/2014/main" id="{6EA80BFC-03D9-4CD3-B797-11AD7B24A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380" y="5189435"/>
            <a:ext cx="843204" cy="84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3" name="TextBox 222">
            <a:extLst>
              <a:ext uri="{FF2B5EF4-FFF2-40B4-BE49-F238E27FC236}">
                <a16:creationId xmlns:a16="http://schemas.microsoft.com/office/drawing/2014/main" id="{E31B648A-6B07-4847-9CE7-BB282E8ED380}"/>
              </a:ext>
            </a:extLst>
          </p:cNvPr>
          <p:cNvSpPr txBox="1"/>
          <p:nvPr/>
        </p:nvSpPr>
        <p:spPr>
          <a:xfrm>
            <a:off x="5453267" y="5400715"/>
            <a:ext cx="25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chemeClr val="bg1"/>
                </a:solidFill>
              </a:rPr>
              <a:t>N</a:t>
            </a:r>
            <a:endParaRPr lang="fr-FR" sz="1800" dirty="0">
              <a:solidFill>
                <a:schemeClr val="bg1"/>
              </a:solidFill>
            </a:endParaRPr>
          </a:p>
        </p:txBody>
      </p:sp>
      <p:pic>
        <p:nvPicPr>
          <p:cNvPr id="226" name="Picture 225">
            <a:extLst>
              <a:ext uri="{FF2B5EF4-FFF2-40B4-BE49-F238E27FC236}">
                <a16:creationId xmlns:a16="http://schemas.microsoft.com/office/drawing/2014/main" id="{A596604C-0232-4BA1-B66D-6828A11527C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01430" y="4516091"/>
            <a:ext cx="348065" cy="360575"/>
          </a:xfrm>
          <a:prstGeom prst="rect">
            <a:avLst/>
          </a:prstGeom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55447392-0BE0-45D5-B653-DD2890CDF9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01429" y="5431178"/>
            <a:ext cx="348065" cy="360575"/>
          </a:xfrm>
          <a:prstGeom prst="rect">
            <a:avLst/>
          </a:prstGeom>
        </p:spPr>
      </p:pic>
      <p:pic>
        <p:nvPicPr>
          <p:cNvPr id="229" name="Picture 228">
            <a:extLst>
              <a:ext uri="{FF2B5EF4-FFF2-40B4-BE49-F238E27FC236}">
                <a16:creationId xmlns:a16="http://schemas.microsoft.com/office/drawing/2014/main" id="{BA3EE05C-21CE-4E17-B480-7ADD3DEC63B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0" t="18607" r="26664" b="22495"/>
          <a:stretch/>
        </p:blipFill>
        <p:spPr>
          <a:xfrm>
            <a:off x="5085100" y="6072974"/>
            <a:ext cx="1077763" cy="8981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14CFA42-90B0-409F-9E4F-AC13D44E22B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4799" y="4429756"/>
            <a:ext cx="348065" cy="3605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6A5707C-F591-435F-93C2-0D953EFB1E3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4799" y="5363661"/>
            <a:ext cx="348065" cy="3605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79F568B-2961-4681-AE62-F332920240C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8263" y="6251496"/>
            <a:ext cx="348065" cy="36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09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Table 9">
            <a:extLst>
              <a:ext uri="{FF2B5EF4-FFF2-40B4-BE49-F238E27FC236}">
                <a16:creationId xmlns:a16="http://schemas.microsoft.com/office/drawing/2014/main" id="{33AECCA0-4F0B-498F-8572-D4AFF2685F8A}"/>
              </a:ext>
            </a:extLst>
          </p:cNvPr>
          <p:cNvGraphicFramePr>
            <a:graphicFrameLocks noGrp="1"/>
          </p:cNvGraphicFramePr>
          <p:nvPr/>
        </p:nvGraphicFramePr>
        <p:xfrm>
          <a:off x="504000" y="3830995"/>
          <a:ext cx="117936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7911">
                  <a:extLst>
                    <a:ext uri="{9D8B030D-6E8A-4147-A177-3AD203B41FA5}">
                      <a16:colId xmlns:a16="http://schemas.microsoft.com/office/drawing/2014/main" val="2507060102"/>
                    </a:ext>
                  </a:extLst>
                </a:gridCol>
                <a:gridCol w="5855689">
                  <a:extLst>
                    <a:ext uri="{9D8B030D-6E8A-4147-A177-3AD203B41FA5}">
                      <a16:colId xmlns:a16="http://schemas.microsoft.com/office/drawing/2014/main" val="1792247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u="sng" dirty="0"/>
                        <a:t>Advantages</a:t>
                      </a:r>
                      <a:endParaRPr lang="fr-FR" sz="2000" b="1" dirty="0"/>
                    </a:p>
                  </a:txBody>
                  <a:tcPr>
                    <a:solidFill>
                      <a:srgbClr val="005C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u="sng" dirty="0" err="1"/>
                        <a:t>Disadvantages</a:t>
                      </a:r>
                      <a:endParaRPr lang="fr-FR" sz="2400" b="1" dirty="0"/>
                    </a:p>
                  </a:txBody>
                  <a:tcPr>
                    <a:solidFill>
                      <a:srgbClr val="005C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83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800" dirty="0"/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</a:t>
                      </a:r>
                      <a:r>
                        <a:rPr lang="en-US" sz="1800" dirty="0"/>
                        <a:t>Independent of data distribution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           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            Graph </a:t>
                      </a:r>
                      <a:r>
                        <a:rPr lang="de-DE" sz="1800" dirty="0" err="1"/>
                        <a:t>structure</a:t>
                      </a:r>
                      <a:r>
                        <a:rPr lang="de-DE" sz="1800" dirty="0"/>
                        <a:t> not </a:t>
                      </a:r>
                      <a:r>
                        <a:rPr lang="de-DE" sz="1800" dirty="0" err="1"/>
                        <a:t>directly</a:t>
                      </a:r>
                      <a:r>
                        <a:rPr lang="de-DE" sz="1800" dirty="0"/>
                        <a:t>  </a:t>
                      </a:r>
                      <a:r>
                        <a:rPr lang="de-DE" sz="1800" dirty="0" err="1"/>
                        <a:t>available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930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Works </a:t>
                      </a:r>
                      <a:r>
                        <a:rPr lang="de-DE" sz="1800" dirty="0" err="1"/>
                        <a:t>well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with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small</a:t>
                      </a:r>
                      <a:r>
                        <a:rPr lang="de-DE" sz="1800" dirty="0"/>
                        <a:t> sample </a:t>
                      </a:r>
                      <a:r>
                        <a:rPr lang="de-DE" sz="1800" dirty="0" err="1"/>
                        <a:t>sizes</a:t>
                      </a:r>
                      <a:endParaRPr lang="de-DE" sz="1800" dirty="0"/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           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            </a:t>
                      </a:r>
                      <a:r>
                        <a:rPr lang="de-DE" sz="1800" dirty="0" err="1"/>
                        <a:t>Highly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dependent</a:t>
                      </a:r>
                      <a:r>
                        <a:rPr lang="de-DE" sz="1800" dirty="0"/>
                        <a:t> on </a:t>
                      </a:r>
                      <a:r>
                        <a:rPr lang="de-DE" sz="1800" dirty="0" err="1"/>
                        <a:t>accurate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graph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77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Graph </a:t>
                      </a:r>
                      <a:r>
                        <a:rPr lang="de-DE" sz="1800" dirty="0" err="1"/>
                        <a:t>structure</a:t>
                      </a:r>
                      <a:r>
                        <a:rPr lang="de-DE" sz="1800" dirty="0"/>
                        <a:t> in </a:t>
                      </a:r>
                      <a:r>
                        <a:rPr lang="de-DE" sz="1800" dirty="0" err="1"/>
                        <a:t>many</a:t>
                      </a:r>
                      <a:r>
                        <a:rPr lang="de-DE" sz="1800" dirty="0"/>
                        <a:t> real-                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</a:t>
                      </a:r>
                      <a:r>
                        <a:rPr lang="de-DE" sz="1800" dirty="0" err="1"/>
                        <a:t>world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problems</a:t>
                      </a:r>
                      <a:endParaRPr lang="de-DE" sz="1800" dirty="0"/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638542"/>
                  </a:ext>
                </a:extLst>
              </a:tr>
            </a:tbl>
          </a:graphicData>
        </a:graphic>
      </p:graphicFrame>
      <p:pic>
        <p:nvPicPr>
          <p:cNvPr id="59" name="Picture 6">
            <a:extLst>
              <a:ext uri="{FF2B5EF4-FFF2-40B4-BE49-F238E27FC236}">
                <a16:creationId xmlns:a16="http://schemas.microsoft.com/office/drawing/2014/main" id="{654CEF80-31FA-4B2A-8385-CA2CA1130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542" y="3856750"/>
            <a:ext cx="1679258" cy="167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0F12F193-8EB5-4E1D-B723-9551BA765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380" y="5189435"/>
            <a:ext cx="843204" cy="84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4F91058-A5BD-4598-8621-4B529FD90BF8}"/>
              </a:ext>
            </a:extLst>
          </p:cNvPr>
          <p:cNvSpPr txBox="1"/>
          <p:nvPr/>
        </p:nvSpPr>
        <p:spPr>
          <a:xfrm>
            <a:off x="5453267" y="5400715"/>
            <a:ext cx="25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chemeClr val="bg1"/>
                </a:solidFill>
              </a:rPr>
              <a:t>N</a:t>
            </a:r>
            <a:endParaRPr lang="fr-FR" sz="1800" dirty="0">
              <a:solidFill>
                <a:schemeClr val="bg1"/>
              </a:solidFill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3FBE1D62-600D-4E14-95A6-41D46B7FBDF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01430" y="4516091"/>
            <a:ext cx="348065" cy="36057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FA58E760-787E-4E56-9716-60A3E3D787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01429" y="5431178"/>
            <a:ext cx="348065" cy="36057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74B3577-E033-4E34-A976-D31D6251850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0" t="18607" r="26664" b="22495"/>
          <a:stretch/>
        </p:blipFill>
        <p:spPr>
          <a:xfrm>
            <a:off x="5085100" y="6072974"/>
            <a:ext cx="1077763" cy="89817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186BCDAC-E8C0-4CEC-AC07-62AF27347D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4799" y="4429756"/>
            <a:ext cx="348065" cy="36057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155F73F5-45B7-4659-81A9-12907B4912F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4799" y="5363661"/>
            <a:ext cx="348065" cy="36057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A770A03-4A7A-453F-9DC8-ACA64191C2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8263" y="6251496"/>
            <a:ext cx="348065" cy="360575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8986356-E506-477D-A924-D0930E9D9499}"/>
              </a:ext>
            </a:extLst>
          </p:cNvPr>
          <p:cNvSpPr txBox="1">
            <a:spLocks/>
          </p:cNvSpPr>
          <p:nvPr/>
        </p:nvSpPr>
        <p:spPr>
          <a:xfrm>
            <a:off x="504000" y="2303292"/>
            <a:ext cx="11059350" cy="1689234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>
            <a:lvl1pPr marL="457200" indent="-457200" algn="l" defTabSz="1280160" rtl="0" eaLnBrk="1" latinLnBrk="0" hangingPunct="1">
              <a:spcBef>
                <a:spcPct val="20000"/>
              </a:spcBef>
              <a:buClr>
                <a:schemeClr val="tx2"/>
              </a:buClr>
              <a:buFont typeface="Systemschrift Normal"/>
              <a:buChar char="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730" indent="-253365" algn="l" defTabSz="1280160" rtl="0" eaLnBrk="1" latinLnBrk="0" hangingPunct="1">
              <a:spcBef>
                <a:spcPct val="20000"/>
              </a:spcBef>
              <a:buClr>
                <a:schemeClr val="tx2"/>
              </a:buClr>
              <a:buFont typeface="Systemschrift Normal"/>
              <a:buChar char="►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0095" indent="-253365" algn="l" defTabSz="1280160" rtl="0" eaLnBrk="1" latinLnBrk="0" hangingPunct="1">
              <a:spcBef>
                <a:spcPct val="20000"/>
              </a:spcBef>
              <a:buClr>
                <a:schemeClr val="tx2"/>
              </a:buClr>
              <a:buFont typeface="Systemschrift Normal"/>
              <a:buChar char="►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0125" indent="-253365" algn="l" defTabSz="1280160" rtl="0" eaLnBrk="1" latinLnBrk="0" hangingPunct="1">
              <a:spcBef>
                <a:spcPct val="20000"/>
              </a:spcBef>
              <a:buClr>
                <a:schemeClr val="tx2"/>
              </a:buClr>
              <a:buFont typeface="Systemschrift Normal"/>
              <a:buChar char="►"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3490" indent="-253365" algn="l" defTabSz="1280160" rtl="0" eaLnBrk="1" latinLnBrk="0" hangingPunct="1">
              <a:spcBef>
                <a:spcPct val="20000"/>
              </a:spcBef>
              <a:buClr>
                <a:schemeClr val="tx2"/>
              </a:buClr>
              <a:buFont typeface="Systemschrift Normal"/>
              <a:buChar char="►"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b="1" u="sng" dirty="0" err="1"/>
              <a:t>PowerICA</a:t>
            </a:r>
            <a:r>
              <a:rPr lang="de-DE" sz="1800" b="1" u="sng" dirty="0"/>
              <a:t> </a:t>
            </a:r>
            <a:r>
              <a:rPr lang="de-DE" sz="1800" b="1" u="sng" dirty="0" err="1"/>
              <a:t>shortcomings</a:t>
            </a:r>
            <a:r>
              <a:rPr lang="de-DE" sz="1800" b="1" u="sng" dirty="0"/>
              <a:t>:</a:t>
            </a:r>
          </a:p>
          <a:p>
            <a:r>
              <a:rPr lang="de-DE" sz="1800" dirty="0" err="1"/>
              <a:t>Significant</a:t>
            </a:r>
            <a:r>
              <a:rPr lang="de-DE" sz="1800" dirty="0"/>
              <a:t> </a:t>
            </a:r>
            <a:r>
              <a:rPr lang="de-DE" sz="1800" dirty="0" err="1"/>
              <a:t>performance</a:t>
            </a:r>
            <a:r>
              <a:rPr lang="de-DE" sz="1800" dirty="0"/>
              <a:t> </a:t>
            </a:r>
            <a:r>
              <a:rPr lang="de-DE" sz="1800" dirty="0" err="1"/>
              <a:t>loss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sample </a:t>
            </a:r>
            <a:r>
              <a:rPr lang="de-DE" sz="1800" dirty="0" err="1"/>
              <a:t>sizes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 </a:t>
            </a:r>
            <a:r>
              <a:rPr lang="de-DE" sz="1800" b="1" dirty="0">
                <a:solidFill>
                  <a:schemeClr val="accent5"/>
                </a:solidFill>
              </a:rPr>
              <a:t>N &lt;&lt; 5000</a:t>
            </a:r>
          </a:p>
          <a:p>
            <a:r>
              <a:rPr lang="de-DE" sz="1800" dirty="0" err="1"/>
              <a:t>Unable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recover</a:t>
            </a:r>
            <a:r>
              <a:rPr lang="de-DE" sz="1800" dirty="0"/>
              <a:t> </a:t>
            </a:r>
            <a:r>
              <a:rPr lang="de-DE" sz="1800" dirty="0" err="1"/>
              <a:t>more</a:t>
            </a:r>
            <a:r>
              <a:rPr lang="de-DE" sz="1800" dirty="0"/>
              <a:t> </a:t>
            </a:r>
            <a:r>
              <a:rPr lang="de-DE" sz="1800" dirty="0" err="1"/>
              <a:t>than</a:t>
            </a:r>
            <a:r>
              <a:rPr lang="de-DE" sz="1800" dirty="0"/>
              <a:t> </a:t>
            </a:r>
            <a:r>
              <a:rPr lang="de-DE" sz="1800" dirty="0" err="1"/>
              <a:t>one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b="1" dirty="0" err="1">
                <a:solidFill>
                  <a:schemeClr val="accent5"/>
                </a:solidFill>
              </a:rPr>
              <a:t>Gaussian</a:t>
            </a:r>
            <a:r>
              <a:rPr lang="de-DE" sz="1800" b="1" dirty="0">
                <a:solidFill>
                  <a:schemeClr val="accent5"/>
                </a:solidFill>
              </a:rPr>
              <a:t> </a:t>
            </a:r>
            <a:r>
              <a:rPr lang="de-DE" sz="1800" b="1" dirty="0" err="1">
                <a:solidFill>
                  <a:schemeClr val="accent5"/>
                </a:solidFill>
              </a:rPr>
              <a:t>signal</a:t>
            </a:r>
            <a:endParaRPr lang="de-DE" sz="1800" b="1" dirty="0">
              <a:solidFill>
                <a:schemeClr val="accent5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Blind Source </a:t>
            </a:r>
            <a:r>
              <a:rPr lang="de-DE" sz="3200" dirty="0" err="1"/>
              <a:t>Seperation</a:t>
            </a:r>
            <a:br>
              <a:rPr lang="de-DE" sz="3200" dirty="0"/>
            </a:br>
            <a:r>
              <a:rPr lang="de-DE" sz="2400" dirty="0"/>
              <a:t>Graph </a:t>
            </a:r>
            <a:r>
              <a:rPr lang="de-DE" sz="2400" dirty="0" err="1"/>
              <a:t>Decorrelation</a:t>
            </a:r>
            <a:endParaRPr lang="de-DE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FE6FD5-E5B3-44DC-8A54-8D11C4307709}"/>
              </a:ext>
            </a:extLst>
          </p:cNvPr>
          <p:cNvSpPr txBox="1"/>
          <p:nvPr/>
        </p:nvSpPr>
        <p:spPr>
          <a:xfrm>
            <a:off x="504000" y="7419204"/>
            <a:ext cx="119710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chemeClr val="accent5"/>
                </a:solidFill>
              </a:rPr>
              <a:t>Graph </a:t>
            </a:r>
            <a:r>
              <a:rPr lang="de-DE" sz="2000" dirty="0" err="1">
                <a:solidFill>
                  <a:schemeClr val="accent5"/>
                </a:solidFill>
              </a:rPr>
              <a:t>based</a:t>
            </a:r>
            <a:r>
              <a:rPr lang="de-DE" sz="2000" dirty="0">
                <a:solidFill>
                  <a:schemeClr val="accent5"/>
                </a:solidFill>
              </a:rPr>
              <a:t> BSS and non-</a:t>
            </a:r>
            <a:r>
              <a:rPr lang="de-DE" sz="2000" dirty="0" err="1">
                <a:solidFill>
                  <a:schemeClr val="accent5"/>
                </a:solidFill>
              </a:rPr>
              <a:t>Gaussianity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based</a:t>
            </a:r>
            <a:r>
              <a:rPr lang="de-DE" sz="2000" dirty="0">
                <a:solidFill>
                  <a:schemeClr val="accent5"/>
                </a:solidFill>
              </a:rPr>
              <a:t> BSS </a:t>
            </a:r>
            <a:r>
              <a:rPr lang="de-DE" sz="2000" dirty="0" err="1">
                <a:solidFill>
                  <a:schemeClr val="accent5"/>
                </a:solidFill>
              </a:rPr>
              <a:t>seem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to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make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up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for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each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others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weak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points</a:t>
            </a:r>
            <a:r>
              <a:rPr lang="de-DE" sz="2000" dirty="0">
                <a:solidFill>
                  <a:schemeClr val="accent5"/>
                </a:solidFill>
              </a:rPr>
              <a:t>.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CFC33A8A-D503-4690-8D52-75AC350FC952}"/>
              </a:ext>
            </a:extLst>
          </p:cNvPr>
          <p:cNvSpPr/>
          <p:nvPr/>
        </p:nvSpPr>
        <p:spPr>
          <a:xfrm rot="20426168">
            <a:off x="4743943" y="2804573"/>
            <a:ext cx="1126074" cy="1878856"/>
          </a:xfrm>
          <a:prstGeom prst="arc">
            <a:avLst>
              <a:gd name="adj1" fmla="val 6921667"/>
              <a:gd name="adj2" fmla="val 14073751"/>
            </a:avLst>
          </a:prstGeom>
          <a:ln w="38100">
            <a:solidFill>
              <a:schemeClr val="accent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28848944-095D-4287-AC79-7157A45AD072}"/>
              </a:ext>
            </a:extLst>
          </p:cNvPr>
          <p:cNvSpPr/>
          <p:nvPr/>
        </p:nvSpPr>
        <p:spPr>
          <a:xfrm rot="897967">
            <a:off x="5797717" y="2466947"/>
            <a:ext cx="759722" cy="3139440"/>
          </a:xfrm>
          <a:prstGeom prst="arc">
            <a:avLst>
              <a:gd name="adj1" fmla="val 16920140"/>
              <a:gd name="adj2" fmla="val 4867280"/>
            </a:avLst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679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F9FD159-8173-424C-93CA-CD7BB8F3F8C6}"/>
              </a:ext>
            </a:extLst>
          </p:cNvPr>
          <p:cNvSpPr/>
          <p:nvPr/>
        </p:nvSpPr>
        <p:spPr>
          <a:xfrm>
            <a:off x="9261834" y="5853821"/>
            <a:ext cx="2712750" cy="692058"/>
          </a:xfrm>
          <a:prstGeom prst="roundRect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E2279-E029-4236-B07E-5055EDB172B7}"/>
                  </a:ext>
                </a:extLst>
              </p:cNvPr>
              <p:cNvSpPr txBox="1"/>
              <p:nvPr/>
            </p:nvSpPr>
            <p:spPr>
              <a:xfrm>
                <a:off x="9270755" y="5859717"/>
                <a:ext cx="2712750" cy="7353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000" b="1" dirty="0">
                    <a:solidFill>
                      <a:schemeClr val="bg1"/>
                    </a:solidFill>
                  </a:rPr>
                  <a:t>Composite </a:t>
                </a:r>
                <a:r>
                  <a:rPr lang="de-DE" sz="2000" b="1" dirty="0" err="1">
                    <a:solidFill>
                      <a:schemeClr val="bg1"/>
                    </a:solidFill>
                  </a:rPr>
                  <a:t>objective</a:t>
                </a:r>
                <a:r>
                  <a:rPr lang="de-DE" sz="2000" b="1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b="1" dirty="0" err="1">
                    <a:solidFill>
                      <a:schemeClr val="bg1"/>
                    </a:solidFill>
                  </a:rPr>
                  <a:t>function</a:t>
                </a:r>
                <a:r>
                  <a:rPr lang="de-DE" sz="20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  <m:sub>
                        <m:r>
                          <a:rPr lang="de-DE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𝐜𝐨𝐦𝐩𝐨𝐬𝐢𝐭𝐞</m:t>
                        </m:r>
                      </m:sub>
                    </m:sSub>
                  </m:oMath>
                </a14:m>
                <a:endParaRPr lang="fr-FR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E2279-E029-4236-B07E-5055EDB17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755" y="5859717"/>
                <a:ext cx="2712750" cy="735394"/>
              </a:xfrm>
              <a:prstGeom prst="rect">
                <a:avLst/>
              </a:prstGeom>
              <a:blipFill>
                <a:blip r:embed="rId3"/>
                <a:stretch>
                  <a:fillRect l="-1798" t="-3306" r="-1573" b="-99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6DAB74-6FD8-8A4C-8AC3-97435B1FCA0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ln>
                <a:noFill/>
              </a:ln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de-DE" sz="2400" b="1" u="sng" dirty="0"/>
                  <a:t>How </a:t>
                </a:r>
                <a:r>
                  <a:rPr lang="de-DE" sz="2400" b="1" u="sng" dirty="0" err="1"/>
                  <a:t>can</a:t>
                </a:r>
                <a:r>
                  <a:rPr lang="de-DE" sz="2400" b="1" u="sng" dirty="0"/>
                  <a:t> </a:t>
                </a:r>
                <a:r>
                  <a:rPr lang="de-DE" sz="2400" b="1" u="sng" dirty="0" err="1"/>
                  <a:t>we</a:t>
                </a:r>
                <a:r>
                  <a:rPr lang="de-DE" sz="2400" b="1" u="sng" dirty="0"/>
                  <a:t> </a:t>
                </a:r>
                <a:r>
                  <a:rPr lang="de-DE" sz="2400" b="1" u="sng" dirty="0" err="1"/>
                  <a:t>combine</a:t>
                </a:r>
                <a:r>
                  <a:rPr lang="de-DE" sz="2400" b="1" u="sng" dirty="0"/>
                  <a:t> </a:t>
                </a:r>
                <a:r>
                  <a:rPr lang="de-DE" sz="2400" b="1" u="sng" dirty="0" err="1"/>
                  <a:t>them</a:t>
                </a:r>
                <a:r>
                  <a:rPr lang="de-DE" sz="2400" b="1" u="sng" dirty="0"/>
                  <a:t>?</a:t>
                </a:r>
              </a:p>
              <a:p>
                <a:pPr marL="0" indent="0" algn="ctr">
                  <a:buNone/>
                </a:pPr>
                <a:endParaRPr lang="de-DE" sz="2400" b="1" u="sng" dirty="0"/>
              </a:p>
              <a:p>
                <a:r>
                  <a:rPr lang="de-DE" sz="1800" dirty="0"/>
                  <a:t>Approach </a:t>
                </a:r>
                <a:r>
                  <a:rPr lang="de-DE" sz="1800" dirty="0" err="1"/>
                  <a:t>from</a:t>
                </a:r>
                <a:r>
                  <a:rPr lang="de-DE" sz="1800" dirty="0"/>
                  <a:t> Jari Miettinen et al. (Aalto University) </a:t>
                </a:r>
                <a:r>
                  <a:rPr lang="en-US" sz="1800" dirty="0"/>
                  <a:t>[Miettinen, 2020]</a:t>
                </a:r>
                <a:r>
                  <a:rPr lang="en-US" sz="1800" b="1" dirty="0"/>
                  <a:t> </a:t>
                </a:r>
                <a:endParaRPr lang="de-DE" sz="1800" b="1" dirty="0"/>
              </a:p>
              <a:p>
                <a:r>
                  <a:rPr lang="de-DE" sz="1800" b="1" dirty="0" err="1"/>
                  <a:t>Define</a:t>
                </a:r>
                <a:r>
                  <a:rPr lang="de-DE" sz="1800" b="1" dirty="0"/>
                  <a:t> </a:t>
                </a:r>
                <a:r>
                  <a:rPr lang="de-DE" sz="1800" b="1" dirty="0" err="1"/>
                  <a:t>composite</a:t>
                </a:r>
                <a:r>
                  <a:rPr lang="de-DE" sz="1800" b="1" dirty="0"/>
                  <a:t> </a:t>
                </a:r>
                <a:r>
                  <a:rPr lang="de-DE" sz="1800" b="1" dirty="0" err="1"/>
                  <a:t>objective</a:t>
                </a:r>
                <a:r>
                  <a:rPr lang="de-DE" sz="1800" b="1" dirty="0"/>
                  <a:t> </a:t>
                </a:r>
                <a:r>
                  <a:rPr lang="de-DE" sz="1800" b="1" dirty="0" err="1"/>
                  <a:t>function</a:t>
                </a:r>
                <a:r>
                  <a:rPr lang="de-DE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  <m:sub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𝐜𝐨𝐦𝐩𝐨𝐬𝐢𝐭𝐞</m:t>
                        </m:r>
                      </m:sub>
                    </m:sSub>
                    <m:r>
                      <a:rPr lang="de-DE" sz="18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800" b="1" dirty="0"/>
                  <a:t>: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6DAB74-6FD8-8A4C-8AC3-97435B1FCA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4"/>
                <a:stretch>
                  <a:fillRect l="-1138" t="-13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09777D3A-5401-4C7D-A0DC-648830D3FEAF}"/>
              </a:ext>
            </a:extLst>
          </p:cNvPr>
          <p:cNvSpPr/>
          <p:nvPr/>
        </p:nvSpPr>
        <p:spPr>
          <a:xfrm>
            <a:off x="6873470" y="5061648"/>
            <a:ext cx="1305699" cy="114247"/>
          </a:xfrm>
          <a:prstGeom prst="rect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Warning Sign Comments - Triangle Icon Png Clipart (980x790), Png Download">
            <a:extLst>
              <a:ext uri="{FF2B5EF4-FFF2-40B4-BE49-F238E27FC236}">
                <a16:creationId xmlns:a16="http://schemas.microsoft.com/office/drawing/2014/main" id="{BCC4EA83-2BD0-451D-8702-4EAADDE49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664386" y="4578820"/>
            <a:ext cx="1411866" cy="113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Blind Source </a:t>
            </a:r>
            <a:r>
              <a:rPr lang="de-DE" sz="3200" dirty="0" err="1"/>
              <a:t>Seperation</a:t>
            </a:r>
            <a:br>
              <a:rPr lang="de-DE" dirty="0"/>
            </a:br>
            <a:r>
              <a:rPr lang="de-DE" sz="2400" dirty="0"/>
              <a:t>Composite </a:t>
            </a:r>
            <a:r>
              <a:rPr lang="de-DE" sz="2400" dirty="0" err="1"/>
              <a:t>Objective</a:t>
            </a:r>
            <a:endParaRPr lang="de-DE" sz="28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9341A1-1721-4F0D-B836-78070876703F}"/>
              </a:ext>
            </a:extLst>
          </p:cNvPr>
          <p:cNvGrpSpPr/>
          <p:nvPr/>
        </p:nvGrpSpPr>
        <p:grpSpPr>
          <a:xfrm>
            <a:off x="521405" y="4345920"/>
            <a:ext cx="4100373" cy="1536723"/>
            <a:chOff x="1661007" y="3494156"/>
            <a:chExt cx="4100373" cy="153672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AA9EB10-B347-40BC-974A-52543F917D60}"/>
                </a:ext>
              </a:extLst>
            </p:cNvPr>
            <p:cNvSpPr txBox="1"/>
            <p:nvPr/>
          </p:nvSpPr>
          <p:spPr>
            <a:xfrm>
              <a:off x="1740923" y="3523854"/>
              <a:ext cx="402045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b="1" u="sng" dirty="0" err="1">
                  <a:solidFill>
                    <a:schemeClr val="accent5"/>
                  </a:solidFill>
                </a:rPr>
                <a:t>PowerICA</a:t>
              </a:r>
              <a:r>
                <a:rPr lang="de-DE" sz="1800" b="1" u="sng" dirty="0">
                  <a:solidFill>
                    <a:schemeClr val="accent5"/>
                  </a:solidFill>
                </a:rPr>
                <a:t> </a:t>
              </a:r>
              <a:r>
                <a:rPr lang="de-DE" sz="1800" b="1" u="sng" dirty="0" err="1">
                  <a:solidFill>
                    <a:schemeClr val="accent5"/>
                  </a:solidFill>
                </a:rPr>
                <a:t>objective</a:t>
              </a:r>
              <a:r>
                <a:rPr lang="de-DE" sz="1800" b="1" u="sng" dirty="0">
                  <a:solidFill>
                    <a:schemeClr val="accent5"/>
                  </a:solidFill>
                </a:rPr>
                <a:t>:</a:t>
              </a:r>
            </a:p>
            <a:p>
              <a:endParaRPr lang="de-DE" sz="1800" u="sng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de-DE" sz="1800" dirty="0" err="1"/>
                <a:t>Maximize</a:t>
              </a:r>
              <a:r>
                <a:rPr lang="de-DE" sz="1800" dirty="0"/>
                <a:t> </a:t>
              </a:r>
              <a:r>
                <a:rPr lang="de-DE" sz="1800" dirty="0" err="1"/>
                <a:t>estimate</a:t>
              </a:r>
              <a:r>
                <a:rPr lang="de-DE" sz="1800" dirty="0"/>
                <a:t>  </a:t>
              </a:r>
              <a:r>
                <a:rPr lang="de-DE" sz="1800" dirty="0" err="1"/>
                <a:t>of</a:t>
              </a:r>
              <a:r>
                <a:rPr lang="de-DE" sz="1800" dirty="0"/>
                <a:t> non-</a:t>
              </a:r>
              <a:r>
                <a:rPr lang="de-DE" sz="1800" dirty="0" err="1"/>
                <a:t>Gaussianity</a:t>
              </a:r>
              <a:r>
                <a:rPr lang="de-DE" sz="1800" dirty="0"/>
                <a:t> </a:t>
              </a:r>
              <a:r>
                <a:rPr lang="de-DE" sz="1800" dirty="0" err="1"/>
                <a:t>with</a:t>
              </a:r>
              <a:r>
                <a:rPr lang="de-DE" sz="1800" dirty="0"/>
                <a:t> </a:t>
              </a:r>
              <a:r>
                <a:rPr lang="de-DE" sz="1800" dirty="0" err="1"/>
                <a:t>the</a:t>
              </a:r>
              <a:r>
                <a:rPr lang="de-DE" sz="1800" dirty="0"/>
                <a:t> </a:t>
              </a:r>
              <a:r>
                <a:rPr lang="de-DE" sz="1800" dirty="0" err="1"/>
                <a:t>Lagrangian</a:t>
              </a:r>
              <a:r>
                <a:rPr lang="de-DE" sz="1800" dirty="0"/>
                <a:t> </a:t>
              </a:r>
              <a:r>
                <a:rPr lang="de-DE" sz="1800" dirty="0" err="1"/>
                <a:t>method</a:t>
              </a:r>
              <a:r>
                <a:rPr lang="de-DE" sz="1800" dirty="0"/>
                <a:t>.</a:t>
              </a:r>
              <a:endParaRPr lang="fr-FR" sz="1800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7F9DAE0-9C5C-40D1-B798-0DCCF202B4AB}"/>
                </a:ext>
              </a:extLst>
            </p:cNvPr>
            <p:cNvSpPr/>
            <p:nvPr/>
          </p:nvSpPr>
          <p:spPr>
            <a:xfrm>
              <a:off x="1661007" y="3494156"/>
              <a:ext cx="4020457" cy="1536723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>
                <a:solidFill>
                  <a:schemeClr val="accent5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55E3189-8F7E-4F28-B318-D489A4B82636}"/>
              </a:ext>
            </a:extLst>
          </p:cNvPr>
          <p:cNvGrpSpPr/>
          <p:nvPr/>
        </p:nvGrpSpPr>
        <p:grpSpPr>
          <a:xfrm>
            <a:off x="504000" y="6399377"/>
            <a:ext cx="4773571" cy="1552030"/>
            <a:chOff x="7010400" y="5821678"/>
            <a:chExt cx="4773571" cy="15520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286005-AD1F-4196-9E55-25376DE1C02E}"/>
                </a:ext>
              </a:extLst>
            </p:cNvPr>
            <p:cNvSpPr txBox="1"/>
            <p:nvPr/>
          </p:nvSpPr>
          <p:spPr>
            <a:xfrm>
              <a:off x="7068457" y="5821678"/>
              <a:ext cx="4715514" cy="1477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800" b="1" u="sng" dirty="0">
                  <a:solidFill>
                    <a:srgbClr val="005C9C"/>
                  </a:solidFill>
                </a:rPr>
                <a:t>Graph </a:t>
              </a:r>
              <a:r>
                <a:rPr lang="de-DE" sz="1800" b="1" u="sng" dirty="0" err="1">
                  <a:solidFill>
                    <a:srgbClr val="005C9C"/>
                  </a:solidFill>
                </a:rPr>
                <a:t>decorrelation</a:t>
              </a:r>
              <a:r>
                <a:rPr lang="de-DE" sz="1800" b="1" u="sng" dirty="0">
                  <a:solidFill>
                    <a:srgbClr val="005C9C"/>
                  </a:solidFill>
                </a:rPr>
                <a:t> </a:t>
              </a:r>
              <a:r>
                <a:rPr lang="de-DE" sz="1800" b="1" u="sng" dirty="0" err="1">
                  <a:solidFill>
                    <a:srgbClr val="005C9C"/>
                  </a:solidFill>
                </a:rPr>
                <a:t>objective</a:t>
              </a:r>
              <a:r>
                <a:rPr lang="de-DE" sz="1800" b="1" u="sng" dirty="0">
                  <a:solidFill>
                    <a:srgbClr val="005C9C"/>
                  </a:solidFill>
                </a:rPr>
                <a:t>:</a:t>
              </a:r>
            </a:p>
            <a:p>
              <a:endParaRPr lang="de-DE" sz="1800" u="sng" dirty="0">
                <a:solidFill>
                  <a:srgbClr val="002060"/>
                </a:solidFill>
              </a:endParaRPr>
            </a:p>
            <a:p>
              <a:r>
                <a:rPr lang="de-DE" sz="1800" dirty="0" err="1"/>
                <a:t>Diagonalize</a:t>
              </a:r>
              <a:r>
                <a:rPr lang="de-DE" sz="1800" dirty="0"/>
                <a:t> </a:t>
              </a:r>
              <a:r>
                <a:rPr lang="de-DE" sz="1800" dirty="0" err="1"/>
                <a:t>graph</a:t>
              </a:r>
              <a:r>
                <a:rPr lang="de-DE" sz="1800" dirty="0"/>
                <a:t> </a:t>
              </a:r>
              <a:r>
                <a:rPr lang="de-DE" sz="1800" dirty="0" err="1"/>
                <a:t>autocorrelation</a:t>
              </a:r>
              <a:r>
                <a:rPr lang="de-DE" sz="1800" dirty="0"/>
                <a:t> </a:t>
              </a:r>
              <a:r>
                <a:rPr lang="de-DE" sz="1800" dirty="0" err="1"/>
                <a:t>matrix</a:t>
              </a:r>
              <a:r>
                <a:rPr lang="de-DE" sz="1800" dirty="0"/>
                <a:t>(</a:t>
              </a:r>
              <a:r>
                <a:rPr lang="de-DE" sz="1800" dirty="0" err="1"/>
                <a:t>matrices</a:t>
              </a:r>
              <a:r>
                <a:rPr lang="de-DE" sz="1800" dirty="0"/>
                <a:t>) </a:t>
              </a:r>
              <a:r>
                <a:rPr lang="de-DE" sz="1800" dirty="0" err="1"/>
                <a:t>as</a:t>
              </a:r>
              <a:r>
                <a:rPr lang="de-DE" sz="1800" dirty="0"/>
                <a:t> </a:t>
              </a:r>
              <a:r>
                <a:rPr lang="de-DE" sz="1800" dirty="0" err="1"/>
                <a:t>much</a:t>
              </a:r>
              <a:r>
                <a:rPr lang="de-DE" sz="1800" dirty="0"/>
                <a:t> </a:t>
              </a:r>
              <a:r>
                <a:rPr lang="de-DE" sz="1800" dirty="0" err="1"/>
                <a:t>as</a:t>
              </a:r>
              <a:r>
                <a:rPr lang="de-DE" sz="1800" dirty="0"/>
                <a:t> possible. </a:t>
              </a:r>
              <a:r>
                <a:rPr lang="de-DE" sz="1800" dirty="0" err="1"/>
                <a:t>For</a:t>
              </a:r>
              <a:r>
                <a:rPr lang="de-DE" sz="1800" dirty="0"/>
                <a:t> </a:t>
              </a:r>
              <a:r>
                <a:rPr lang="de-DE" sz="1800" dirty="0" err="1"/>
                <a:t>only</a:t>
              </a:r>
              <a:r>
                <a:rPr lang="de-DE" sz="1800" dirty="0"/>
                <a:t> </a:t>
              </a:r>
              <a:r>
                <a:rPr lang="de-DE" sz="1800" dirty="0" err="1"/>
                <a:t>one</a:t>
              </a:r>
              <a:r>
                <a:rPr lang="de-DE" sz="1800" dirty="0"/>
                <a:t> </a:t>
              </a:r>
              <a:r>
                <a:rPr lang="de-DE" sz="1800" dirty="0" err="1"/>
                <a:t>adjacency</a:t>
              </a:r>
              <a:r>
                <a:rPr lang="de-DE" sz="1800" dirty="0"/>
                <a:t> </a:t>
              </a:r>
              <a:r>
                <a:rPr lang="fr-FR" sz="1800" b="0" i="0" dirty="0">
                  <a:effectLst/>
                  <a:latin typeface="Arial(Body)"/>
                </a:rPr>
                <a:t>⇒</a:t>
              </a:r>
              <a:r>
                <a:rPr lang="de-DE" sz="1800" dirty="0"/>
                <a:t> </a:t>
              </a:r>
              <a:r>
                <a:rPr lang="de-DE" sz="1800" dirty="0" err="1"/>
                <a:t>eigenvalue</a:t>
              </a:r>
              <a:r>
                <a:rPr lang="de-DE" sz="1800" dirty="0"/>
                <a:t> </a:t>
              </a:r>
              <a:r>
                <a:rPr lang="de-DE" sz="1800" dirty="0" err="1"/>
                <a:t>problem</a:t>
              </a:r>
              <a:r>
                <a:rPr lang="de-DE" sz="1800" dirty="0"/>
                <a:t>.</a:t>
              </a:r>
              <a:endParaRPr lang="fr-FR" sz="1800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7C16980-5A98-4CBE-A7B8-C091EBB03D96}"/>
                </a:ext>
              </a:extLst>
            </p:cNvPr>
            <p:cNvSpPr/>
            <p:nvPr/>
          </p:nvSpPr>
          <p:spPr>
            <a:xfrm>
              <a:off x="7010400" y="5828935"/>
              <a:ext cx="4586514" cy="1544773"/>
            </a:xfrm>
            <a:prstGeom prst="roundRect">
              <a:avLst/>
            </a:prstGeom>
            <a:noFill/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</p:grpSp>
      <p:sp>
        <p:nvSpPr>
          <p:cNvPr id="9" name="Arrow: Down 8">
            <a:extLst>
              <a:ext uri="{FF2B5EF4-FFF2-40B4-BE49-F238E27FC236}">
                <a16:creationId xmlns:a16="http://schemas.microsoft.com/office/drawing/2014/main" id="{8F8334E5-2558-420D-B0B9-46443928D0EA}"/>
              </a:ext>
            </a:extLst>
          </p:cNvPr>
          <p:cNvSpPr/>
          <p:nvPr/>
        </p:nvSpPr>
        <p:spPr>
          <a:xfrm rot="16200000">
            <a:off x="5076466" y="4499689"/>
            <a:ext cx="202545" cy="1229182"/>
          </a:xfrm>
          <a:prstGeom prst="downArrow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9BD1BDA2-19A0-4044-AEE9-FD05E4971063}"/>
              </a:ext>
            </a:extLst>
          </p:cNvPr>
          <p:cNvSpPr/>
          <p:nvPr/>
        </p:nvSpPr>
        <p:spPr>
          <a:xfrm>
            <a:off x="8048675" y="5061648"/>
            <a:ext cx="202545" cy="778324"/>
          </a:xfrm>
          <a:prstGeom prst="downArrow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FCA822E-34D8-4480-AFA3-EAB987A548AA}"/>
              </a:ext>
            </a:extLst>
          </p:cNvPr>
          <p:cNvSpPr/>
          <p:nvPr/>
        </p:nvSpPr>
        <p:spPr>
          <a:xfrm>
            <a:off x="7772386" y="5852946"/>
            <a:ext cx="770400" cy="770413"/>
          </a:xfrm>
          <a:prstGeom prst="ellipse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dirty="0"/>
              <a:t>+</a:t>
            </a:r>
            <a:endParaRPr lang="fr-FR" sz="6000" dirty="0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E7F68504-AB93-43DD-A267-D59929FEC04B}"/>
              </a:ext>
            </a:extLst>
          </p:cNvPr>
          <p:cNvSpPr/>
          <p:nvPr/>
        </p:nvSpPr>
        <p:spPr>
          <a:xfrm rot="16200000">
            <a:off x="5340150" y="6884198"/>
            <a:ext cx="202546" cy="701818"/>
          </a:xfrm>
          <a:prstGeom prst="downArrow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C9B5CE-75F3-4CE2-94F4-23CC8D5D2803}"/>
                  </a:ext>
                </a:extLst>
              </p:cNvPr>
              <p:cNvSpPr txBox="1"/>
              <p:nvPr/>
            </p:nvSpPr>
            <p:spPr>
              <a:xfrm>
                <a:off x="5717419" y="4824174"/>
                <a:ext cx="113524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sz="2800" i="0" smtClean="0">
                          <a:solidFill>
                            <a:schemeClr val="bg1"/>
                          </a:solidFill>
                        </a:rPr>
                        <m:t>(1−</m:t>
                      </m:r>
                      <m:r>
                        <m:rPr>
                          <m:nor/>
                        </m:rPr>
                        <a:rPr lang="el-GR" sz="2800" smtClean="0">
                          <a:solidFill>
                            <a:schemeClr val="bg1"/>
                          </a:solidFill>
                        </a:rPr>
                        <m:t>λ</m:t>
                      </m:r>
                      <m:r>
                        <m:rPr>
                          <m:nor/>
                        </m:rPr>
                        <a:rPr lang="de-DE" sz="2800" i="0" smtClean="0">
                          <a:solidFill>
                            <a:schemeClr val="bg1"/>
                          </a:solidFill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C9B5CE-75F3-4CE2-94F4-23CC8D5D2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419" y="4824174"/>
                <a:ext cx="113524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row: Down 30">
            <a:extLst>
              <a:ext uri="{FF2B5EF4-FFF2-40B4-BE49-F238E27FC236}">
                <a16:creationId xmlns:a16="http://schemas.microsoft.com/office/drawing/2014/main" id="{1BA1C135-A6FA-4C8A-9055-329019DBD366}"/>
              </a:ext>
            </a:extLst>
          </p:cNvPr>
          <p:cNvSpPr/>
          <p:nvPr/>
        </p:nvSpPr>
        <p:spPr>
          <a:xfrm rot="10800000">
            <a:off x="8048669" y="6636332"/>
            <a:ext cx="202545" cy="647663"/>
          </a:xfrm>
          <a:prstGeom prst="downArrow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DB5637-F85E-4FF3-BD4C-05DE5A5E4A63}"/>
              </a:ext>
            </a:extLst>
          </p:cNvPr>
          <p:cNvSpPr/>
          <p:nvPr/>
        </p:nvSpPr>
        <p:spPr>
          <a:xfrm>
            <a:off x="6831977" y="7169749"/>
            <a:ext cx="1347192" cy="114247"/>
          </a:xfrm>
          <a:prstGeom prst="rect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AD281ABC-A85B-4DDC-BEEB-F0158600930F}"/>
              </a:ext>
            </a:extLst>
          </p:cNvPr>
          <p:cNvSpPr/>
          <p:nvPr/>
        </p:nvSpPr>
        <p:spPr>
          <a:xfrm rot="16200000">
            <a:off x="8759351" y="5852952"/>
            <a:ext cx="169506" cy="770399"/>
          </a:xfrm>
          <a:prstGeom prst="downArrow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4256DB-8AF7-4B1E-91EE-79C2F654133B}"/>
              </a:ext>
            </a:extLst>
          </p:cNvPr>
          <p:cNvSpPr txBox="1"/>
          <p:nvPr/>
        </p:nvSpPr>
        <p:spPr>
          <a:xfrm>
            <a:off x="5277701" y="8080127"/>
            <a:ext cx="223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/>
              <a:t>Balance Parameter</a:t>
            </a:r>
            <a:endParaRPr lang="fr-FR" sz="18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0A16DBD-D758-48C3-AE4A-3B0634724D02}"/>
              </a:ext>
            </a:extLst>
          </p:cNvPr>
          <p:cNvSpPr/>
          <p:nvPr/>
        </p:nvSpPr>
        <p:spPr>
          <a:xfrm>
            <a:off x="5335629" y="4011638"/>
            <a:ext cx="2029922" cy="490412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94FB469-6CBF-477C-8D34-AD8539507B48}"/>
                  </a:ext>
                </a:extLst>
              </p:cNvPr>
              <p:cNvSpPr txBox="1"/>
              <p:nvPr/>
            </p:nvSpPr>
            <p:spPr>
              <a:xfrm>
                <a:off x="5772598" y="8463678"/>
                <a:ext cx="11592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sz="1800" i="0" smtClean="0">
                          <a:solidFill>
                            <a:schemeClr val="tx1"/>
                          </a:solidFill>
                        </a:rPr>
                        <m:t>0 &lt; </m:t>
                      </m:r>
                      <m:r>
                        <m:rPr>
                          <m:nor/>
                        </m:rPr>
                        <a:rPr lang="el-GR" sz="1800" smtClean="0">
                          <a:solidFill>
                            <a:schemeClr val="tx1"/>
                          </a:solidFill>
                        </a:rPr>
                        <m:t>λ</m:t>
                      </m:r>
                      <m:r>
                        <m:rPr>
                          <m:nor/>
                        </m:rPr>
                        <a:rPr lang="de-DE" sz="1800" i="0" smtClean="0">
                          <a:solidFill>
                            <a:schemeClr val="tx1"/>
                          </a:solidFill>
                        </a:rPr>
                        <m:t> &lt; 1</m:t>
                      </m:r>
                    </m:oMath>
                  </m:oMathPara>
                </a14:m>
                <a:endParaRPr lang="fr-FR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94FB469-6CBF-477C-8D34-AD8539507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598" y="8463678"/>
                <a:ext cx="115929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2">
            <a:extLst>
              <a:ext uri="{FF2B5EF4-FFF2-40B4-BE49-F238E27FC236}">
                <a16:creationId xmlns:a16="http://schemas.microsoft.com/office/drawing/2014/main" id="{696E18BA-8676-4DE4-9559-4296303E3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648368" y="6682744"/>
            <a:ext cx="1411866" cy="113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D27152-17EB-4858-9782-F565E831E5EE}"/>
                  </a:ext>
                </a:extLst>
              </p:cNvPr>
              <p:cNvSpPr txBox="1"/>
              <p:nvPr/>
            </p:nvSpPr>
            <p:spPr>
              <a:xfrm>
                <a:off x="5990624" y="6941548"/>
                <a:ext cx="46358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2800" smtClean="0">
                          <a:solidFill>
                            <a:schemeClr val="bg1"/>
                          </a:solidFill>
                        </a:rPr>
                        <m:t>λ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D27152-17EB-4858-9782-F565E831E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624" y="6941548"/>
                <a:ext cx="46358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49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/>
      <p:bldP spid="14" grpId="0" animBg="1"/>
      <p:bldP spid="26" grpId="0" animBg="1"/>
      <p:bldP spid="27" grpId="0" animBg="1"/>
      <p:bldP spid="13" grpId="0"/>
      <p:bldP spid="31" grpId="0" animBg="1"/>
      <p:bldP spid="32" grpId="0" animBg="1"/>
      <p:bldP spid="33" grpId="0" animBg="1"/>
      <p:bldP spid="34" grpId="0"/>
      <p:bldP spid="35" grpId="0" animBg="1"/>
      <p:bldP spid="38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Literature</a:t>
            </a:r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0445C6D-CBE4-2044-B95E-AF0154944C8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2114720" cy="6480463"/>
          </a:xfrm>
        </p:spPr>
        <p:txBody>
          <a:bodyPr>
            <a:normAutofit/>
          </a:bodyPr>
          <a:lstStyle/>
          <a:p>
            <a:r>
              <a:rPr lang="en-US" sz="1800" dirty="0"/>
              <a:t>[Miettinen, 2020]</a:t>
            </a:r>
            <a:r>
              <a:rPr lang="en-US" sz="1800" b="1" dirty="0"/>
              <a:t> </a:t>
            </a:r>
            <a:r>
              <a:rPr lang="en-US" sz="1800" dirty="0"/>
              <a:t>Graph Signal Processing Meets Blind Source Separation, </a:t>
            </a:r>
            <a:r>
              <a:rPr lang="en-US" sz="1800" dirty="0" err="1"/>
              <a:t>Jari</a:t>
            </a:r>
            <a:r>
              <a:rPr lang="en-US" sz="1800" dirty="0"/>
              <a:t> Miettinen,</a:t>
            </a:r>
            <a:r>
              <a:rPr lang="fr-FR" sz="1800" dirty="0"/>
              <a:t> Esa </a:t>
            </a:r>
            <a:r>
              <a:rPr lang="fr-FR" sz="1800" dirty="0" err="1"/>
              <a:t>Ollila</a:t>
            </a:r>
            <a:r>
              <a:rPr lang="fr-FR" sz="1800" dirty="0"/>
              <a:t> et al., 2020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Blöchl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2010] Second-Order Source Separation Based on Prior Knowledge Realized in a Graph Model, 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Florian </a:t>
            </a:r>
            <a:r>
              <a:rPr lang="en-US" sz="1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Blöchl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Andreas </a:t>
            </a:r>
            <a:r>
              <a:rPr lang="en-US" sz="1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Kowarsch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Fabian J. Theis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, 2010</a:t>
            </a:r>
          </a:p>
          <a:p>
            <a:pPr algn="l" fontAlgn="base"/>
            <a:r>
              <a:rPr lang="en-US" sz="1800" dirty="0"/>
              <a:t>[Djuric, 2018]</a:t>
            </a:r>
            <a:r>
              <a:rPr lang="en-US" sz="1800" b="1" dirty="0"/>
              <a:t> </a:t>
            </a:r>
            <a:r>
              <a:rPr lang="en-US" sz="1800" b="0" i="0" dirty="0">
                <a:effectLst/>
                <a:latin typeface="+mj-lt"/>
              </a:rPr>
              <a:t>Cooperative and Graph Signal Processing </a:t>
            </a:r>
            <a:r>
              <a:rPr lang="fr-FR" sz="1800" b="0" i="0" u="none" strike="noStrike" baseline="0" dirty="0">
                <a:latin typeface="+mj-lt"/>
              </a:rPr>
              <a:t>Principles and </a:t>
            </a:r>
            <a:r>
              <a:rPr lang="fr-FR" sz="1800" i="0" u="none" strike="noStrike" baseline="0" dirty="0">
                <a:latin typeface="+mj-lt"/>
              </a:rPr>
              <a:t>Applications</a:t>
            </a:r>
            <a:r>
              <a:rPr lang="en-US" sz="1800" i="0" dirty="0">
                <a:effectLst/>
                <a:latin typeface="+mj-lt"/>
              </a:rPr>
              <a:t>, </a:t>
            </a:r>
            <a:r>
              <a:rPr lang="fr-FR" sz="1800" i="0" dirty="0">
                <a:effectLst/>
                <a:latin typeface="+mj-lt"/>
              </a:rPr>
              <a:t>Petar </a:t>
            </a:r>
            <a:r>
              <a:rPr lang="fr-FR" sz="1800" i="0" dirty="0" err="1">
                <a:effectLst/>
                <a:latin typeface="+mj-lt"/>
              </a:rPr>
              <a:t>Djuric</a:t>
            </a:r>
            <a:r>
              <a:rPr lang="fr-FR" sz="1800" i="0" dirty="0">
                <a:effectLst/>
                <a:latin typeface="+mj-lt"/>
              </a:rPr>
              <a:t>, Cédric Richard, </a:t>
            </a:r>
            <a:r>
              <a:rPr lang="fr-FR" sz="1800" dirty="0">
                <a:latin typeface="+mj-lt"/>
              </a:rPr>
              <a:t>2018</a:t>
            </a:r>
            <a:endParaRPr lang="en-US" sz="1800" dirty="0">
              <a:latin typeface="+mj-lt"/>
            </a:endParaRPr>
          </a:p>
          <a:p>
            <a:endParaRPr lang="en-US" sz="1800" dirty="0">
              <a:solidFill>
                <a:schemeClr val="accent5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843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6">
            <a:extLst>
              <a:ext uri="{FF2B5EF4-FFF2-40B4-BE49-F238E27FC236}">
                <a16:creationId xmlns:a16="http://schemas.microsoft.com/office/drawing/2014/main" id="{2D4FC905-A10B-4599-8C8A-1330834D6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832" y="5611336"/>
            <a:ext cx="2316487" cy="231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328480"/>
            <a:ext cx="11793600" cy="658728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de-DE" sz="1800" dirty="0" err="1"/>
              <a:t>Significant</a:t>
            </a:r>
            <a:r>
              <a:rPr lang="de-DE" sz="1800" dirty="0"/>
              <a:t> </a:t>
            </a:r>
            <a:r>
              <a:rPr lang="de-DE" sz="1800" dirty="0" err="1"/>
              <a:t>performance</a:t>
            </a:r>
            <a:r>
              <a:rPr lang="de-DE" sz="1800" dirty="0"/>
              <a:t> </a:t>
            </a:r>
            <a:r>
              <a:rPr lang="de-DE" sz="1800" dirty="0" err="1"/>
              <a:t>loss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sample </a:t>
            </a:r>
            <a:r>
              <a:rPr lang="de-DE" sz="1800" dirty="0" err="1"/>
              <a:t>sizes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 </a:t>
            </a:r>
            <a:r>
              <a:rPr lang="de-DE" sz="1800" b="1" dirty="0"/>
              <a:t>N &lt;&lt; 5000</a:t>
            </a:r>
          </a:p>
          <a:p>
            <a:pPr>
              <a:buFont typeface="+mj-lt"/>
              <a:buAutoNum type="arabicPeriod"/>
            </a:pPr>
            <a:endParaRPr lang="de-DE" sz="1800" b="1" dirty="0"/>
          </a:p>
          <a:p>
            <a:pPr>
              <a:buFont typeface="+mj-lt"/>
              <a:buAutoNum type="arabicPeriod"/>
            </a:pPr>
            <a:r>
              <a:rPr lang="de-DE" sz="1800" dirty="0" err="1"/>
              <a:t>Unable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recover</a:t>
            </a:r>
            <a:r>
              <a:rPr lang="de-DE" sz="1800" dirty="0"/>
              <a:t> </a:t>
            </a:r>
            <a:r>
              <a:rPr lang="de-DE" sz="1800" dirty="0" err="1"/>
              <a:t>more</a:t>
            </a:r>
            <a:r>
              <a:rPr lang="de-DE" sz="1800" dirty="0"/>
              <a:t> </a:t>
            </a:r>
            <a:r>
              <a:rPr lang="de-DE" sz="1800" dirty="0" err="1"/>
              <a:t>than</a:t>
            </a:r>
            <a:r>
              <a:rPr lang="de-DE" sz="1800" dirty="0"/>
              <a:t> </a:t>
            </a:r>
            <a:r>
              <a:rPr lang="de-DE" sz="1800" dirty="0" err="1"/>
              <a:t>one</a:t>
            </a:r>
            <a:r>
              <a:rPr lang="de-DE" sz="1800" dirty="0"/>
              <a:t> </a:t>
            </a:r>
            <a:r>
              <a:rPr lang="de-DE" sz="1800" b="1" dirty="0" err="1"/>
              <a:t>Gaussian</a:t>
            </a:r>
            <a:r>
              <a:rPr lang="de-DE" sz="1800" b="1" dirty="0"/>
              <a:t> </a:t>
            </a:r>
            <a:r>
              <a:rPr lang="de-DE" sz="1800" b="1" dirty="0" err="1"/>
              <a:t>signal</a:t>
            </a:r>
            <a:endParaRPr lang="de-DE" sz="1800" b="1" dirty="0"/>
          </a:p>
          <a:p>
            <a:pPr>
              <a:buFont typeface="+mj-lt"/>
              <a:buAutoNum type="arabicPeriod"/>
            </a:pPr>
            <a:endParaRPr lang="de-DE" sz="1800" b="1" dirty="0"/>
          </a:p>
          <a:p>
            <a:pPr>
              <a:buFont typeface="+mj-lt"/>
              <a:buAutoNum type="arabicPeriod"/>
            </a:pP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b="1" dirty="0"/>
              <a:t>SNR ≤ 20dB </a:t>
            </a:r>
            <a:r>
              <a:rPr lang="de-DE" sz="1800" dirty="0"/>
              <a:t>high </a:t>
            </a:r>
            <a:r>
              <a:rPr lang="de-DE" sz="1800" dirty="0" err="1"/>
              <a:t>variance</a:t>
            </a:r>
            <a:r>
              <a:rPr lang="de-DE" sz="1800" dirty="0"/>
              <a:t> in </a:t>
            </a:r>
            <a:r>
              <a:rPr lang="de-DE" sz="1800" dirty="0" err="1"/>
              <a:t>performance</a:t>
            </a:r>
            <a:r>
              <a:rPr lang="de-DE" sz="1800" dirty="0"/>
              <a:t> </a:t>
            </a:r>
          </a:p>
          <a:p>
            <a:pPr lvl="2"/>
            <a:r>
              <a:rPr lang="de-DE" sz="1800" dirty="0" err="1"/>
              <a:t>Failures</a:t>
            </a:r>
            <a:r>
              <a:rPr lang="de-DE" sz="1800" dirty="0"/>
              <a:t> </a:t>
            </a:r>
            <a:r>
              <a:rPr lang="de-DE" sz="1800" dirty="0" err="1"/>
              <a:t>become</a:t>
            </a:r>
            <a:r>
              <a:rPr lang="de-DE" sz="1800" dirty="0"/>
              <a:t> </a:t>
            </a:r>
            <a:r>
              <a:rPr lang="de-DE" sz="1800" dirty="0" err="1"/>
              <a:t>increasingly</a:t>
            </a:r>
            <a:r>
              <a:rPr lang="de-DE" sz="1800" dirty="0"/>
              <a:t> </a:t>
            </a:r>
            <a:r>
              <a:rPr lang="de-DE" sz="1800" dirty="0" err="1"/>
              <a:t>likely</a:t>
            </a:r>
            <a:r>
              <a:rPr lang="de-DE" sz="1800" dirty="0"/>
              <a:t> </a:t>
            </a:r>
          </a:p>
          <a:p>
            <a:pPr lvl="2"/>
            <a:endParaRPr lang="de-DE" sz="1800" dirty="0"/>
          </a:p>
          <a:p>
            <a:pPr>
              <a:buFont typeface="+mj-lt"/>
              <a:buAutoNum type="arabicPeriod"/>
            </a:pPr>
            <a:r>
              <a:rPr lang="de-DE" sz="1800" dirty="0" err="1"/>
              <a:t>Inherently</a:t>
            </a:r>
            <a:r>
              <a:rPr lang="de-DE" sz="1800" dirty="0"/>
              <a:t> </a:t>
            </a:r>
            <a:r>
              <a:rPr lang="de-DE" sz="1800" dirty="0" err="1"/>
              <a:t>unrobust</a:t>
            </a:r>
            <a:r>
              <a:rPr lang="de-DE" sz="1800" dirty="0"/>
              <a:t> </a:t>
            </a:r>
            <a:r>
              <a:rPr lang="de-DE" sz="1800" dirty="0" err="1"/>
              <a:t>against</a:t>
            </a:r>
            <a:r>
              <a:rPr lang="de-DE" sz="1800" dirty="0"/>
              <a:t> </a:t>
            </a:r>
            <a:r>
              <a:rPr lang="de-DE" sz="1800" dirty="0" err="1"/>
              <a:t>outliers</a:t>
            </a:r>
            <a:endParaRPr lang="de-DE" sz="1800" dirty="0"/>
          </a:p>
          <a:p>
            <a:pPr lvl="2"/>
            <a:r>
              <a:rPr lang="de-DE" sz="1800" dirty="0"/>
              <a:t> A </a:t>
            </a:r>
            <a:r>
              <a:rPr lang="de-DE" sz="1800" b="1" dirty="0" err="1"/>
              <a:t>single</a:t>
            </a:r>
            <a:r>
              <a:rPr lang="de-DE" sz="1800" b="1" dirty="0"/>
              <a:t> </a:t>
            </a:r>
            <a:r>
              <a:rPr lang="de-DE" sz="1800" b="1" dirty="0" err="1"/>
              <a:t>outlier</a:t>
            </a:r>
            <a:r>
              <a:rPr lang="de-DE" sz="1800" b="1" dirty="0"/>
              <a:t> </a:t>
            </a:r>
            <a:r>
              <a:rPr lang="de-DE" sz="1800" dirty="0"/>
              <a:t>will </a:t>
            </a:r>
            <a:r>
              <a:rPr lang="de-DE" sz="1800" dirty="0" err="1"/>
              <a:t>lead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failure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method</a:t>
            </a:r>
            <a:endParaRPr lang="de-DE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2C137C-43B7-4E9D-A0B3-07CD7CD6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/>
              <a:t>Shortcomings</a:t>
            </a:r>
            <a:endParaRPr lang="fr-FR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72379D-1DC2-4BFE-BA03-38E66A28B5C2}"/>
              </a:ext>
            </a:extLst>
          </p:cNvPr>
          <p:cNvSpPr txBox="1"/>
          <p:nvPr/>
        </p:nvSpPr>
        <p:spPr>
          <a:xfrm>
            <a:off x="7078615" y="725850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/>
              <a:t>3. SNR ≤ 20dB</a:t>
            </a:r>
            <a:endParaRPr lang="fr-FR" sz="1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5B8CAB-153A-427B-BC9F-A3E6254FBCDE}"/>
              </a:ext>
            </a:extLst>
          </p:cNvPr>
          <p:cNvSpPr txBox="1"/>
          <p:nvPr/>
        </p:nvSpPr>
        <p:spPr>
          <a:xfrm>
            <a:off x="4465278" y="723074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/>
              <a:t>2. </a:t>
            </a:r>
            <a:r>
              <a:rPr lang="de-DE" sz="1800" b="1" dirty="0" err="1"/>
              <a:t>Gaussian</a:t>
            </a:r>
            <a:endParaRPr lang="fr-FR" sz="1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DA17BD0-0701-4184-9950-C909C7FD0BFE}"/>
              </a:ext>
            </a:extLst>
          </p:cNvPr>
          <p:cNvSpPr txBox="1"/>
          <p:nvPr/>
        </p:nvSpPr>
        <p:spPr>
          <a:xfrm>
            <a:off x="10174220" y="72585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/>
              <a:t>4. </a:t>
            </a:r>
            <a:r>
              <a:rPr lang="de-DE" sz="1800" b="1" dirty="0" err="1"/>
              <a:t>Outlier</a:t>
            </a:r>
            <a:endParaRPr lang="fr-FR" sz="1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E3AA83-7F3F-4749-A14C-C6ACA76E5859}"/>
              </a:ext>
            </a:extLst>
          </p:cNvPr>
          <p:cNvSpPr txBox="1"/>
          <p:nvPr/>
        </p:nvSpPr>
        <p:spPr>
          <a:xfrm>
            <a:off x="1724377" y="723034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/>
              <a:t>1. Samples</a:t>
            </a:r>
            <a:endParaRPr lang="fr-FR" sz="18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F040554-58F8-408A-8390-C85612842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524" y="6196398"/>
            <a:ext cx="1028630" cy="102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68D706-E354-4CF8-8C95-1350ABC99B54}"/>
              </a:ext>
            </a:extLst>
          </p:cNvPr>
          <p:cNvSpPr txBox="1"/>
          <p:nvPr/>
        </p:nvSpPr>
        <p:spPr>
          <a:xfrm>
            <a:off x="2273324" y="6507730"/>
            <a:ext cx="33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chemeClr val="bg1"/>
                </a:solidFill>
              </a:rPr>
              <a:t>N</a:t>
            </a:r>
            <a:endParaRPr lang="fr-FR" sz="18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DA0BF7-DDCF-42D0-8545-D50B109EBB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5" t="34391" r="34624" b="33042"/>
          <a:stretch/>
        </p:blipFill>
        <p:spPr>
          <a:xfrm>
            <a:off x="6721755" y="6393106"/>
            <a:ext cx="2316488" cy="86086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F2BE98-5292-41A3-9EC8-F6873669126E}"/>
              </a:ext>
            </a:extLst>
          </p:cNvPr>
          <p:cNvCxnSpPr>
            <a:cxnSpLocks/>
          </p:cNvCxnSpPr>
          <p:nvPr/>
        </p:nvCxnSpPr>
        <p:spPr>
          <a:xfrm flipV="1">
            <a:off x="8421370" y="6393106"/>
            <a:ext cx="0" cy="704238"/>
          </a:xfrm>
          <a:prstGeom prst="straightConnector1">
            <a:avLst/>
          </a:prstGeom>
          <a:ln w="19050">
            <a:solidFill>
              <a:srgbClr val="005C9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3F756E-9C9E-4379-95D6-666874AF62F0}"/>
              </a:ext>
            </a:extLst>
          </p:cNvPr>
          <p:cNvCxnSpPr>
            <a:cxnSpLocks/>
          </p:cNvCxnSpPr>
          <p:nvPr/>
        </p:nvCxnSpPr>
        <p:spPr>
          <a:xfrm>
            <a:off x="8008620" y="6400913"/>
            <a:ext cx="432000" cy="0"/>
          </a:xfrm>
          <a:prstGeom prst="line">
            <a:avLst/>
          </a:prstGeom>
          <a:ln w="19050">
            <a:solidFill>
              <a:srgbClr val="005C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2BEDF5-1CFA-4102-A75D-2E3F552BCFC5}"/>
              </a:ext>
            </a:extLst>
          </p:cNvPr>
          <p:cNvCxnSpPr>
            <a:cxnSpLocks/>
          </p:cNvCxnSpPr>
          <p:nvPr/>
        </p:nvCxnSpPr>
        <p:spPr>
          <a:xfrm flipV="1">
            <a:off x="10022090" y="6633411"/>
            <a:ext cx="1635511" cy="592665"/>
          </a:xfrm>
          <a:prstGeom prst="line">
            <a:avLst/>
          </a:prstGeom>
          <a:ln w="19050">
            <a:solidFill>
              <a:srgbClr val="00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F54766A7-4AD1-4B67-8667-8903EADE1A5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1" t="14164" r="29858" b="44522"/>
          <a:stretch/>
        </p:blipFill>
        <p:spPr>
          <a:xfrm rot="2429873">
            <a:off x="9692937" y="5893470"/>
            <a:ext cx="1738359" cy="939687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7E2DF316-24B4-4D77-90B8-12B55CD1B607}"/>
              </a:ext>
            </a:extLst>
          </p:cNvPr>
          <p:cNvSpPr/>
          <p:nvPr/>
        </p:nvSpPr>
        <p:spPr>
          <a:xfrm>
            <a:off x="10126200" y="5412928"/>
            <a:ext cx="180000" cy="180000"/>
          </a:xfrm>
          <a:prstGeom prst="ellipse">
            <a:avLst/>
          </a:prstGeom>
          <a:noFill/>
          <a:ln w="9525"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DA639D-DA52-4A4A-A223-DF9BDB154E64}"/>
              </a:ext>
            </a:extLst>
          </p:cNvPr>
          <p:cNvCxnSpPr>
            <a:cxnSpLocks/>
          </p:cNvCxnSpPr>
          <p:nvPr/>
        </p:nvCxnSpPr>
        <p:spPr>
          <a:xfrm>
            <a:off x="10216104" y="5602442"/>
            <a:ext cx="0" cy="156138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31E783BB-9B14-42A3-8672-C617E1AF237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87888" y="2900243"/>
            <a:ext cx="1868403" cy="193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8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3999" y="2242800"/>
            <a:ext cx="11996609" cy="6587280"/>
          </a:xfrm>
        </p:spPr>
        <p:txBody>
          <a:bodyPr/>
          <a:lstStyle/>
          <a:p>
            <a:r>
              <a:rPr lang="de-DE" sz="1800" dirty="0"/>
              <a:t>In 2010: Blind Source Separation(BSS) </a:t>
            </a:r>
            <a:r>
              <a:rPr lang="de-DE" sz="1800" dirty="0" err="1"/>
              <a:t>using</a:t>
            </a:r>
            <a:r>
              <a:rPr lang="de-DE" sz="1800" dirty="0"/>
              <a:t> </a:t>
            </a:r>
            <a:r>
              <a:rPr lang="de-DE" sz="1800" dirty="0" err="1"/>
              <a:t>graph</a:t>
            </a:r>
            <a:r>
              <a:rPr lang="de-DE" sz="1800" dirty="0"/>
              <a:t> </a:t>
            </a:r>
            <a:r>
              <a:rPr lang="de-DE" sz="1800" dirty="0" err="1"/>
              <a:t>theory</a:t>
            </a:r>
            <a:r>
              <a:rPr lang="de-DE" sz="1800" b="1" dirty="0"/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Blöchl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2010] </a:t>
            </a:r>
            <a:endParaRPr lang="de-DE" sz="1800" dirty="0"/>
          </a:p>
          <a:p>
            <a:r>
              <a:rPr lang="de-DE" sz="1800" dirty="0"/>
              <a:t>In 2020: First </a:t>
            </a:r>
            <a:r>
              <a:rPr lang="de-DE" sz="1800" dirty="0" err="1"/>
              <a:t>approaches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combine</a:t>
            </a:r>
            <a:r>
              <a:rPr lang="de-DE" sz="1800" dirty="0"/>
              <a:t> non-</a:t>
            </a:r>
            <a:r>
              <a:rPr lang="de-DE" sz="1800" dirty="0" err="1"/>
              <a:t>Gaussianity</a:t>
            </a:r>
            <a:r>
              <a:rPr lang="de-DE" sz="1800" dirty="0"/>
              <a:t> </a:t>
            </a:r>
            <a:r>
              <a:rPr lang="de-DE" sz="1800" dirty="0" err="1"/>
              <a:t>based</a:t>
            </a:r>
            <a:r>
              <a:rPr lang="de-DE" sz="1800" dirty="0"/>
              <a:t> BSS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graph</a:t>
            </a:r>
            <a:r>
              <a:rPr lang="de-DE" sz="1800" dirty="0"/>
              <a:t> </a:t>
            </a:r>
            <a:r>
              <a:rPr lang="de-DE" sz="1800" dirty="0" err="1"/>
              <a:t>based</a:t>
            </a:r>
            <a:r>
              <a:rPr lang="de-DE" sz="1800" dirty="0"/>
              <a:t> BSS (Jari Miettinen et al.) </a:t>
            </a:r>
            <a:r>
              <a:rPr lang="en-US" sz="1800" dirty="0"/>
              <a:t>[Miettinen, 2020]</a:t>
            </a:r>
            <a:r>
              <a:rPr lang="en-US" sz="1800" b="1" dirty="0"/>
              <a:t> </a:t>
            </a:r>
            <a:endParaRPr lang="de-DE" sz="1800" b="1" dirty="0"/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2000" b="1" u="sng" dirty="0" err="1"/>
              <a:t>What</a:t>
            </a:r>
            <a:r>
              <a:rPr lang="de-DE" sz="2000" b="1" u="sng" dirty="0"/>
              <a:t> </a:t>
            </a:r>
            <a:r>
              <a:rPr lang="de-DE" sz="2000" b="1" u="sng" dirty="0" err="1"/>
              <a:t>is</a:t>
            </a:r>
            <a:r>
              <a:rPr lang="de-DE" sz="2000" b="1" u="sng" dirty="0"/>
              <a:t> </a:t>
            </a:r>
            <a:r>
              <a:rPr lang="de-DE" sz="2000" b="1" u="sng" dirty="0" err="1"/>
              <a:t>the</a:t>
            </a:r>
            <a:r>
              <a:rPr lang="de-DE" sz="2000" b="1" u="sng" dirty="0"/>
              <a:t> </a:t>
            </a:r>
            <a:r>
              <a:rPr lang="de-DE" sz="2000" b="1" u="sng" dirty="0" err="1"/>
              <a:t>idea</a:t>
            </a:r>
            <a:r>
              <a:rPr lang="de-DE" sz="2000" b="1" u="sng" dirty="0"/>
              <a:t>?</a:t>
            </a:r>
          </a:p>
          <a:p>
            <a:r>
              <a:rPr lang="de-DE" sz="1800" dirty="0"/>
              <a:t>Design a </a:t>
            </a:r>
            <a:r>
              <a:rPr lang="de-DE" sz="1800" dirty="0" err="1"/>
              <a:t>method</a:t>
            </a:r>
            <a:r>
              <a:rPr lang="de-DE" sz="1800" dirty="0"/>
              <a:t> </a:t>
            </a:r>
            <a:r>
              <a:rPr lang="de-DE" sz="1800" dirty="0" err="1"/>
              <a:t>that</a:t>
            </a:r>
            <a:r>
              <a:rPr lang="de-DE" sz="1800" dirty="0"/>
              <a:t> </a:t>
            </a:r>
            <a:r>
              <a:rPr lang="de-DE" sz="1800" dirty="0" err="1"/>
              <a:t>uses</a:t>
            </a:r>
            <a:r>
              <a:rPr lang="de-DE" sz="1800" dirty="0"/>
              <a:t>:</a:t>
            </a:r>
          </a:p>
          <a:p>
            <a:pPr marL="767715" lvl="1" indent="-514350">
              <a:buFont typeface="+mj-lt"/>
              <a:buAutoNum type="alphaLcParenR"/>
            </a:pPr>
            <a:r>
              <a:rPr lang="de-DE" sz="1800" dirty="0">
                <a:solidFill>
                  <a:schemeClr val="accent5"/>
                </a:solidFill>
              </a:rPr>
              <a:t>Non-</a:t>
            </a:r>
            <a:r>
              <a:rPr lang="de-DE" sz="1800" dirty="0" err="1">
                <a:solidFill>
                  <a:schemeClr val="accent5"/>
                </a:solidFill>
              </a:rPr>
              <a:t>Gaussianity</a:t>
            </a:r>
            <a:r>
              <a:rPr lang="de-DE" sz="1800" dirty="0"/>
              <a:t> </a:t>
            </a:r>
            <a:r>
              <a:rPr lang="de-DE" sz="1800" dirty="0" err="1"/>
              <a:t>measure</a:t>
            </a:r>
            <a:r>
              <a:rPr lang="de-DE" sz="1800" dirty="0"/>
              <a:t> (classic ICA)</a:t>
            </a:r>
            <a:endParaRPr lang="de-DE" sz="1800" dirty="0">
              <a:solidFill>
                <a:schemeClr val="accent5"/>
              </a:solidFill>
            </a:endParaRP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pPr marL="0" indent="0">
              <a:buNone/>
            </a:pPr>
            <a:endParaRPr lang="de-DE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DD9668-3C62-4957-9E8F-6B42345E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/>
              <a:t>Recent</a:t>
            </a:r>
            <a:r>
              <a:rPr lang="de-DE" sz="3200" dirty="0"/>
              <a:t> </a:t>
            </a:r>
            <a:r>
              <a:rPr lang="de-DE" sz="3200" dirty="0" err="1"/>
              <a:t>Developments</a:t>
            </a:r>
            <a:endParaRPr lang="fr-FR" sz="3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5044E5-F45A-40CA-885C-55FB7EF7B1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6" t="19592" r="28180" b="23265"/>
          <a:stretch/>
        </p:blipFill>
        <p:spPr>
          <a:xfrm>
            <a:off x="5183830" y="5536441"/>
            <a:ext cx="2498481" cy="21113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E54596-BC62-490B-963B-5318AEBC25C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3" t="2537" r="25256" b="2062"/>
          <a:stretch/>
        </p:blipFill>
        <p:spPr>
          <a:xfrm rot="2333554">
            <a:off x="7601776" y="4602784"/>
            <a:ext cx="768633" cy="110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9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3999" y="2242800"/>
            <a:ext cx="11996609" cy="6587280"/>
          </a:xfrm>
        </p:spPr>
        <p:txBody>
          <a:bodyPr/>
          <a:lstStyle/>
          <a:p>
            <a:r>
              <a:rPr lang="de-DE" sz="1800" dirty="0"/>
              <a:t>In 2010: Blind Source Separation(BSS) </a:t>
            </a:r>
            <a:r>
              <a:rPr lang="de-DE" sz="1800" dirty="0" err="1"/>
              <a:t>using</a:t>
            </a:r>
            <a:r>
              <a:rPr lang="de-DE" sz="1800" dirty="0"/>
              <a:t> </a:t>
            </a:r>
            <a:r>
              <a:rPr lang="de-DE" sz="1800" dirty="0" err="1"/>
              <a:t>graph</a:t>
            </a:r>
            <a:r>
              <a:rPr lang="de-DE" sz="1800" dirty="0"/>
              <a:t> </a:t>
            </a:r>
            <a:r>
              <a:rPr lang="de-DE" sz="1800" dirty="0" err="1"/>
              <a:t>theory</a:t>
            </a:r>
            <a:r>
              <a:rPr lang="de-DE" sz="1800" b="1" dirty="0"/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Blöchl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2010] </a:t>
            </a:r>
            <a:endParaRPr lang="de-DE" sz="1800" dirty="0"/>
          </a:p>
          <a:p>
            <a:r>
              <a:rPr lang="de-DE" sz="1800" dirty="0"/>
              <a:t>In 2020: First </a:t>
            </a:r>
            <a:r>
              <a:rPr lang="de-DE" sz="1800" dirty="0" err="1"/>
              <a:t>approaches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combine</a:t>
            </a:r>
            <a:r>
              <a:rPr lang="de-DE" sz="1800" dirty="0"/>
              <a:t> non-</a:t>
            </a:r>
            <a:r>
              <a:rPr lang="de-DE" sz="1800" dirty="0" err="1"/>
              <a:t>Gaussianity</a:t>
            </a:r>
            <a:r>
              <a:rPr lang="de-DE" sz="1800" dirty="0"/>
              <a:t> </a:t>
            </a:r>
            <a:r>
              <a:rPr lang="de-DE" sz="1800" dirty="0" err="1"/>
              <a:t>based</a:t>
            </a:r>
            <a:r>
              <a:rPr lang="de-DE" sz="1800" dirty="0"/>
              <a:t> BSS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graph</a:t>
            </a:r>
            <a:r>
              <a:rPr lang="de-DE" sz="1800" dirty="0"/>
              <a:t> </a:t>
            </a:r>
            <a:r>
              <a:rPr lang="de-DE" sz="1800" dirty="0" err="1"/>
              <a:t>based</a:t>
            </a:r>
            <a:r>
              <a:rPr lang="de-DE" sz="1800" dirty="0"/>
              <a:t> BSS (Jari Miettinen et al.) </a:t>
            </a:r>
            <a:r>
              <a:rPr lang="en-US" sz="1800" dirty="0"/>
              <a:t>[Miettinen, 2020]</a:t>
            </a:r>
            <a:r>
              <a:rPr lang="en-US" sz="1800" b="1" dirty="0"/>
              <a:t> </a:t>
            </a:r>
            <a:endParaRPr lang="de-DE" sz="1800" b="1" dirty="0"/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2000" b="1" u="sng" dirty="0" err="1"/>
              <a:t>What</a:t>
            </a:r>
            <a:r>
              <a:rPr lang="de-DE" sz="2000" b="1" u="sng" dirty="0"/>
              <a:t> </a:t>
            </a:r>
            <a:r>
              <a:rPr lang="de-DE" sz="2000" b="1" u="sng" dirty="0" err="1"/>
              <a:t>is</a:t>
            </a:r>
            <a:r>
              <a:rPr lang="de-DE" sz="2000" b="1" u="sng" dirty="0"/>
              <a:t> </a:t>
            </a:r>
            <a:r>
              <a:rPr lang="de-DE" sz="2000" b="1" u="sng" dirty="0" err="1"/>
              <a:t>the</a:t>
            </a:r>
            <a:r>
              <a:rPr lang="de-DE" sz="2000" b="1" u="sng" dirty="0"/>
              <a:t> </a:t>
            </a:r>
            <a:r>
              <a:rPr lang="de-DE" sz="2000" b="1" u="sng" dirty="0" err="1"/>
              <a:t>idea</a:t>
            </a:r>
            <a:r>
              <a:rPr lang="de-DE" sz="2000" b="1" u="sng" dirty="0"/>
              <a:t>?</a:t>
            </a:r>
          </a:p>
          <a:p>
            <a:r>
              <a:rPr lang="de-DE" sz="1800" dirty="0"/>
              <a:t>Design a </a:t>
            </a:r>
            <a:r>
              <a:rPr lang="de-DE" sz="1800" dirty="0" err="1"/>
              <a:t>method</a:t>
            </a:r>
            <a:r>
              <a:rPr lang="de-DE" sz="1800" dirty="0"/>
              <a:t> </a:t>
            </a:r>
            <a:r>
              <a:rPr lang="de-DE" sz="1800" dirty="0" err="1"/>
              <a:t>that</a:t>
            </a:r>
            <a:r>
              <a:rPr lang="de-DE" sz="1800" dirty="0"/>
              <a:t> </a:t>
            </a:r>
            <a:r>
              <a:rPr lang="de-DE" sz="1800" dirty="0" err="1"/>
              <a:t>uses</a:t>
            </a:r>
            <a:r>
              <a:rPr lang="de-DE" sz="1800" dirty="0"/>
              <a:t>:</a:t>
            </a:r>
          </a:p>
          <a:p>
            <a:pPr marL="767715" lvl="1" indent="-514350">
              <a:buFont typeface="+mj-lt"/>
              <a:buAutoNum type="alphaLcParenR"/>
            </a:pPr>
            <a:r>
              <a:rPr lang="de-DE" sz="1800" dirty="0">
                <a:solidFill>
                  <a:schemeClr val="accent5"/>
                </a:solidFill>
              </a:rPr>
              <a:t>Non-</a:t>
            </a:r>
            <a:r>
              <a:rPr lang="de-DE" sz="1800" dirty="0" err="1">
                <a:solidFill>
                  <a:schemeClr val="accent5"/>
                </a:solidFill>
              </a:rPr>
              <a:t>Gaussianity</a:t>
            </a:r>
            <a:r>
              <a:rPr lang="de-DE" sz="1800" dirty="0"/>
              <a:t> </a:t>
            </a:r>
            <a:r>
              <a:rPr lang="de-DE" sz="1800" dirty="0" err="1"/>
              <a:t>measure</a:t>
            </a:r>
            <a:r>
              <a:rPr lang="de-DE" sz="1800" dirty="0"/>
              <a:t> (classic ICA)</a:t>
            </a:r>
          </a:p>
          <a:p>
            <a:pPr marL="767715" lvl="1" indent="-514350">
              <a:buFont typeface="+mj-lt"/>
              <a:buAutoNum type="alphaLcParenR"/>
            </a:pPr>
            <a:r>
              <a:rPr lang="de-DE" sz="1800" dirty="0"/>
              <a:t>Information </a:t>
            </a:r>
            <a:r>
              <a:rPr lang="de-DE" sz="1800" dirty="0" err="1"/>
              <a:t>about</a:t>
            </a:r>
            <a:r>
              <a:rPr lang="de-DE" sz="1800" dirty="0"/>
              <a:t> </a:t>
            </a:r>
            <a:r>
              <a:rPr lang="de-DE" sz="1800" dirty="0" err="1">
                <a:solidFill>
                  <a:schemeClr val="accent5"/>
                </a:solidFill>
              </a:rPr>
              <a:t>underlying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graph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structure</a:t>
            </a:r>
            <a:endParaRPr lang="de-DE" sz="1800" dirty="0">
              <a:solidFill>
                <a:schemeClr val="accent5"/>
              </a:solidFill>
            </a:endParaRPr>
          </a:p>
          <a:p>
            <a:pPr marL="767715" lvl="1" indent="-514350">
              <a:buFont typeface="+mj-lt"/>
              <a:buAutoNum type="alphaLcParenR"/>
            </a:pPr>
            <a:endParaRPr lang="de-DE" sz="1800" dirty="0">
              <a:solidFill>
                <a:schemeClr val="accent5"/>
              </a:solidFill>
            </a:endParaRP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r>
              <a:rPr lang="de-DE" sz="1800" dirty="0"/>
              <a:t>Combine </a:t>
            </a:r>
            <a:r>
              <a:rPr lang="de-DE" sz="1800" dirty="0" err="1"/>
              <a:t>those</a:t>
            </a:r>
            <a:r>
              <a:rPr lang="de-DE" sz="1800" dirty="0"/>
              <a:t> in a </a:t>
            </a:r>
            <a:r>
              <a:rPr lang="de-DE" sz="1800" dirty="0" err="1"/>
              <a:t>way</a:t>
            </a:r>
            <a:r>
              <a:rPr lang="de-DE" sz="1800" dirty="0"/>
              <a:t> </a:t>
            </a:r>
            <a:r>
              <a:rPr lang="de-DE" sz="1800" dirty="0" err="1"/>
              <a:t>that</a:t>
            </a:r>
            <a:r>
              <a:rPr lang="de-DE" sz="1800" dirty="0"/>
              <a:t> </a:t>
            </a:r>
            <a:r>
              <a:rPr lang="de-DE" sz="1800" dirty="0" err="1"/>
              <a:t>they</a:t>
            </a:r>
            <a:r>
              <a:rPr lang="de-DE" sz="1800" dirty="0"/>
              <a:t> </a:t>
            </a:r>
            <a:r>
              <a:rPr lang="de-DE" sz="1800" u="sng" dirty="0" err="1">
                <a:solidFill>
                  <a:schemeClr val="accent5"/>
                </a:solidFill>
              </a:rPr>
              <a:t>complement</a:t>
            </a:r>
            <a:r>
              <a:rPr lang="de-DE" sz="1800" dirty="0"/>
              <a:t> </a:t>
            </a:r>
            <a:r>
              <a:rPr lang="de-DE" sz="1800" dirty="0" err="1"/>
              <a:t>each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endParaRPr lang="de-DE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DD9668-3C62-4957-9E8F-6B42345E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/>
              <a:t>Recent</a:t>
            </a:r>
            <a:r>
              <a:rPr lang="de-DE" sz="3200" dirty="0"/>
              <a:t> </a:t>
            </a:r>
            <a:r>
              <a:rPr lang="de-DE" sz="3200" dirty="0" err="1"/>
              <a:t>Developments</a:t>
            </a:r>
            <a:endParaRPr lang="fr-FR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80D11E-9E1C-4C96-A420-BE9164C9E6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5" t="18115" r="28521" b="21649"/>
          <a:stretch/>
        </p:blipFill>
        <p:spPr>
          <a:xfrm>
            <a:off x="7779954" y="5536441"/>
            <a:ext cx="2322959" cy="211139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60C1EB7-CA31-49C3-BC68-7632A647E1F5}"/>
              </a:ext>
            </a:extLst>
          </p:cNvPr>
          <p:cNvSpPr/>
          <p:nvPr/>
        </p:nvSpPr>
        <p:spPr>
          <a:xfrm>
            <a:off x="5854699" y="6064530"/>
            <a:ext cx="1092201" cy="853440"/>
          </a:xfrm>
          <a:prstGeom prst="rightArrow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5044E5-F45A-40CA-885C-55FB7EF7B1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6" t="19592" r="28180" b="23265"/>
          <a:stretch/>
        </p:blipFill>
        <p:spPr>
          <a:xfrm>
            <a:off x="5183830" y="5536441"/>
            <a:ext cx="2498481" cy="21113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DD8815-A09D-452F-AE4C-BDC163A917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5" t="18115" r="28521" b="21649"/>
          <a:stretch/>
        </p:blipFill>
        <p:spPr>
          <a:xfrm>
            <a:off x="5281473" y="5536440"/>
            <a:ext cx="2322959" cy="21113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031090-74D3-427D-BD6C-DAAD560B515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3" t="2537" r="25256" b="2062"/>
          <a:stretch/>
        </p:blipFill>
        <p:spPr>
          <a:xfrm rot="2333554">
            <a:off x="7601776" y="4602784"/>
            <a:ext cx="768633" cy="110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4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873E-7 -3.28042E-6 L -0.22904 -0.000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58" y="-1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0635E-6 -3.28042E-6 L -0.23003 -0.0006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08" y="-3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5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Blind Source Separation</a:t>
            </a:r>
            <a:br>
              <a:rPr lang="de-DE" sz="3200" dirty="0"/>
            </a:br>
            <a:r>
              <a:rPr lang="de-DE" sz="2400" dirty="0" err="1"/>
              <a:t>What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Graphs?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58F7B70-8915-4EEB-A20B-CBC644C543F4}"/>
              </a:ext>
            </a:extLst>
          </p:cNvPr>
          <p:cNvGrpSpPr/>
          <p:nvPr/>
        </p:nvGrpSpPr>
        <p:grpSpPr>
          <a:xfrm>
            <a:off x="3771189" y="3185160"/>
            <a:ext cx="5677612" cy="4882319"/>
            <a:chOff x="3771189" y="3185160"/>
            <a:chExt cx="5677612" cy="488231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DC2B24D-8164-4BAE-84CC-D1FFDEE03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73" t="18029" r="26031" b="20291"/>
            <a:stretch/>
          </p:blipFill>
          <p:spPr>
            <a:xfrm>
              <a:off x="3771189" y="3185160"/>
              <a:ext cx="5677612" cy="4882319"/>
            </a:xfrm>
            <a:prstGeom prst="rect">
              <a:avLst/>
            </a:prstGeom>
          </p:spPr>
        </p:pic>
        <p:pic>
          <p:nvPicPr>
            <p:cNvPr id="2050" name="Picture 2" descr="Question mark Free Icon">
              <a:extLst>
                <a:ext uri="{FF2B5EF4-FFF2-40B4-BE49-F238E27FC236}">
                  <a16:creationId xmlns:a16="http://schemas.microsoft.com/office/drawing/2014/main" id="{DF24833A-4B29-4347-A73A-3A7169840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6621" y="3830921"/>
              <a:ext cx="2491625" cy="2491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4388353-0F5D-4BBF-A2A1-145580B59F67}"/>
                    </a:ext>
                  </a:extLst>
                </p14:cNvPr>
                <p14:cNvContentPartPr/>
                <p14:nvPr/>
              </p14:nvContentPartPr>
              <p14:xfrm>
                <a:off x="8379870" y="6000435"/>
                <a:ext cx="19800" cy="44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4388353-0F5D-4BBF-A2A1-145580B59F6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07870" y="5856795"/>
                  <a:ext cx="1634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02284B4-BC37-4C56-90A7-6B3611B159F6}"/>
                    </a:ext>
                  </a:extLst>
                </p14:cNvPr>
                <p14:cNvContentPartPr/>
                <p14:nvPr/>
              </p14:nvContentPartPr>
              <p14:xfrm>
                <a:off x="8337750" y="6031395"/>
                <a:ext cx="30960" cy="15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02284B4-BC37-4C56-90A7-6B3611B159F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329110" y="6022395"/>
                  <a:ext cx="486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E64B2EF-46F4-45ED-942C-519BB478F0DC}"/>
                    </a:ext>
                  </a:extLst>
                </p14:cNvPr>
                <p14:cNvContentPartPr/>
                <p14:nvPr/>
              </p14:nvContentPartPr>
              <p14:xfrm>
                <a:off x="8328750" y="5982795"/>
                <a:ext cx="110160" cy="56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E64B2EF-46F4-45ED-942C-519BB478F0D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319750" y="5973795"/>
                  <a:ext cx="1278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F31B760-8A7E-4DED-8495-43DC8014DB97}"/>
                    </a:ext>
                  </a:extLst>
                </p14:cNvPr>
                <p14:cNvContentPartPr/>
                <p14:nvPr/>
              </p14:nvContentPartPr>
              <p14:xfrm>
                <a:off x="8198070" y="5907195"/>
                <a:ext cx="241560" cy="192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F31B760-8A7E-4DED-8495-43DC8014DB9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89070" y="5898555"/>
                  <a:ext cx="2592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7295FBD-2570-4782-B6E9-18A4A92E62F9}"/>
                    </a:ext>
                  </a:extLst>
                </p14:cNvPr>
                <p14:cNvContentPartPr/>
                <p14:nvPr/>
              </p14:nvContentPartPr>
              <p14:xfrm>
                <a:off x="7773990" y="5768595"/>
                <a:ext cx="29880" cy="47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7295FBD-2570-4782-B6E9-18A4A92E62F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764990" y="5759595"/>
                  <a:ext cx="47520" cy="655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29D374C-6CA7-4841-86BC-9662EA41C277}"/>
                </a:ext>
              </a:extLst>
            </p:cNvPr>
            <p:cNvGrpSpPr/>
            <p:nvPr/>
          </p:nvGrpSpPr>
          <p:grpSpPr>
            <a:xfrm>
              <a:off x="7810095" y="5785155"/>
              <a:ext cx="4320" cy="4320"/>
              <a:chOff x="7810095" y="5785155"/>
              <a:chExt cx="432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9EE4358E-38FB-429B-BC3E-2B3BD4952E72}"/>
                      </a:ext>
                    </a:extLst>
                  </p14:cNvPr>
                  <p14:cNvContentPartPr/>
                  <p14:nvPr/>
                </p14:nvContentPartPr>
                <p14:xfrm>
                  <a:off x="7810095" y="5789115"/>
                  <a:ext cx="360" cy="36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9EE4358E-38FB-429B-BC3E-2B3BD4952E72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7801455" y="578011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78A0099A-C969-401A-A334-C86803746E26}"/>
                      </a:ext>
                    </a:extLst>
                  </p14:cNvPr>
                  <p14:cNvContentPartPr/>
                  <p14:nvPr/>
                </p14:nvContentPartPr>
                <p14:xfrm>
                  <a:off x="7814055" y="5789115"/>
                  <a:ext cx="360" cy="3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78A0099A-C969-401A-A334-C86803746E26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7805415" y="578011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53622058-7B2F-4F9A-8329-FCEF39CFA05B}"/>
                      </a:ext>
                    </a:extLst>
                  </p14:cNvPr>
                  <p14:cNvContentPartPr/>
                  <p14:nvPr/>
                </p14:nvContentPartPr>
                <p14:xfrm>
                  <a:off x="7812255" y="5785155"/>
                  <a:ext cx="360" cy="3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53622058-7B2F-4F9A-8329-FCEF39CFA05B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7803255" y="577651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58111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Inhaltsplatzhalter 2">
            <a:extLst>
              <a:ext uri="{FF2B5EF4-FFF2-40B4-BE49-F238E27FC236}">
                <a16:creationId xmlns:a16="http://schemas.microsoft.com/office/drawing/2014/main" id="{7E283940-EF3F-482C-9384-6ACE6B4E03E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1793600" cy="6587280"/>
          </a:xfrm>
        </p:spPr>
        <p:txBody>
          <a:bodyPr/>
          <a:lstStyle/>
          <a:p>
            <a:r>
              <a:rPr lang="de-DE" sz="1800" dirty="0"/>
              <a:t>Graphs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structures</a:t>
            </a:r>
            <a:r>
              <a:rPr lang="de-DE" sz="1800" dirty="0"/>
              <a:t> </a:t>
            </a:r>
            <a:r>
              <a:rPr lang="de-DE" sz="1800" dirty="0" err="1"/>
              <a:t>build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vertices</a:t>
            </a:r>
            <a:r>
              <a:rPr lang="de-DE" sz="1800" dirty="0"/>
              <a:t> </a:t>
            </a:r>
            <a:r>
              <a:rPr lang="de-DE" sz="1800" dirty="0" err="1"/>
              <a:t>that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connected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edges</a:t>
            </a:r>
            <a:endParaRPr lang="de-DE" sz="1800" dirty="0"/>
          </a:p>
          <a:p>
            <a:r>
              <a:rPr lang="de-DE" sz="1800" dirty="0" err="1"/>
              <a:t>Edges</a:t>
            </a:r>
            <a:r>
              <a:rPr lang="de-DE" sz="1800" dirty="0"/>
              <a:t> </a:t>
            </a:r>
            <a:r>
              <a:rPr lang="de-DE" sz="1800" dirty="0" err="1"/>
              <a:t>represent</a:t>
            </a:r>
            <a:r>
              <a:rPr lang="de-DE" sz="1800" dirty="0"/>
              <a:t> </a:t>
            </a:r>
            <a:r>
              <a:rPr lang="de-DE" sz="1800" dirty="0" err="1"/>
              <a:t>proximity</a:t>
            </a:r>
            <a:r>
              <a:rPr lang="de-DE" sz="1800" dirty="0"/>
              <a:t> </a:t>
            </a:r>
            <a:r>
              <a:rPr lang="de-DE" sz="1800" dirty="0" err="1"/>
              <a:t>between</a:t>
            </a:r>
            <a:r>
              <a:rPr lang="de-DE" sz="1800" dirty="0"/>
              <a:t> </a:t>
            </a:r>
            <a:r>
              <a:rPr lang="de-DE" sz="1800" dirty="0" err="1"/>
              <a:t>two</a:t>
            </a:r>
            <a:r>
              <a:rPr lang="de-DE" sz="1800" dirty="0"/>
              <a:t> </a:t>
            </a:r>
            <a:r>
              <a:rPr lang="de-DE" sz="1800" dirty="0" err="1"/>
              <a:t>vertices</a:t>
            </a:r>
            <a:r>
              <a:rPr lang="de-DE" sz="1800" dirty="0"/>
              <a:t> </a:t>
            </a:r>
          </a:p>
          <a:p>
            <a:r>
              <a:rPr lang="de-DE" sz="1800" dirty="0"/>
              <a:t>Graph </a:t>
            </a:r>
            <a:r>
              <a:rPr lang="de-DE" sz="1800" dirty="0" err="1"/>
              <a:t>structure</a:t>
            </a:r>
            <a:r>
              <a:rPr lang="de-DE" sz="1800" dirty="0"/>
              <a:t> </a:t>
            </a:r>
            <a:r>
              <a:rPr lang="de-DE" sz="1800" dirty="0" err="1"/>
              <a:t>can</a:t>
            </a:r>
            <a:r>
              <a:rPr lang="de-DE" sz="1800" dirty="0"/>
              <a:t>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stored</a:t>
            </a:r>
            <a:r>
              <a:rPr lang="de-DE" sz="1800" dirty="0"/>
              <a:t> in a </a:t>
            </a:r>
            <a:r>
              <a:rPr lang="de-DE" sz="1800" dirty="0" err="1">
                <a:latin typeface="Arial(Body)"/>
              </a:rPr>
              <a:t>matrix</a:t>
            </a:r>
            <a:r>
              <a:rPr lang="de-DE" sz="1800" dirty="0">
                <a:latin typeface="Arial(Body)"/>
              </a:rPr>
              <a:t> </a:t>
            </a:r>
            <a:r>
              <a:rPr lang="fr-FR" sz="1800" b="0" i="0" dirty="0">
                <a:effectLst/>
                <a:latin typeface="Arial(Body)"/>
              </a:rPr>
              <a:t>⇒</a:t>
            </a:r>
            <a:r>
              <a:rPr lang="de-DE" sz="1800" dirty="0"/>
              <a:t> The </a:t>
            </a:r>
            <a:r>
              <a:rPr lang="de-DE" sz="1800" dirty="0" err="1"/>
              <a:t>adjacency</a:t>
            </a:r>
            <a:r>
              <a:rPr lang="de-DE" sz="1800" dirty="0"/>
              <a:t> </a:t>
            </a:r>
            <a:r>
              <a:rPr lang="de-DE" sz="1800" dirty="0" err="1"/>
              <a:t>matrix</a:t>
            </a:r>
            <a:r>
              <a:rPr lang="de-DE" sz="1800" dirty="0"/>
              <a:t> </a:t>
            </a:r>
            <a:r>
              <a:rPr lang="de-DE" sz="1800" b="1" dirty="0"/>
              <a:t>A </a:t>
            </a:r>
            <a:r>
              <a:rPr lang="en-US" sz="1800" dirty="0"/>
              <a:t>[Djuric, 2018]</a:t>
            </a:r>
            <a:r>
              <a:rPr lang="en-US" sz="1800" b="1" dirty="0"/>
              <a:t> </a:t>
            </a:r>
            <a:endParaRPr lang="de-DE" sz="1800" b="1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r>
              <a:rPr lang="de-DE" sz="1800" dirty="0" err="1"/>
              <a:t>Examples</a:t>
            </a:r>
            <a:r>
              <a:rPr lang="de-DE" sz="1800" dirty="0"/>
              <a:t>: </a:t>
            </a:r>
            <a:r>
              <a:rPr lang="de-DE" sz="1800" dirty="0" err="1"/>
              <a:t>Social</a:t>
            </a:r>
            <a:r>
              <a:rPr lang="de-DE" sz="1800" dirty="0"/>
              <a:t> </a:t>
            </a:r>
            <a:r>
              <a:rPr lang="de-DE" sz="1800" dirty="0" err="1"/>
              <a:t>networks</a:t>
            </a:r>
            <a:r>
              <a:rPr lang="de-DE" sz="1800" dirty="0"/>
              <a:t>, </a:t>
            </a:r>
            <a:r>
              <a:rPr lang="de-DE" sz="1800" dirty="0" err="1"/>
              <a:t>sensor</a:t>
            </a:r>
            <a:r>
              <a:rPr lang="de-DE" sz="1800" dirty="0"/>
              <a:t> </a:t>
            </a:r>
            <a:r>
              <a:rPr lang="de-DE" sz="1800" dirty="0" err="1"/>
              <a:t>networks</a:t>
            </a:r>
            <a:r>
              <a:rPr lang="de-DE" sz="1800" dirty="0"/>
              <a:t>, </a:t>
            </a:r>
            <a:r>
              <a:rPr lang="de-DE" sz="1800" dirty="0" err="1"/>
              <a:t>brain</a:t>
            </a:r>
            <a:r>
              <a:rPr lang="de-DE" sz="1800" dirty="0"/>
              <a:t> </a:t>
            </a:r>
            <a:r>
              <a:rPr lang="de-DE" sz="1800" dirty="0" err="1"/>
              <a:t>networks</a:t>
            </a:r>
            <a:r>
              <a:rPr lang="de-DE" sz="1800" dirty="0"/>
              <a:t>, etc. 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Blind Source Separation</a:t>
            </a:r>
            <a:br>
              <a:rPr lang="de-DE" sz="3200" dirty="0"/>
            </a:br>
            <a:r>
              <a:rPr lang="de-DE" sz="2400" dirty="0" err="1"/>
              <a:t>What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Graphs?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8E4FFA8-E5EC-42B9-90AF-FDDD8B74F5E5}"/>
              </a:ext>
            </a:extLst>
          </p:cNvPr>
          <p:cNvGrpSpPr/>
          <p:nvPr/>
        </p:nvGrpSpPr>
        <p:grpSpPr>
          <a:xfrm>
            <a:off x="6299932" y="4097547"/>
            <a:ext cx="3276694" cy="2501915"/>
            <a:chOff x="8115565" y="4113603"/>
            <a:chExt cx="3276694" cy="2501915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B860A1A-BAB7-4121-965C-C5E476ED1727}"/>
                </a:ext>
              </a:extLst>
            </p:cNvPr>
            <p:cNvSpPr/>
            <p:nvPr/>
          </p:nvSpPr>
          <p:spPr>
            <a:xfrm>
              <a:off x="8630867" y="4113603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7</a:t>
              </a:r>
              <a:endParaRPr lang="fr-FR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2665F36-833C-4B9A-98ED-43A290229308}"/>
                </a:ext>
              </a:extLst>
            </p:cNvPr>
            <p:cNvSpPr/>
            <p:nvPr/>
          </p:nvSpPr>
          <p:spPr>
            <a:xfrm>
              <a:off x="10591297" y="4162637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</a:t>
              </a:r>
              <a:endParaRPr lang="fr-FR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98C0EF2-7AAC-48EC-8950-F8AA30CF9951}"/>
                </a:ext>
              </a:extLst>
            </p:cNvPr>
            <p:cNvSpPr/>
            <p:nvPr/>
          </p:nvSpPr>
          <p:spPr>
            <a:xfrm>
              <a:off x="8705425" y="6255518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5</a:t>
              </a:r>
              <a:endParaRPr lang="fr-FR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12CE5E-E37C-43DC-AE02-124DE93A47B8}"/>
                </a:ext>
              </a:extLst>
            </p:cNvPr>
            <p:cNvSpPr/>
            <p:nvPr/>
          </p:nvSpPr>
          <p:spPr>
            <a:xfrm>
              <a:off x="10518896" y="6198748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4</a:t>
              </a:r>
              <a:endParaRPr lang="fr-FR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42A27B8-6A47-423A-B424-0877D334FF65}"/>
                </a:ext>
              </a:extLst>
            </p:cNvPr>
            <p:cNvSpPr/>
            <p:nvPr/>
          </p:nvSpPr>
          <p:spPr>
            <a:xfrm>
              <a:off x="8115565" y="5151751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6</a:t>
              </a:r>
              <a:endParaRPr lang="fr-FR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1128B42-F32F-488A-9276-65CC10734B84}"/>
                </a:ext>
              </a:extLst>
            </p:cNvPr>
            <p:cNvSpPr/>
            <p:nvPr/>
          </p:nvSpPr>
          <p:spPr>
            <a:xfrm>
              <a:off x="9578176" y="5160097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</a:t>
              </a:r>
              <a:endParaRPr lang="fr-FR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ACBE90D-8BFB-4B76-9790-D77A3DD86D4E}"/>
                </a:ext>
              </a:extLst>
            </p:cNvPr>
            <p:cNvSpPr/>
            <p:nvPr/>
          </p:nvSpPr>
          <p:spPr>
            <a:xfrm>
              <a:off x="11032259" y="5158937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</a:t>
              </a:r>
              <a:endParaRPr lang="fr-FR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A33C144-6BF0-4752-8BCD-8F6016928935}"/>
                </a:ext>
              </a:extLst>
            </p:cNvPr>
            <p:cNvCxnSpPr>
              <a:cxnSpLocks/>
              <a:stCxn id="41" idx="7"/>
              <a:endCxn id="36" idx="3"/>
            </p:cNvCxnSpPr>
            <p:nvPr/>
          </p:nvCxnSpPr>
          <p:spPr>
            <a:xfrm flipV="1">
              <a:off x="9885455" y="4469916"/>
              <a:ext cx="758563" cy="742902"/>
            </a:xfrm>
            <a:prstGeom prst="straightConnector1">
              <a:avLst/>
            </a:prstGeom>
            <a:solidFill>
              <a:srgbClr val="005C9C"/>
            </a:solidFill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BCC2F7C-CFDE-463D-AB96-CAC1D119FE52}"/>
                </a:ext>
              </a:extLst>
            </p:cNvPr>
            <p:cNvCxnSpPr>
              <a:cxnSpLocks/>
              <a:stCxn id="41" idx="1"/>
              <a:endCxn id="35" idx="5"/>
            </p:cNvCxnSpPr>
            <p:nvPr/>
          </p:nvCxnSpPr>
          <p:spPr>
            <a:xfrm flipH="1" flipV="1">
              <a:off x="8938146" y="4420882"/>
              <a:ext cx="692751" cy="791936"/>
            </a:xfrm>
            <a:prstGeom prst="straightConnector1">
              <a:avLst/>
            </a:prstGeom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37BE584-1871-4437-8D8A-A3D45A75B17A}"/>
                </a:ext>
              </a:extLst>
            </p:cNvPr>
            <p:cNvCxnSpPr>
              <a:cxnSpLocks/>
              <a:stCxn id="41" idx="6"/>
              <a:endCxn id="43" idx="2"/>
            </p:cNvCxnSpPr>
            <p:nvPr/>
          </p:nvCxnSpPr>
          <p:spPr>
            <a:xfrm flipV="1">
              <a:off x="9938176" y="5338937"/>
              <a:ext cx="1094083" cy="1160"/>
            </a:xfrm>
            <a:prstGeom prst="straightConnector1">
              <a:avLst/>
            </a:prstGeom>
            <a:solidFill>
              <a:srgbClr val="005C9C"/>
            </a:solidFill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90DFCBA-4AC9-4EE1-86C1-9B946CF21EB8}"/>
                </a:ext>
              </a:extLst>
            </p:cNvPr>
            <p:cNvCxnSpPr>
              <a:cxnSpLocks/>
              <a:stCxn id="40" idx="6"/>
              <a:endCxn id="41" idx="2"/>
            </p:cNvCxnSpPr>
            <p:nvPr/>
          </p:nvCxnSpPr>
          <p:spPr>
            <a:xfrm>
              <a:off x="8475565" y="5331751"/>
              <a:ext cx="1102611" cy="8346"/>
            </a:xfrm>
            <a:prstGeom prst="straightConnector1">
              <a:avLst/>
            </a:prstGeom>
            <a:solidFill>
              <a:srgbClr val="005C9C"/>
            </a:solidFill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2E993B8-4799-4619-8F96-A8E458B3C642}"/>
                </a:ext>
              </a:extLst>
            </p:cNvPr>
            <p:cNvCxnSpPr>
              <a:cxnSpLocks/>
              <a:stCxn id="39" idx="1"/>
              <a:endCxn id="41" idx="5"/>
            </p:cNvCxnSpPr>
            <p:nvPr/>
          </p:nvCxnSpPr>
          <p:spPr>
            <a:xfrm flipH="1" flipV="1">
              <a:off x="9885455" y="5467376"/>
              <a:ext cx="686162" cy="784093"/>
            </a:xfrm>
            <a:prstGeom prst="straightConnector1">
              <a:avLst/>
            </a:prstGeom>
            <a:solidFill>
              <a:srgbClr val="005C9C"/>
            </a:solidFill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D7A74C7-9342-4357-923A-12C3E979FEC8}"/>
                </a:ext>
              </a:extLst>
            </p:cNvPr>
            <p:cNvCxnSpPr>
              <a:cxnSpLocks/>
              <a:stCxn id="37" idx="7"/>
              <a:endCxn id="41" idx="3"/>
            </p:cNvCxnSpPr>
            <p:nvPr/>
          </p:nvCxnSpPr>
          <p:spPr>
            <a:xfrm flipV="1">
              <a:off x="9012704" y="5467376"/>
              <a:ext cx="618193" cy="840863"/>
            </a:xfrm>
            <a:prstGeom prst="straightConnector1">
              <a:avLst/>
            </a:prstGeom>
            <a:solidFill>
              <a:srgbClr val="005C9C"/>
            </a:solidFill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D713372C-B1F5-4EF6-B6B3-A32F2C2DD231}"/>
              </a:ext>
            </a:extLst>
          </p:cNvPr>
          <p:cNvSpPr txBox="1"/>
          <p:nvPr/>
        </p:nvSpPr>
        <p:spPr>
          <a:xfrm>
            <a:off x="6415307" y="6742436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/>
              <a:t>Undirected</a:t>
            </a:r>
            <a:r>
              <a:rPr lang="de-DE" sz="1800" dirty="0"/>
              <a:t> </a:t>
            </a:r>
            <a:r>
              <a:rPr lang="de-DE" sz="1800" dirty="0" err="1"/>
              <a:t>unweighted</a:t>
            </a:r>
            <a:r>
              <a:rPr lang="de-DE" sz="1800" dirty="0"/>
              <a:t> </a:t>
            </a:r>
            <a:r>
              <a:rPr lang="de-DE" sz="1800" dirty="0" err="1"/>
              <a:t>graph</a:t>
            </a:r>
            <a:endParaRPr lang="fr-FR" sz="1800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6FDE943-CDD0-43E7-86D2-CAA977017A68}"/>
              </a:ext>
            </a:extLst>
          </p:cNvPr>
          <p:cNvGrpSpPr/>
          <p:nvPr/>
        </p:nvGrpSpPr>
        <p:grpSpPr>
          <a:xfrm>
            <a:off x="2688393" y="4146581"/>
            <a:ext cx="3148958" cy="2764547"/>
            <a:chOff x="2688393" y="4146581"/>
            <a:chExt cx="3148958" cy="2764547"/>
          </a:xfrm>
        </p:grpSpPr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CF5B5A74-DB37-4F7C-ADB0-F553D702BB72}"/>
                </a:ext>
              </a:extLst>
            </p:cNvPr>
            <p:cNvSpPr/>
            <p:nvPr/>
          </p:nvSpPr>
          <p:spPr>
            <a:xfrm rot="10800000">
              <a:off x="3384162" y="4146581"/>
              <a:ext cx="556634" cy="2753042"/>
            </a:xfrm>
            <a:prstGeom prst="arc">
              <a:avLst>
                <a:gd name="adj1" fmla="val 16271353"/>
                <a:gd name="adj2" fmla="val 5365636"/>
              </a:avLst>
            </a:prstGeom>
            <a:ln w="28575">
              <a:solidFill>
                <a:srgbClr val="00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C4A7AAF-287A-482A-9A8F-0AD99D021767}"/>
                </a:ext>
              </a:extLst>
            </p:cNvPr>
            <p:cNvSpPr txBox="1"/>
            <p:nvPr/>
          </p:nvSpPr>
          <p:spPr>
            <a:xfrm>
              <a:off x="3648008" y="4162637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0 1 1 1 1 1 1</a:t>
              </a:r>
              <a:endParaRPr lang="fr-FR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35D2AAB-1D8E-4E99-9EC9-D6870D406FF7}"/>
                </a:ext>
              </a:extLst>
            </p:cNvPr>
            <p:cNvSpPr txBox="1"/>
            <p:nvPr/>
          </p:nvSpPr>
          <p:spPr>
            <a:xfrm>
              <a:off x="3655439" y="4532976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5F69AAD-0329-425A-8B5A-B7A441A41D4D}"/>
                </a:ext>
              </a:extLst>
            </p:cNvPr>
            <p:cNvSpPr txBox="1"/>
            <p:nvPr/>
          </p:nvSpPr>
          <p:spPr>
            <a:xfrm>
              <a:off x="3656237" y="4895197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5B63A9-C6C1-4270-A09A-5012187F0483}"/>
                </a:ext>
              </a:extLst>
            </p:cNvPr>
            <p:cNvSpPr txBox="1"/>
            <p:nvPr/>
          </p:nvSpPr>
          <p:spPr>
            <a:xfrm>
              <a:off x="3662479" y="5266787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0BB993A-AF7A-44D0-822E-4A7C3CE70698}"/>
                </a:ext>
              </a:extLst>
            </p:cNvPr>
            <p:cNvSpPr txBox="1"/>
            <p:nvPr/>
          </p:nvSpPr>
          <p:spPr>
            <a:xfrm>
              <a:off x="3662479" y="5638377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EBC93CD-38FD-4D94-941A-902060850ECF}"/>
                </a:ext>
              </a:extLst>
            </p:cNvPr>
            <p:cNvSpPr txBox="1"/>
            <p:nvPr/>
          </p:nvSpPr>
          <p:spPr>
            <a:xfrm>
              <a:off x="3662479" y="5991229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7C82757-C590-4E75-B6FF-AE82D19F2311}"/>
                </a:ext>
              </a:extLst>
            </p:cNvPr>
            <p:cNvSpPr txBox="1"/>
            <p:nvPr/>
          </p:nvSpPr>
          <p:spPr>
            <a:xfrm>
              <a:off x="3662479" y="6381557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1A8B922B-AD27-4DC9-BBFC-5ECFCE983E5D}"/>
                </a:ext>
              </a:extLst>
            </p:cNvPr>
            <p:cNvSpPr/>
            <p:nvPr/>
          </p:nvSpPr>
          <p:spPr>
            <a:xfrm>
              <a:off x="5280717" y="4158086"/>
              <a:ext cx="556634" cy="2753042"/>
            </a:xfrm>
            <a:prstGeom prst="arc">
              <a:avLst>
                <a:gd name="adj1" fmla="val 16271353"/>
                <a:gd name="adj2" fmla="val 5365636"/>
              </a:avLst>
            </a:prstGeom>
            <a:ln w="28575">
              <a:solidFill>
                <a:srgbClr val="00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982675B4-6405-4889-A1C1-1E591CB52888}"/>
                    </a:ext>
                  </a:extLst>
                </p:cNvPr>
                <p:cNvSpPr txBox="1"/>
                <p:nvPr/>
              </p:nvSpPr>
              <p:spPr>
                <a:xfrm>
                  <a:off x="2688393" y="5303839"/>
                  <a:ext cx="697627" cy="4801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a14:m>
                  <a:r>
                    <a:rPr lang="de-DE" dirty="0"/>
                    <a:t> =</a:t>
                  </a:r>
                  <a:endParaRPr lang="fr-FR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982675B4-6405-4889-A1C1-1E591CB528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8393" y="5303839"/>
                  <a:ext cx="697627" cy="480131"/>
                </a:xfrm>
                <a:prstGeom prst="rect">
                  <a:avLst/>
                </a:prstGeom>
                <a:blipFill>
                  <a:blip r:embed="rId3"/>
                  <a:stretch>
                    <a:fillRect t="-12658" r="-12281" b="-3038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5471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Inhaltsplatzhalter 2">
                <a:extLst>
                  <a:ext uri="{FF2B5EF4-FFF2-40B4-BE49-F238E27FC236}">
                    <a16:creationId xmlns:a16="http://schemas.microsoft.com/office/drawing/2014/main" id="{7E283940-EF3F-482C-9384-6ACE6B4E03E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04000" y="2242800"/>
                <a:ext cx="11793600" cy="6587280"/>
              </a:xfrm>
            </p:spPr>
            <p:txBody>
              <a:bodyPr/>
              <a:lstStyle/>
              <a:p>
                <a:r>
                  <a:rPr lang="de-DE" sz="1800" dirty="0"/>
                  <a:t>Graphs </a:t>
                </a:r>
                <a:r>
                  <a:rPr lang="de-DE" sz="1800" dirty="0" err="1"/>
                  <a:t>are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structures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build</a:t>
                </a:r>
                <a:r>
                  <a:rPr lang="de-DE" sz="1800" dirty="0"/>
                  <a:t> </a:t>
                </a:r>
                <a:r>
                  <a:rPr lang="de-DE" sz="1800" dirty="0" err="1"/>
                  <a:t>by</a:t>
                </a:r>
                <a:r>
                  <a:rPr lang="de-DE" sz="1800" dirty="0"/>
                  <a:t> </a:t>
                </a:r>
                <a:r>
                  <a:rPr lang="de-DE" sz="1800" dirty="0" err="1"/>
                  <a:t>vertices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that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are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connected</a:t>
                </a:r>
                <a:r>
                  <a:rPr lang="de-DE" sz="1800" dirty="0"/>
                  <a:t> </a:t>
                </a:r>
                <a:r>
                  <a:rPr lang="de-DE" sz="1800" dirty="0" err="1"/>
                  <a:t>by</a:t>
                </a:r>
                <a:r>
                  <a:rPr lang="de-DE" sz="1800" dirty="0"/>
                  <a:t> </a:t>
                </a:r>
                <a:r>
                  <a:rPr lang="de-DE" sz="1800" dirty="0" err="1"/>
                  <a:t>edges</a:t>
                </a:r>
                <a:endParaRPr lang="de-DE" sz="1800" dirty="0"/>
              </a:p>
              <a:p>
                <a:r>
                  <a:rPr lang="de-DE" sz="1800" dirty="0"/>
                  <a:t>The Entry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de-DE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de-DE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de-DE" sz="18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800" dirty="0" err="1"/>
                  <a:t>represents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edge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between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node</a:t>
                </a:r>
                <a:r>
                  <a:rPr lang="de-DE" sz="1800" dirty="0"/>
                  <a:t> i and j</a:t>
                </a:r>
              </a:p>
              <a:p>
                <a:endParaRPr lang="de-DE" sz="1800" b="1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sz="180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45" name="Inhaltsplatzhalter 2">
                <a:extLst>
                  <a:ext uri="{FF2B5EF4-FFF2-40B4-BE49-F238E27FC236}">
                    <a16:creationId xmlns:a16="http://schemas.microsoft.com/office/drawing/2014/main" id="{7E283940-EF3F-482C-9384-6ACE6B4E03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04000" y="2242800"/>
                <a:ext cx="11793600" cy="6587280"/>
              </a:xfrm>
              <a:blipFill>
                <a:blip r:embed="rId3"/>
                <a:stretch>
                  <a:fillRect l="-1138" t="-12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Blind Source Separation</a:t>
            </a:r>
            <a:br>
              <a:rPr lang="de-DE" sz="3200" dirty="0"/>
            </a:br>
            <a:r>
              <a:rPr lang="de-DE" sz="2400" b="0" dirty="0" err="1">
                <a:solidFill>
                  <a:schemeClr val="accent5"/>
                </a:solidFill>
              </a:rPr>
              <a:t>What</a:t>
            </a:r>
            <a:r>
              <a:rPr lang="de-DE" sz="2400" b="0" dirty="0">
                <a:solidFill>
                  <a:schemeClr val="accent5"/>
                </a:solidFill>
              </a:rPr>
              <a:t> </a:t>
            </a:r>
            <a:r>
              <a:rPr lang="de-DE" sz="2400" b="0" dirty="0" err="1">
                <a:solidFill>
                  <a:schemeClr val="accent5"/>
                </a:solidFill>
              </a:rPr>
              <a:t>are</a:t>
            </a:r>
            <a:r>
              <a:rPr lang="de-DE" sz="2400" b="0" dirty="0">
                <a:solidFill>
                  <a:schemeClr val="accent5"/>
                </a:solidFill>
              </a:rPr>
              <a:t> Graphs?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C12B3E2-537A-468F-A33E-05C39867CFF5}"/>
              </a:ext>
            </a:extLst>
          </p:cNvPr>
          <p:cNvGrpSpPr/>
          <p:nvPr/>
        </p:nvGrpSpPr>
        <p:grpSpPr>
          <a:xfrm>
            <a:off x="6299932" y="4097547"/>
            <a:ext cx="3276694" cy="2501915"/>
            <a:chOff x="8115565" y="4113603"/>
            <a:chExt cx="3276694" cy="250191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DF86627-7ADD-4966-9732-18F64076E04E}"/>
                </a:ext>
              </a:extLst>
            </p:cNvPr>
            <p:cNvSpPr/>
            <p:nvPr/>
          </p:nvSpPr>
          <p:spPr>
            <a:xfrm>
              <a:off x="8630867" y="4113603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7</a:t>
              </a:r>
              <a:endParaRPr lang="fr-FR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CCEB6E4-1100-45FA-97E1-F75DB5B34C20}"/>
                </a:ext>
              </a:extLst>
            </p:cNvPr>
            <p:cNvSpPr/>
            <p:nvPr/>
          </p:nvSpPr>
          <p:spPr>
            <a:xfrm>
              <a:off x="10591297" y="4162637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</a:t>
              </a:r>
              <a:endParaRPr lang="fr-FR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CCC29D8-D9BA-45E4-99A8-538630D75BA1}"/>
                </a:ext>
              </a:extLst>
            </p:cNvPr>
            <p:cNvSpPr/>
            <p:nvPr/>
          </p:nvSpPr>
          <p:spPr>
            <a:xfrm>
              <a:off x="8705425" y="6255518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5</a:t>
              </a:r>
              <a:endParaRPr lang="fr-FR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BAAEE42-5B7D-410E-8387-4FD1300687AB}"/>
                </a:ext>
              </a:extLst>
            </p:cNvPr>
            <p:cNvSpPr/>
            <p:nvPr/>
          </p:nvSpPr>
          <p:spPr>
            <a:xfrm>
              <a:off x="10518896" y="6198748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4</a:t>
              </a:r>
              <a:endParaRPr lang="fr-FR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FFF15E-A4E2-4E43-B438-5D3B9F2CF7D7}"/>
                </a:ext>
              </a:extLst>
            </p:cNvPr>
            <p:cNvSpPr/>
            <p:nvPr/>
          </p:nvSpPr>
          <p:spPr>
            <a:xfrm>
              <a:off x="8115565" y="5151751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6</a:t>
              </a:r>
              <a:endParaRPr lang="fr-FR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C7EB5E5-D174-45FA-9C8F-AC0ED7CDDC24}"/>
                </a:ext>
              </a:extLst>
            </p:cNvPr>
            <p:cNvSpPr/>
            <p:nvPr/>
          </p:nvSpPr>
          <p:spPr>
            <a:xfrm>
              <a:off x="9578176" y="5160097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</a:t>
              </a:r>
              <a:endParaRPr lang="fr-FR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B130CC4-DD3F-4AF4-8DFC-E542F7E3725B}"/>
                </a:ext>
              </a:extLst>
            </p:cNvPr>
            <p:cNvSpPr/>
            <p:nvPr/>
          </p:nvSpPr>
          <p:spPr>
            <a:xfrm>
              <a:off x="11032259" y="5158937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</a:t>
              </a:r>
              <a:endParaRPr lang="fr-FR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DC4CE19-63FD-439E-A31B-495D1042E1E1}"/>
                </a:ext>
              </a:extLst>
            </p:cNvPr>
            <p:cNvCxnSpPr>
              <a:cxnSpLocks/>
              <a:stCxn id="9" idx="7"/>
              <a:endCxn id="5" idx="3"/>
            </p:cNvCxnSpPr>
            <p:nvPr/>
          </p:nvCxnSpPr>
          <p:spPr>
            <a:xfrm flipV="1">
              <a:off x="9885455" y="4469916"/>
              <a:ext cx="758563" cy="742902"/>
            </a:xfrm>
            <a:prstGeom prst="straightConnector1">
              <a:avLst/>
            </a:prstGeom>
            <a:solidFill>
              <a:srgbClr val="005C9C"/>
            </a:solidFill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47A32FB-B9B5-4F2B-AC99-52DA86207816}"/>
                </a:ext>
              </a:extLst>
            </p:cNvPr>
            <p:cNvCxnSpPr>
              <a:cxnSpLocks/>
              <a:stCxn id="9" idx="1"/>
              <a:endCxn id="4" idx="5"/>
            </p:cNvCxnSpPr>
            <p:nvPr/>
          </p:nvCxnSpPr>
          <p:spPr>
            <a:xfrm flipH="1" flipV="1">
              <a:off x="8938146" y="4420882"/>
              <a:ext cx="692751" cy="791936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9AE9C94-280D-49DA-BEAC-60926E669DBD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9938176" y="5338937"/>
              <a:ext cx="1094083" cy="1160"/>
            </a:xfrm>
            <a:prstGeom prst="straightConnector1">
              <a:avLst/>
            </a:prstGeom>
            <a:solidFill>
              <a:srgbClr val="005C9C"/>
            </a:solidFill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5BC8C17-EED0-4312-A7F2-5EC2B8856682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8475565" y="5331751"/>
              <a:ext cx="1102611" cy="8346"/>
            </a:xfrm>
            <a:prstGeom prst="straightConnector1">
              <a:avLst/>
            </a:prstGeom>
            <a:solidFill>
              <a:srgbClr val="005C9C"/>
            </a:solidFill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022AB3D-9E5F-4253-9232-FA52C2ED645E}"/>
                </a:ext>
              </a:extLst>
            </p:cNvPr>
            <p:cNvCxnSpPr>
              <a:cxnSpLocks/>
              <a:stCxn id="7" idx="1"/>
              <a:endCxn id="9" idx="5"/>
            </p:cNvCxnSpPr>
            <p:nvPr/>
          </p:nvCxnSpPr>
          <p:spPr>
            <a:xfrm flipH="1" flipV="1">
              <a:off x="9885455" y="5467376"/>
              <a:ext cx="686162" cy="784093"/>
            </a:xfrm>
            <a:prstGeom prst="straightConnector1">
              <a:avLst/>
            </a:prstGeom>
            <a:solidFill>
              <a:srgbClr val="005C9C"/>
            </a:solidFill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2E0F4E8-36A4-4F37-9494-727E51F7D453}"/>
                </a:ext>
              </a:extLst>
            </p:cNvPr>
            <p:cNvCxnSpPr>
              <a:cxnSpLocks/>
              <a:stCxn id="6" idx="7"/>
              <a:endCxn id="9" idx="3"/>
            </p:cNvCxnSpPr>
            <p:nvPr/>
          </p:nvCxnSpPr>
          <p:spPr>
            <a:xfrm flipV="1">
              <a:off x="9012704" y="5467376"/>
              <a:ext cx="618193" cy="840863"/>
            </a:xfrm>
            <a:prstGeom prst="straightConnector1">
              <a:avLst/>
            </a:prstGeom>
            <a:solidFill>
              <a:srgbClr val="005C9C"/>
            </a:solidFill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134ADCD-E799-49A8-A68D-E7CD91DEC44B}"/>
              </a:ext>
            </a:extLst>
          </p:cNvPr>
          <p:cNvGrpSpPr/>
          <p:nvPr/>
        </p:nvGrpSpPr>
        <p:grpSpPr>
          <a:xfrm>
            <a:off x="2688393" y="4146581"/>
            <a:ext cx="3148958" cy="2764547"/>
            <a:chOff x="2688393" y="4146581"/>
            <a:chExt cx="3148958" cy="2764547"/>
          </a:xfrm>
        </p:grpSpPr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289F0510-81E5-4370-89CB-756B010C62FF}"/>
                </a:ext>
              </a:extLst>
            </p:cNvPr>
            <p:cNvSpPr/>
            <p:nvPr/>
          </p:nvSpPr>
          <p:spPr>
            <a:xfrm rot="10800000">
              <a:off x="3384162" y="4146581"/>
              <a:ext cx="556634" cy="2753042"/>
            </a:xfrm>
            <a:prstGeom prst="arc">
              <a:avLst>
                <a:gd name="adj1" fmla="val 16271353"/>
                <a:gd name="adj2" fmla="val 5365636"/>
              </a:avLst>
            </a:prstGeom>
            <a:ln w="28575">
              <a:solidFill>
                <a:srgbClr val="00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EA48859-ECBB-4207-A107-E7FCEB919570}"/>
                </a:ext>
              </a:extLst>
            </p:cNvPr>
            <p:cNvSpPr txBox="1"/>
            <p:nvPr/>
          </p:nvSpPr>
          <p:spPr>
            <a:xfrm>
              <a:off x="3648008" y="4162637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0 1 1 1 1 1 </a:t>
              </a:r>
              <a:r>
                <a:rPr lang="de-DE" b="1" dirty="0">
                  <a:solidFill>
                    <a:schemeClr val="accent5"/>
                  </a:solidFill>
                </a:rPr>
                <a:t>1</a:t>
              </a:r>
              <a:endParaRPr lang="fr-FR" b="1" dirty="0">
                <a:solidFill>
                  <a:schemeClr val="accent5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26E0539-B3B9-47DB-A89B-8D3C8D4A30A3}"/>
                </a:ext>
              </a:extLst>
            </p:cNvPr>
            <p:cNvSpPr txBox="1"/>
            <p:nvPr/>
          </p:nvSpPr>
          <p:spPr>
            <a:xfrm>
              <a:off x="3655439" y="4532976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B641CA7-A1F2-41EF-9D33-037E74E848AF}"/>
                </a:ext>
              </a:extLst>
            </p:cNvPr>
            <p:cNvSpPr txBox="1"/>
            <p:nvPr/>
          </p:nvSpPr>
          <p:spPr>
            <a:xfrm>
              <a:off x="3656237" y="4895197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8A9E33D-4788-4273-8B63-202D21F50142}"/>
                </a:ext>
              </a:extLst>
            </p:cNvPr>
            <p:cNvSpPr txBox="1"/>
            <p:nvPr/>
          </p:nvSpPr>
          <p:spPr>
            <a:xfrm>
              <a:off x="3662479" y="5266787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D9DD435-F363-4AF8-BCD7-08E420E82819}"/>
                </a:ext>
              </a:extLst>
            </p:cNvPr>
            <p:cNvSpPr txBox="1"/>
            <p:nvPr/>
          </p:nvSpPr>
          <p:spPr>
            <a:xfrm>
              <a:off x="3662479" y="5638377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5FB13EE-86EA-4F30-B6AB-2635578796FD}"/>
                </a:ext>
              </a:extLst>
            </p:cNvPr>
            <p:cNvSpPr txBox="1"/>
            <p:nvPr/>
          </p:nvSpPr>
          <p:spPr>
            <a:xfrm>
              <a:off x="3662479" y="5991229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BA982E4-50F0-4227-B440-E35DD1625FFF}"/>
                </a:ext>
              </a:extLst>
            </p:cNvPr>
            <p:cNvSpPr txBox="1"/>
            <p:nvPr/>
          </p:nvSpPr>
          <p:spPr>
            <a:xfrm>
              <a:off x="3662479" y="6381557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chemeClr val="accent5"/>
                  </a:solidFill>
                </a:rPr>
                <a:t>1</a:t>
              </a:r>
              <a:r>
                <a:rPr lang="de-DE" b="1" dirty="0"/>
                <a:t> 0 0 0 0 0 0</a:t>
              </a:r>
              <a:endParaRPr lang="fr-FR" b="1" dirty="0"/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4272BE72-DBBB-42C4-AFA5-24DC81E8AECE}"/>
                </a:ext>
              </a:extLst>
            </p:cNvPr>
            <p:cNvSpPr/>
            <p:nvPr/>
          </p:nvSpPr>
          <p:spPr>
            <a:xfrm>
              <a:off x="5280717" y="4158086"/>
              <a:ext cx="556634" cy="2753042"/>
            </a:xfrm>
            <a:prstGeom prst="arc">
              <a:avLst>
                <a:gd name="adj1" fmla="val 16271353"/>
                <a:gd name="adj2" fmla="val 5365636"/>
              </a:avLst>
            </a:prstGeom>
            <a:ln w="28575">
              <a:solidFill>
                <a:srgbClr val="00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8E626DC-5CF0-48D1-B7E7-2192EDC03F69}"/>
                    </a:ext>
                  </a:extLst>
                </p:cNvPr>
                <p:cNvSpPr txBox="1"/>
                <p:nvPr/>
              </p:nvSpPr>
              <p:spPr>
                <a:xfrm>
                  <a:off x="2688393" y="5303839"/>
                  <a:ext cx="707245" cy="513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a14:m>
                  <a:r>
                    <a:rPr lang="de-DE" dirty="0"/>
                    <a:t> =</a:t>
                  </a:r>
                  <a:endParaRPr lang="fr-FR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8E626DC-5CF0-48D1-B7E7-2192EDC03F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8393" y="5303839"/>
                  <a:ext cx="707245" cy="513282"/>
                </a:xfrm>
                <a:prstGeom prst="rect">
                  <a:avLst/>
                </a:prstGeom>
                <a:blipFill>
                  <a:blip r:embed="rId4"/>
                  <a:stretch>
                    <a:fillRect t="-7143" r="-15517" b="-2738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2385288-D14E-4F07-8474-9779A908A467}"/>
              </a:ext>
            </a:extLst>
          </p:cNvPr>
          <p:cNvSpPr txBox="1"/>
          <p:nvPr/>
        </p:nvSpPr>
        <p:spPr>
          <a:xfrm>
            <a:off x="6415307" y="6742436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/>
              <a:t>Undirected</a:t>
            </a:r>
            <a:r>
              <a:rPr lang="de-DE" sz="1800" dirty="0"/>
              <a:t> </a:t>
            </a:r>
            <a:r>
              <a:rPr lang="de-DE" sz="1800" dirty="0" err="1"/>
              <a:t>unweighted</a:t>
            </a:r>
            <a:r>
              <a:rPr lang="de-DE" sz="1800" dirty="0"/>
              <a:t> </a:t>
            </a:r>
            <a:r>
              <a:rPr lang="de-DE" sz="1800" dirty="0" err="1"/>
              <a:t>graph</a:t>
            </a:r>
            <a:endParaRPr lang="fr-FR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865519-97EB-439A-A24A-6DBDB76964D8}"/>
                  </a:ext>
                </a:extLst>
              </p:cNvPr>
              <p:cNvSpPr txBox="1"/>
              <p:nvPr/>
            </p:nvSpPr>
            <p:spPr>
              <a:xfrm>
                <a:off x="4382762" y="3341989"/>
                <a:ext cx="1609074" cy="577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1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8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de-DE" sz="18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de-DE" sz="18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sSub>
                        <m:sSubPr>
                          <m:ctrlPr>
                            <a:rPr lang="de-DE" sz="1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e-DE" sz="1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800" i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de-DE" sz="18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de-DE" sz="18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m:rPr>
                              <m:sty m:val="p"/>
                            </m:rPr>
                            <a:rPr lang="de-DE" sz="18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de-DE" sz="18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=7</m:t>
                          </m:r>
                        </m:sub>
                      </m:sSub>
                    </m:oMath>
                  </m:oMathPara>
                </a14:m>
                <a:endParaRPr lang="fr-FR" sz="18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865519-97EB-439A-A24A-6DBDB7696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762" y="3341989"/>
                <a:ext cx="1609074" cy="577146"/>
              </a:xfrm>
              <a:prstGeom prst="rect">
                <a:avLst/>
              </a:prstGeom>
              <a:blipFill>
                <a:blip r:embed="rId5"/>
                <a:stretch>
                  <a:fillRect l="-6818" t="-150526" b="-2073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7F6CB95-74C3-45F3-855A-738A770237A8}"/>
                  </a:ext>
                </a:extLst>
              </p:cNvPr>
              <p:cNvSpPr txBox="1"/>
              <p:nvPr/>
            </p:nvSpPr>
            <p:spPr>
              <a:xfrm>
                <a:off x="3337803" y="7185964"/>
                <a:ext cx="1609074" cy="577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80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de-DE" sz="180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de-DE" sz="180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sSub>
                        <m:sSubPr>
                          <m:ctrlPr>
                            <a:rPr lang="de-DE" sz="1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e-DE" sz="1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80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de-DE" sz="180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de-DE" sz="180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=7,</m:t>
                          </m:r>
                          <m:r>
                            <m:rPr>
                              <m:sty m:val="p"/>
                            </m:rPr>
                            <a:rPr lang="de-DE" sz="180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de-DE" sz="180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1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8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7F6CB95-74C3-45F3-855A-738A77023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803" y="7185964"/>
                <a:ext cx="1609074" cy="577146"/>
              </a:xfrm>
              <a:prstGeom prst="rect">
                <a:avLst/>
              </a:prstGeom>
              <a:blipFill>
                <a:blip r:embed="rId6"/>
                <a:stretch>
                  <a:fillRect l="-6844" t="-152128" b="-2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88A049-6426-4E8E-B108-E06B98A6B470}"/>
              </a:ext>
            </a:extLst>
          </p:cNvPr>
          <p:cNvSpPr/>
          <p:nvPr/>
        </p:nvSpPr>
        <p:spPr>
          <a:xfrm>
            <a:off x="3539112" y="7162646"/>
            <a:ext cx="1198031" cy="57714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5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2E6CEDF-015C-40D4-9E0C-B22F25FB68F3}"/>
              </a:ext>
            </a:extLst>
          </p:cNvPr>
          <p:cNvSpPr/>
          <p:nvPr/>
        </p:nvSpPr>
        <p:spPr>
          <a:xfrm>
            <a:off x="4537786" y="3341989"/>
            <a:ext cx="1198031" cy="57714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8751CA-EBA8-4350-BF4A-E654AB440D12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3843533" y="6795636"/>
            <a:ext cx="4277" cy="356416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F5DC032-8391-4291-8974-119941267ABE}"/>
              </a:ext>
            </a:extLst>
          </p:cNvPr>
          <p:cNvSpPr/>
          <p:nvPr/>
        </p:nvSpPr>
        <p:spPr>
          <a:xfrm>
            <a:off x="3691513" y="6458822"/>
            <a:ext cx="304040" cy="336814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5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7B0C3B9-F57B-412F-8856-9D632AEDB5EA}"/>
              </a:ext>
            </a:extLst>
          </p:cNvPr>
          <p:cNvSpPr/>
          <p:nvPr/>
        </p:nvSpPr>
        <p:spPr>
          <a:xfrm>
            <a:off x="5280717" y="4240640"/>
            <a:ext cx="304040" cy="336814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9B23F8A-FA0C-45A8-A460-87B3C376E5F9}"/>
              </a:ext>
            </a:extLst>
          </p:cNvPr>
          <p:cNvCxnSpPr>
            <a:cxnSpLocks/>
          </p:cNvCxnSpPr>
          <p:nvPr/>
        </p:nvCxnSpPr>
        <p:spPr>
          <a:xfrm>
            <a:off x="5437872" y="3919135"/>
            <a:ext cx="0" cy="309930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364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Blind Source Separation</a:t>
            </a:r>
            <a:br>
              <a:rPr lang="de-DE" sz="3200" dirty="0"/>
            </a:br>
            <a:r>
              <a:rPr lang="de-DE" sz="2400" dirty="0"/>
              <a:t>Graph Signals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sz="1800" dirty="0"/>
              <a:t>Analogy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discrete</a:t>
            </a:r>
            <a:r>
              <a:rPr lang="de-DE" sz="1800" dirty="0"/>
              <a:t> time </a:t>
            </a:r>
            <a:r>
              <a:rPr lang="de-DE" sz="1800" dirty="0" err="1"/>
              <a:t>signals</a:t>
            </a:r>
            <a:endParaRPr lang="de-DE" sz="1800" dirty="0"/>
          </a:p>
          <a:p>
            <a:r>
              <a:rPr lang="de-DE" sz="1800" dirty="0" err="1"/>
              <a:t>Simplest</a:t>
            </a:r>
            <a:r>
              <a:rPr lang="de-DE" sz="1800" dirty="0"/>
              <a:t> </a:t>
            </a:r>
            <a:r>
              <a:rPr lang="de-DE" sz="1800" dirty="0" err="1"/>
              <a:t>case</a:t>
            </a:r>
            <a:r>
              <a:rPr lang="de-DE" sz="1800" dirty="0"/>
              <a:t>: </a:t>
            </a:r>
            <a:r>
              <a:rPr lang="de-DE" sz="1800" dirty="0" err="1"/>
              <a:t>Recursive</a:t>
            </a:r>
            <a:r>
              <a:rPr lang="de-DE" sz="1800" dirty="0"/>
              <a:t> Line Graph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sz="1800" dirty="0" err="1"/>
              <a:t>Each</a:t>
            </a:r>
            <a:r>
              <a:rPr lang="de-DE" sz="1800" dirty="0"/>
              <a:t> </a:t>
            </a:r>
            <a:r>
              <a:rPr lang="de-DE" sz="1800" dirty="0" err="1"/>
              <a:t>node</a:t>
            </a:r>
            <a:r>
              <a:rPr lang="de-DE" sz="1800" dirty="0"/>
              <a:t> </a:t>
            </a:r>
            <a:r>
              <a:rPr lang="de-DE" sz="1800" dirty="0" err="1"/>
              <a:t>represents</a:t>
            </a:r>
            <a:r>
              <a:rPr lang="de-DE" sz="1800" dirty="0"/>
              <a:t> a sample </a:t>
            </a:r>
            <a:r>
              <a:rPr lang="de-DE" sz="1800" dirty="0" err="1"/>
              <a:t>point</a:t>
            </a:r>
            <a:r>
              <a:rPr lang="de-DE" sz="1800" dirty="0"/>
              <a:t> </a:t>
            </a:r>
          </a:p>
          <a:p>
            <a:r>
              <a:rPr lang="de-DE" sz="1800" dirty="0" err="1"/>
              <a:t>Directed</a:t>
            </a:r>
            <a:r>
              <a:rPr lang="de-DE" sz="1800" dirty="0"/>
              <a:t> </a:t>
            </a:r>
            <a:r>
              <a:rPr lang="de-DE" sz="1800" dirty="0" err="1"/>
              <a:t>graph</a:t>
            </a:r>
            <a:r>
              <a:rPr lang="de-DE" sz="1800" dirty="0"/>
              <a:t> </a:t>
            </a:r>
            <a:r>
              <a:rPr lang="fr-FR" sz="1800" b="0" i="0" dirty="0">
                <a:effectLst/>
                <a:latin typeface="Arial(Body)"/>
              </a:rPr>
              <a:t>⇒</a:t>
            </a:r>
            <a:r>
              <a:rPr lang="de-DE" sz="1800" dirty="0"/>
              <a:t> </a:t>
            </a:r>
            <a:r>
              <a:rPr lang="de-DE" sz="1800" dirty="0" err="1"/>
              <a:t>unsymmetric</a:t>
            </a:r>
            <a:r>
              <a:rPr lang="de-DE" sz="1800" dirty="0"/>
              <a:t> </a:t>
            </a:r>
            <a:r>
              <a:rPr lang="de-DE" sz="1800" dirty="0" err="1"/>
              <a:t>adjacency</a:t>
            </a:r>
            <a:r>
              <a:rPr lang="de-DE" sz="1800" dirty="0"/>
              <a:t> </a:t>
            </a:r>
            <a:r>
              <a:rPr lang="en-US" sz="1800" dirty="0"/>
              <a:t>[Djuric, 2018]</a:t>
            </a:r>
            <a:r>
              <a:rPr lang="en-US" sz="1800" b="1" dirty="0"/>
              <a:t> </a:t>
            </a:r>
            <a:endParaRPr lang="de-DE" sz="1800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B7FE77C-3771-40BC-9F7C-F1FEA11D4E31}"/>
              </a:ext>
            </a:extLst>
          </p:cNvPr>
          <p:cNvGrpSpPr/>
          <p:nvPr/>
        </p:nvGrpSpPr>
        <p:grpSpPr>
          <a:xfrm>
            <a:off x="562298" y="3668123"/>
            <a:ext cx="6469883" cy="523637"/>
            <a:chOff x="671392" y="4596843"/>
            <a:chExt cx="6469883" cy="52363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164AA64-5508-4FBF-A90C-E4F3A3E9E8F8}"/>
                </a:ext>
              </a:extLst>
            </p:cNvPr>
            <p:cNvSpPr/>
            <p:nvPr/>
          </p:nvSpPr>
          <p:spPr>
            <a:xfrm>
              <a:off x="1855964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</a:t>
              </a:r>
              <a:endParaRPr lang="fr-FR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B9D831-9F39-48BF-830F-C210BDCDCDA1}"/>
                </a:ext>
              </a:extLst>
            </p:cNvPr>
            <p:cNvSpPr/>
            <p:nvPr/>
          </p:nvSpPr>
          <p:spPr>
            <a:xfrm>
              <a:off x="6781275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</a:t>
              </a:r>
              <a:endParaRPr lang="fr-FR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283109F-BF15-4207-8438-5B5AD9DD5965}"/>
                </a:ext>
              </a:extLst>
            </p:cNvPr>
            <p:cNvSpPr/>
            <p:nvPr/>
          </p:nvSpPr>
          <p:spPr>
            <a:xfrm>
              <a:off x="671392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0</a:t>
              </a:r>
              <a:endParaRPr lang="fr-FR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440F496-155A-43DE-B9CD-F3F69CFD73AE}"/>
                </a:ext>
              </a:extLst>
            </p:cNvPr>
            <p:cNvSpPr/>
            <p:nvPr/>
          </p:nvSpPr>
          <p:spPr>
            <a:xfrm>
              <a:off x="3040533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</a:t>
              </a:r>
              <a:endParaRPr lang="fr-FR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0A8FF52-DBE4-42E6-A31B-BCA4410E12CC}"/>
                </a:ext>
              </a:extLst>
            </p:cNvPr>
            <p:cNvCxnSpPr>
              <a:stCxn id="10" idx="6"/>
              <a:endCxn id="6" idx="2"/>
            </p:cNvCxnSpPr>
            <p:nvPr/>
          </p:nvCxnSpPr>
          <p:spPr>
            <a:xfrm>
              <a:off x="1031391" y="4934130"/>
              <a:ext cx="824571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4ED9FC1-232C-4F2E-BC3A-B0BD6C53B700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>
              <a:off x="2215962" y="4934130"/>
              <a:ext cx="824571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653F4BF-55D6-464B-B40E-0DD2F315FF0F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5764840" y="4934130"/>
              <a:ext cx="1016435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4A71E6B-C0AC-4547-911C-7A8AED6D8429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>
              <a:off x="3400533" y="4934130"/>
              <a:ext cx="888071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6BDD8FD-E9CA-43B3-8C47-C73886C64148}"/>
                </a:ext>
              </a:extLst>
            </p:cNvPr>
            <p:cNvSpPr/>
            <p:nvPr/>
          </p:nvSpPr>
          <p:spPr>
            <a:xfrm>
              <a:off x="4288604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</a:t>
              </a:r>
              <a:endParaRPr lang="fr-FR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05631B-FDB2-4A61-9A68-DF70CB97C532}"/>
                </a:ext>
              </a:extLst>
            </p:cNvPr>
            <p:cNvSpPr txBox="1"/>
            <p:nvPr/>
          </p:nvSpPr>
          <p:spPr>
            <a:xfrm>
              <a:off x="5028486" y="4596843"/>
              <a:ext cx="553106" cy="4801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…</a:t>
              </a:r>
              <a:endParaRPr lang="fr-FR" dirty="0"/>
            </a:p>
          </p:txBody>
        </p: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A1597286-613A-4053-BF52-7F600007C3DA}"/>
                </a:ext>
              </a:extLst>
            </p:cNvPr>
            <p:cNvCxnSpPr>
              <a:stCxn id="7" idx="4"/>
              <a:endCxn id="10" idx="4"/>
            </p:cNvCxnSpPr>
            <p:nvPr/>
          </p:nvCxnSpPr>
          <p:spPr>
            <a:xfrm rot="5400000">
              <a:off x="3906333" y="2059188"/>
              <a:ext cx="12700" cy="6109884"/>
            </a:xfrm>
            <a:prstGeom prst="curvedConnector3">
              <a:avLst>
                <a:gd name="adj1" fmla="val 9600000"/>
              </a:avLst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64E05A4-51F0-426B-ACC6-F8AB449B3828}"/>
              </a:ext>
            </a:extLst>
          </p:cNvPr>
          <p:cNvGrpSpPr/>
          <p:nvPr/>
        </p:nvGrpSpPr>
        <p:grpSpPr>
          <a:xfrm>
            <a:off x="7792790" y="5544075"/>
            <a:ext cx="3595151" cy="2869209"/>
            <a:chOff x="5393493" y="6060859"/>
            <a:chExt cx="3595151" cy="2869209"/>
          </a:xfrm>
        </p:grpSpPr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69731D91-B1D2-4D3C-9485-FD60CD478C69}"/>
                </a:ext>
              </a:extLst>
            </p:cNvPr>
            <p:cNvSpPr/>
            <p:nvPr/>
          </p:nvSpPr>
          <p:spPr>
            <a:xfrm rot="10800000">
              <a:off x="6111178" y="6060859"/>
              <a:ext cx="534718" cy="2836973"/>
            </a:xfrm>
            <a:prstGeom prst="arc">
              <a:avLst>
                <a:gd name="adj1" fmla="val 16271353"/>
                <a:gd name="adj2" fmla="val 5365636"/>
              </a:avLst>
            </a:prstGeom>
            <a:ln w="28575">
              <a:solidFill>
                <a:srgbClr val="00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9580575-9EDE-48DD-8AE9-FE40531A176F}"/>
                </a:ext>
              </a:extLst>
            </p:cNvPr>
            <p:cNvSpPr txBox="1"/>
            <p:nvPr/>
          </p:nvSpPr>
          <p:spPr>
            <a:xfrm>
              <a:off x="6353108" y="6076917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 1 0 0 0 0 … 0</a:t>
              </a:r>
              <a:endParaRPr lang="fr-FR" b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CC66330-513E-4ECA-A4C7-8E28591268F2}"/>
                </a:ext>
              </a:extLst>
            </p:cNvPr>
            <p:cNvSpPr txBox="1"/>
            <p:nvPr/>
          </p:nvSpPr>
          <p:spPr>
            <a:xfrm>
              <a:off x="6360539" y="6447256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 0 1 0 0 0 … 0</a:t>
              </a:r>
              <a:endParaRPr lang="fr-FR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58AE448-50DD-4326-9978-0C1DBE158C55}"/>
                </a:ext>
              </a:extLst>
            </p:cNvPr>
            <p:cNvSpPr txBox="1"/>
            <p:nvPr/>
          </p:nvSpPr>
          <p:spPr>
            <a:xfrm>
              <a:off x="6361337" y="6809477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 0 0 1 0 0 … 0</a:t>
              </a:r>
              <a:endParaRPr lang="fr-FR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0AF5EC5-7FF8-400D-A679-59EDE616003F}"/>
                </a:ext>
              </a:extLst>
            </p:cNvPr>
            <p:cNvSpPr txBox="1"/>
            <p:nvPr/>
          </p:nvSpPr>
          <p:spPr>
            <a:xfrm>
              <a:off x="6367579" y="7181067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 0 0 0 1 0 … 0</a:t>
              </a:r>
              <a:endParaRPr lang="fr-FR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1AF0504-AEE1-45F7-94C2-5AB8BADBF949}"/>
                </a:ext>
              </a:extLst>
            </p:cNvPr>
            <p:cNvSpPr txBox="1"/>
            <p:nvPr/>
          </p:nvSpPr>
          <p:spPr>
            <a:xfrm>
              <a:off x="6376425" y="7961234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.  .  .  .  .  .  … 1</a:t>
              </a:r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70334009-060F-4B5C-A952-6F29AFB2D521}"/>
                </a:ext>
              </a:extLst>
            </p:cNvPr>
            <p:cNvSpPr/>
            <p:nvPr/>
          </p:nvSpPr>
          <p:spPr>
            <a:xfrm>
              <a:off x="8414162" y="6093094"/>
              <a:ext cx="574482" cy="2836974"/>
            </a:xfrm>
            <a:prstGeom prst="arc">
              <a:avLst>
                <a:gd name="adj1" fmla="val 16271353"/>
                <a:gd name="adj2" fmla="val 5365636"/>
              </a:avLst>
            </a:prstGeom>
            <a:ln w="28575">
              <a:solidFill>
                <a:srgbClr val="00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DEA8DDF-1A3E-45F6-B373-D93074463C74}"/>
                    </a:ext>
                  </a:extLst>
                </p:cNvPr>
                <p:cNvSpPr txBox="1"/>
                <p:nvPr/>
              </p:nvSpPr>
              <p:spPr>
                <a:xfrm>
                  <a:off x="5393493" y="7218119"/>
                  <a:ext cx="697627" cy="4801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a14:m>
                  <a:r>
                    <a:rPr lang="de-DE" dirty="0"/>
                    <a:t> =</a:t>
                  </a:r>
                  <a:endParaRPr lang="fr-FR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DEA8DDF-1A3E-45F6-B373-D93074463C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3493" y="7218119"/>
                  <a:ext cx="697627" cy="480131"/>
                </a:xfrm>
                <a:prstGeom prst="rect">
                  <a:avLst/>
                </a:prstGeom>
                <a:blipFill>
                  <a:blip r:embed="rId3"/>
                  <a:stretch>
                    <a:fillRect t="-12658" r="-11304" b="-3038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746B2BC-0B1F-4131-B21B-A2278EF655AA}"/>
                </a:ext>
              </a:extLst>
            </p:cNvPr>
            <p:cNvSpPr txBox="1"/>
            <p:nvPr/>
          </p:nvSpPr>
          <p:spPr>
            <a:xfrm>
              <a:off x="6376425" y="8417710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… 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3C6DD48-EADB-4058-B348-BDEE103F566D}"/>
                </a:ext>
              </a:extLst>
            </p:cNvPr>
            <p:cNvSpPr txBox="1"/>
            <p:nvPr/>
          </p:nvSpPr>
          <p:spPr>
            <a:xfrm>
              <a:off x="6367579" y="7552657"/>
              <a:ext cx="2483372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.  .  .  .  .  .  … 0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16AD85A-43C5-4181-B590-2ED85D95B380}"/>
              </a:ext>
            </a:extLst>
          </p:cNvPr>
          <p:cNvGrpSpPr/>
          <p:nvPr/>
        </p:nvGrpSpPr>
        <p:grpSpPr>
          <a:xfrm>
            <a:off x="7677040" y="2159796"/>
            <a:ext cx="4076700" cy="2712903"/>
            <a:chOff x="594465" y="5101644"/>
            <a:chExt cx="4076700" cy="2712903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30FDB8E-8BE2-4005-8783-2DC8665ACFE8}"/>
                </a:ext>
              </a:extLst>
            </p:cNvPr>
            <p:cNvGrpSpPr/>
            <p:nvPr/>
          </p:nvGrpSpPr>
          <p:grpSpPr>
            <a:xfrm>
              <a:off x="594465" y="5101644"/>
              <a:ext cx="4076700" cy="2710205"/>
              <a:chOff x="7853526" y="3112193"/>
              <a:chExt cx="4076700" cy="2710205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CDE93F3E-F0E8-4938-97FF-4FE2A931D7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53526" y="3112193"/>
                <a:ext cx="0" cy="2710201"/>
              </a:xfrm>
              <a:prstGeom prst="straightConnector1">
                <a:avLst/>
              </a:prstGeom>
              <a:ln w="28575">
                <a:solidFill>
                  <a:srgbClr val="005C9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3D1960C-E880-4845-A0A8-CE3299BD25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53526" y="5822393"/>
                <a:ext cx="4076700" cy="0"/>
              </a:xfrm>
              <a:prstGeom prst="straightConnector1">
                <a:avLst/>
              </a:prstGeom>
              <a:ln w="28575">
                <a:solidFill>
                  <a:srgbClr val="005C9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817CC72-5F20-4B2C-86E6-DDA5FE55BB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48801" y="4754130"/>
                <a:ext cx="0" cy="1068264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41F1461-5143-4674-B9E8-AA88433377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5501" y="4467293"/>
                <a:ext cx="0" cy="1355105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1AE950C-2098-45E6-8D44-76F2BA5BD5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91726" y="4079318"/>
                <a:ext cx="0" cy="1743078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08737EE-67A4-4C87-B5B2-9A94C7BAEB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39376" y="3650693"/>
                <a:ext cx="0" cy="2171705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F4867D8-0F51-474B-B43F-16A96F1EC1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96551" y="3326843"/>
                <a:ext cx="0" cy="2495552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0C8A603-1925-48E9-80C6-1832323171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53726" y="3326843"/>
                <a:ext cx="0" cy="2495552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BFE2E5B-84CF-497E-B337-135270E773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29951" y="3650693"/>
                <a:ext cx="0" cy="2171702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AEFA64F-6C06-4564-BAEE-F2991ED2B2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15701" y="4079318"/>
                <a:ext cx="0" cy="1743077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B588C2F-E491-4694-B82D-2C549958DE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01451" y="4460318"/>
                <a:ext cx="0" cy="1362077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3FBC1AB-9E26-473B-95BF-8527287DC5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96726" y="4754130"/>
                <a:ext cx="0" cy="1068264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CE370FB-A5A3-4169-9BF4-0553C9B95F44}"/>
                  </a:ext>
                </a:extLst>
              </p:cNvPr>
              <p:cNvCxnSpPr/>
              <p:nvPr/>
            </p:nvCxnSpPr>
            <p:spPr>
              <a:xfrm flipV="1">
                <a:off x="10872951" y="4934131"/>
                <a:ext cx="0" cy="888263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4528D3F-E988-424F-B006-FA5D099BDFE8}"/>
                  </a:ext>
                </a:extLst>
              </p:cNvPr>
              <p:cNvCxnSpPr/>
              <p:nvPr/>
            </p:nvCxnSpPr>
            <p:spPr>
              <a:xfrm flipV="1">
                <a:off x="7853526" y="4934129"/>
                <a:ext cx="0" cy="888263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E11A3229-130B-45EE-8177-36DA6030D3F7}"/>
                </a:ext>
              </a:extLst>
            </p:cNvPr>
            <p:cNvCxnSpPr>
              <a:cxnSpLocks/>
            </p:cNvCxnSpPr>
            <p:nvPr/>
          </p:nvCxnSpPr>
          <p:spPr>
            <a:xfrm>
              <a:off x="608094" y="7811849"/>
              <a:ext cx="281646" cy="0"/>
            </a:xfrm>
            <a:prstGeom prst="straightConnector1">
              <a:avLst/>
            </a:prstGeom>
            <a:ln w="28575">
              <a:solidFill>
                <a:srgbClr val="004E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D0CFC404-E854-4619-B098-E787825729A3}"/>
                </a:ext>
              </a:extLst>
            </p:cNvPr>
            <p:cNvCxnSpPr>
              <a:cxnSpLocks/>
            </p:cNvCxnSpPr>
            <p:nvPr/>
          </p:nvCxnSpPr>
          <p:spPr>
            <a:xfrm>
              <a:off x="889740" y="7811849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A90F73F-6EDC-438A-86D8-CF7446CFEC31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19" y="7811849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C03B1C74-F5EC-4FAA-8CBC-0809B083C7BE}"/>
                </a:ext>
              </a:extLst>
            </p:cNvPr>
            <p:cNvCxnSpPr>
              <a:cxnSpLocks/>
            </p:cNvCxnSpPr>
            <p:nvPr/>
          </p:nvCxnSpPr>
          <p:spPr>
            <a:xfrm>
              <a:off x="1398669" y="7813198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9918D7D9-8BD1-4298-9D45-74FA3A909FF8}"/>
                </a:ext>
              </a:extLst>
            </p:cNvPr>
            <p:cNvCxnSpPr>
              <a:cxnSpLocks/>
            </p:cNvCxnSpPr>
            <p:nvPr/>
          </p:nvCxnSpPr>
          <p:spPr>
            <a:xfrm>
              <a:off x="1655844" y="7810588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322A4F-932F-41B3-9762-7DE95730BDC3}"/>
                </a:ext>
              </a:extLst>
            </p:cNvPr>
            <p:cNvCxnSpPr>
              <a:cxnSpLocks/>
            </p:cNvCxnSpPr>
            <p:nvPr/>
          </p:nvCxnSpPr>
          <p:spPr>
            <a:xfrm>
              <a:off x="1913019" y="7810588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9E1367A0-755C-4D92-B1C1-5E9DD8E07A5B}"/>
                </a:ext>
              </a:extLst>
            </p:cNvPr>
            <p:cNvCxnSpPr>
              <a:cxnSpLocks/>
            </p:cNvCxnSpPr>
            <p:nvPr/>
          </p:nvCxnSpPr>
          <p:spPr>
            <a:xfrm>
              <a:off x="2189244" y="7813198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B7727812-C5DF-486D-8D7E-72413A180EAA}"/>
                </a:ext>
              </a:extLst>
            </p:cNvPr>
            <p:cNvCxnSpPr>
              <a:cxnSpLocks/>
            </p:cNvCxnSpPr>
            <p:nvPr/>
          </p:nvCxnSpPr>
          <p:spPr>
            <a:xfrm>
              <a:off x="2491992" y="7813198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67A9B5D6-CAA3-4E29-B22B-55B9C3F8E680}"/>
                </a:ext>
              </a:extLst>
            </p:cNvPr>
            <p:cNvCxnSpPr>
              <a:cxnSpLocks/>
            </p:cNvCxnSpPr>
            <p:nvPr/>
          </p:nvCxnSpPr>
          <p:spPr>
            <a:xfrm>
              <a:off x="2756640" y="7813198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D6603D05-6275-4227-9602-2E188196AD31}"/>
                </a:ext>
              </a:extLst>
            </p:cNvPr>
            <p:cNvCxnSpPr>
              <a:cxnSpLocks/>
            </p:cNvCxnSpPr>
            <p:nvPr/>
          </p:nvCxnSpPr>
          <p:spPr>
            <a:xfrm>
              <a:off x="3038286" y="7814547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E99FBBF-A7AD-4BDE-9DE2-DE9F1C93A6F1}"/>
                </a:ext>
              </a:extLst>
            </p:cNvPr>
            <p:cNvCxnSpPr>
              <a:cxnSpLocks/>
            </p:cNvCxnSpPr>
            <p:nvPr/>
          </p:nvCxnSpPr>
          <p:spPr>
            <a:xfrm>
              <a:off x="3319932" y="7811849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FE6FC4BB-2A48-4EEB-838D-DF536352A7E1}"/>
                </a:ext>
              </a:extLst>
            </p:cNvPr>
            <p:cNvCxnSpPr>
              <a:cxnSpLocks/>
            </p:cNvCxnSpPr>
            <p:nvPr/>
          </p:nvCxnSpPr>
          <p:spPr>
            <a:xfrm>
              <a:off x="3608469" y="7814547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BFFB514B-211E-49D8-85E1-BA900A74668F}"/>
                </a:ext>
              </a:extLst>
            </p:cNvPr>
            <p:cNvCxnSpPr>
              <a:cxnSpLocks/>
            </p:cNvCxnSpPr>
            <p:nvPr/>
          </p:nvCxnSpPr>
          <p:spPr>
            <a:xfrm>
              <a:off x="3865644" y="7814547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3C6F19AE-7939-4283-98B7-1951008075DC}"/>
                </a:ext>
              </a:extLst>
            </p:cNvPr>
            <p:cNvCxnSpPr>
              <a:cxnSpLocks/>
            </p:cNvCxnSpPr>
            <p:nvPr/>
          </p:nvCxnSpPr>
          <p:spPr>
            <a:xfrm>
              <a:off x="4147290" y="7811849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5D2AF4A-B25B-4D30-92E8-7B135DC34DBA}"/>
              </a:ext>
            </a:extLst>
          </p:cNvPr>
          <p:cNvCxnSpPr>
            <a:cxnSpLocks/>
          </p:cNvCxnSpPr>
          <p:nvPr/>
        </p:nvCxnSpPr>
        <p:spPr>
          <a:xfrm flipV="1">
            <a:off x="10948219" y="3804435"/>
            <a:ext cx="0" cy="1068264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81BACD6-5E7D-4A1B-AE24-5CEFC5B701B7}"/>
              </a:ext>
            </a:extLst>
          </p:cNvPr>
          <p:cNvCxnSpPr>
            <a:cxnSpLocks/>
          </p:cNvCxnSpPr>
          <p:nvPr/>
        </p:nvCxnSpPr>
        <p:spPr>
          <a:xfrm flipV="1">
            <a:off x="11229865" y="3507921"/>
            <a:ext cx="0" cy="1362080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8B8ABEE-303F-4B9C-ACC1-796CBD31B1E8}"/>
              </a:ext>
            </a:extLst>
          </p:cNvPr>
          <p:cNvSpPr txBox="1"/>
          <p:nvPr/>
        </p:nvSpPr>
        <p:spPr>
          <a:xfrm>
            <a:off x="9020065" y="4994824"/>
            <a:ext cx="1503938" cy="400110"/>
          </a:xfrm>
          <a:prstGeom prst="rect">
            <a:avLst/>
          </a:prstGeom>
          <a:solidFill>
            <a:srgbClr val="FFFFFF"/>
          </a:solidFill>
          <a:ln w="28575">
            <a:solidFill>
              <a:srgbClr val="005C9C"/>
            </a:solidFill>
          </a:ln>
        </p:spPr>
        <p:txBody>
          <a:bodyPr wrap="none" rtlCol="0">
            <a:spAutoFit/>
          </a:bodyPr>
          <a:lstStyle/>
          <a:p>
            <a:r>
              <a:rPr lang="de-DE" sz="1800" dirty="0"/>
              <a:t>n</a:t>
            </a:r>
            <a:r>
              <a:rPr lang="fr-FR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800" b="0" i="0" dirty="0">
                <a:effectLst/>
                <a:latin typeface="arial" panose="020B0604020202020204" pitchFamily="34" charset="0"/>
              </a:rPr>
              <a:t>∈ </a:t>
            </a:r>
            <a:r>
              <a:rPr lang="fr-FR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ℕ, </a:t>
            </a:r>
            <a:r>
              <a:rPr lang="de-DE" sz="1800" dirty="0"/>
              <a:t> n ≤ N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144325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sz="1800" dirty="0"/>
              <a:t>Analogy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discrete</a:t>
            </a:r>
            <a:r>
              <a:rPr lang="de-DE" sz="1800" dirty="0"/>
              <a:t> time </a:t>
            </a:r>
            <a:r>
              <a:rPr lang="de-DE" sz="1800" dirty="0" err="1"/>
              <a:t>signals</a:t>
            </a:r>
            <a:endParaRPr lang="de-DE" sz="1800" dirty="0"/>
          </a:p>
          <a:p>
            <a:r>
              <a:rPr lang="de-DE" sz="1800" dirty="0" err="1"/>
              <a:t>Simplest</a:t>
            </a:r>
            <a:r>
              <a:rPr lang="de-DE" sz="1800" dirty="0"/>
              <a:t> </a:t>
            </a:r>
            <a:r>
              <a:rPr lang="de-DE" sz="1800" dirty="0" err="1"/>
              <a:t>case</a:t>
            </a:r>
            <a:r>
              <a:rPr lang="de-DE" sz="1800" dirty="0"/>
              <a:t>: </a:t>
            </a:r>
            <a:r>
              <a:rPr lang="de-DE" sz="1800" dirty="0" err="1"/>
              <a:t>Recursive</a:t>
            </a:r>
            <a:r>
              <a:rPr lang="de-DE" sz="1800" dirty="0"/>
              <a:t> Line Graph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r>
              <a:rPr lang="de-DE" sz="1800" dirty="0"/>
              <a:t>Multiple Signals </a:t>
            </a:r>
            <a:r>
              <a:rPr lang="de-DE" sz="1800" dirty="0" err="1"/>
              <a:t>can</a:t>
            </a:r>
            <a:r>
              <a:rPr lang="de-DE" sz="1800" dirty="0"/>
              <a:t> </a:t>
            </a:r>
            <a:r>
              <a:rPr lang="de-DE" sz="1800" dirty="0" err="1"/>
              <a:t>share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same </a:t>
            </a:r>
            <a:r>
              <a:rPr lang="de-DE" sz="1800" dirty="0" err="1"/>
              <a:t>graph</a:t>
            </a:r>
            <a:endParaRPr lang="de-DE" sz="1800" dirty="0"/>
          </a:p>
          <a:p>
            <a:r>
              <a:rPr lang="de-DE" sz="1800" dirty="0"/>
              <a:t>In </a:t>
            </a:r>
            <a:r>
              <a:rPr lang="de-DE" sz="1800" dirty="0" err="1"/>
              <a:t>this</a:t>
            </a:r>
            <a:r>
              <a:rPr lang="de-DE" sz="1800" dirty="0"/>
              <a:t> </a:t>
            </a:r>
            <a:r>
              <a:rPr lang="de-DE" sz="1800" dirty="0" err="1"/>
              <a:t>case</a:t>
            </a:r>
            <a:r>
              <a:rPr lang="de-DE" sz="1800" dirty="0"/>
              <a:t>: The </a:t>
            </a:r>
            <a:r>
              <a:rPr lang="de-DE" sz="1800" dirty="0" err="1"/>
              <a:t>class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all </a:t>
            </a:r>
            <a:r>
              <a:rPr lang="de-DE" sz="1800" dirty="0" err="1"/>
              <a:t>periodic</a:t>
            </a:r>
            <a:r>
              <a:rPr lang="de-DE" sz="1800" dirty="0"/>
              <a:t> </a:t>
            </a:r>
            <a:r>
              <a:rPr lang="de-DE" sz="1800" dirty="0" err="1"/>
              <a:t>signals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period</a:t>
            </a:r>
            <a:r>
              <a:rPr lang="de-DE" sz="1800" dirty="0"/>
              <a:t> N </a:t>
            </a:r>
            <a:r>
              <a:rPr lang="en-US" sz="1800" dirty="0"/>
              <a:t>[Djuric, 2018]</a:t>
            </a:r>
            <a:r>
              <a:rPr lang="en-US" sz="1800" b="1" dirty="0"/>
              <a:t> </a:t>
            </a:r>
            <a:endParaRPr lang="de-DE" sz="1800" dirty="0">
              <a:solidFill>
                <a:schemeClr val="accent5"/>
              </a:solidFill>
            </a:endParaRP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E93F3E-F0E8-4938-97FF-4FE2A931D753}"/>
              </a:ext>
            </a:extLst>
          </p:cNvPr>
          <p:cNvCxnSpPr>
            <a:cxnSpLocks/>
          </p:cNvCxnSpPr>
          <p:nvPr/>
        </p:nvCxnSpPr>
        <p:spPr>
          <a:xfrm flipV="1">
            <a:off x="7677040" y="2159796"/>
            <a:ext cx="0" cy="2710201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D1960C-E880-4845-A0A8-CE3299BD255E}"/>
              </a:ext>
            </a:extLst>
          </p:cNvPr>
          <p:cNvCxnSpPr>
            <a:cxnSpLocks/>
          </p:cNvCxnSpPr>
          <p:nvPr/>
        </p:nvCxnSpPr>
        <p:spPr>
          <a:xfrm>
            <a:off x="7677040" y="4869996"/>
            <a:ext cx="4076700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17CC72-5F20-4B2C-86E6-DDA5FE55BBD7}"/>
              </a:ext>
            </a:extLst>
          </p:cNvPr>
          <p:cNvCxnSpPr>
            <a:cxnSpLocks/>
          </p:cNvCxnSpPr>
          <p:nvPr/>
        </p:nvCxnSpPr>
        <p:spPr>
          <a:xfrm flipV="1">
            <a:off x="7972315" y="3801733"/>
            <a:ext cx="0" cy="1068264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1F1461-5143-4674-B9E8-AA88433377B7}"/>
              </a:ext>
            </a:extLst>
          </p:cNvPr>
          <p:cNvCxnSpPr>
            <a:cxnSpLocks/>
          </p:cNvCxnSpPr>
          <p:nvPr/>
        </p:nvCxnSpPr>
        <p:spPr>
          <a:xfrm flipV="1">
            <a:off x="8239015" y="3514896"/>
            <a:ext cx="0" cy="1355105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1AE950C-2098-45E6-8D44-76F2BA5BD5C4}"/>
              </a:ext>
            </a:extLst>
          </p:cNvPr>
          <p:cNvCxnSpPr>
            <a:cxnSpLocks/>
          </p:cNvCxnSpPr>
          <p:nvPr/>
        </p:nvCxnSpPr>
        <p:spPr>
          <a:xfrm flipV="1">
            <a:off x="8515240" y="3126921"/>
            <a:ext cx="0" cy="1743078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08737EE-67A4-4C87-B5B2-9A94C7BAEB9B}"/>
              </a:ext>
            </a:extLst>
          </p:cNvPr>
          <p:cNvCxnSpPr>
            <a:cxnSpLocks/>
          </p:cNvCxnSpPr>
          <p:nvPr/>
        </p:nvCxnSpPr>
        <p:spPr>
          <a:xfrm flipV="1">
            <a:off x="8762890" y="2698296"/>
            <a:ext cx="0" cy="2171705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F4867D8-0F51-474B-B43F-16A96F1EC193}"/>
              </a:ext>
            </a:extLst>
          </p:cNvPr>
          <p:cNvCxnSpPr>
            <a:cxnSpLocks/>
          </p:cNvCxnSpPr>
          <p:nvPr/>
        </p:nvCxnSpPr>
        <p:spPr>
          <a:xfrm flipV="1">
            <a:off x="9020065" y="2374446"/>
            <a:ext cx="0" cy="2495552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0C8A603-1925-48E9-80C6-1832323171A0}"/>
              </a:ext>
            </a:extLst>
          </p:cNvPr>
          <p:cNvCxnSpPr>
            <a:cxnSpLocks/>
          </p:cNvCxnSpPr>
          <p:nvPr/>
        </p:nvCxnSpPr>
        <p:spPr>
          <a:xfrm flipV="1">
            <a:off x="9277240" y="2374446"/>
            <a:ext cx="0" cy="2495552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BFE2E5B-84CF-497E-B337-135270E773BB}"/>
              </a:ext>
            </a:extLst>
          </p:cNvPr>
          <p:cNvCxnSpPr>
            <a:cxnSpLocks/>
          </p:cNvCxnSpPr>
          <p:nvPr/>
        </p:nvCxnSpPr>
        <p:spPr>
          <a:xfrm flipV="1">
            <a:off x="9553465" y="2698296"/>
            <a:ext cx="0" cy="2171702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AEFA64F-6C06-4564-BAEE-F2991ED2B2AB}"/>
              </a:ext>
            </a:extLst>
          </p:cNvPr>
          <p:cNvCxnSpPr>
            <a:cxnSpLocks/>
          </p:cNvCxnSpPr>
          <p:nvPr/>
        </p:nvCxnSpPr>
        <p:spPr>
          <a:xfrm flipV="1">
            <a:off x="9839215" y="3126921"/>
            <a:ext cx="0" cy="1743077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B588C2F-E491-4694-B82D-2C549958DE5A}"/>
              </a:ext>
            </a:extLst>
          </p:cNvPr>
          <p:cNvCxnSpPr>
            <a:cxnSpLocks/>
          </p:cNvCxnSpPr>
          <p:nvPr/>
        </p:nvCxnSpPr>
        <p:spPr>
          <a:xfrm flipV="1">
            <a:off x="10124965" y="3507921"/>
            <a:ext cx="0" cy="1362077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3FBC1AB-9E26-473B-95BF-8527287DC5E1}"/>
              </a:ext>
            </a:extLst>
          </p:cNvPr>
          <p:cNvCxnSpPr>
            <a:cxnSpLocks/>
          </p:cNvCxnSpPr>
          <p:nvPr/>
        </p:nvCxnSpPr>
        <p:spPr>
          <a:xfrm flipV="1">
            <a:off x="10420240" y="3801733"/>
            <a:ext cx="0" cy="1068264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CE370FB-A5A3-4169-9BF4-0553C9B95F44}"/>
              </a:ext>
            </a:extLst>
          </p:cNvPr>
          <p:cNvCxnSpPr/>
          <p:nvPr/>
        </p:nvCxnSpPr>
        <p:spPr>
          <a:xfrm flipV="1">
            <a:off x="10696465" y="3981734"/>
            <a:ext cx="0" cy="888263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1D98DF6-E7E2-479F-B160-EABDFB27652D}"/>
              </a:ext>
            </a:extLst>
          </p:cNvPr>
          <p:cNvCxnSpPr>
            <a:cxnSpLocks/>
          </p:cNvCxnSpPr>
          <p:nvPr/>
        </p:nvCxnSpPr>
        <p:spPr>
          <a:xfrm flipV="1">
            <a:off x="10948219" y="3804435"/>
            <a:ext cx="0" cy="1068264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2CDFB68-03C9-4424-B34B-64CBE84C5A34}"/>
              </a:ext>
            </a:extLst>
          </p:cNvPr>
          <p:cNvCxnSpPr>
            <a:cxnSpLocks/>
          </p:cNvCxnSpPr>
          <p:nvPr/>
        </p:nvCxnSpPr>
        <p:spPr>
          <a:xfrm flipV="1">
            <a:off x="11229865" y="3507921"/>
            <a:ext cx="0" cy="1362080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4528D3F-E988-424F-B006-FA5D099BDFE8}"/>
              </a:ext>
            </a:extLst>
          </p:cNvPr>
          <p:cNvCxnSpPr/>
          <p:nvPr/>
        </p:nvCxnSpPr>
        <p:spPr>
          <a:xfrm flipV="1">
            <a:off x="688334" y="4209866"/>
            <a:ext cx="0" cy="888263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Blind Source Separation</a:t>
            </a:r>
            <a:br>
              <a:rPr lang="de-DE" sz="3200" dirty="0"/>
            </a:br>
            <a:r>
              <a:rPr lang="de-DE" sz="2400" dirty="0" err="1"/>
              <a:t>What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Graph Signals?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64E05A4-51F0-426B-ACC6-F8AB449B3828}"/>
              </a:ext>
            </a:extLst>
          </p:cNvPr>
          <p:cNvGrpSpPr/>
          <p:nvPr/>
        </p:nvGrpSpPr>
        <p:grpSpPr>
          <a:xfrm>
            <a:off x="7792790" y="5544075"/>
            <a:ext cx="3595151" cy="2869209"/>
            <a:chOff x="5393493" y="6060859"/>
            <a:chExt cx="3595151" cy="2869209"/>
          </a:xfrm>
        </p:grpSpPr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69731D91-B1D2-4D3C-9485-FD60CD478C69}"/>
                </a:ext>
              </a:extLst>
            </p:cNvPr>
            <p:cNvSpPr/>
            <p:nvPr/>
          </p:nvSpPr>
          <p:spPr>
            <a:xfrm rot="10800000">
              <a:off x="6111178" y="6060859"/>
              <a:ext cx="534718" cy="2836973"/>
            </a:xfrm>
            <a:prstGeom prst="arc">
              <a:avLst>
                <a:gd name="adj1" fmla="val 16271353"/>
                <a:gd name="adj2" fmla="val 5365636"/>
              </a:avLst>
            </a:prstGeom>
            <a:ln w="28575">
              <a:solidFill>
                <a:srgbClr val="00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9580575-9EDE-48DD-8AE9-FE40531A176F}"/>
                </a:ext>
              </a:extLst>
            </p:cNvPr>
            <p:cNvSpPr txBox="1"/>
            <p:nvPr/>
          </p:nvSpPr>
          <p:spPr>
            <a:xfrm>
              <a:off x="6353108" y="6076917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 1 0 0 0 0 … 0</a:t>
              </a:r>
              <a:endParaRPr lang="fr-FR" b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CC66330-513E-4ECA-A4C7-8E28591268F2}"/>
                </a:ext>
              </a:extLst>
            </p:cNvPr>
            <p:cNvSpPr txBox="1"/>
            <p:nvPr/>
          </p:nvSpPr>
          <p:spPr>
            <a:xfrm>
              <a:off x="6360539" y="6447256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 0 1 0 0 0 … 0</a:t>
              </a:r>
              <a:endParaRPr lang="fr-FR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58AE448-50DD-4326-9978-0C1DBE158C55}"/>
                </a:ext>
              </a:extLst>
            </p:cNvPr>
            <p:cNvSpPr txBox="1"/>
            <p:nvPr/>
          </p:nvSpPr>
          <p:spPr>
            <a:xfrm>
              <a:off x="6361337" y="6809477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 0 0 1 0 0 … 0</a:t>
              </a:r>
              <a:endParaRPr lang="fr-FR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0AF5EC5-7FF8-400D-A679-59EDE616003F}"/>
                </a:ext>
              </a:extLst>
            </p:cNvPr>
            <p:cNvSpPr txBox="1"/>
            <p:nvPr/>
          </p:nvSpPr>
          <p:spPr>
            <a:xfrm>
              <a:off x="6367579" y="7181067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 0 0 0 1 0 … 0</a:t>
              </a:r>
              <a:endParaRPr lang="fr-FR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1AF0504-AEE1-45F7-94C2-5AB8BADBF949}"/>
                </a:ext>
              </a:extLst>
            </p:cNvPr>
            <p:cNvSpPr txBox="1"/>
            <p:nvPr/>
          </p:nvSpPr>
          <p:spPr>
            <a:xfrm>
              <a:off x="6376425" y="7961234"/>
              <a:ext cx="2393604" cy="4801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.  .  .  .  .  .  … </a:t>
              </a:r>
              <a:r>
                <a:rPr lang="de-DE" b="1" dirty="0">
                  <a:solidFill>
                    <a:schemeClr val="accent3"/>
                  </a:solidFill>
                </a:rPr>
                <a:t>1</a:t>
              </a:r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70334009-060F-4B5C-A952-6F29AFB2D521}"/>
                </a:ext>
              </a:extLst>
            </p:cNvPr>
            <p:cNvSpPr/>
            <p:nvPr/>
          </p:nvSpPr>
          <p:spPr>
            <a:xfrm>
              <a:off x="8414162" y="6093094"/>
              <a:ext cx="574482" cy="2836974"/>
            </a:xfrm>
            <a:prstGeom prst="arc">
              <a:avLst>
                <a:gd name="adj1" fmla="val 16271353"/>
                <a:gd name="adj2" fmla="val 5365636"/>
              </a:avLst>
            </a:prstGeom>
            <a:ln w="28575">
              <a:solidFill>
                <a:srgbClr val="00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DEA8DDF-1A3E-45F6-B373-D93074463C74}"/>
                    </a:ext>
                  </a:extLst>
                </p:cNvPr>
                <p:cNvSpPr txBox="1"/>
                <p:nvPr/>
              </p:nvSpPr>
              <p:spPr>
                <a:xfrm>
                  <a:off x="5393493" y="7218119"/>
                  <a:ext cx="697627" cy="4801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a14:m>
                  <a:r>
                    <a:rPr lang="de-DE" dirty="0"/>
                    <a:t> =</a:t>
                  </a:r>
                  <a:endParaRPr lang="fr-FR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DEA8DDF-1A3E-45F6-B373-D93074463C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3493" y="7218119"/>
                  <a:ext cx="697627" cy="480131"/>
                </a:xfrm>
                <a:prstGeom prst="rect">
                  <a:avLst/>
                </a:prstGeom>
                <a:blipFill>
                  <a:blip r:embed="rId3"/>
                  <a:stretch>
                    <a:fillRect t="-12658" r="-11304" b="-3038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746B2BC-0B1F-4131-B21B-A2278EF655AA}"/>
                </a:ext>
              </a:extLst>
            </p:cNvPr>
            <p:cNvSpPr txBox="1"/>
            <p:nvPr/>
          </p:nvSpPr>
          <p:spPr>
            <a:xfrm>
              <a:off x="6376425" y="8417710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chemeClr val="accent5"/>
                  </a:solidFill>
                </a:rPr>
                <a:t>1</a:t>
              </a:r>
              <a:r>
                <a:rPr lang="de-DE" b="1" dirty="0"/>
                <a:t> 0 0 0 0 0 … 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3C6DD48-EADB-4058-B348-BDEE103F566D}"/>
                </a:ext>
              </a:extLst>
            </p:cNvPr>
            <p:cNvSpPr txBox="1"/>
            <p:nvPr/>
          </p:nvSpPr>
          <p:spPr>
            <a:xfrm>
              <a:off x="6367579" y="7552657"/>
              <a:ext cx="2483372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.  .  .  .  .  .  … 0</a:t>
              </a:r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11A3229-130B-45EE-8177-36DA6030D3F7}"/>
              </a:ext>
            </a:extLst>
          </p:cNvPr>
          <p:cNvCxnSpPr>
            <a:cxnSpLocks/>
          </p:cNvCxnSpPr>
          <p:nvPr/>
        </p:nvCxnSpPr>
        <p:spPr>
          <a:xfrm>
            <a:off x="7690669" y="4870001"/>
            <a:ext cx="281646" cy="0"/>
          </a:xfrm>
          <a:prstGeom prst="straightConnector1">
            <a:avLst/>
          </a:prstGeom>
          <a:ln w="28575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0CFC404-E854-4619-B098-E787825729A3}"/>
              </a:ext>
            </a:extLst>
          </p:cNvPr>
          <p:cNvCxnSpPr>
            <a:cxnSpLocks/>
          </p:cNvCxnSpPr>
          <p:nvPr/>
        </p:nvCxnSpPr>
        <p:spPr>
          <a:xfrm>
            <a:off x="7972315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A90F73F-6EDC-438A-86D8-CF7446CFEC31}"/>
              </a:ext>
            </a:extLst>
          </p:cNvPr>
          <p:cNvCxnSpPr>
            <a:cxnSpLocks/>
          </p:cNvCxnSpPr>
          <p:nvPr/>
        </p:nvCxnSpPr>
        <p:spPr>
          <a:xfrm>
            <a:off x="8233594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03B1C74-F5EC-4FAA-8CBC-0809B083C7BE}"/>
              </a:ext>
            </a:extLst>
          </p:cNvPr>
          <p:cNvCxnSpPr>
            <a:cxnSpLocks/>
          </p:cNvCxnSpPr>
          <p:nvPr/>
        </p:nvCxnSpPr>
        <p:spPr>
          <a:xfrm>
            <a:off x="8481244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918D7D9-8BD1-4298-9D45-74FA3A909FF8}"/>
              </a:ext>
            </a:extLst>
          </p:cNvPr>
          <p:cNvCxnSpPr>
            <a:cxnSpLocks/>
          </p:cNvCxnSpPr>
          <p:nvPr/>
        </p:nvCxnSpPr>
        <p:spPr>
          <a:xfrm>
            <a:off x="8738419" y="486874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C322A4F-932F-41B3-9762-7DE95730BDC3}"/>
              </a:ext>
            </a:extLst>
          </p:cNvPr>
          <p:cNvCxnSpPr>
            <a:cxnSpLocks/>
          </p:cNvCxnSpPr>
          <p:nvPr/>
        </p:nvCxnSpPr>
        <p:spPr>
          <a:xfrm>
            <a:off x="8995594" y="486874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E1367A0-755C-4D92-B1C1-5E9DD8E07A5B}"/>
              </a:ext>
            </a:extLst>
          </p:cNvPr>
          <p:cNvCxnSpPr>
            <a:cxnSpLocks/>
          </p:cNvCxnSpPr>
          <p:nvPr/>
        </p:nvCxnSpPr>
        <p:spPr>
          <a:xfrm>
            <a:off x="9271819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7727812-C5DF-486D-8D7E-72413A180EAA}"/>
              </a:ext>
            </a:extLst>
          </p:cNvPr>
          <p:cNvCxnSpPr>
            <a:cxnSpLocks/>
          </p:cNvCxnSpPr>
          <p:nvPr/>
        </p:nvCxnSpPr>
        <p:spPr>
          <a:xfrm>
            <a:off x="9574567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A9B5D6-CAA3-4E29-B22B-55B9C3F8E680}"/>
              </a:ext>
            </a:extLst>
          </p:cNvPr>
          <p:cNvCxnSpPr>
            <a:cxnSpLocks/>
          </p:cNvCxnSpPr>
          <p:nvPr/>
        </p:nvCxnSpPr>
        <p:spPr>
          <a:xfrm>
            <a:off x="9839215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6603D05-6275-4227-9602-2E188196AD31}"/>
              </a:ext>
            </a:extLst>
          </p:cNvPr>
          <p:cNvCxnSpPr>
            <a:cxnSpLocks/>
          </p:cNvCxnSpPr>
          <p:nvPr/>
        </p:nvCxnSpPr>
        <p:spPr>
          <a:xfrm>
            <a:off x="10120861" y="4872699"/>
            <a:ext cx="281646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FFB514B-211E-49D8-85E1-BA900A74668F}"/>
              </a:ext>
            </a:extLst>
          </p:cNvPr>
          <p:cNvCxnSpPr>
            <a:cxnSpLocks/>
          </p:cNvCxnSpPr>
          <p:nvPr/>
        </p:nvCxnSpPr>
        <p:spPr>
          <a:xfrm>
            <a:off x="10948219" y="4872699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C6F19AE-7939-4283-98B7-1951008075DC}"/>
              </a:ext>
            </a:extLst>
          </p:cNvPr>
          <p:cNvCxnSpPr>
            <a:cxnSpLocks/>
          </p:cNvCxnSpPr>
          <p:nvPr/>
        </p:nvCxnSpPr>
        <p:spPr>
          <a:xfrm>
            <a:off x="11229865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2B4AE7-0F87-4008-90D0-CECF3BAF8204}"/>
              </a:ext>
            </a:extLst>
          </p:cNvPr>
          <p:cNvSpPr txBox="1"/>
          <p:nvPr/>
        </p:nvSpPr>
        <p:spPr>
          <a:xfrm>
            <a:off x="805536" y="7741920"/>
            <a:ext cx="18473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E6FC4BB-2A48-4EEB-838D-DF536352A7E1}"/>
              </a:ext>
            </a:extLst>
          </p:cNvPr>
          <p:cNvCxnSpPr>
            <a:cxnSpLocks/>
          </p:cNvCxnSpPr>
          <p:nvPr/>
        </p:nvCxnSpPr>
        <p:spPr>
          <a:xfrm>
            <a:off x="10691044" y="4872699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E99FBBF-A7AD-4BDE-9DE2-DE9F1C93A6F1}"/>
              </a:ext>
            </a:extLst>
          </p:cNvPr>
          <p:cNvCxnSpPr>
            <a:cxnSpLocks/>
          </p:cNvCxnSpPr>
          <p:nvPr/>
        </p:nvCxnSpPr>
        <p:spPr>
          <a:xfrm>
            <a:off x="10402507" y="4870001"/>
            <a:ext cx="281646" cy="0"/>
          </a:xfrm>
          <a:prstGeom prst="straightConnector1">
            <a:avLst/>
          </a:prstGeom>
          <a:ln w="57150">
            <a:solidFill>
              <a:srgbClr val="F082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1597286-613A-4053-BF52-7F600007C3DA}"/>
              </a:ext>
            </a:extLst>
          </p:cNvPr>
          <p:cNvCxnSpPr>
            <a:stCxn id="7" idx="4"/>
            <a:endCxn id="10" idx="4"/>
          </p:cNvCxnSpPr>
          <p:nvPr/>
        </p:nvCxnSpPr>
        <p:spPr>
          <a:xfrm rot="5400000">
            <a:off x="3736926" y="2395384"/>
            <a:ext cx="12700" cy="6109884"/>
          </a:xfrm>
          <a:prstGeom prst="curvedConnector3">
            <a:avLst>
              <a:gd name="adj1" fmla="val 9600000"/>
            </a:avLst>
          </a:prstGeom>
          <a:ln w="57150">
            <a:solidFill>
              <a:srgbClr val="F082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164AA64-5508-4FBF-A90C-E4F3A3E9E8F8}"/>
              </a:ext>
            </a:extLst>
          </p:cNvPr>
          <p:cNvSpPr/>
          <p:nvPr/>
        </p:nvSpPr>
        <p:spPr>
          <a:xfrm>
            <a:off x="1686557" y="5090326"/>
            <a:ext cx="360000" cy="360000"/>
          </a:xfrm>
          <a:prstGeom prst="ellipse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fr-FR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B9D831-9F39-48BF-830F-C210BDCDCDA1}"/>
              </a:ext>
            </a:extLst>
          </p:cNvPr>
          <p:cNvSpPr/>
          <p:nvPr/>
        </p:nvSpPr>
        <p:spPr>
          <a:xfrm>
            <a:off x="6611868" y="5090326"/>
            <a:ext cx="360000" cy="360000"/>
          </a:xfrm>
          <a:prstGeom prst="ellipse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</a:t>
            </a:r>
            <a:endParaRPr lang="fr-FR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83109F-BF15-4207-8438-5B5AD9DD5965}"/>
              </a:ext>
            </a:extLst>
          </p:cNvPr>
          <p:cNvSpPr/>
          <p:nvPr/>
        </p:nvSpPr>
        <p:spPr>
          <a:xfrm>
            <a:off x="501985" y="5090326"/>
            <a:ext cx="360000" cy="360000"/>
          </a:xfrm>
          <a:prstGeom prst="ellipse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  <a:endParaRPr lang="fr-FR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440F496-155A-43DE-B9CD-F3F69CFD73AE}"/>
              </a:ext>
            </a:extLst>
          </p:cNvPr>
          <p:cNvSpPr/>
          <p:nvPr/>
        </p:nvSpPr>
        <p:spPr>
          <a:xfrm>
            <a:off x="2871126" y="5090326"/>
            <a:ext cx="360000" cy="360000"/>
          </a:xfrm>
          <a:prstGeom prst="ellipse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fr-FR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A8FF52-DBE4-42E6-A31B-BCA4410E12CC}"/>
              </a:ext>
            </a:extLst>
          </p:cNvPr>
          <p:cNvCxnSpPr>
            <a:stCxn id="10" idx="6"/>
            <a:endCxn id="6" idx="2"/>
          </p:cNvCxnSpPr>
          <p:nvPr/>
        </p:nvCxnSpPr>
        <p:spPr>
          <a:xfrm>
            <a:off x="861984" y="5270326"/>
            <a:ext cx="824571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ED9FC1-232C-4F2E-BC3A-B0BD6C53B700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2046555" y="5270326"/>
            <a:ext cx="824571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53F4BF-55D6-464B-B40E-0DD2F315FF0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5595433" y="5270326"/>
            <a:ext cx="1016435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A71E6B-C0AC-4547-911C-7A8AED6D8429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231126" y="5270326"/>
            <a:ext cx="888071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6BDD8FD-E9CA-43B3-8C47-C73886C64148}"/>
              </a:ext>
            </a:extLst>
          </p:cNvPr>
          <p:cNvSpPr/>
          <p:nvPr/>
        </p:nvSpPr>
        <p:spPr>
          <a:xfrm>
            <a:off x="4119197" y="5090326"/>
            <a:ext cx="360000" cy="360000"/>
          </a:xfrm>
          <a:prstGeom prst="ellipse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fr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05631B-FDB2-4A61-9A68-DF70CB97C532}"/>
              </a:ext>
            </a:extLst>
          </p:cNvPr>
          <p:cNvSpPr txBox="1"/>
          <p:nvPr/>
        </p:nvSpPr>
        <p:spPr>
          <a:xfrm>
            <a:off x="4859079" y="4933039"/>
            <a:ext cx="55310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</a:t>
            </a:r>
            <a:endParaRPr lang="fr-FR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34A4A41-1D5E-4D2C-A185-0084EBEB1ACB}"/>
              </a:ext>
            </a:extLst>
          </p:cNvPr>
          <p:cNvCxnSpPr>
            <a:cxnSpLocks/>
          </p:cNvCxnSpPr>
          <p:nvPr/>
        </p:nvCxnSpPr>
        <p:spPr>
          <a:xfrm>
            <a:off x="7409023" y="4870001"/>
            <a:ext cx="281646" cy="0"/>
          </a:xfrm>
          <a:prstGeom prst="straightConnector1">
            <a:avLst/>
          </a:prstGeom>
          <a:ln w="57150">
            <a:solidFill>
              <a:srgbClr val="F082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58CAC1A-1ED8-40CD-A48A-881EAA45FEA7}"/>
              </a:ext>
            </a:extLst>
          </p:cNvPr>
          <p:cNvSpPr txBox="1"/>
          <p:nvPr/>
        </p:nvSpPr>
        <p:spPr>
          <a:xfrm>
            <a:off x="9020065" y="4994824"/>
            <a:ext cx="1503938" cy="400110"/>
          </a:xfrm>
          <a:prstGeom prst="rect">
            <a:avLst/>
          </a:prstGeom>
          <a:solidFill>
            <a:srgbClr val="FFFFFF"/>
          </a:solidFill>
          <a:ln w="28575">
            <a:solidFill>
              <a:srgbClr val="005C9C"/>
            </a:solidFill>
          </a:ln>
        </p:spPr>
        <p:txBody>
          <a:bodyPr wrap="none" rtlCol="0">
            <a:spAutoFit/>
          </a:bodyPr>
          <a:lstStyle/>
          <a:p>
            <a:r>
              <a:rPr lang="de-DE" sz="1800" dirty="0"/>
              <a:t>n</a:t>
            </a:r>
            <a:r>
              <a:rPr lang="fr-FR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800" b="0" i="0" dirty="0">
                <a:effectLst/>
                <a:latin typeface="arial" panose="020B0604020202020204" pitchFamily="34" charset="0"/>
              </a:rPr>
              <a:t>∈ </a:t>
            </a:r>
            <a:r>
              <a:rPr lang="fr-FR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ℕ, </a:t>
            </a:r>
            <a:r>
              <a:rPr lang="de-DE" sz="1800" dirty="0"/>
              <a:t> n ≤ N</a:t>
            </a:r>
            <a:endParaRPr lang="fr-FR" sz="1800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97D5F76-9A54-46C1-8750-48EC0044D6F6}"/>
              </a:ext>
            </a:extLst>
          </p:cNvPr>
          <p:cNvCxnSpPr/>
          <p:nvPr/>
        </p:nvCxnSpPr>
        <p:spPr>
          <a:xfrm flipV="1">
            <a:off x="7677040" y="3984436"/>
            <a:ext cx="0" cy="888263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AD13653-A558-4C3C-80B5-3EAD9D7A8CEB}"/>
              </a:ext>
            </a:extLst>
          </p:cNvPr>
          <p:cNvCxnSpPr>
            <a:cxnSpLocks/>
          </p:cNvCxnSpPr>
          <p:nvPr/>
        </p:nvCxnSpPr>
        <p:spPr>
          <a:xfrm flipV="1">
            <a:off x="1861214" y="4022062"/>
            <a:ext cx="0" cy="1068264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29C1844-3660-4079-B661-C540F052C5F9}"/>
              </a:ext>
            </a:extLst>
          </p:cNvPr>
          <p:cNvCxnSpPr>
            <a:cxnSpLocks/>
          </p:cNvCxnSpPr>
          <p:nvPr/>
        </p:nvCxnSpPr>
        <p:spPr>
          <a:xfrm flipV="1">
            <a:off x="3047775" y="3743024"/>
            <a:ext cx="0" cy="1355105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3B145C9-3CA2-4029-9C9F-E4B3DEF94BB4}"/>
              </a:ext>
            </a:extLst>
          </p:cNvPr>
          <p:cNvCxnSpPr>
            <a:cxnSpLocks/>
          </p:cNvCxnSpPr>
          <p:nvPr/>
        </p:nvCxnSpPr>
        <p:spPr>
          <a:xfrm flipV="1">
            <a:off x="4299197" y="3355051"/>
            <a:ext cx="0" cy="1743078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9EFF5BF-0265-45A8-8052-04193C7FB8AF}"/>
              </a:ext>
            </a:extLst>
          </p:cNvPr>
          <p:cNvCxnSpPr>
            <a:cxnSpLocks/>
          </p:cNvCxnSpPr>
          <p:nvPr/>
        </p:nvCxnSpPr>
        <p:spPr>
          <a:xfrm flipV="1">
            <a:off x="6798218" y="4022062"/>
            <a:ext cx="0" cy="1068264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796812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 - EMK">
  <a:themeElements>
    <a:clrScheme name="TUD a">
      <a:dk1>
        <a:srgbClr val="000000"/>
      </a:dk1>
      <a:lt1>
        <a:srgbClr val="FFFFFF"/>
      </a:lt1>
      <a:dk2>
        <a:srgbClr val="004E8A"/>
      </a:dk2>
      <a:lt2>
        <a:srgbClr val="E6001A"/>
      </a:lt2>
      <a:accent1>
        <a:srgbClr val="243572"/>
      </a:accent1>
      <a:accent2>
        <a:srgbClr val="009D81"/>
      </a:accent2>
      <a:accent3>
        <a:srgbClr val="7FAB16"/>
      </a:accent3>
      <a:accent4>
        <a:srgbClr val="FDCA00"/>
      </a:accent4>
      <a:accent5>
        <a:srgbClr val="EC6500"/>
      </a:accent5>
      <a:accent6>
        <a:srgbClr val="B90F22"/>
      </a:accent6>
      <a:hlink>
        <a:srgbClr val="0000FF"/>
      </a:hlink>
      <a:folHlink>
        <a:srgbClr val="800080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Vorlage - EMK.pptx" id="{4D76869D-944C-4F0F-8EFD-42CD9503ADA4}" vid="{16630AF7-B2FA-4E27-9332-4B1A2EFFDAE9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Vorlage - EMK</Template>
  <TotalTime>4070</TotalTime>
  <Words>2471</Words>
  <Application>Microsoft Office PowerPoint</Application>
  <PresentationFormat>A3 Paper (297x420 mm)</PresentationFormat>
  <Paragraphs>382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</vt:lpstr>
      <vt:lpstr>Arial(Body)</vt:lpstr>
      <vt:lpstr>Calibri</vt:lpstr>
      <vt:lpstr>Cambria Math</vt:lpstr>
      <vt:lpstr>Systemschrift Normal</vt:lpstr>
      <vt:lpstr>Wingdings</vt:lpstr>
      <vt:lpstr>Präsentation - EMK</vt:lpstr>
      <vt:lpstr>Agenda</vt:lpstr>
      <vt:lpstr>Shortcomings</vt:lpstr>
      <vt:lpstr>Recent Developments</vt:lpstr>
      <vt:lpstr>Recent Developments</vt:lpstr>
      <vt:lpstr>Graph Blind Source Separation What are Graphs?</vt:lpstr>
      <vt:lpstr>Graph Blind Source Separation What are Graphs?</vt:lpstr>
      <vt:lpstr>Graph Blind Source Separation What are Graphs?</vt:lpstr>
      <vt:lpstr>Graph Blind Source Separation Graph Signals</vt:lpstr>
      <vt:lpstr>Graph Blind Source Separation What are Graph Signals?</vt:lpstr>
      <vt:lpstr>Graph Blind Source Separation What are Graph Signals?</vt:lpstr>
      <vt:lpstr>Graph Blind Source Separation What are Graph Signals?</vt:lpstr>
      <vt:lpstr>Graph Blind Source Separation Graph Autocorrelation</vt:lpstr>
      <vt:lpstr>Graph Blind Source Seperation Graph Decorrelation</vt:lpstr>
      <vt:lpstr>Graph Blind Source Seperation Graph Decorrelation</vt:lpstr>
      <vt:lpstr>Graph Blind Source Seperation Composite Objective</vt:lpstr>
      <vt:lpstr>Literature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Bahnkantenregelung</dc:title>
  <dc:creator>yt.tyde@googlemail.com</dc:creator>
  <cp:lastModifiedBy>taulant Koka</cp:lastModifiedBy>
  <cp:revision>1266</cp:revision>
  <cp:lastPrinted>2016-08-30T11:31:30Z</cp:lastPrinted>
  <dcterms:created xsi:type="dcterms:W3CDTF">2014-10-29T08:05:14Z</dcterms:created>
  <dcterms:modified xsi:type="dcterms:W3CDTF">2021-02-17T21:10:13Z</dcterms:modified>
</cp:coreProperties>
</file>