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9" r:id="rId2"/>
    <p:sldId id="389" r:id="rId3"/>
    <p:sldId id="409" r:id="rId4"/>
    <p:sldId id="420" r:id="rId5"/>
    <p:sldId id="384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FFFF"/>
    <a:srgbClr val="005C9C"/>
    <a:srgbClr val="000000"/>
    <a:srgbClr val="78D900"/>
    <a:srgbClr val="024C88"/>
    <a:srgbClr val="00457F"/>
    <a:srgbClr val="4E8F00"/>
    <a:srgbClr val="283572"/>
    <a:srgbClr val="005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9" autoAdjust="0"/>
    <p:restoredTop sz="86378"/>
  </p:normalViewPr>
  <p:slideViewPr>
    <p:cSldViewPr snapToGrid="0" snapToObjects="1">
      <p:cViewPr varScale="1">
        <p:scale>
          <a:sx n="58" d="100"/>
          <a:sy n="58" d="100"/>
        </p:scale>
        <p:origin x="42" y="849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632" y="882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48.265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1,'1'0,"1"1,2 1,0 2,1 3,0 2,-1 1,1 1,-1 0,1 0,-1-1,-1 0,1 0,-2-2,-1-1,0-1,-1-1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5.6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42,'1'0,"1"-1,2-1,2-1,0-2,3 1,-1 0,1 0,0 0,-2 1,0-1,0 0,-2 2,0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5:57.9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142 124,'5'-2,"-1"1,0-1,0 0,0 0,0 0,0 0,-1-1,6-4,-1-1,-28 21,9-5,0 0,-1 0,1-2,-24 10,35-15,0-1,0 0,0 0,0 0,0 0,-1 0,1 1,0-1,0 0,0 0,-1 0,1 0,0 0,0 0,0 0,-1 0,1 0,0 0,0 0,0 0,-1 0,1 0,0 0,0 0,0 0,-1 0,1 0,0 0,0 0,0 0,-1-1,1 1,0 0,0 0,0 0,0 0,0 0,-1 0,1-1,0 1,0 0,0 0,0 0,0 0,0-1,0 1,-1 0,1 0,0 0,0-1,0 1,0 0,6-15,14-12,-6 13,1 2,0 0,1 0,24-12,-114 87,60-54,2-1,24-13,172-85,-225 114,14-6,-2-1,0-1,-1-2,-33 10,63-23,0-1,0 0,0 0,-1 1,1-1,0 0,-1 0,1 0,0 0,0 0,-1 1,1-1,0 0,-1 0,1 0,0 0,0 0,-1 0,1 0,0 0,-1 0,1 0,0 0,-1 0,1 0,0 0,-1-1,1 1,0 0,0 0,-1 0,1 0,0 0,0-1,-1 1,1 0,0 0,0-1,-1 1,1 0,0 0,0-1,0 1,-1-1,11-13,21-14,-21 21,1 0,-1 1,1 0,1 1,-1 0,1 1,21-5,-80 42,45-32,-20 11,-1 0,-46 15,69-27,0 0,0 0,0 0,0 1,0-1,0 0,0 0,0 0,-1 0,1 0,0 0,0 0,0 0,0 0,0 0,0 0,-1 0,1 0,0 0,0 0,0 0,0 0,0 0,0 0,-1 0,1 0,0 0,0 0,0 0,0 0,0 0,0 0,0 0,-1-1,1 1,0 0,0 0,0 0,0 0,0 0,0 0,0 0,0 0,0-1,0 1,0 0,0 0,-1 0,1 0,0 0,0 0,0 0,0-1,0 1,0 0,0 0,0 0,0 0,0 0,0 0,0-1,1 1,-1 0,0 0,0 0,8-13,14-12,-3 8,1 2,1 1,41-23,-105 79,11-16,-1-1,-69 39,103-68,13-11,20-16,-2 12,-18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1.6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479 297,'-1'13,"2"3,-1-16,1 0,-1-1,1 1,0 0,-1 0,1-1,-1 1,1 0,-1-1,1 1,-1-1,1 1,-1-1,1 1,-1-1,0 1,1-1,-1 1,0-1,1 0,-1 1,0-1,0 1,0-1,1 0,-1 0,59-115,-59 116,0-1,0 1,0 0,0-1,0 1,0 0,0-1,0 1,0 0,1 0,-1-1,0 1,0 0,0 0,1-1,-1 1,0 0,0 0,1-1,-1 1,0 0,0 0,1 0,-1 0,0 0,1-1,-1 1,0 0,0 0,1 0,-1 0,0 0,1 0,-1 0,1 0,1 12,-4 20,-4 3,-1 0,-2-1,-14 35,26-77,1 1,-1 0,1 0,1 1,-1-1,8-7,-16 37,-18 44,90-285,-84 313,11-74,-8 27,20-101,-6 42,6-32,-4 39,-1 26,-4 16,1-28,0 0,1 1,0-1,0 1,1-1,5 19,-3-30,3-10,2-12,6-40,-5 23,26-73,-25 97,-10 17,1-1,-1 0,0 0,0 0,1 0,-1 0,0 1,1-1,-1 0,0 0,0 1,1-1,-1 0,0 0,0 1,0-1,0 0,1 0,-1 1,0-1,0 0,0 1,0-1,0 0,0 1,0-1,0 0,0 1,0-1,0 1,2 37,-8 22,-2-1,-27 100,28-140,3-26,3-34,1 34,2-285,-5 270,3 22,0-1,0 1,-1 0,1 0,0 0,0 0,0 0,-1 0,1 0,0 0,0 0,0 0,0 0,-1 0,1 0,0 0,0 0,0 0,-1 0,1 0,0 0,0 1,0-1,0 0,-1 0,1 0,0 0,0 0,0 0,0 1,0-1,-1 0,1 0,0 0,0 0,0 0,0 1,0-1,0 0,0 0,0 0,0 1,0-1,0 0,-1 0,1 0,0 0,1 1,-17 42,12-32,-23 65,-4-1,-45 80,56-125,19-29,1-1,0 0,-1 1,1-1,0 0,0 1,-1-1,1 0,0 0,-1 0,1 1,-1-1,1 0,0 0,-1 0,1 0,-1 1,1-1,0 0,-1 0,1 0,-1 0,1 0,-1 0,1 0,-1 0,1-1,-1 0,0 1,1-1,-1 0,1 0,-1 0,1 1,0-1,-1 0,1 0,0 0,0 0,-1 0,1 1,0-1,0 0,0 0,0-1,1-265,3 128,-5 117,-2 37,0 9,-12 52,-3-1,-55 141,62-195,11-21,-1 0,1 0,0 0,0 0,-1 0,1 0,0-1,0 1,0 0,-1 0,1 0,0 0,0 0,-1 0,1 0,0 0,0-1,0 1,0 0,-1 0,1 0,0 0,0-1,0 1,0 0,0 0,-1 0,1-1,0 1,0 0,0 0,0 0,0-1,0 1,0 0,0 0,0-1,0 1,0 0,0 0,0 0,0-1,0 1,-1-46,1 37,2-95,-1-126,-4 217,-4 23,-9 35,12-33,-15 39,-2-1,-2 0,-3-2,-1-1,-43 56,69-102,0 0,1 0,-1 0,0 0,0 0,0 0,0 0,0 0,0-1,0 1,0 0,-1-1,-1 2,3-2,0 0,-1 0,1 0,0-1,-1 1,1 0,0 0,-1 0,1 0,0-1,0 1,-1 0,1 0,0 0,0-1,-1 1,1 0,0 0,0-1,0 1,0 0,-1 0,1-1,0 1,0 0,0-1,0 1,0 0,0-1,0 1,0 0,0-1,0 1,2-44,0 29,1-73,19-178,-18 243,-4 36,-4 36,-8 12,-2 0,-39 106,73-226,13-39,-27 84,1-2,0-1,1 2,1-1,18-25,-27 41,1-1,-1 1,0 0,0 0,0-1,0 1,1 0,-1 0,0-1,0 1,1 0,-1 0,0 0,1-1,-1 1,0 0,0 0,1 0,-1 0,0 0,1 0,-1 0,0-1,1 1,-1 0,0 0,1 0,-1 0,0 0,1 1,-1-1,0 0,1 0,-1 0,0 0,1 0,-1 0,0 1,0-1,1 0,-1 0,0 0,0 1,1-1,-1 0,0 0,0 0,1 1,-1-1,0 0,0 1,0-1,0 0,0 1,1-1,-1 0,0 1,0-1,0 0,0 0,0 1,0-1,0 0,0 1,0-1,0 0,0 1,-1-1,3 28,-2-27,-2 30,-10 51,2-18,37-124,-4-17,-3 11,37-84,-56 148,-1 0,1 1,-1-1,1 1,0-1,-1 1,1-1,0 1,0 0,0-1,0 1,1 0,-1 0,0 0,3-2,-3 3,-1 1,1-1,-1 1,1 0,-1-1,0 1,1 0,-1-1,0 1,1 0,-1-1,0 1,0 0,1 0,-1-1,0 1,0 0,0 0,0-1,0 1,0 0,-1 1,-4 60,-6 12,-38 128,52-252,-3 47,4-29,13-48,-33 129,-2 1,-3-2,-2-1,-1-1,-32 45,54-89,2-1,-1-1,1 1,0-1,0 1,-1-1,1 1,0-1,-1 1,1-1,-1 1,1-1,0 0,-1 1,1-1,-1 0,1 1,-1-1,1 0,-1 0,0 0,1 1,-1-1,1 0,-1 0,1 0,-1 0,-1 0,-1-2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03.4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43 63,'-2'7,"0"1,0 0,-1-1,0 1,0-1,-8 12,8-14,3-5,0 0,0 0,0 0,0 0,0 0,0 0,0 0,0-1,0 1,0 0,0 0,0 0,0 0,0 0,0 0,-1 0,1 0,0 0,0 0,0 0,0-1,0 1,0 0,0 0,0 0,-1 0,1 0,0 0,0 0,0 0,0 0,0 0,0 0,0 0,-1 0,1 0,0 0,0 0,0 0,0 0,0 0,0 0,0 0,0 1,-1-1,1 0,0 0,0 0,0 0,0 0,0 0,0 0,0 0,0 0,0 0,0 0,0 1,0-1,-1 0,1 0,0 0,0 0,0 0,0 0,0 0,0 1,0-1,-2-15,0-19,2 20,-1 16,-1 24,0-2,4-41,-1 1,0 0,2 0,0 1,7-24,-10 39,0-1,0 1,0 0,0 0,1 0,-1 0,0 0,0 0,0 0,0-1,0 1,0 0,0 0,0 0,0 0,0 0,1 0,-1 0,0 0,0 0,0 0,0 0,0-1,0 1,0 0,1 0,-1 0,0 0,0 0,0 0,0 0,0 0,0 0,1 0,-1 0,0 0,0 0,0 0,0 1,0-1,0 0,1 0,-1 0,0 0,0 0,0 0,0 0,0 0,0 0,0 0,8 10,7 17,-12-22,0 1,-1-1,1 0,0 0,0-1,0 1,6 6,-9-12,1 1,-1 0,1-1,-1 1,0-1,1 1,-1 0,0-1,0 1,1-1,-1 1,0-1,0 1,0-1,1 1,-1-1,0 1,0-1,0 0,0 1,0-1,0 1,0-1,0 1,0-1,-1 1,1-1,0 0,0-21,-1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2.4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3.48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22:56:14.2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FF89E-6E98-44FE-9350-B39EE48E6D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62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86529" y="920116"/>
            <a:ext cx="2622550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14.02.2021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‹Nr.›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image" Target="../media/image19.png"/><Relationship Id="rId17" Type="http://schemas.openxmlformats.org/officeDocument/2006/relationships/customXml" Target="../ink/ink7.xml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customXml" Target="../ink/ink3.xml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Overview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accent5"/>
                </a:solidFill>
              </a:rPr>
              <a:t>Graph Blind Source Separation</a:t>
            </a:r>
          </a:p>
          <a:p>
            <a:r>
              <a:rPr lang="de-DE" sz="2400" dirty="0">
                <a:solidFill>
                  <a:srgbClr val="BFBFBF"/>
                </a:solidFill>
              </a:rPr>
              <a:t>Graph Blind Source Separation </a:t>
            </a:r>
            <a:r>
              <a:rPr lang="de-DE" sz="2400" dirty="0" err="1">
                <a:solidFill>
                  <a:srgbClr val="BFBFBF"/>
                </a:solidFill>
              </a:rPr>
              <a:t>results</a:t>
            </a:r>
            <a:endParaRPr lang="de-DE" sz="2400" dirty="0">
              <a:solidFill>
                <a:srgbClr val="BFBFBF"/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Summary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BFBFBF"/>
                </a:solidFill>
              </a:rPr>
              <a:t>major</a:t>
            </a:r>
            <a:r>
              <a:rPr lang="de-DE" sz="2400" dirty="0">
                <a:solidFill>
                  <a:srgbClr val="BFBFBF"/>
                </a:solidFill>
              </a:rPr>
              <a:t> </a:t>
            </a:r>
            <a:r>
              <a:rPr lang="de-DE" sz="2400" dirty="0" err="1">
                <a:solidFill>
                  <a:srgbClr val="BFBFBF"/>
                </a:solidFill>
              </a:rPr>
              <a:t>outcomes</a:t>
            </a:r>
            <a:endParaRPr lang="de-DE" sz="2400" dirty="0">
              <a:solidFill>
                <a:srgbClr val="BFBFBF"/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Problems and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future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6EF4-86DA-4928-86A5-601AB79A09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1800" dirty="0"/>
                  <a:t>Analogy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discrete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signals</a:t>
                </a:r>
                <a:endParaRPr lang="de-DE" sz="1800" dirty="0"/>
              </a:p>
              <a:p>
                <a:r>
                  <a:rPr lang="de-DE" sz="1800" dirty="0" err="1"/>
                  <a:t>Simplest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case</a:t>
                </a:r>
                <a:r>
                  <a:rPr lang="de-DE" sz="1800" dirty="0"/>
                  <a:t>: </a:t>
                </a:r>
                <a:r>
                  <a:rPr lang="de-DE" sz="1800" dirty="0" err="1"/>
                  <a:t>Recursive</a:t>
                </a:r>
                <a:r>
                  <a:rPr lang="de-DE" sz="1800" dirty="0"/>
                  <a:t> Line Graph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sz="1800" b="0" dirty="0" err="1"/>
                  <a:t>We</a:t>
                </a:r>
                <a:r>
                  <a:rPr lang="de-DE" sz="1800" b="0" dirty="0"/>
                  <a:t> </a:t>
                </a:r>
                <a:r>
                  <a:rPr lang="de-DE" sz="1800" b="0" dirty="0" err="1"/>
                  <a:t>call</a:t>
                </a:r>
                <a:r>
                  <a:rPr lang="de-DE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800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800" dirty="0"/>
                  <a:t> a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-shift </a:t>
                </a:r>
                <a:r>
                  <a:rPr lang="de-DE" sz="1800" dirty="0" err="1"/>
                  <a:t>by</a:t>
                </a:r>
                <a:r>
                  <a:rPr lang="de-DE" sz="1800" dirty="0"/>
                  <a:t> k </a:t>
                </a:r>
              </a:p>
              <a:p>
                <a:pPr lvl="1"/>
                <a:r>
                  <a:rPr lang="de-DE" sz="1800" dirty="0" err="1"/>
                  <a:t>For</a:t>
                </a:r>
                <a:r>
                  <a:rPr lang="de-DE" sz="1800" dirty="0"/>
                  <a:t> Line Graph </a:t>
                </a:r>
                <a:r>
                  <a:rPr lang="fr-FR" sz="1800" b="0" i="0" dirty="0">
                    <a:effectLst/>
                    <a:latin typeface="arial" panose="020B0604020202020204" pitchFamily="34" charset="0"/>
                  </a:rPr>
                  <a:t>⇔</a:t>
                </a:r>
                <a:r>
                  <a:rPr lang="fr-FR" sz="1800" b="0" i="0" dirty="0">
                    <a:solidFill>
                      <a:srgbClr val="4D5156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de-DE" sz="1800" dirty="0"/>
                  <a:t>Shift </a:t>
                </a:r>
                <a:r>
                  <a:rPr lang="de-DE" sz="1800" dirty="0" err="1"/>
                  <a:t>operator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known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Digital Signal Processing</a:t>
                </a:r>
              </a:p>
              <a:p>
                <a:r>
                  <a:rPr lang="de-DE" sz="1800" dirty="0" err="1">
                    <a:solidFill>
                      <a:schemeClr val="accent5"/>
                    </a:solidFill>
                  </a:rPr>
                  <a:t>When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a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graph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-shift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is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applied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,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signal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will shift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along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every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connected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path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made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up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of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the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nearest</a:t>
                </a:r>
                <a:r>
                  <a:rPr lang="de-DE" sz="1800" b="1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b="1" dirty="0" err="1">
                    <a:solidFill>
                      <a:schemeClr val="accent5"/>
                    </a:solidFill>
                  </a:rPr>
                  <a:t>edges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.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138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C88C484-7134-48FC-8012-8615246D4854}"/>
              </a:ext>
            </a:extLst>
          </p:cNvPr>
          <p:cNvGrpSpPr/>
          <p:nvPr/>
        </p:nvGrpSpPr>
        <p:grpSpPr>
          <a:xfrm>
            <a:off x="504000" y="3346058"/>
            <a:ext cx="6469883" cy="2110618"/>
            <a:chOff x="445536" y="2929004"/>
            <a:chExt cx="6469883" cy="211061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67B638-80CA-4A1B-AEBD-803377CEB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2973" y="3605008"/>
              <a:ext cx="0" cy="1068267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DD5CF5-591D-41F9-B8EA-04C098BCB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7854" y="3318167"/>
              <a:ext cx="0" cy="1355105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B06DF6-DAF6-4351-AB6E-9690D2E16574}"/>
                </a:ext>
              </a:extLst>
            </p:cNvPr>
            <p:cNvCxnSpPr/>
            <p:nvPr/>
          </p:nvCxnSpPr>
          <p:spPr>
            <a:xfrm flipV="1">
              <a:off x="631885" y="3785009"/>
              <a:ext cx="0" cy="888263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DF151-CD64-4517-BEF5-B136E656F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9908" y="3605008"/>
              <a:ext cx="0" cy="1068264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41D7055-536E-49E3-B0F2-39A14A56F3E5}"/>
                </a:ext>
              </a:extLst>
            </p:cNvPr>
            <p:cNvGrpSpPr/>
            <p:nvPr/>
          </p:nvGrpSpPr>
          <p:grpSpPr>
            <a:xfrm>
              <a:off x="445536" y="4515985"/>
              <a:ext cx="6469883" cy="523637"/>
              <a:chOff x="671392" y="4596843"/>
              <a:chExt cx="6469883" cy="523637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5116009-EF9F-4CA8-92A2-FD7BC139C25C}"/>
                  </a:ext>
                </a:extLst>
              </p:cNvPr>
              <p:cNvSpPr/>
              <p:nvPr/>
            </p:nvSpPr>
            <p:spPr>
              <a:xfrm>
                <a:off x="1855964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1</a:t>
                </a:r>
                <a:endParaRPr lang="fr-FR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9C08984-76BC-49D2-B563-81A4E7D253F6}"/>
                  </a:ext>
                </a:extLst>
              </p:cNvPr>
              <p:cNvSpPr/>
              <p:nvPr/>
            </p:nvSpPr>
            <p:spPr>
              <a:xfrm>
                <a:off x="6781275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</a:t>
                </a:r>
                <a:endParaRPr lang="fr-FR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C3C5A1F-3E9C-46F2-98B9-012FE2315C29}"/>
                  </a:ext>
                </a:extLst>
              </p:cNvPr>
              <p:cNvSpPr/>
              <p:nvPr/>
            </p:nvSpPr>
            <p:spPr>
              <a:xfrm>
                <a:off x="671392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  <a:endParaRPr lang="fr-FR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3A56A8D-36D2-45B0-9FD8-05E6BC056126}"/>
                  </a:ext>
                </a:extLst>
              </p:cNvPr>
              <p:cNvSpPr/>
              <p:nvPr/>
            </p:nvSpPr>
            <p:spPr>
              <a:xfrm>
                <a:off x="3040533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2</a:t>
                </a:r>
                <a:endParaRPr lang="fr-FR" dirty="0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74579CC-4B18-4D85-A9B5-44E3E0B1B1B1}"/>
                  </a:ext>
                </a:extLst>
              </p:cNvPr>
              <p:cNvCxnSpPr>
                <a:stCxn id="77" idx="6"/>
                <a:endCxn id="75" idx="2"/>
              </p:cNvCxnSpPr>
              <p:nvPr/>
            </p:nvCxnSpPr>
            <p:spPr>
              <a:xfrm>
                <a:off x="1031391" y="4934130"/>
                <a:ext cx="824571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782957E-01B4-415E-9A56-459C21410D30}"/>
                  </a:ext>
                </a:extLst>
              </p:cNvPr>
              <p:cNvCxnSpPr>
                <a:cxnSpLocks/>
                <a:stCxn id="75" idx="6"/>
                <a:endCxn id="80" idx="2"/>
              </p:cNvCxnSpPr>
              <p:nvPr/>
            </p:nvCxnSpPr>
            <p:spPr>
              <a:xfrm>
                <a:off x="2215962" y="4934130"/>
                <a:ext cx="824571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D020F2B-FF36-4B75-80DD-32042A8EC092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5764840" y="4934130"/>
                <a:ext cx="1016435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7DC943C-4B4F-4565-88C7-DF7016320E4B}"/>
                  </a:ext>
                </a:extLst>
              </p:cNvPr>
              <p:cNvCxnSpPr>
                <a:cxnSpLocks/>
                <a:stCxn id="80" idx="6"/>
              </p:cNvCxnSpPr>
              <p:nvPr/>
            </p:nvCxnSpPr>
            <p:spPr>
              <a:xfrm>
                <a:off x="3400533" y="4934130"/>
                <a:ext cx="888071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F4D28C5-CEA0-4113-BB21-245FBE0A779B}"/>
                  </a:ext>
                </a:extLst>
              </p:cNvPr>
              <p:cNvSpPr/>
              <p:nvPr/>
            </p:nvSpPr>
            <p:spPr>
              <a:xfrm>
                <a:off x="4288604" y="4754130"/>
                <a:ext cx="360000" cy="360000"/>
              </a:xfrm>
              <a:prstGeom prst="ellipse">
                <a:avLst/>
              </a:prstGeom>
              <a:solidFill>
                <a:srgbClr val="005C9C"/>
              </a:solidFill>
              <a:ln>
                <a:solidFill>
                  <a:srgbClr val="005C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3</a:t>
                </a:r>
                <a:endParaRPr lang="fr-FR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2AFB62-02FF-4137-AFCF-BDA345E3203E}"/>
                  </a:ext>
                </a:extLst>
              </p:cNvPr>
              <p:cNvSpPr txBox="1"/>
              <p:nvPr/>
            </p:nvSpPr>
            <p:spPr>
              <a:xfrm>
                <a:off x="5028486" y="4596843"/>
                <a:ext cx="553106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fr-FR" dirty="0"/>
              </a:p>
            </p:txBody>
          </p:sp>
          <p:cxnSp>
            <p:nvCxnSpPr>
              <p:cNvPr id="88" name="Connector: Curved 87">
                <a:extLst>
                  <a:ext uri="{FF2B5EF4-FFF2-40B4-BE49-F238E27FC236}">
                    <a16:creationId xmlns:a16="http://schemas.microsoft.com/office/drawing/2014/main" id="{90904649-A073-4D6D-A8A9-9CD3D7317ADD}"/>
                  </a:ext>
                </a:extLst>
              </p:cNvPr>
              <p:cNvCxnSpPr>
                <a:stCxn id="76" idx="4"/>
                <a:endCxn id="77" idx="4"/>
              </p:cNvCxnSpPr>
              <p:nvPr/>
            </p:nvCxnSpPr>
            <p:spPr>
              <a:xfrm rot="5400000">
                <a:off x="3906333" y="2059188"/>
                <a:ext cx="12700" cy="6109884"/>
              </a:xfrm>
              <a:prstGeom prst="curvedConnector3">
                <a:avLst>
                  <a:gd name="adj1" fmla="val 9600000"/>
                </a:avLst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B7C9782-82EE-496A-89F2-A10F9DDC3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525" y="2929004"/>
              <a:ext cx="0" cy="1743078"/>
            </a:xfrm>
            <a:prstGeom prst="line">
              <a:avLst/>
            </a:prstGeom>
            <a:ln w="28575">
              <a:solidFill>
                <a:schemeClr val="accent5"/>
              </a:solidFill>
              <a:prstDash val="solid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CDFB68-03C9-4424-B34B-64CBE84C5A34}"/>
              </a:ext>
            </a:extLst>
          </p:cNvPr>
          <p:cNvCxnSpPr>
            <a:cxnSpLocks/>
          </p:cNvCxnSpPr>
          <p:nvPr/>
        </p:nvCxnSpPr>
        <p:spPr>
          <a:xfrm flipV="1">
            <a:off x="11229865" y="3517597"/>
            <a:ext cx="0" cy="135240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D98DF6-E7E2-479F-B160-EABDFB27652D}"/>
              </a:ext>
            </a:extLst>
          </p:cNvPr>
          <p:cNvCxnSpPr>
            <a:cxnSpLocks/>
          </p:cNvCxnSpPr>
          <p:nvPr/>
        </p:nvCxnSpPr>
        <p:spPr>
          <a:xfrm flipV="1">
            <a:off x="10972690" y="3804434"/>
            <a:ext cx="0" cy="10655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E370FB-A5A3-4169-9BF4-0553C9B95F44}"/>
              </a:ext>
            </a:extLst>
          </p:cNvPr>
          <p:cNvCxnSpPr/>
          <p:nvPr/>
        </p:nvCxnSpPr>
        <p:spPr>
          <a:xfrm flipV="1">
            <a:off x="10696465" y="3981734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3652536-F9A8-443B-A73E-56A1401F2037}"/>
              </a:ext>
            </a:extLst>
          </p:cNvPr>
          <p:cNvCxnSpPr>
            <a:cxnSpLocks/>
          </p:cNvCxnSpPr>
          <p:nvPr/>
        </p:nvCxnSpPr>
        <p:spPr>
          <a:xfrm flipV="1">
            <a:off x="10697625" y="3804434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84CDA1C-1838-436C-88AC-1E53DDBF536F}"/>
              </a:ext>
            </a:extLst>
          </p:cNvPr>
          <p:cNvCxnSpPr/>
          <p:nvPr/>
        </p:nvCxnSpPr>
        <p:spPr>
          <a:xfrm flipV="1">
            <a:off x="7677040" y="3984439"/>
            <a:ext cx="0" cy="88826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B9E9120-81F8-4FE3-8164-AF667A02DD53}"/>
              </a:ext>
            </a:extLst>
          </p:cNvPr>
          <p:cNvCxnSpPr>
            <a:cxnSpLocks/>
          </p:cNvCxnSpPr>
          <p:nvPr/>
        </p:nvCxnSpPr>
        <p:spPr>
          <a:xfrm flipV="1">
            <a:off x="10972690" y="3984439"/>
            <a:ext cx="0" cy="868834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86DC176-6740-4353-B3CD-5A5D3E1155B8}"/>
              </a:ext>
            </a:extLst>
          </p:cNvPr>
          <p:cNvCxnSpPr>
            <a:cxnSpLocks/>
          </p:cNvCxnSpPr>
          <p:nvPr/>
        </p:nvCxnSpPr>
        <p:spPr>
          <a:xfrm flipV="1">
            <a:off x="11239978" y="3804434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 Signals?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C8A603-1925-48E9-80C6-1832323171A0}"/>
              </a:ext>
            </a:extLst>
          </p:cNvPr>
          <p:cNvCxnSpPr>
            <a:cxnSpLocks/>
          </p:cNvCxnSpPr>
          <p:nvPr/>
        </p:nvCxnSpPr>
        <p:spPr>
          <a:xfrm flipV="1">
            <a:off x="9277240" y="2377150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E93F3E-F0E8-4938-97FF-4FE2A931D753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7CC72-5F20-4B2C-86E6-DDA5FE55BBD7}"/>
              </a:ext>
            </a:extLst>
          </p:cNvPr>
          <p:cNvCxnSpPr>
            <a:cxnSpLocks/>
          </p:cNvCxnSpPr>
          <p:nvPr/>
        </p:nvCxnSpPr>
        <p:spPr>
          <a:xfrm flipV="1">
            <a:off x="7972315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1F1461-5143-4674-B9E8-AA88433377B7}"/>
              </a:ext>
            </a:extLst>
          </p:cNvPr>
          <p:cNvCxnSpPr>
            <a:cxnSpLocks/>
          </p:cNvCxnSpPr>
          <p:nvPr/>
        </p:nvCxnSpPr>
        <p:spPr>
          <a:xfrm flipV="1">
            <a:off x="8239015" y="3514896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AE950C-2098-45E6-8D44-76F2BA5BD5C4}"/>
              </a:ext>
            </a:extLst>
          </p:cNvPr>
          <p:cNvCxnSpPr>
            <a:cxnSpLocks/>
          </p:cNvCxnSpPr>
          <p:nvPr/>
        </p:nvCxnSpPr>
        <p:spPr>
          <a:xfrm flipV="1">
            <a:off x="8515240" y="3126921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8737EE-67A4-4C87-B5B2-9A94C7BAEB9B}"/>
              </a:ext>
            </a:extLst>
          </p:cNvPr>
          <p:cNvCxnSpPr>
            <a:cxnSpLocks/>
          </p:cNvCxnSpPr>
          <p:nvPr/>
        </p:nvCxnSpPr>
        <p:spPr>
          <a:xfrm flipV="1">
            <a:off x="8762890" y="2698296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4867D8-0F51-474B-B43F-16A96F1EC193}"/>
              </a:ext>
            </a:extLst>
          </p:cNvPr>
          <p:cNvCxnSpPr>
            <a:cxnSpLocks/>
          </p:cNvCxnSpPr>
          <p:nvPr/>
        </p:nvCxnSpPr>
        <p:spPr>
          <a:xfrm flipV="1">
            <a:off x="9020065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FE2E5B-84CF-497E-B337-135270E773BB}"/>
              </a:ext>
            </a:extLst>
          </p:cNvPr>
          <p:cNvCxnSpPr>
            <a:cxnSpLocks/>
          </p:cNvCxnSpPr>
          <p:nvPr/>
        </p:nvCxnSpPr>
        <p:spPr>
          <a:xfrm flipV="1">
            <a:off x="9553465" y="2698296"/>
            <a:ext cx="0" cy="217170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EFA64F-6C06-4564-BAEE-F2991ED2B2AB}"/>
              </a:ext>
            </a:extLst>
          </p:cNvPr>
          <p:cNvCxnSpPr>
            <a:cxnSpLocks/>
          </p:cNvCxnSpPr>
          <p:nvPr/>
        </p:nvCxnSpPr>
        <p:spPr>
          <a:xfrm flipV="1">
            <a:off x="9839215" y="3126921"/>
            <a:ext cx="0" cy="1743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588C2F-E491-4694-B82D-2C549958DE5A}"/>
              </a:ext>
            </a:extLst>
          </p:cNvPr>
          <p:cNvCxnSpPr>
            <a:cxnSpLocks/>
          </p:cNvCxnSpPr>
          <p:nvPr/>
        </p:nvCxnSpPr>
        <p:spPr>
          <a:xfrm flipV="1">
            <a:off x="10124965" y="3507921"/>
            <a:ext cx="0" cy="1362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FBC1AB-9E26-473B-95BF-8527287DC5E1}"/>
              </a:ext>
            </a:extLst>
          </p:cNvPr>
          <p:cNvCxnSpPr>
            <a:cxnSpLocks/>
          </p:cNvCxnSpPr>
          <p:nvPr/>
        </p:nvCxnSpPr>
        <p:spPr>
          <a:xfrm flipV="1">
            <a:off x="10420240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528D3F-E988-424F-B006-FA5D099BDFE8}"/>
              </a:ext>
            </a:extLst>
          </p:cNvPr>
          <p:cNvCxnSpPr/>
          <p:nvPr/>
        </p:nvCxnSpPr>
        <p:spPr>
          <a:xfrm flipV="1">
            <a:off x="7677040" y="3981732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78A883-FE91-43AA-B54A-BDE7E0EE8103}"/>
              </a:ext>
            </a:extLst>
          </p:cNvPr>
          <p:cNvCxnSpPr>
            <a:cxnSpLocks/>
          </p:cNvCxnSpPr>
          <p:nvPr/>
        </p:nvCxnSpPr>
        <p:spPr>
          <a:xfrm flipV="1">
            <a:off x="8245596" y="3804434"/>
            <a:ext cx="0" cy="1068264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C3EFEA-18BA-4724-976F-E894A158D7E2}"/>
              </a:ext>
            </a:extLst>
          </p:cNvPr>
          <p:cNvCxnSpPr>
            <a:cxnSpLocks/>
          </p:cNvCxnSpPr>
          <p:nvPr/>
        </p:nvCxnSpPr>
        <p:spPr>
          <a:xfrm flipV="1">
            <a:off x="8519575" y="3517597"/>
            <a:ext cx="0" cy="1355105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8E49D3-F2F1-4E04-8B99-7289F01C2FCA}"/>
              </a:ext>
            </a:extLst>
          </p:cNvPr>
          <p:cNvCxnSpPr>
            <a:cxnSpLocks/>
          </p:cNvCxnSpPr>
          <p:nvPr/>
        </p:nvCxnSpPr>
        <p:spPr>
          <a:xfrm flipV="1">
            <a:off x="8768805" y="3125662"/>
            <a:ext cx="0" cy="1743078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E8C67E-A6A1-4E3E-969C-8C7D415F6179}"/>
              </a:ext>
            </a:extLst>
          </p:cNvPr>
          <p:cNvCxnSpPr>
            <a:cxnSpLocks/>
          </p:cNvCxnSpPr>
          <p:nvPr/>
        </p:nvCxnSpPr>
        <p:spPr>
          <a:xfrm flipV="1">
            <a:off x="9029843" y="2700997"/>
            <a:ext cx="0" cy="2171705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A151C14-AD53-428F-83E5-80F48901DA31}"/>
              </a:ext>
            </a:extLst>
          </p:cNvPr>
          <p:cNvCxnSpPr/>
          <p:nvPr/>
        </p:nvCxnSpPr>
        <p:spPr>
          <a:xfrm flipV="1">
            <a:off x="7966600" y="3984433"/>
            <a:ext cx="0" cy="888263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1EFC5A-C985-43A6-A493-CC4494950847}"/>
              </a:ext>
            </a:extLst>
          </p:cNvPr>
          <p:cNvCxnSpPr>
            <a:cxnSpLocks/>
          </p:cNvCxnSpPr>
          <p:nvPr/>
        </p:nvCxnSpPr>
        <p:spPr>
          <a:xfrm flipV="1">
            <a:off x="9271819" y="2377147"/>
            <a:ext cx="0" cy="2495552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2064B8A-D3F9-4494-88C6-5B80896C55B4}"/>
              </a:ext>
            </a:extLst>
          </p:cNvPr>
          <p:cNvCxnSpPr>
            <a:cxnSpLocks/>
          </p:cNvCxnSpPr>
          <p:nvPr/>
        </p:nvCxnSpPr>
        <p:spPr>
          <a:xfrm flipV="1">
            <a:off x="9553465" y="2377147"/>
            <a:ext cx="0" cy="2495552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AE1F8F-F869-42EF-853B-BE79F060AA6F}"/>
              </a:ext>
            </a:extLst>
          </p:cNvPr>
          <p:cNvCxnSpPr>
            <a:cxnSpLocks/>
          </p:cNvCxnSpPr>
          <p:nvPr/>
        </p:nvCxnSpPr>
        <p:spPr>
          <a:xfrm flipV="1">
            <a:off x="9837200" y="2700997"/>
            <a:ext cx="0" cy="2171702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DA2E18-9DCE-4F7F-B5FD-61D0C8D97819}"/>
              </a:ext>
            </a:extLst>
          </p:cNvPr>
          <p:cNvCxnSpPr>
            <a:cxnSpLocks/>
          </p:cNvCxnSpPr>
          <p:nvPr/>
        </p:nvCxnSpPr>
        <p:spPr>
          <a:xfrm flipV="1">
            <a:off x="10128775" y="3129622"/>
            <a:ext cx="0" cy="1743077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882843-C5F7-4E36-8522-BBDC99A797CB}"/>
              </a:ext>
            </a:extLst>
          </p:cNvPr>
          <p:cNvCxnSpPr>
            <a:cxnSpLocks/>
          </p:cNvCxnSpPr>
          <p:nvPr/>
        </p:nvCxnSpPr>
        <p:spPr>
          <a:xfrm flipV="1">
            <a:off x="10414525" y="3510622"/>
            <a:ext cx="0" cy="1362077"/>
          </a:xfrm>
          <a:prstGeom prst="line">
            <a:avLst/>
          </a:prstGeom>
          <a:ln w="28575">
            <a:solidFill>
              <a:schemeClr val="accent5"/>
            </a:solidFill>
            <a:prstDash val="dash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CB0B75-DE94-4CE1-A656-E57C7680588E}"/>
              </a:ext>
            </a:extLst>
          </p:cNvPr>
          <p:cNvSpPr txBox="1"/>
          <p:nvPr/>
        </p:nvSpPr>
        <p:spPr>
          <a:xfrm>
            <a:off x="8680939" y="3646785"/>
            <a:ext cx="1577676" cy="480131"/>
          </a:xfrm>
          <a:prstGeom prst="rect">
            <a:avLst/>
          </a:prstGeom>
          <a:solidFill>
            <a:schemeClr val="bg1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 = 1 shift</a:t>
            </a:r>
            <a:endParaRPr lang="fr-FR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9A64671-B32B-47F5-9FAD-5B0A9C0F61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F98AE28-6AE4-4EB5-8147-DFEC00FBB530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90252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2000" b="1" dirty="0" err="1">
                    <a:latin typeface="+mj-lt"/>
                  </a:rPr>
                  <a:t>Using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the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introduced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solidFill>
                      <a:schemeClr val="accent5"/>
                    </a:solidFill>
                    <a:latin typeface="+mj-lt"/>
                  </a:rPr>
                  <a:t>graph</a:t>
                </a:r>
                <a:r>
                  <a:rPr lang="de-DE" sz="2000" b="1" dirty="0">
                    <a:solidFill>
                      <a:schemeClr val="accent5"/>
                    </a:solidFill>
                    <a:latin typeface="+mj-lt"/>
                  </a:rPr>
                  <a:t>-shift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we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define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the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graph-autocorrelation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matrix</a:t>
                </a:r>
                <a:r>
                  <a:rPr lang="de-DE" sz="2000" b="1" dirty="0">
                    <a:latin typeface="+mj-lt"/>
                  </a:rPr>
                  <a:t> analog </a:t>
                </a:r>
                <a:r>
                  <a:rPr lang="de-DE" sz="2000" b="1" dirty="0" err="1">
                    <a:latin typeface="+mj-lt"/>
                  </a:rPr>
                  <a:t>to</a:t>
                </a:r>
                <a:r>
                  <a:rPr lang="de-DE" sz="2000" b="1" dirty="0">
                    <a:latin typeface="+mj-lt"/>
                  </a:rPr>
                  <a:t> </a:t>
                </a:r>
                <a:r>
                  <a:rPr lang="de-DE" sz="2000" b="1" dirty="0" err="1">
                    <a:latin typeface="+mj-lt"/>
                  </a:rPr>
                  <a:t>the</a:t>
                </a:r>
                <a:r>
                  <a:rPr lang="de-DE" sz="2000" b="1" dirty="0">
                    <a:latin typeface="+mj-lt"/>
                  </a:rPr>
                  <a:t> sample </a:t>
                </a:r>
                <a:r>
                  <a:rPr lang="de-DE" sz="2000" b="1" dirty="0" err="1">
                    <a:latin typeface="+mj-lt"/>
                  </a:rPr>
                  <a:t>autocorrelation</a:t>
                </a:r>
                <a:r>
                  <a:rPr lang="de-DE" sz="2000" b="1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de-DE" sz="2000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p>
                    </m:sSubSup>
                    <m:box>
                      <m:box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20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de-DE" sz="2000" dirty="0"/>
              </a:p>
              <a:p>
                <a:pPr marL="0" indent="0" algn="ctr"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2000" b="0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Graph</m:t>
                        </m:r>
                      </m:sup>
                    </m:sSubSup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box>
                      <m:box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2000" i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de-DE" sz="2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de-DE" sz="20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20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9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9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900" i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9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p>
                    </m:sSubSup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9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9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900" dirty="0"/>
                  <a:t> N dimensional </a:t>
                </a:r>
                <a:r>
                  <a:rPr lang="de-DE" sz="1900" dirty="0" err="1"/>
                  <a:t>square</a:t>
                </a:r>
                <a:r>
                  <a:rPr lang="de-DE" sz="1900" dirty="0"/>
                  <a:t> </a:t>
                </a:r>
                <a:r>
                  <a:rPr lang="de-DE" sz="1900" dirty="0" err="1"/>
                  <a:t>matrix</a:t>
                </a:r>
                <a:r>
                  <a:rPr lang="de-DE" sz="1900" dirty="0"/>
                  <a:t> </a:t>
                </a:r>
                <a:r>
                  <a:rPr lang="de-DE" sz="1900" dirty="0" err="1"/>
                  <a:t>of</a:t>
                </a:r>
                <a:r>
                  <a:rPr lang="de-DE" sz="1900" dirty="0"/>
                  <a:t> </a:t>
                </a:r>
                <a:r>
                  <a:rPr lang="de-DE" sz="1900" dirty="0">
                    <a:solidFill>
                      <a:schemeClr val="accent5"/>
                    </a:solidFill>
                  </a:rPr>
                  <a:t>sample </a:t>
                </a:r>
                <a:r>
                  <a:rPr lang="de-DE" sz="1900" dirty="0" err="1">
                    <a:solidFill>
                      <a:schemeClr val="accent5"/>
                    </a:solidFill>
                  </a:rPr>
                  <a:t>autocorrelation</a:t>
                </a:r>
                <a:endParaRPr lang="de-DE" sz="19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900" b="1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9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900">
                            <a:latin typeface="Cambria Math" panose="02040503050406030204" pitchFamily="18" charset="0"/>
                          </a:rPr>
                          <m:t>Graph</m:t>
                        </m:r>
                      </m:sup>
                    </m:sSubSup>
                    <m:d>
                      <m:dPr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19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de-DE" sz="19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9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9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90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9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9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de-DE" sz="1900" dirty="0"/>
                  <a:t> N dimensional </a:t>
                </a:r>
                <a:r>
                  <a:rPr lang="de-DE" sz="1900" dirty="0" err="1"/>
                  <a:t>square</a:t>
                </a:r>
                <a:r>
                  <a:rPr lang="de-DE" sz="1900" dirty="0"/>
                  <a:t> </a:t>
                </a:r>
                <a:r>
                  <a:rPr lang="de-DE" sz="1900" dirty="0" err="1"/>
                  <a:t>matrix</a:t>
                </a:r>
                <a:r>
                  <a:rPr lang="de-DE" sz="1900" dirty="0"/>
                  <a:t> </a:t>
                </a:r>
                <a:r>
                  <a:rPr lang="de-DE" sz="1900" dirty="0" err="1"/>
                  <a:t>of</a:t>
                </a:r>
                <a:r>
                  <a:rPr lang="de-DE" sz="1900" dirty="0"/>
                  <a:t> </a:t>
                </a:r>
                <a:r>
                  <a:rPr lang="de-DE" sz="1900" dirty="0" err="1">
                    <a:solidFill>
                      <a:schemeClr val="accent5"/>
                    </a:solidFill>
                  </a:rPr>
                  <a:t>graph-autocorrelation</a:t>
                </a:r>
                <a:r>
                  <a:rPr lang="de-DE" sz="1900" dirty="0"/>
                  <a:t> </a:t>
                </a:r>
                <a:r>
                  <a:rPr lang="de-DE" sz="1900" dirty="0" err="1"/>
                  <a:t>for</a:t>
                </a:r>
                <a:r>
                  <a:rPr lang="de-DE" sz="1900" dirty="0"/>
                  <a:t> k </a:t>
                </a:r>
                <a:r>
                  <a:rPr lang="de-DE" sz="1900" dirty="0" err="1"/>
                  <a:t>graph-shifts</a:t>
                </a:r>
                <a:endParaRPr lang="de-DE" sz="19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9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9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de-DE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9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900" b="0" i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900" dirty="0"/>
                  <a:t> k-</a:t>
                </a:r>
                <a:r>
                  <a:rPr lang="de-DE" sz="1900" dirty="0" err="1"/>
                  <a:t>th</a:t>
                </a:r>
                <a:r>
                  <a:rPr lang="de-DE" sz="1900" dirty="0"/>
                  <a:t> power </a:t>
                </a:r>
                <a:r>
                  <a:rPr lang="de-DE" sz="1900" dirty="0" err="1"/>
                  <a:t>of</a:t>
                </a:r>
                <a:r>
                  <a:rPr lang="de-DE" sz="1900" dirty="0"/>
                  <a:t> </a:t>
                </a:r>
                <a:r>
                  <a:rPr lang="de-DE" sz="1900" dirty="0" err="1"/>
                  <a:t>Adjacency</a:t>
                </a:r>
                <a:r>
                  <a:rPr lang="de-DE" sz="1900" dirty="0"/>
                  <a:t> </a:t>
                </a:r>
                <a:r>
                  <a:rPr lang="de-DE" sz="1900" dirty="0" err="1"/>
                  <a:t>matrix</a:t>
                </a:r>
                <a:r>
                  <a:rPr lang="de-DE" sz="1900" dirty="0"/>
                  <a:t> </a:t>
                </a:r>
                <a:r>
                  <a:rPr lang="de-DE" sz="1900" dirty="0" err="1"/>
                  <a:t>corresponding</a:t>
                </a:r>
                <a:r>
                  <a:rPr lang="de-DE" sz="1900" dirty="0"/>
                  <a:t> </a:t>
                </a:r>
                <a:r>
                  <a:rPr lang="de-DE" sz="1900" dirty="0" err="1"/>
                  <a:t>to</a:t>
                </a:r>
                <a:r>
                  <a:rPr lang="de-DE" sz="1900" dirty="0"/>
                  <a:t> </a:t>
                </a:r>
                <a:r>
                  <a:rPr lang="de-DE" sz="1900" dirty="0">
                    <a:solidFill>
                      <a:schemeClr val="accent5"/>
                    </a:solidFill>
                  </a:rPr>
                  <a:t>k </a:t>
                </a:r>
                <a:r>
                  <a:rPr lang="de-DE" sz="1900" dirty="0" err="1">
                    <a:solidFill>
                      <a:schemeClr val="accent5"/>
                    </a:solidFill>
                  </a:rPr>
                  <a:t>shifts</a:t>
                </a:r>
                <a:r>
                  <a:rPr lang="de-DE" sz="1900" dirty="0"/>
                  <a:t> </a:t>
                </a:r>
                <a:r>
                  <a:rPr lang="de-DE" sz="1900" dirty="0" err="1"/>
                  <a:t>along</a:t>
                </a:r>
                <a:r>
                  <a:rPr lang="de-DE" sz="1900" dirty="0"/>
                  <a:t> </a:t>
                </a:r>
                <a:r>
                  <a:rPr lang="de-DE" sz="1900" dirty="0" err="1"/>
                  <a:t>the</a:t>
                </a:r>
                <a:r>
                  <a:rPr lang="de-DE" sz="1900" dirty="0"/>
                  <a:t> </a:t>
                </a:r>
                <a:r>
                  <a:rPr lang="de-DE" sz="1900" dirty="0" err="1"/>
                  <a:t>graph</a:t>
                </a:r>
                <a:endParaRPr lang="de-DE" sz="19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de-DE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900"/>
                          <m:t>ℝ</m:t>
                        </m:r>
                      </m:e>
                      <m:sup>
                        <m:r>
                          <a:rPr lang="de-DE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9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de-DE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sz="1900" dirty="0"/>
                  <a:t> </a:t>
                </a:r>
                <a:r>
                  <a:rPr lang="de-DE" sz="1900" dirty="0">
                    <a:solidFill>
                      <a:schemeClr val="accent5"/>
                    </a:solidFill>
                  </a:rPr>
                  <a:t>D </a:t>
                </a:r>
                <a:r>
                  <a:rPr lang="de-DE" sz="1900" dirty="0" err="1">
                    <a:solidFill>
                      <a:schemeClr val="accent5"/>
                    </a:solidFill>
                  </a:rPr>
                  <a:t>signals</a:t>
                </a:r>
                <a:r>
                  <a:rPr lang="de-DE" sz="19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900" dirty="0" err="1"/>
                  <a:t>stored</a:t>
                </a:r>
                <a:r>
                  <a:rPr lang="de-DE" sz="1900" dirty="0"/>
                  <a:t> </a:t>
                </a:r>
                <a:r>
                  <a:rPr lang="de-DE" sz="1900" dirty="0" err="1"/>
                  <a:t>as</a:t>
                </a:r>
                <a:r>
                  <a:rPr lang="de-DE" sz="1900" dirty="0"/>
                  <a:t> </a:t>
                </a:r>
                <a:r>
                  <a:rPr lang="de-DE" sz="1900" dirty="0" err="1"/>
                  <a:t>column</a:t>
                </a:r>
                <a:r>
                  <a:rPr lang="de-DE" sz="1900" dirty="0"/>
                  <a:t> </a:t>
                </a:r>
                <a:r>
                  <a:rPr lang="de-DE" sz="1900" dirty="0" err="1"/>
                  <a:t>vectors</a:t>
                </a:r>
                <a:endParaRPr lang="de-DE" sz="1900" dirty="0"/>
              </a:p>
              <a:p>
                <a:endParaRPr lang="de-DE" sz="1800" dirty="0"/>
              </a:p>
              <a:p>
                <a:r>
                  <a:rPr lang="de-DE" sz="1900" dirty="0"/>
                  <a:t>The </a:t>
                </a:r>
                <a:r>
                  <a:rPr lang="de-DE" sz="1900" b="1" dirty="0"/>
                  <a:t>k-shift</a:t>
                </a:r>
                <a:r>
                  <a:rPr lang="de-DE" sz="1900" dirty="0"/>
                  <a:t> </a:t>
                </a:r>
                <a:r>
                  <a:rPr lang="de-DE" sz="1900" dirty="0" err="1"/>
                  <a:t>along</a:t>
                </a:r>
                <a:r>
                  <a:rPr lang="de-DE" sz="1900" dirty="0"/>
                  <a:t> </a:t>
                </a:r>
                <a:r>
                  <a:rPr lang="de-DE" sz="1900" dirty="0" err="1"/>
                  <a:t>paths</a:t>
                </a:r>
                <a:r>
                  <a:rPr lang="de-DE" sz="1900" dirty="0"/>
                  <a:t> </a:t>
                </a:r>
                <a:r>
                  <a:rPr lang="de-DE" sz="1900" dirty="0" err="1"/>
                  <a:t>of</a:t>
                </a:r>
                <a:r>
                  <a:rPr lang="de-DE" sz="1900" dirty="0"/>
                  <a:t> an </a:t>
                </a:r>
                <a:r>
                  <a:rPr lang="de-DE" sz="1900" dirty="0" err="1"/>
                  <a:t>underlying</a:t>
                </a:r>
                <a:r>
                  <a:rPr lang="de-DE" sz="1900" dirty="0"/>
                  <a:t> </a:t>
                </a:r>
                <a:r>
                  <a:rPr lang="de-DE" sz="1900" dirty="0" err="1"/>
                  <a:t>graph</a:t>
                </a:r>
                <a:r>
                  <a:rPr lang="de-DE" sz="1900" dirty="0"/>
                  <a:t> </a:t>
                </a:r>
                <a:r>
                  <a:rPr lang="de-DE" sz="1900" dirty="0" err="1"/>
                  <a:t>can</a:t>
                </a:r>
                <a:r>
                  <a:rPr lang="de-DE" sz="1900" dirty="0"/>
                  <a:t> </a:t>
                </a:r>
                <a:r>
                  <a:rPr lang="de-DE" sz="1900" dirty="0" err="1"/>
                  <a:t>provide</a:t>
                </a:r>
                <a:r>
                  <a:rPr lang="de-DE" sz="1900" dirty="0"/>
                  <a:t> </a:t>
                </a:r>
                <a:r>
                  <a:rPr lang="de-DE" sz="1900" b="1" u="sng" dirty="0"/>
                  <a:t>additional </a:t>
                </a:r>
                <a:r>
                  <a:rPr lang="de-DE" sz="1900" b="1" u="sng" dirty="0" err="1"/>
                  <a:t>information</a:t>
                </a:r>
                <a:r>
                  <a:rPr lang="de-DE" sz="1900" dirty="0"/>
                  <a:t> </a:t>
                </a:r>
                <a:r>
                  <a:rPr lang="de-DE" sz="1900" dirty="0" err="1"/>
                  <a:t>about</a:t>
                </a:r>
                <a:r>
                  <a:rPr lang="de-DE" sz="1900" dirty="0"/>
                  <a:t> </a:t>
                </a:r>
                <a:r>
                  <a:rPr lang="de-DE" sz="1900" dirty="0" err="1"/>
                  <a:t>independence</a:t>
                </a:r>
                <a:r>
                  <a:rPr lang="de-DE" sz="1900" dirty="0"/>
                  <a:t> </a:t>
                </a:r>
                <a:r>
                  <a:rPr lang="de-DE" sz="1900" dirty="0" err="1"/>
                  <a:t>between</a:t>
                </a:r>
                <a:r>
                  <a:rPr lang="de-DE" sz="1900" dirty="0"/>
                  <a:t> </a:t>
                </a:r>
                <a:r>
                  <a:rPr lang="de-DE" sz="1900" dirty="0" err="1"/>
                  <a:t>signals</a:t>
                </a:r>
                <a:r>
                  <a:rPr lang="de-DE" sz="1900" dirty="0"/>
                  <a:t>!</a:t>
                </a:r>
                <a:endParaRPr lang="fr-FR" sz="1900" dirty="0"/>
              </a:p>
              <a:p>
                <a:endParaRPr lang="de-DE" sz="2080" b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/>
              <p:nvPr/>
            </p:nvSpPr>
            <p:spPr>
              <a:xfrm>
                <a:off x="8609907" y="3451454"/>
                <a:ext cx="2798835" cy="121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18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fr-FR" sz="1800" b="1" dirty="0"/>
                  <a:t> ,</a:t>
                </a:r>
              </a:p>
              <a:p>
                <a:endParaRPr lang="fr-FR" sz="1800" b="1" dirty="0"/>
              </a:p>
              <a:p>
                <a:r>
                  <a:rPr lang="fr-FR" sz="1800" b="1" dirty="0"/>
                  <a:t> </a:t>
                </a:r>
                <a14:m>
                  <m:oMath xmlns:m="http://schemas.openxmlformats.org/officeDocument/2006/math">
                    <m:r>
                      <a:rPr lang="de-DE" sz="1800" b="1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fr-FR" sz="1800" b="1" dirty="0"/>
                  <a:t> </a:t>
                </a:r>
                <a14:m>
                  <m:oMath xmlns:m="http://schemas.openxmlformats.org/officeDocument/2006/math">
                    <m:r>
                      <a:rPr lang="de-DE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800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de-DE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1" dirty="0"/>
                  <a:t>: </a:t>
                </a:r>
                <a:r>
                  <a:rPr lang="de-DE" sz="1800" dirty="0"/>
                  <a:t>Identity Matrix</a:t>
                </a:r>
                <a:endParaRPr lang="fr-FR" sz="1800" dirty="0"/>
              </a:p>
              <a:p>
                <a:endParaRPr lang="fr-FR" sz="1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386AEC-2361-4B71-BF6E-B234E2D8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07" y="3451454"/>
                <a:ext cx="2798835" cy="1217577"/>
              </a:xfrm>
              <a:prstGeom prst="rect">
                <a:avLst/>
              </a:prstGeom>
              <a:blipFill>
                <a:blip r:embed="rId3"/>
                <a:stretch>
                  <a:fillRect l="-2609" t="-34500" r="-1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53023A-72FF-489B-85B6-A95B186387F8}"/>
              </a:ext>
            </a:extLst>
          </p:cNvPr>
          <p:cNvSpPr/>
          <p:nvPr/>
        </p:nvSpPr>
        <p:spPr>
          <a:xfrm>
            <a:off x="8609907" y="3451454"/>
            <a:ext cx="2798835" cy="95990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>
                <a:solidFill>
                  <a:schemeClr val="accent5"/>
                </a:solidFill>
              </a:rPr>
              <a:t>Graph-</a:t>
            </a:r>
            <a:r>
              <a:rPr lang="de-DE" sz="2400" b="0" dirty="0" err="1">
                <a:solidFill>
                  <a:schemeClr val="accent5"/>
                </a:solidFill>
              </a:rPr>
              <a:t>Autocorrelation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A5E56C7-9D34-4EF6-87A2-6ABA0D316850}"/>
              </a:ext>
            </a:extLst>
          </p:cNvPr>
          <p:cNvSpPr/>
          <p:nvPr/>
        </p:nvSpPr>
        <p:spPr>
          <a:xfrm rot="19873321">
            <a:off x="7322167" y="3547336"/>
            <a:ext cx="1184016" cy="1153040"/>
          </a:xfrm>
          <a:prstGeom prst="arc">
            <a:avLst>
              <a:gd name="adj1" fmla="val 16465347"/>
              <a:gd name="adj2" fmla="val 4687645"/>
            </a:avLst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E1B3DB-6474-46EF-8757-E3B2174164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30FF0-4063-4235-A9CC-FFC5287C9ADC}"/>
                  </a:ext>
                </a:extLst>
              </p:cNvPr>
              <p:cNvSpPr txBox="1"/>
              <p:nvPr/>
            </p:nvSpPr>
            <p:spPr>
              <a:xfrm>
                <a:off x="6240771" y="3311933"/>
                <a:ext cx="1371658" cy="505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9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9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900" i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de-DE" sz="1900" i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1900" b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sSup>
                      <m:sSupPr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19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9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fr-FR" sz="19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030FF0-4063-4235-A9CC-FFC5287C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71" y="3311933"/>
                <a:ext cx="1371658" cy="505779"/>
              </a:xfrm>
              <a:prstGeom prst="rect">
                <a:avLst/>
              </a:prstGeom>
              <a:blipFill>
                <a:blip r:embed="rId5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3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2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79AF88-66A7-42D7-B34A-21E4BB56F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68370"/>
              </p:ext>
            </p:extLst>
          </p:nvPr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en-US" sz="1800" dirty="0"/>
                        <a:t>Independent of data distribution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Works </a:t>
                      </a:r>
                      <a:r>
                        <a:rPr lang="de-DE" sz="1800" dirty="0" err="1"/>
                        <a:t>well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small</a:t>
                      </a:r>
                      <a:r>
                        <a:rPr lang="de-DE" sz="1800" dirty="0"/>
                        <a:t> sample </a:t>
                      </a:r>
                      <a:r>
                        <a:rPr lang="de-DE" sz="1800" dirty="0" err="1"/>
                        <a:t>sizes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83158F5-5D0F-4872-9BC4-719556240DD0}"/>
              </a:ext>
            </a:extLst>
          </p:cNvPr>
          <p:cNvSpPr/>
          <p:nvPr/>
        </p:nvSpPr>
        <p:spPr>
          <a:xfrm>
            <a:off x="8777551" y="6518485"/>
            <a:ext cx="957776" cy="18506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</a:t>
            </a:r>
            <a:r>
              <a:rPr lang="de-DE" dirty="0"/>
              <a:t> </a:t>
            </a:r>
            <a:r>
              <a:rPr lang="de-DE" sz="3200" dirty="0"/>
              <a:t>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b="0" dirty="0">
                <a:solidFill>
                  <a:schemeClr val="accent5"/>
                </a:solidFill>
              </a:rPr>
              <a:t>Graph </a:t>
            </a:r>
            <a:r>
              <a:rPr lang="de-DE" sz="2400" b="0" dirty="0" err="1">
                <a:solidFill>
                  <a:schemeClr val="accent5"/>
                </a:solidFill>
              </a:rPr>
              <a:t>Decorrelation</a:t>
            </a:r>
            <a:endParaRPr lang="de-DE" sz="2800" b="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de-DE" sz="1800" dirty="0"/>
                  <a:t>Find a </a:t>
                </a:r>
                <a:r>
                  <a:rPr lang="de-DE" sz="1800" dirty="0" err="1"/>
                  <a:t>matrix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b="1" dirty="0" err="1"/>
                  <a:t>diagonalizes</a:t>
                </a:r>
                <a:r>
                  <a:rPr lang="de-DE" sz="1800" dirty="0"/>
                  <a:t> 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𝐔</m:t>
                    </m:r>
                    <m:sSubSup>
                      <m:sSubSup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  <m:sup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𝐆𝐫𝐚𝐩𝐡</m:t>
                        </m:r>
                      </m:sup>
                    </m:sSubSup>
                    <m:sSup>
                      <m:sSup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de-DE" sz="1800" b="1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much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as</a:t>
                </a:r>
                <a:r>
                  <a:rPr lang="de-DE" sz="1800" dirty="0"/>
                  <a:t> possible</a:t>
                </a:r>
              </a:p>
              <a:p>
                <a:r>
                  <a:rPr lang="de-DE" sz="1800" dirty="0"/>
                  <a:t>The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decorrelates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signals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800" dirty="0"/>
                  <a:t> in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-sense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de-DE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BSS </a:t>
                </a:r>
                <a:r>
                  <a:rPr lang="de-DE" sz="1800" dirty="0" err="1"/>
                  <a:t>problem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graph</a:t>
                </a:r>
                <a:r>
                  <a:rPr lang="de-DE" sz="1800" dirty="0"/>
                  <a:t>-signals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138"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4" name="Picture 1163">
            <a:extLst>
              <a:ext uri="{FF2B5EF4-FFF2-40B4-BE49-F238E27FC236}">
                <a16:creationId xmlns:a16="http://schemas.microsoft.com/office/drawing/2014/main" id="{92DA048D-6AE4-4010-92D0-986810D58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17691" r="26399" b="19199"/>
          <a:stretch/>
        </p:blipFill>
        <p:spPr>
          <a:xfrm>
            <a:off x="9866023" y="6020086"/>
            <a:ext cx="1116150" cy="996798"/>
          </a:xfrm>
          <a:prstGeom prst="rect">
            <a:avLst/>
          </a:prstGeom>
        </p:spPr>
      </p:pic>
      <p:pic>
        <p:nvPicPr>
          <p:cNvPr id="206" name="Picture 2" descr="Question mark Free Icon">
            <a:extLst>
              <a:ext uri="{FF2B5EF4-FFF2-40B4-BE49-F238E27FC236}">
                <a16:creationId xmlns:a16="http://schemas.microsoft.com/office/drawing/2014/main" id="{F6C03D67-3B2E-450D-874B-239D46C07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94" y="6123195"/>
            <a:ext cx="395290" cy="39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6">
            <a:extLst>
              <a:ext uri="{FF2B5EF4-FFF2-40B4-BE49-F238E27FC236}">
                <a16:creationId xmlns:a16="http://schemas.microsoft.com/office/drawing/2014/main" id="{30886499-53BB-4E43-A7D5-3C930AA19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6EA80BFC-03D9-4CD3-B797-11AD7B24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E31B648A-6B07-4847-9CE7-BB282E8ED380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234B3173-3CD1-48FE-926B-2159BCD2418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A596604C-0232-4BA1-B66D-6828A11527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55447392-0BE0-45D5-B653-DD2890CDF96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A818F174-CEFA-40AA-A2A5-C16F69BC548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0" t="17734" r="27733" b="19820"/>
          <a:stretch/>
        </p:blipFill>
        <p:spPr>
          <a:xfrm>
            <a:off x="7553269" y="6051997"/>
            <a:ext cx="1040189" cy="948215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BA3EE05C-21CE-4E17-B480-7ADD3DEC63B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4CFA42-90B0-409F-9E4F-AC13D44E22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4429756"/>
            <a:ext cx="348065" cy="36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A5707C-F591-435F-93C2-0D953EFB1E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63661"/>
            <a:ext cx="348065" cy="36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9F568B-2961-4681-AE62-F332920240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51496"/>
            <a:ext cx="348065" cy="3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0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33AECCA0-4F0B-498F-8572-D4AFF2685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50796"/>
              </p:ext>
            </p:extLst>
          </p:nvPr>
        </p:nvGraphicFramePr>
        <p:xfrm>
          <a:off x="504000" y="3830995"/>
          <a:ext cx="11793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911">
                  <a:extLst>
                    <a:ext uri="{9D8B030D-6E8A-4147-A177-3AD203B41FA5}">
                      <a16:colId xmlns:a16="http://schemas.microsoft.com/office/drawing/2014/main" val="2507060102"/>
                    </a:ext>
                  </a:extLst>
                </a:gridCol>
                <a:gridCol w="5855689">
                  <a:extLst>
                    <a:ext uri="{9D8B030D-6E8A-4147-A177-3AD203B41FA5}">
                      <a16:colId xmlns:a16="http://schemas.microsoft.com/office/drawing/2014/main" val="17922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u="sng" dirty="0"/>
                        <a:t>Advantages</a:t>
                      </a:r>
                      <a:endParaRPr lang="fr-FR" sz="20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sng" dirty="0" err="1"/>
                        <a:t>Disadvantages</a:t>
                      </a:r>
                      <a:endParaRPr lang="fr-FR" sz="2400" b="1" dirty="0"/>
                    </a:p>
                  </a:txBody>
                  <a:tcPr>
                    <a:solidFill>
                      <a:srgbClr val="005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83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en-US" sz="1800" dirty="0"/>
                        <a:t>Independent of data distribution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directly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available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Works </a:t>
                      </a:r>
                      <a:r>
                        <a:rPr lang="de-DE" sz="1800" dirty="0" err="1"/>
                        <a:t>well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small</a:t>
                      </a:r>
                      <a:r>
                        <a:rPr lang="de-DE" sz="1800" dirty="0"/>
                        <a:t> sample </a:t>
                      </a:r>
                      <a:r>
                        <a:rPr lang="de-DE" sz="1800" dirty="0" err="1"/>
                        <a:t>sizes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            </a:t>
                      </a:r>
                      <a:r>
                        <a:rPr lang="de-DE" sz="1800" dirty="0" err="1"/>
                        <a:t>Highly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dependent</a:t>
                      </a:r>
                      <a:r>
                        <a:rPr lang="de-DE" sz="1800" dirty="0"/>
                        <a:t> on </a:t>
                      </a:r>
                      <a:r>
                        <a:rPr lang="de-DE" sz="1800" dirty="0" err="1"/>
                        <a:t>accurate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graph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Graph </a:t>
                      </a:r>
                      <a:r>
                        <a:rPr lang="de-DE" sz="1800" dirty="0" err="1"/>
                        <a:t>structure</a:t>
                      </a:r>
                      <a:r>
                        <a:rPr lang="de-DE" sz="1800" dirty="0"/>
                        <a:t> in </a:t>
                      </a:r>
                      <a:r>
                        <a:rPr lang="de-DE" sz="1800" dirty="0" err="1"/>
                        <a:t>many</a:t>
                      </a:r>
                      <a:r>
                        <a:rPr lang="de-DE" sz="1800" dirty="0"/>
                        <a:t> real-                 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800" dirty="0"/>
                        <a:t>             </a:t>
                      </a:r>
                      <a:r>
                        <a:rPr lang="de-DE" sz="1800" dirty="0" err="1"/>
                        <a:t>world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problems</a:t>
                      </a:r>
                      <a:endParaRPr lang="de-DE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38542"/>
                  </a:ext>
                </a:extLst>
              </a:tr>
            </a:tbl>
          </a:graphicData>
        </a:graphic>
      </p:graphicFrame>
      <p:sp>
        <p:nvSpPr>
          <p:cNvPr id="56" name="Arrow: Right 55">
            <a:extLst>
              <a:ext uri="{FF2B5EF4-FFF2-40B4-BE49-F238E27FC236}">
                <a16:creationId xmlns:a16="http://schemas.microsoft.com/office/drawing/2014/main" id="{1471F62E-23F7-47AB-B8E8-778750501AEF}"/>
              </a:ext>
            </a:extLst>
          </p:cNvPr>
          <p:cNvSpPr/>
          <p:nvPr/>
        </p:nvSpPr>
        <p:spPr>
          <a:xfrm>
            <a:off x="8777551" y="6518485"/>
            <a:ext cx="957776" cy="18506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C2745F2-D7DE-48E6-8C72-337089E57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17691" r="26399" b="19199"/>
          <a:stretch/>
        </p:blipFill>
        <p:spPr>
          <a:xfrm>
            <a:off x="9866023" y="6020086"/>
            <a:ext cx="1116150" cy="996798"/>
          </a:xfrm>
          <a:prstGeom prst="rect">
            <a:avLst/>
          </a:prstGeom>
        </p:spPr>
      </p:pic>
      <p:pic>
        <p:nvPicPr>
          <p:cNvPr id="58" name="Picture 2" descr="Question mark Free Icon">
            <a:extLst>
              <a:ext uri="{FF2B5EF4-FFF2-40B4-BE49-F238E27FC236}">
                <a16:creationId xmlns:a16="http://schemas.microsoft.com/office/drawing/2014/main" id="{000DA06E-6E07-4098-922D-D9748C72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794" y="6123195"/>
            <a:ext cx="395290" cy="39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654CEF80-31FA-4B2A-8385-CA2CA113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2" y="3856750"/>
            <a:ext cx="1679258" cy="16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0F12F193-8EB5-4E1D-B723-9551BA76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0" y="5189435"/>
            <a:ext cx="843204" cy="84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4F91058-A5BD-4598-8621-4B529FD90BF8}"/>
              </a:ext>
            </a:extLst>
          </p:cNvPr>
          <p:cNvSpPr txBox="1"/>
          <p:nvPr/>
        </p:nvSpPr>
        <p:spPr>
          <a:xfrm>
            <a:off x="5453267" y="5400715"/>
            <a:ext cx="25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FBE1D62-600D-4E14-95A6-41D46B7FBD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30" y="4516091"/>
            <a:ext cx="348065" cy="36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A58E760-787E-4E56-9716-60A3E3D787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1429" y="5431178"/>
            <a:ext cx="348065" cy="36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03E0545-5E3B-44CF-8664-9F62903888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0" t="17734" r="27733" b="19820"/>
          <a:stretch/>
        </p:blipFill>
        <p:spPr>
          <a:xfrm>
            <a:off x="7553269" y="6051997"/>
            <a:ext cx="1040189" cy="9482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74B3577-E033-4E34-A976-D31D6251850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18607" r="26664" b="22495"/>
          <a:stretch/>
        </p:blipFill>
        <p:spPr>
          <a:xfrm>
            <a:off x="5085100" y="6072974"/>
            <a:ext cx="1077763" cy="8981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86BCDAC-E8C0-4CEC-AC07-62AF27347D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4429756"/>
            <a:ext cx="348065" cy="36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55F73F5-45B7-4659-81A9-12907B4912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799" y="5363661"/>
            <a:ext cx="348065" cy="36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770A03-4A7A-453F-9DC8-ACA64191C2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8263" y="6251496"/>
            <a:ext cx="348065" cy="36057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986356-E506-477D-A924-D0930E9D9499}"/>
              </a:ext>
            </a:extLst>
          </p:cNvPr>
          <p:cNvSpPr txBox="1">
            <a:spLocks/>
          </p:cNvSpPr>
          <p:nvPr/>
        </p:nvSpPr>
        <p:spPr>
          <a:xfrm>
            <a:off x="504000" y="2303292"/>
            <a:ext cx="11059350" cy="1689234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457200" indent="-457200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73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009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12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349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u="sng" dirty="0" err="1"/>
              <a:t>PowerICA</a:t>
            </a:r>
            <a:r>
              <a:rPr lang="de-DE" sz="1800" b="1" u="sng" dirty="0"/>
              <a:t> </a:t>
            </a:r>
            <a:r>
              <a:rPr lang="de-DE" sz="1800" b="1" u="sng" dirty="0" err="1"/>
              <a:t>shortcomings</a:t>
            </a:r>
            <a:r>
              <a:rPr lang="de-DE" sz="1800" b="1" u="sng" dirty="0"/>
              <a:t>:</a:t>
            </a:r>
          </a:p>
          <a:p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>
                <a:solidFill>
                  <a:schemeClr val="accent5"/>
                </a:solidFill>
              </a:rPr>
              <a:t>N &lt;&lt; 5000</a:t>
            </a:r>
          </a:p>
          <a:p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gaussian</a:t>
            </a:r>
            <a:r>
              <a:rPr lang="de-DE" sz="1800" b="1" dirty="0">
                <a:solidFill>
                  <a:schemeClr val="accent5"/>
                </a:solidFill>
              </a:rPr>
              <a:t> </a:t>
            </a:r>
            <a:r>
              <a:rPr lang="de-DE" sz="1800" b="1" dirty="0" err="1">
                <a:solidFill>
                  <a:schemeClr val="accent5"/>
                </a:solidFill>
              </a:rPr>
              <a:t>signal</a:t>
            </a:r>
            <a:endParaRPr lang="de-DE" sz="1800" b="1" dirty="0">
              <a:solidFill>
                <a:schemeClr val="accent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sz="3200" dirty="0"/>
            </a:br>
            <a:r>
              <a:rPr lang="de-DE" sz="2400" b="0" dirty="0">
                <a:solidFill>
                  <a:schemeClr val="accent5"/>
                </a:solidFill>
              </a:rPr>
              <a:t>Graph </a:t>
            </a:r>
            <a:r>
              <a:rPr lang="de-DE" sz="2400" b="0" dirty="0" err="1">
                <a:solidFill>
                  <a:schemeClr val="accent5"/>
                </a:solidFill>
              </a:rPr>
              <a:t>Decorrelation</a:t>
            </a:r>
            <a:endParaRPr lang="de-DE" sz="2800" b="0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FE6FD5-E5B3-44DC-8A54-8D11C4307709}"/>
              </a:ext>
            </a:extLst>
          </p:cNvPr>
          <p:cNvSpPr txBox="1"/>
          <p:nvPr/>
        </p:nvSpPr>
        <p:spPr>
          <a:xfrm>
            <a:off x="504000" y="7419204"/>
            <a:ext cx="11971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accent5"/>
                </a:solidFill>
              </a:rPr>
              <a:t>Graph </a:t>
            </a:r>
            <a:r>
              <a:rPr lang="de-DE" sz="2000" dirty="0" err="1">
                <a:solidFill>
                  <a:schemeClr val="accent5"/>
                </a:solidFill>
              </a:rPr>
              <a:t>based</a:t>
            </a:r>
            <a:r>
              <a:rPr lang="de-DE" sz="2000" dirty="0">
                <a:solidFill>
                  <a:schemeClr val="accent5"/>
                </a:solidFill>
              </a:rPr>
              <a:t> BSS and non-</a:t>
            </a:r>
            <a:r>
              <a:rPr lang="de-DE" sz="2000" dirty="0" err="1">
                <a:solidFill>
                  <a:schemeClr val="accent5"/>
                </a:solidFill>
              </a:rPr>
              <a:t>gaussianity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based</a:t>
            </a:r>
            <a:r>
              <a:rPr lang="de-DE" sz="2000" dirty="0">
                <a:solidFill>
                  <a:schemeClr val="accent5"/>
                </a:solidFill>
              </a:rPr>
              <a:t> BSS </a:t>
            </a:r>
            <a:r>
              <a:rPr lang="de-DE" sz="2000" dirty="0" err="1">
                <a:solidFill>
                  <a:schemeClr val="accent5"/>
                </a:solidFill>
              </a:rPr>
              <a:t>seem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to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make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up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for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each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others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weak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points</a:t>
            </a:r>
            <a:r>
              <a:rPr lang="de-DE" sz="2000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FC33A8A-D503-4690-8D52-75AC350FC952}"/>
              </a:ext>
            </a:extLst>
          </p:cNvPr>
          <p:cNvSpPr/>
          <p:nvPr/>
        </p:nvSpPr>
        <p:spPr>
          <a:xfrm rot="20426168">
            <a:off x="4743943" y="2804573"/>
            <a:ext cx="1126074" cy="1878856"/>
          </a:xfrm>
          <a:prstGeom prst="arc">
            <a:avLst>
              <a:gd name="adj1" fmla="val 6921667"/>
              <a:gd name="adj2" fmla="val 14073751"/>
            </a:avLst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8848944-095D-4287-AC79-7157A45AD072}"/>
              </a:ext>
            </a:extLst>
          </p:cNvPr>
          <p:cNvSpPr/>
          <p:nvPr/>
        </p:nvSpPr>
        <p:spPr>
          <a:xfrm rot="897967">
            <a:off x="5797717" y="2466947"/>
            <a:ext cx="759722" cy="3139440"/>
          </a:xfrm>
          <a:prstGeom prst="arc">
            <a:avLst>
              <a:gd name="adj1" fmla="val 16920140"/>
              <a:gd name="adj2" fmla="val 4867280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712D10-A4DC-440C-A1E8-E2ADBAB1A2F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9FD159-8173-424C-93CA-CD7BB8F3F8C6}"/>
              </a:ext>
            </a:extLst>
          </p:cNvPr>
          <p:cNvSpPr/>
          <p:nvPr/>
        </p:nvSpPr>
        <p:spPr>
          <a:xfrm>
            <a:off x="9261834" y="5853821"/>
            <a:ext cx="2712750" cy="692058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/>
              <p:nvPr/>
            </p:nvSpPr>
            <p:spPr>
              <a:xfrm>
                <a:off x="9270755" y="5859717"/>
                <a:ext cx="2712750" cy="7353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b="1" dirty="0">
                    <a:solidFill>
                      <a:schemeClr val="bg1"/>
                    </a:solidFill>
                  </a:rPr>
                  <a:t>Composite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objective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1" dirty="0" err="1">
                    <a:solidFill>
                      <a:schemeClr val="bg1"/>
                    </a:solidFill>
                  </a:rPr>
                  <a:t>function</a:t>
                </a:r>
                <a:r>
                  <a:rPr lang="de-DE" sz="2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de-DE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𝐜𝐨𝐦𝐩𝐨𝐬𝐢𝐭𝐞</m:t>
                        </m:r>
                      </m:sub>
                    </m:sSub>
                  </m:oMath>
                </a14:m>
                <a:endParaRPr lang="fr-F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E2279-E029-4236-B07E-5055EDB17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755" y="5859717"/>
                <a:ext cx="2712750" cy="735394"/>
              </a:xfrm>
              <a:prstGeom prst="rect">
                <a:avLst/>
              </a:prstGeom>
              <a:blipFill>
                <a:blip r:embed="rId2"/>
                <a:stretch>
                  <a:fillRect l="-1798" t="-3306" r="-1573" b="-99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de-DE" sz="2400" b="1" u="sng" dirty="0"/>
                  <a:t>How </a:t>
                </a:r>
                <a:r>
                  <a:rPr lang="de-DE" sz="2400" b="1" u="sng" dirty="0" err="1"/>
                  <a:t>can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we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combine</a:t>
                </a:r>
                <a:r>
                  <a:rPr lang="de-DE" sz="2400" b="1" u="sng" dirty="0"/>
                  <a:t> </a:t>
                </a:r>
                <a:r>
                  <a:rPr lang="de-DE" sz="2400" b="1" u="sng" dirty="0" err="1"/>
                  <a:t>them</a:t>
                </a:r>
                <a:r>
                  <a:rPr lang="de-DE" sz="2400" b="1" u="sng" dirty="0"/>
                  <a:t>?</a:t>
                </a:r>
              </a:p>
              <a:p>
                <a:pPr marL="0" indent="0" algn="ctr">
                  <a:buNone/>
                </a:pPr>
                <a:endParaRPr lang="de-DE" sz="2400" b="1" u="sng" dirty="0"/>
              </a:p>
              <a:p>
                <a:r>
                  <a:rPr lang="de-DE" sz="1800" dirty="0"/>
                  <a:t>Approach </a:t>
                </a:r>
                <a:r>
                  <a:rPr lang="de-DE" sz="1800" dirty="0" err="1"/>
                  <a:t>from</a:t>
                </a:r>
                <a:r>
                  <a:rPr lang="de-DE" sz="1800" dirty="0"/>
                  <a:t> Jari Miettinen et al. (Aalto University)</a:t>
                </a:r>
              </a:p>
              <a:p>
                <a:r>
                  <a:rPr lang="de-DE" sz="1800" b="1" dirty="0" err="1"/>
                  <a:t>Define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composite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objective</a:t>
                </a:r>
                <a:r>
                  <a:rPr lang="de-DE" sz="1800" b="1" dirty="0"/>
                  <a:t> </a:t>
                </a:r>
                <a:r>
                  <a:rPr lang="de-DE" sz="1800" b="1" dirty="0" err="1"/>
                  <a:t>function</a:t>
                </a:r>
                <a:r>
                  <a:rPr lang="de-DE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de-DE" sz="1800" b="1" i="0" smtClean="0">
                            <a:latin typeface="Cambria Math" panose="02040503050406030204" pitchFamily="18" charset="0"/>
                          </a:rPr>
                          <m:t>𝐜𝐨𝐦𝐩𝐨𝐬𝐢𝐭𝐞</m:t>
                        </m:r>
                      </m:sub>
                    </m:sSub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b="1" dirty="0"/>
                  <a:t>: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66DAB74-6FD8-8A4C-8AC3-97435B1FC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138" t="-13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9777D3A-5401-4C7D-A0DC-648830D3FEAF}"/>
              </a:ext>
            </a:extLst>
          </p:cNvPr>
          <p:cNvSpPr/>
          <p:nvPr/>
        </p:nvSpPr>
        <p:spPr>
          <a:xfrm>
            <a:off x="6873470" y="5061648"/>
            <a:ext cx="1305699" cy="114247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Warning Sign Comments - Triangle Icon Png Clipart (980x790), Png Download">
            <a:extLst>
              <a:ext uri="{FF2B5EF4-FFF2-40B4-BE49-F238E27FC236}">
                <a16:creationId xmlns:a16="http://schemas.microsoft.com/office/drawing/2014/main" id="{BCC4EA83-2BD0-451D-8702-4EAADDE4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64386" y="4578820"/>
            <a:ext cx="1411866" cy="1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</a:t>
            </a:r>
            <a:r>
              <a:rPr lang="de-DE" sz="3200" dirty="0" err="1"/>
              <a:t>Seperation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Composite </a:t>
            </a:r>
            <a:r>
              <a:rPr lang="de-DE" sz="2400" b="0" dirty="0" err="1">
                <a:solidFill>
                  <a:schemeClr val="accent5"/>
                </a:solidFill>
              </a:rPr>
              <a:t>Objective</a:t>
            </a:r>
            <a:endParaRPr lang="de-DE" sz="2800" b="0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9341A1-1721-4F0D-B836-78070876703F}"/>
              </a:ext>
            </a:extLst>
          </p:cNvPr>
          <p:cNvGrpSpPr/>
          <p:nvPr/>
        </p:nvGrpSpPr>
        <p:grpSpPr>
          <a:xfrm>
            <a:off x="521405" y="4345920"/>
            <a:ext cx="4100373" cy="1536723"/>
            <a:chOff x="1661007" y="3494156"/>
            <a:chExt cx="4100373" cy="15367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A9EB10-B347-40BC-974A-52543F917D60}"/>
                </a:ext>
              </a:extLst>
            </p:cNvPr>
            <p:cNvSpPr txBox="1"/>
            <p:nvPr/>
          </p:nvSpPr>
          <p:spPr>
            <a:xfrm>
              <a:off x="1740923" y="3523854"/>
              <a:ext cx="4020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u="sng" dirty="0" err="1">
                  <a:solidFill>
                    <a:schemeClr val="accent5"/>
                  </a:solidFill>
                </a:rPr>
                <a:t>PowerICA</a:t>
              </a:r>
              <a:r>
                <a:rPr lang="de-DE" sz="1800" b="1" u="sng" dirty="0">
                  <a:solidFill>
                    <a:schemeClr val="accent5"/>
                  </a:solidFill>
                </a:rPr>
                <a:t> </a:t>
              </a:r>
              <a:r>
                <a:rPr lang="de-DE" sz="1800" b="1" u="sng" dirty="0" err="1">
                  <a:solidFill>
                    <a:schemeClr val="accent5"/>
                  </a:solidFill>
                </a:rPr>
                <a:t>objective</a:t>
              </a:r>
              <a:r>
                <a:rPr lang="de-DE" sz="1800" b="1" u="sng" dirty="0">
                  <a:solidFill>
                    <a:schemeClr val="accent5"/>
                  </a:solidFill>
                </a:rPr>
                <a:t>:</a:t>
              </a:r>
            </a:p>
            <a:p>
              <a:endParaRPr lang="de-DE" sz="1800" u="sng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de-DE" sz="1800" dirty="0" err="1"/>
                <a:t>Maximize</a:t>
              </a:r>
              <a:r>
                <a:rPr lang="de-DE" sz="1800" dirty="0"/>
                <a:t> </a:t>
              </a:r>
              <a:r>
                <a:rPr lang="de-DE" sz="1800" dirty="0" err="1"/>
                <a:t>estimate</a:t>
              </a:r>
              <a:r>
                <a:rPr lang="de-DE" sz="1800" dirty="0"/>
                <a:t>  </a:t>
              </a:r>
              <a:r>
                <a:rPr lang="de-DE" sz="1800" dirty="0" err="1"/>
                <a:t>of</a:t>
              </a:r>
              <a:r>
                <a:rPr lang="de-DE" sz="1800" dirty="0"/>
                <a:t> </a:t>
              </a:r>
              <a:r>
                <a:rPr lang="de-DE" sz="1800" dirty="0" err="1"/>
                <a:t>negentropy</a:t>
              </a:r>
              <a:r>
                <a:rPr lang="de-DE" sz="1800" dirty="0"/>
                <a:t> </a:t>
              </a:r>
              <a:r>
                <a:rPr lang="de-DE" sz="1800" dirty="0" err="1"/>
                <a:t>as</a:t>
              </a:r>
              <a:r>
                <a:rPr lang="de-DE" sz="1800" dirty="0"/>
                <a:t> a </a:t>
              </a:r>
              <a:r>
                <a:rPr lang="de-DE" sz="1800" dirty="0" err="1"/>
                <a:t>measure</a:t>
              </a:r>
              <a:r>
                <a:rPr lang="de-DE" sz="1800" dirty="0"/>
                <a:t> </a:t>
              </a:r>
              <a:r>
                <a:rPr lang="de-DE" sz="1800" dirty="0" err="1"/>
                <a:t>of</a:t>
              </a:r>
              <a:r>
                <a:rPr lang="de-DE" sz="1800" dirty="0"/>
                <a:t> non-</a:t>
              </a:r>
              <a:r>
                <a:rPr lang="de-DE" sz="1800" dirty="0" err="1"/>
                <a:t>Gaussianity</a:t>
              </a:r>
              <a:r>
                <a:rPr lang="de-DE" sz="1800" dirty="0"/>
                <a:t> </a:t>
              </a:r>
              <a:r>
                <a:rPr lang="de-DE" sz="1800" dirty="0" err="1"/>
                <a:t>with</a:t>
              </a:r>
              <a:r>
                <a:rPr lang="de-DE" sz="1800" dirty="0"/>
                <a:t> </a:t>
              </a:r>
              <a:r>
                <a:rPr lang="de-DE" sz="1800" dirty="0" err="1"/>
                <a:t>the</a:t>
              </a:r>
              <a:r>
                <a:rPr lang="de-DE" sz="1800" dirty="0"/>
                <a:t> </a:t>
              </a:r>
              <a:r>
                <a:rPr lang="de-DE" sz="1800" dirty="0" err="1"/>
                <a:t>Lagrangian</a:t>
              </a:r>
              <a:r>
                <a:rPr lang="de-DE" sz="1800" dirty="0"/>
                <a:t> </a:t>
              </a:r>
              <a:r>
                <a:rPr lang="de-DE" sz="1800" dirty="0" err="1"/>
                <a:t>method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7F9DAE0-9C5C-40D1-B798-0DCCF202B4AB}"/>
                </a:ext>
              </a:extLst>
            </p:cNvPr>
            <p:cNvSpPr/>
            <p:nvPr/>
          </p:nvSpPr>
          <p:spPr>
            <a:xfrm>
              <a:off x="1661007" y="3494156"/>
              <a:ext cx="4020457" cy="1536723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5E3189-8F7E-4F28-B318-D489A4B82636}"/>
              </a:ext>
            </a:extLst>
          </p:cNvPr>
          <p:cNvGrpSpPr/>
          <p:nvPr/>
        </p:nvGrpSpPr>
        <p:grpSpPr>
          <a:xfrm>
            <a:off x="504000" y="6399377"/>
            <a:ext cx="4773571" cy="1552030"/>
            <a:chOff x="7010400" y="5821678"/>
            <a:chExt cx="4773571" cy="15520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286005-AD1F-4196-9E55-25376DE1C02E}"/>
                </a:ext>
              </a:extLst>
            </p:cNvPr>
            <p:cNvSpPr txBox="1"/>
            <p:nvPr/>
          </p:nvSpPr>
          <p:spPr>
            <a:xfrm>
              <a:off x="7068457" y="5821678"/>
              <a:ext cx="4715514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800" b="1" u="sng" dirty="0">
                  <a:solidFill>
                    <a:srgbClr val="005C9C"/>
                  </a:solidFill>
                </a:rPr>
                <a:t>Graph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decorrelation</a:t>
              </a:r>
              <a:r>
                <a:rPr lang="de-DE" sz="1800" b="1" u="sng" dirty="0">
                  <a:solidFill>
                    <a:srgbClr val="005C9C"/>
                  </a:solidFill>
                </a:rPr>
                <a:t> </a:t>
              </a:r>
              <a:r>
                <a:rPr lang="de-DE" sz="1800" b="1" u="sng" dirty="0" err="1">
                  <a:solidFill>
                    <a:srgbClr val="005C9C"/>
                  </a:solidFill>
                </a:rPr>
                <a:t>objective</a:t>
              </a:r>
              <a:r>
                <a:rPr lang="de-DE" sz="1800" b="1" u="sng" dirty="0">
                  <a:solidFill>
                    <a:srgbClr val="005C9C"/>
                  </a:solidFill>
                </a:rPr>
                <a:t>:</a:t>
              </a:r>
            </a:p>
            <a:p>
              <a:endParaRPr lang="de-DE" sz="1800" u="sng" dirty="0">
                <a:solidFill>
                  <a:srgbClr val="002060"/>
                </a:solidFill>
              </a:endParaRPr>
            </a:p>
            <a:p>
              <a:r>
                <a:rPr lang="de-DE" sz="1800" dirty="0" err="1"/>
                <a:t>Diagonalize</a:t>
              </a:r>
              <a:r>
                <a:rPr lang="de-DE" sz="1800" dirty="0"/>
                <a:t> </a:t>
              </a:r>
              <a:r>
                <a:rPr lang="de-DE" sz="1800" dirty="0" err="1"/>
                <a:t>graph-autocorrelation</a:t>
              </a:r>
              <a:r>
                <a:rPr lang="de-DE" sz="1800" dirty="0"/>
                <a:t> </a:t>
              </a:r>
              <a:r>
                <a:rPr lang="de-DE" sz="1800" dirty="0" err="1"/>
                <a:t>as</a:t>
              </a:r>
              <a:r>
                <a:rPr lang="de-DE" sz="1800" dirty="0"/>
                <a:t> </a:t>
              </a:r>
              <a:r>
                <a:rPr lang="de-DE" sz="1800" dirty="0" err="1"/>
                <a:t>much</a:t>
              </a:r>
              <a:r>
                <a:rPr lang="de-DE" sz="1800" dirty="0"/>
                <a:t> </a:t>
              </a:r>
              <a:r>
                <a:rPr lang="de-DE" sz="1800" dirty="0" err="1"/>
                <a:t>as</a:t>
              </a:r>
              <a:r>
                <a:rPr lang="de-DE" sz="1800" dirty="0"/>
                <a:t> possible. </a:t>
              </a:r>
              <a:r>
                <a:rPr lang="de-DE" sz="1800" dirty="0" err="1"/>
                <a:t>For</a:t>
              </a:r>
              <a:r>
                <a:rPr lang="de-DE" sz="1800" dirty="0"/>
                <a:t> </a:t>
              </a:r>
              <a:r>
                <a:rPr lang="de-DE" sz="1800" dirty="0" err="1"/>
                <a:t>only</a:t>
              </a:r>
              <a:r>
                <a:rPr lang="de-DE" sz="1800" dirty="0"/>
                <a:t> </a:t>
              </a:r>
              <a:r>
                <a:rPr lang="de-DE" sz="1800" dirty="0" err="1"/>
                <a:t>one</a:t>
              </a:r>
              <a:r>
                <a:rPr lang="de-DE" sz="1800" dirty="0"/>
                <a:t> </a:t>
              </a:r>
              <a:r>
                <a:rPr lang="de-DE" sz="1800" dirty="0" err="1"/>
                <a:t>adjacency</a:t>
              </a:r>
              <a:r>
                <a:rPr lang="de-DE" sz="1800" dirty="0"/>
                <a:t> </a:t>
              </a:r>
              <a:r>
                <a:rPr lang="fr-FR" sz="1800" b="0" i="0" dirty="0">
                  <a:effectLst/>
                  <a:latin typeface="Arial(Body)"/>
                </a:rPr>
                <a:t>⇒</a:t>
              </a:r>
              <a:r>
                <a:rPr lang="de-DE" sz="1800" dirty="0"/>
                <a:t> </a:t>
              </a:r>
              <a:r>
                <a:rPr lang="de-DE" sz="1800" dirty="0" err="1"/>
                <a:t>eigenvalue</a:t>
              </a:r>
              <a:r>
                <a:rPr lang="de-DE" sz="1800" dirty="0"/>
                <a:t> </a:t>
              </a:r>
              <a:r>
                <a:rPr lang="de-DE" sz="1800" dirty="0" err="1"/>
                <a:t>problem</a:t>
              </a:r>
              <a:r>
                <a:rPr lang="de-DE" sz="1800" dirty="0"/>
                <a:t>.</a:t>
              </a:r>
              <a:endParaRPr lang="fr-FR" sz="18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7C16980-5A98-4CBE-A7B8-C091EBB03D96}"/>
                </a:ext>
              </a:extLst>
            </p:cNvPr>
            <p:cNvSpPr/>
            <p:nvPr/>
          </p:nvSpPr>
          <p:spPr>
            <a:xfrm>
              <a:off x="7010400" y="5828935"/>
              <a:ext cx="4586514" cy="1544773"/>
            </a:xfrm>
            <a:prstGeom prst="roundRect">
              <a:avLst/>
            </a:prstGeom>
            <a:noFill/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9652D61-3530-4E56-A901-3C7B50326C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F8334E5-2558-420D-B0B9-46443928D0EA}"/>
              </a:ext>
            </a:extLst>
          </p:cNvPr>
          <p:cNvSpPr/>
          <p:nvPr/>
        </p:nvSpPr>
        <p:spPr>
          <a:xfrm rot="16200000">
            <a:off x="5076466" y="4499689"/>
            <a:ext cx="202545" cy="1229182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BD1BDA2-19A0-4044-AEE9-FD05E4971063}"/>
              </a:ext>
            </a:extLst>
          </p:cNvPr>
          <p:cNvSpPr/>
          <p:nvPr/>
        </p:nvSpPr>
        <p:spPr>
          <a:xfrm>
            <a:off x="8048675" y="5061648"/>
            <a:ext cx="202545" cy="778324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CA822E-34D8-4480-AFA3-EAB987A548AA}"/>
              </a:ext>
            </a:extLst>
          </p:cNvPr>
          <p:cNvSpPr/>
          <p:nvPr/>
        </p:nvSpPr>
        <p:spPr>
          <a:xfrm>
            <a:off x="7772386" y="5852946"/>
            <a:ext cx="770400" cy="770413"/>
          </a:xfrm>
          <a:prstGeom prst="ellipse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/>
              <a:t>+</a:t>
            </a:r>
            <a:endParaRPr lang="fr-FR" sz="6000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7F68504-AB93-43DD-A267-D59929FEC04B}"/>
              </a:ext>
            </a:extLst>
          </p:cNvPr>
          <p:cNvSpPr/>
          <p:nvPr/>
        </p:nvSpPr>
        <p:spPr>
          <a:xfrm rot="16200000">
            <a:off x="5340150" y="6884198"/>
            <a:ext cx="202546" cy="701818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/>
              <p:nvPr/>
            </p:nvSpPr>
            <p:spPr>
              <a:xfrm>
                <a:off x="5717419" y="4824174"/>
                <a:ext cx="113524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800" b="1" i="0" smtClean="0">
                          <a:solidFill>
                            <a:schemeClr val="bg1"/>
                          </a:solidFill>
                        </a:rPr>
                        <m:t>(1−</m:t>
                      </m:r>
                      <m:r>
                        <m:rPr>
                          <m:nor/>
                        </m:rPr>
                        <a:rPr lang="el-GR" sz="2800" b="1" smtClean="0">
                          <a:solidFill>
                            <a:schemeClr val="bg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2800" b="1" i="0" smtClean="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B5CE-75F3-4CE2-94F4-23CC8D5D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19" y="4824174"/>
                <a:ext cx="11352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Down 30">
            <a:extLst>
              <a:ext uri="{FF2B5EF4-FFF2-40B4-BE49-F238E27FC236}">
                <a16:creationId xmlns:a16="http://schemas.microsoft.com/office/drawing/2014/main" id="{1BA1C135-A6FA-4C8A-9055-329019DBD366}"/>
              </a:ext>
            </a:extLst>
          </p:cNvPr>
          <p:cNvSpPr/>
          <p:nvPr/>
        </p:nvSpPr>
        <p:spPr>
          <a:xfrm rot="10800000">
            <a:off x="8048669" y="6636332"/>
            <a:ext cx="202545" cy="647663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DB5637-F85E-4FF3-BD4C-05DE5A5E4A63}"/>
              </a:ext>
            </a:extLst>
          </p:cNvPr>
          <p:cNvSpPr/>
          <p:nvPr/>
        </p:nvSpPr>
        <p:spPr>
          <a:xfrm>
            <a:off x="6831977" y="7169749"/>
            <a:ext cx="1347192" cy="114247"/>
          </a:xfrm>
          <a:prstGeom prst="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D281ABC-A85B-4DDC-BEEB-F0158600930F}"/>
              </a:ext>
            </a:extLst>
          </p:cNvPr>
          <p:cNvSpPr/>
          <p:nvPr/>
        </p:nvSpPr>
        <p:spPr>
          <a:xfrm rot="16200000">
            <a:off x="8759351" y="5852952"/>
            <a:ext cx="169506" cy="770399"/>
          </a:xfrm>
          <a:prstGeom prst="down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56DB-8AF7-4B1E-91EE-79C2F654133B}"/>
              </a:ext>
            </a:extLst>
          </p:cNvPr>
          <p:cNvSpPr txBox="1"/>
          <p:nvPr/>
        </p:nvSpPr>
        <p:spPr>
          <a:xfrm>
            <a:off x="5277701" y="8080127"/>
            <a:ext cx="22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Balance Parameter</a:t>
            </a:r>
            <a:endParaRPr lang="fr-FR" sz="18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A16DBD-D758-48C3-AE4A-3B0634724D02}"/>
              </a:ext>
            </a:extLst>
          </p:cNvPr>
          <p:cNvSpPr/>
          <p:nvPr/>
        </p:nvSpPr>
        <p:spPr>
          <a:xfrm>
            <a:off x="5335629" y="4011638"/>
            <a:ext cx="2029922" cy="490412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/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800" b="1" i="0" smtClean="0">
                          <a:solidFill>
                            <a:schemeClr val="tx1"/>
                          </a:solidFill>
                        </a:rPr>
                        <m:t>0 &lt; </m:t>
                      </m:r>
                      <m:r>
                        <m:rPr>
                          <m:nor/>
                        </m:rPr>
                        <a:rPr lang="el-GR" sz="1800" b="1" smtClean="0">
                          <a:solidFill>
                            <a:schemeClr val="tx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de-DE" sz="1800" b="1" i="0" smtClean="0">
                          <a:solidFill>
                            <a:schemeClr val="tx1"/>
                          </a:solidFill>
                        </a:rPr>
                        <m:t> &lt; 1</m:t>
                      </m:r>
                    </m:oMath>
                  </m:oMathPara>
                </a14:m>
                <a:endParaRPr lang="fr-FR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4FB469-6CBF-477C-8D34-AD853950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598" y="8463678"/>
                <a:ext cx="11592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2">
            <a:extLst>
              <a:ext uri="{FF2B5EF4-FFF2-40B4-BE49-F238E27FC236}">
                <a16:creationId xmlns:a16="http://schemas.microsoft.com/office/drawing/2014/main" id="{696E18BA-8676-4DE4-9559-4296303E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48368" y="6682744"/>
            <a:ext cx="1411866" cy="11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/>
              <p:nvPr/>
            </p:nvSpPr>
            <p:spPr>
              <a:xfrm>
                <a:off x="5990624" y="6941548"/>
                <a:ext cx="48442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800" b="1" smtClean="0">
                          <a:solidFill>
                            <a:schemeClr val="bg1"/>
                          </a:solidFill>
                        </a:rPr>
                        <m:t>λ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D27152-17EB-4858-9782-F565E831E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24" y="6941548"/>
                <a:ext cx="48442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  <p:bldP spid="14" grpId="0" animBg="1"/>
      <p:bldP spid="26" grpId="0" animBg="1"/>
      <p:bldP spid="27" grpId="0" animBg="1"/>
      <p:bldP spid="13" grpId="0"/>
      <p:bldP spid="31" grpId="0" animBg="1"/>
      <p:bldP spid="32" grpId="0" animBg="1"/>
      <p:bldP spid="33" grpId="0" animBg="1"/>
      <p:bldP spid="34" grpId="0"/>
      <p:bldP spid="35" grpId="0" animBg="1"/>
      <p:bldP spid="3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Overview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BFBFBF"/>
                </a:solidFill>
              </a:rPr>
              <a:t>Graph Blind Source Separation</a:t>
            </a:r>
          </a:p>
          <a:p>
            <a:r>
              <a:rPr lang="de-DE" sz="2400" dirty="0">
                <a:solidFill>
                  <a:schemeClr val="accent5"/>
                </a:solidFill>
              </a:rPr>
              <a:t>Graph Blind Source Separation </a:t>
            </a:r>
            <a:r>
              <a:rPr lang="de-DE" sz="2400" dirty="0" err="1">
                <a:solidFill>
                  <a:schemeClr val="accent5"/>
                </a:solidFill>
              </a:rPr>
              <a:t>results</a:t>
            </a:r>
            <a:endParaRPr lang="de-DE" sz="2400" dirty="0">
              <a:solidFill>
                <a:schemeClr val="accent5"/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Summary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BFBFBF"/>
                </a:solidFill>
              </a:rPr>
              <a:t>major</a:t>
            </a:r>
            <a:r>
              <a:rPr lang="de-DE" sz="2400" dirty="0">
                <a:solidFill>
                  <a:srgbClr val="BFBFBF"/>
                </a:solidFill>
              </a:rPr>
              <a:t> </a:t>
            </a:r>
            <a:r>
              <a:rPr lang="de-DE" sz="2400" dirty="0" err="1">
                <a:solidFill>
                  <a:srgbClr val="BFBFBF"/>
                </a:solidFill>
              </a:rPr>
              <a:t>outcomes</a:t>
            </a:r>
            <a:endParaRPr lang="de-DE" sz="2400" dirty="0">
              <a:solidFill>
                <a:srgbClr val="BFBFBF"/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Problems and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future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6EF4-86DA-4928-86A5-601AB79A09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4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Clean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154995"/>
          </a:xfrm>
        </p:spPr>
        <p:txBody>
          <a:bodyPr/>
          <a:lstStyle/>
          <a:p>
            <a:r>
              <a:rPr lang="de-DE" sz="1800" dirty="0"/>
              <a:t>Standard </a:t>
            </a:r>
            <a:r>
              <a:rPr lang="de-DE" sz="1800" dirty="0" err="1"/>
              <a:t>signals</a:t>
            </a:r>
            <a:r>
              <a:rPr lang="de-DE" sz="1800" dirty="0"/>
              <a:t> (Cos, </a:t>
            </a:r>
            <a:r>
              <a:rPr lang="de-DE" sz="1800" dirty="0" err="1"/>
              <a:t>Rect</a:t>
            </a:r>
            <a:r>
              <a:rPr lang="de-DE" sz="1800" dirty="0"/>
              <a:t>, ECG, Saw)</a:t>
            </a:r>
          </a:p>
          <a:p>
            <a:r>
              <a:rPr lang="de-DE" sz="1800" dirty="0"/>
              <a:t>Clean </a:t>
            </a:r>
            <a:r>
              <a:rPr lang="de-DE" sz="1800" dirty="0" err="1"/>
              <a:t>data</a:t>
            </a:r>
            <a:r>
              <a:rPr lang="de-DE" sz="1800" dirty="0"/>
              <a:t>: </a:t>
            </a:r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standard</a:t>
            </a:r>
            <a:r>
              <a:rPr lang="de-DE" sz="1800" dirty="0"/>
              <a:t> </a:t>
            </a:r>
            <a:r>
              <a:rPr lang="de-DE" sz="1800" dirty="0" err="1"/>
              <a:t>PowerICA</a:t>
            </a:r>
            <a:r>
              <a:rPr lang="de-DE" sz="1800" dirty="0"/>
              <a:t> (1000 </a:t>
            </a:r>
            <a:r>
              <a:rPr lang="de-DE" sz="1800" dirty="0" err="1"/>
              <a:t>samples</a:t>
            </a:r>
            <a:r>
              <a:rPr lang="de-DE" sz="1800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9CB70D-0AC1-448D-9E65-88FD18B4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1C1D37F-0412-403C-99CE-06773F686EE5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60507F1-8B29-4E87-AF89-98BC2AE6E617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2CA136-021F-42F2-852B-C36091A8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10" y="3024941"/>
            <a:ext cx="3962703" cy="297202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05FA0B2-3F60-4E49-BB64-06E765AE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09" y="6026569"/>
            <a:ext cx="3962703" cy="2972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C2EAD-1066-496B-89B7-C889635D88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585646-F30F-4AFC-B867-1E27C702684E}"/>
              </a:ext>
            </a:extLst>
          </p:cNvPr>
          <p:cNvSpPr/>
          <p:nvPr/>
        </p:nvSpPr>
        <p:spPr>
          <a:xfrm>
            <a:off x="549762" y="4293100"/>
            <a:ext cx="465615" cy="330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C91652E-67B3-484A-A6EB-D79594D3F6A3}"/>
              </a:ext>
            </a:extLst>
          </p:cNvPr>
          <p:cNvSpPr/>
          <p:nvPr/>
        </p:nvSpPr>
        <p:spPr>
          <a:xfrm>
            <a:off x="6951944" y="2942070"/>
            <a:ext cx="465615" cy="330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1538AA-BB92-49A7-8888-74DDC75B8AF1}"/>
              </a:ext>
            </a:extLst>
          </p:cNvPr>
          <p:cNvSpPr/>
          <p:nvPr/>
        </p:nvSpPr>
        <p:spPr>
          <a:xfrm>
            <a:off x="6983268" y="5750032"/>
            <a:ext cx="465615" cy="330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67C99F6-F373-4145-BC59-9BE3EAC2A4FF}"/>
              </a:ext>
            </a:extLst>
          </p:cNvPr>
          <p:cNvSpPr/>
          <p:nvPr/>
        </p:nvSpPr>
        <p:spPr>
          <a:xfrm>
            <a:off x="9003755" y="3769796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2456586-6369-49A7-8EB2-0B277A89E39C}"/>
              </a:ext>
            </a:extLst>
          </p:cNvPr>
          <p:cNvSpPr/>
          <p:nvPr/>
        </p:nvSpPr>
        <p:spPr>
          <a:xfrm>
            <a:off x="9050960" y="4464735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A4DA1DE-BE56-470C-BBE0-872B0A920A71}"/>
              </a:ext>
            </a:extLst>
          </p:cNvPr>
          <p:cNvSpPr/>
          <p:nvPr/>
        </p:nvSpPr>
        <p:spPr>
          <a:xfrm>
            <a:off x="9028593" y="5163533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2E391BC-3BEC-432C-A660-29105DB45253}"/>
              </a:ext>
            </a:extLst>
          </p:cNvPr>
          <p:cNvSpPr/>
          <p:nvPr/>
        </p:nvSpPr>
        <p:spPr>
          <a:xfrm>
            <a:off x="9022983" y="5826593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B627405-321B-4719-A8F7-4DCD387E652F}"/>
              </a:ext>
            </a:extLst>
          </p:cNvPr>
          <p:cNvSpPr/>
          <p:nvPr/>
        </p:nvSpPr>
        <p:spPr>
          <a:xfrm>
            <a:off x="8996188" y="6766038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CF3AEA0-70C4-4FDA-A333-B9C8540974EA}"/>
              </a:ext>
            </a:extLst>
          </p:cNvPr>
          <p:cNvSpPr/>
          <p:nvPr/>
        </p:nvSpPr>
        <p:spPr>
          <a:xfrm>
            <a:off x="9038644" y="7475619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696C43-B9CE-43A2-BA1D-CBDA17A6015F}"/>
              </a:ext>
            </a:extLst>
          </p:cNvPr>
          <p:cNvSpPr/>
          <p:nvPr/>
        </p:nvSpPr>
        <p:spPr>
          <a:xfrm>
            <a:off x="8992905" y="8158569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B09CB29-DC1E-409A-ACD2-49950999E9F6}"/>
              </a:ext>
            </a:extLst>
          </p:cNvPr>
          <p:cNvSpPr/>
          <p:nvPr/>
        </p:nvSpPr>
        <p:spPr>
          <a:xfrm>
            <a:off x="9050960" y="8806442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47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Clean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154995"/>
          </a:xfrm>
        </p:spPr>
        <p:txBody>
          <a:bodyPr/>
          <a:lstStyle/>
          <a:p>
            <a:r>
              <a:rPr lang="de-DE" sz="1800" dirty="0"/>
              <a:t>Standard </a:t>
            </a:r>
            <a:r>
              <a:rPr lang="de-DE" sz="1800" dirty="0" err="1"/>
              <a:t>signals</a:t>
            </a:r>
            <a:r>
              <a:rPr lang="de-DE" sz="1800" dirty="0"/>
              <a:t> (Cos, </a:t>
            </a:r>
            <a:r>
              <a:rPr lang="de-DE" sz="1800" dirty="0" err="1"/>
              <a:t>Rect</a:t>
            </a:r>
            <a:r>
              <a:rPr lang="de-DE" sz="1800" dirty="0"/>
              <a:t>, ECG, Saw)</a:t>
            </a:r>
          </a:p>
          <a:p>
            <a:r>
              <a:rPr lang="de-DE" sz="1800" dirty="0"/>
              <a:t>Clean </a:t>
            </a:r>
            <a:r>
              <a:rPr lang="de-DE" sz="1800" dirty="0" err="1"/>
              <a:t>data</a:t>
            </a:r>
            <a:r>
              <a:rPr lang="de-DE" sz="1800" dirty="0"/>
              <a:t>: </a:t>
            </a:r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standard</a:t>
            </a:r>
            <a:r>
              <a:rPr lang="de-DE" sz="1800" dirty="0"/>
              <a:t> </a:t>
            </a:r>
            <a:r>
              <a:rPr lang="de-DE" sz="1800" dirty="0" err="1"/>
              <a:t>PowerICA</a:t>
            </a:r>
            <a:r>
              <a:rPr lang="de-DE" sz="1800" dirty="0"/>
              <a:t> (1000 </a:t>
            </a:r>
            <a:r>
              <a:rPr lang="de-DE" sz="1800" dirty="0" err="1"/>
              <a:t>samples</a:t>
            </a:r>
            <a:r>
              <a:rPr lang="de-DE" sz="1800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9CB70D-0AC1-448D-9E65-88FD18B4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1C1D37F-0412-403C-99CE-06773F686EE5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60507F1-8B29-4E87-AF89-98BC2AE6E617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2CA136-021F-42F2-852B-C36091A8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2" y="3397795"/>
            <a:ext cx="3549511" cy="26621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05FA0B2-3F60-4E49-BB64-06E765AE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323389"/>
            <a:ext cx="3549512" cy="2662134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B395D889-7218-4C8E-90D3-1BAC9686CD9F}"/>
              </a:ext>
            </a:extLst>
          </p:cNvPr>
          <p:cNvSpPr/>
          <p:nvPr/>
        </p:nvSpPr>
        <p:spPr>
          <a:xfrm>
            <a:off x="398297" y="3281742"/>
            <a:ext cx="11899303" cy="570378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482511-FD25-474C-9862-0AF7997C6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813" y="3195023"/>
            <a:ext cx="4407913" cy="58772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1C0FC8B-F6E5-4BB4-B96A-FEDC5A3F25EC}"/>
              </a:ext>
            </a:extLst>
          </p:cNvPr>
          <p:cNvSpPr txBox="1"/>
          <p:nvPr/>
        </p:nvSpPr>
        <p:spPr>
          <a:xfrm>
            <a:off x="8296918" y="4252071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0,4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2C598EE-5607-45B6-BA5C-FFB33B20CFB6}"/>
              </a:ext>
            </a:extLst>
          </p:cNvPr>
          <p:cNvCxnSpPr>
            <a:cxnSpLocks/>
          </p:cNvCxnSpPr>
          <p:nvPr/>
        </p:nvCxnSpPr>
        <p:spPr>
          <a:xfrm>
            <a:off x="4278668" y="4436737"/>
            <a:ext cx="401825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73B6222-939A-46A4-A4C7-F99497032EC9}"/>
              </a:ext>
            </a:extLst>
          </p:cNvPr>
          <p:cNvSpPr txBox="1"/>
          <p:nvPr/>
        </p:nvSpPr>
        <p:spPr>
          <a:xfrm>
            <a:off x="8295822" y="5073310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0,19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BCB4D7-C0DC-448F-98A8-60AAF24D7331}"/>
              </a:ext>
            </a:extLst>
          </p:cNvPr>
          <p:cNvCxnSpPr>
            <a:cxnSpLocks/>
          </p:cNvCxnSpPr>
          <p:nvPr/>
        </p:nvCxnSpPr>
        <p:spPr>
          <a:xfrm>
            <a:off x="4268916" y="5257976"/>
            <a:ext cx="4028002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A0A280E-328C-4F70-B4EA-04BDEF7D120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AC86D5C-3BD6-4F6D-A0DF-9FCC4C94CD06}"/>
              </a:ext>
            </a:extLst>
          </p:cNvPr>
          <p:cNvSpPr/>
          <p:nvPr/>
        </p:nvSpPr>
        <p:spPr>
          <a:xfrm>
            <a:off x="4145656" y="3517356"/>
            <a:ext cx="107694" cy="252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43C7CFE-FC31-45A5-8403-0B64FBA3FC39}"/>
              </a:ext>
            </a:extLst>
          </p:cNvPr>
          <p:cNvSpPr/>
          <p:nvPr/>
        </p:nvSpPr>
        <p:spPr>
          <a:xfrm>
            <a:off x="4145656" y="6336199"/>
            <a:ext cx="107694" cy="252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8F04A80-256E-4713-9AD8-5634E0B00BE1}"/>
              </a:ext>
            </a:extLst>
          </p:cNvPr>
          <p:cNvSpPr/>
          <p:nvPr/>
        </p:nvSpPr>
        <p:spPr>
          <a:xfrm rot="5400000">
            <a:off x="6205862" y="4734422"/>
            <a:ext cx="209002" cy="280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AE6FB1E-B4B1-44FC-87DA-74DABAF105D1}"/>
              </a:ext>
            </a:extLst>
          </p:cNvPr>
          <p:cNvSpPr/>
          <p:nvPr/>
        </p:nvSpPr>
        <p:spPr>
          <a:xfrm rot="5400000">
            <a:off x="6227072" y="7479006"/>
            <a:ext cx="281862" cy="2892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C53DF0-2EE3-4DEF-924B-E5B6FDEDA4ED}"/>
              </a:ext>
            </a:extLst>
          </p:cNvPr>
          <p:cNvSpPr txBox="1"/>
          <p:nvPr/>
        </p:nvSpPr>
        <p:spPr>
          <a:xfrm>
            <a:off x="3979637" y="5787500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0,1</a:t>
            </a:r>
            <a:endParaRPr lang="en-GB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DC23777-214C-485E-8089-B79FE4F2E1F8}"/>
              </a:ext>
            </a:extLst>
          </p:cNvPr>
          <p:cNvSpPr txBox="1"/>
          <p:nvPr/>
        </p:nvSpPr>
        <p:spPr>
          <a:xfrm>
            <a:off x="3962168" y="3562192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4E3DE1-3A48-4AFA-BF91-66D6188EBCF1}"/>
              </a:ext>
            </a:extLst>
          </p:cNvPr>
          <p:cNvSpPr/>
          <p:nvPr/>
        </p:nvSpPr>
        <p:spPr>
          <a:xfrm>
            <a:off x="4158666" y="6305593"/>
            <a:ext cx="107694" cy="252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539D8DB-6689-4027-B0D9-0290849A8028}"/>
              </a:ext>
            </a:extLst>
          </p:cNvPr>
          <p:cNvSpPr txBox="1"/>
          <p:nvPr/>
        </p:nvSpPr>
        <p:spPr>
          <a:xfrm>
            <a:off x="3992647" y="8575737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0,1</a:t>
            </a:r>
            <a:endParaRPr lang="en-GB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696FD17-2308-47B5-ADD1-144CCF3E0560}"/>
              </a:ext>
            </a:extLst>
          </p:cNvPr>
          <p:cNvSpPr txBox="1"/>
          <p:nvPr/>
        </p:nvSpPr>
        <p:spPr>
          <a:xfrm>
            <a:off x="3975178" y="635042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2153225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Noisy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/>
          <a:lstStyle/>
          <a:p>
            <a:r>
              <a:rPr lang="de-DE" sz="1800" dirty="0" err="1"/>
              <a:t>Comparable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noisy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(</a:t>
            </a:r>
            <a:r>
              <a:rPr lang="de-DE" sz="1800" dirty="0" err="1"/>
              <a:t>up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20dB SNR)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804050-5923-404B-8BEF-20C82293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4217788"/>
            <a:ext cx="4407913" cy="3305935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6F1465F-8C8B-480C-BE54-92963BC8F23D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D752909-218D-4E71-81D9-AEB8410DE04C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44BB48D-D480-40A8-91D1-264FE464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03" y="2418219"/>
            <a:ext cx="4407911" cy="330593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D21E139-7B42-4D44-ADB3-A408D2A1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80" y="5806924"/>
            <a:ext cx="4407912" cy="3305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F880C-9B97-4A29-98FB-296673B8F61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6E4869F-85DC-462A-BC6D-DCC34DD145AF}"/>
              </a:ext>
            </a:extLst>
          </p:cNvPr>
          <p:cNvSpPr/>
          <p:nvPr/>
        </p:nvSpPr>
        <p:spPr>
          <a:xfrm flipH="1">
            <a:off x="821594" y="4370047"/>
            <a:ext cx="261099" cy="315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DD205-0740-4B12-B98F-512C5CB130CD}"/>
              </a:ext>
            </a:extLst>
          </p:cNvPr>
          <p:cNvSpPr/>
          <p:nvPr/>
        </p:nvSpPr>
        <p:spPr>
          <a:xfrm flipH="1">
            <a:off x="6942403" y="2500990"/>
            <a:ext cx="434684" cy="648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8ED4F-4218-4A34-838A-B788762D8FFF}"/>
              </a:ext>
            </a:extLst>
          </p:cNvPr>
          <p:cNvSpPr/>
          <p:nvPr/>
        </p:nvSpPr>
        <p:spPr>
          <a:xfrm>
            <a:off x="9146358" y="3264913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32331F-0EF0-497D-BAF4-4EB63F80E354}"/>
              </a:ext>
            </a:extLst>
          </p:cNvPr>
          <p:cNvSpPr/>
          <p:nvPr/>
        </p:nvSpPr>
        <p:spPr>
          <a:xfrm>
            <a:off x="9146358" y="4021894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4BC508-9ADD-4FB3-A2DD-7D1A133D48A5}"/>
              </a:ext>
            </a:extLst>
          </p:cNvPr>
          <p:cNvSpPr/>
          <p:nvPr/>
        </p:nvSpPr>
        <p:spPr>
          <a:xfrm>
            <a:off x="9146358" y="4788004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51A6684-EA24-4739-9A6C-CEE4CA96CD62}"/>
              </a:ext>
            </a:extLst>
          </p:cNvPr>
          <p:cNvSpPr/>
          <p:nvPr/>
        </p:nvSpPr>
        <p:spPr>
          <a:xfrm>
            <a:off x="9146358" y="5529435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C0D2153-A214-4082-9BBA-B40311F58F27}"/>
              </a:ext>
            </a:extLst>
          </p:cNvPr>
          <p:cNvSpPr/>
          <p:nvPr/>
        </p:nvSpPr>
        <p:spPr>
          <a:xfrm>
            <a:off x="9192139" y="6651238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6D1A612-80A9-462F-9A85-3C7DC4579D88}"/>
              </a:ext>
            </a:extLst>
          </p:cNvPr>
          <p:cNvSpPr/>
          <p:nvPr/>
        </p:nvSpPr>
        <p:spPr>
          <a:xfrm>
            <a:off x="9192139" y="7408219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4ACA974-B8C2-48C6-87C9-DCEE8896FFEA}"/>
              </a:ext>
            </a:extLst>
          </p:cNvPr>
          <p:cNvSpPr/>
          <p:nvPr/>
        </p:nvSpPr>
        <p:spPr>
          <a:xfrm>
            <a:off x="9192139" y="8174329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A21D94B-8ED4-4C6B-8B9B-A2B2C97400CA}"/>
              </a:ext>
            </a:extLst>
          </p:cNvPr>
          <p:cNvSpPr/>
          <p:nvPr/>
        </p:nvSpPr>
        <p:spPr>
          <a:xfrm>
            <a:off x="9192139" y="8915760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8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Noisy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/>
          <a:lstStyle/>
          <a:p>
            <a:r>
              <a:rPr lang="de-DE" sz="1800" dirty="0" err="1"/>
              <a:t>Comparable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noisy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(</a:t>
            </a:r>
            <a:r>
              <a:rPr lang="de-DE" sz="1800" dirty="0" err="1"/>
              <a:t>up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20dB SNR)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804050-5923-404B-8BEF-20C82293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6F1465F-8C8B-480C-BE54-92963BC8F23D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D752909-218D-4E71-81D9-AEB8410DE04C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44BB48D-D480-40A8-91D1-264FE464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1" y="2954143"/>
            <a:ext cx="3922364" cy="294177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D21E139-7B42-4D44-ADB3-A408D2A1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089431"/>
            <a:ext cx="3922365" cy="294177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8167EC1-2EA9-4B4D-9071-7EAF0504415B}"/>
              </a:ext>
            </a:extLst>
          </p:cNvPr>
          <p:cNvSpPr/>
          <p:nvPr/>
        </p:nvSpPr>
        <p:spPr>
          <a:xfrm>
            <a:off x="328642" y="2894665"/>
            <a:ext cx="12063441" cy="61327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E29279-D369-46E5-82C1-E2F5EFA36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501" y="2691143"/>
            <a:ext cx="4827948" cy="64372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FE7A7BD-0020-47DE-BFA9-9A6FC343A814}"/>
              </a:ext>
            </a:extLst>
          </p:cNvPr>
          <p:cNvSpPr txBox="1"/>
          <p:nvPr/>
        </p:nvSpPr>
        <p:spPr>
          <a:xfrm>
            <a:off x="8541661" y="4508714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0,38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3AAD856-2D11-47F9-87B6-8484E0A8AA5B}"/>
              </a:ext>
            </a:extLst>
          </p:cNvPr>
          <p:cNvCxnSpPr>
            <a:cxnSpLocks/>
          </p:cNvCxnSpPr>
          <p:nvPr/>
        </p:nvCxnSpPr>
        <p:spPr>
          <a:xfrm>
            <a:off x="4133953" y="4708290"/>
            <a:ext cx="4429084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1E5B5FA-F445-490A-A694-63CAABE49CF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E865ECA-21CF-48C4-B963-44A50E5342E3}"/>
              </a:ext>
            </a:extLst>
          </p:cNvPr>
          <p:cNvSpPr/>
          <p:nvPr/>
        </p:nvSpPr>
        <p:spPr>
          <a:xfrm>
            <a:off x="3954922" y="2954143"/>
            <a:ext cx="137825" cy="59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EFD4198-49C5-4693-9588-09D8007C41F9}"/>
              </a:ext>
            </a:extLst>
          </p:cNvPr>
          <p:cNvSpPr/>
          <p:nvPr/>
        </p:nvSpPr>
        <p:spPr>
          <a:xfrm rot="5400000">
            <a:off x="6226153" y="3565202"/>
            <a:ext cx="294702" cy="46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3ABD21-6577-4ED1-8A53-3E58B298C99F}"/>
              </a:ext>
            </a:extLst>
          </p:cNvPr>
          <p:cNvSpPr/>
          <p:nvPr/>
        </p:nvSpPr>
        <p:spPr>
          <a:xfrm rot="5400000">
            <a:off x="6378553" y="6657728"/>
            <a:ext cx="294702" cy="46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549B1B4-EEA5-47E4-9521-D0E109871B75}"/>
              </a:ext>
            </a:extLst>
          </p:cNvPr>
          <p:cNvSpPr txBox="1"/>
          <p:nvPr/>
        </p:nvSpPr>
        <p:spPr>
          <a:xfrm>
            <a:off x="3800073" y="510763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BF252E8-A9E0-465A-B960-A0A0B55E647B}"/>
              </a:ext>
            </a:extLst>
          </p:cNvPr>
          <p:cNvSpPr txBox="1"/>
          <p:nvPr/>
        </p:nvSpPr>
        <p:spPr>
          <a:xfrm>
            <a:off x="3800072" y="330438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CCDD1A-18DB-4A7A-9106-6001D3642200}"/>
              </a:ext>
            </a:extLst>
          </p:cNvPr>
          <p:cNvSpPr txBox="1"/>
          <p:nvPr/>
        </p:nvSpPr>
        <p:spPr>
          <a:xfrm>
            <a:off x="3800072" y="813547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FD18BC-EB0C-40A0-BFB7-5B168F1BD366}"/>
              </a:ext>
            </a:extLst>
          </p:cNvPr>
          <p:cNvSpPr txBox="1"/>
          <p:nvPr/>
        </p:nvSpPr>
        <p:spPr>
          <a:xfrm>
            <a:off x="3800071" y="633222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898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6">
            <a:extLst>
              <a:ext uri="{FF2B5EF4-FFF2-40B4-BE49-F238E27FC236}">
                <a16:creationId xmlns:a16="http://schemas.microsoft.com/office/drawing/2014/main" id="{2D4FC905-A10B-4599-8C8A-1330834D6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832" y="5611336"/>
            <a:ext cx="2316487" cy="23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328480"/>
            <a:ext cx="11793600" cy="65872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loss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sample </a:t>
            </a:r>
            <a:r>
              <a:rPr lang="de-DE" sz="1800" dirty="0" err="1"/>
              <a:t>sizes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 </a:t>
            </a:r>
            <a:r>
              <a:rPr lang="de-DE" sz="1800" b="1" dirty="0"/>
              <a:t>N &lt;&lt; 5000</a:t>
            </a:r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Unable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recover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b="1" dirty="0" err="1"/>
              <a:t>Gaussian</a:t>
            </a:r>
            <a:r>
              <a:rPr lang="de-DE" sz="1800" b="1" dirty="0"/>
              <a:t> </a:t>
            </a:r>
            <a:r>
              <a:rPr lang="de-DE" sz="1800" b="1" dirty="0" err="1"/>
              <a:t>signal</a:t>
            </a:r>
            <a:endParaRPr lang="de-DE" sz="1800" b="1" dirty="0"/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b="1" dirty="0"/>
              <a:t>SNR ≤ 20dB </a:t>
            </a:r>
            <a:r>
              <a:rPr lang="de-DE" sz="1800" dirty="0"/>
              <a:t>high </a:t>
            </a:r>
            <a:r>
              <a:rPr lang="de-DE" sz="1800" dirty="0" err="1"/>
              <a:t>variance</a:t>
            </a:r>
            <a:r>
              <a:rPr lang="de-DE" sz="1800" dirty="0"/>
              <a:t> in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</a:p>
          <a:p>
            <a:pPr lvl="2"/>
            <a:r>
              <a:rPr lang="de-DE" sz="1800" dirty="0" err="1"/>
              <a:t>Failures</a:t>
            </a:r>
            <a:r>
              <a:rPr lang="de-DE" sz="1800" dirty="0"/>
              <a:t> </a:t>
            </a:r>
            <a:r>
              <a:rPr lang="de-DE" sz="1800" dirty="0" err="1"/>
              <a:t>become</a:t>
            </a:r>
            <a:r>
              <a:rPr lang="de-DE" sz="1800" dirty="0"/>
              <a:t> </a:t>
            </a:r>
            <a:r>
              <a:rPr lang="de-DE" sz="1800" dirty="0" err="1"/>
              <a:t>increasingly</a:t>
            </a:r>
            <a:r>
              <a:rPr lang="de-DE" sz="1800" dirty="0"/>
              <a:t> </a:t>
            </a:r>
            <a:r>
              <a:rPr lang="de-DE" sz="1800" dirty="0" err="1"/>
              <a:t>likely</a:t>
            </a:r>
            <a:r>
              <a:rPr lang="de-DE" sz="1800" dirty="0"/>
              <a:t> </a:t>
            </a:r>
          </a:p>
          <a:p>
            <a:pPr lvl="2"/>
            <a:endParaRPr lang="de-DE" sz="1800" dirty="0"/>
          </a:p>
          <a:p>
            <a:pPr>
              <a:buFont typeface="+mj-lt"/>
              <a:buAutoNum type="arabicPeriod"/>
            </a:pPr>
            <a:r>
              <a:rPr lang="de-DE" sz="1800" dirty="0" err="1"/>
              <a:t>Inherently</a:t>
            </a:r>
            <a:r>
              <a:rPr lang="de-DE" sz="1800" dirty="0"/>
              <a:t> </a:t>
            </a:r>
            <a:r>
              <a:rPr lang="de-DE" sz="1800" dirty="0" err="1"/>
              <a:t>unrobust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endParaRPr lang="de-DE" sz="1800" dirty="0"/>
          </a:p>
          <a:p>
            <a:pPr lvl="2"/>
            <a:r>
              <a:rPr lang="de-DE" sz="1800" dirty="0"/>
              <a:t> A </a:t>
            </a:r>
            <a:r>
              <a:rPr lang="de-DE" sz="1800" b="1" dirty="0" err="1"/>
              <a:t>single</a:t>
            </a:r>
            <a:r>
              <a:rPr lang="de-DE" sz="1800" b="1" dirty="0"/>
              <a:t> </a:t>
            </a:r>
            <a:r>
              <a:rPr lang="de-DE" sz="1800" b="1" dirty="0" err="1"/>
              <a:t>outlier</a:t>
            </a:r>
            <a:r>
              <a:rPr lang="de-DE" sz="1800" b="1" dirty="0"/>
              <a:t> </a:t>
            </a:r>
            <a:r>
              <a:rPr lang="de-DE" sz="1800" dirty="0"/>
              <a:t>will </a:t>
            </a:r>
            <a:r>
              <a:rPr lang="de-DE" sz="1800" dirty="0" err="1"/>
              <a:t>lead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failure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method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137C-43B7-4E9D-A0B3-07CD7CD6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Shortcomings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2379D-1DC2-4BFE-BA03-38E66A28B5C2}"/>
              </a:ext>
            </a:extLst>
          </p:cNvPr>
          <p:cNvSpPr txBox="1"/>
          <p:nvPr/>
        </p:nvSpPr>
        <p:spPr>
          <a:xfrm>
            <a:off x="7078615" y="725850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3. SNR ≤ 20dB</a:t>
            </a:r>
            <a:endParaRPr lang="fr-FR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5B8CAB-153A-427B-BC9F-A3E6254FBCDE}"/>
              </a:ext>
            </a:extLst>
          </p:cNvPr>
          <p:cNvSpPr txBox="1"/>
          <p:nvPr/>
        </p:nvSpPr>
        <p:spPr>
          <a:xfrm>
            <a:off x="4465278" y="723074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2. </a:t>
            </a:r>
            <a:r>
              <a:rPr lang="de-DE" sz="1800" b="1" dirty="0" err="1"/>
              <a:t>Gaussian</a:t>
            </a:r>
            <a:endParaRPr lang="fr-FR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A17BD0-0701-4184-9950-C909C7FD0BFE}"/>
              </a:ext>
            </a:extLst>
          </p:cNvPr>
          <p:cNvSpPr txBox="1"/>
          <p:nvPr/>
        </p:nvSpPr>
        <p:spPr>
          <a:xfrm>
            <a:off x="10174220" y="72585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4. </a:t>
            </a:r>
            <a:r>
              <a:rPr lang="de-DE" sz="1800" b="1" dirty="0" err="1"/>
              <a:t>Outlier</a:t>
            </a:r>
            <a:endParaRPr lang="fr-FR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E3AA83-7F3F-4749-A14C-C6ACA76E5859}"/>
              </a:ext>
            </a:extLst>
          </p:cNvPr>
          <p:cNvSpPr txBox="1"/>
          <p:nvPr/>
        </p:nvSpPr>
        <p:spPr>
          <a:xfrm>
            <a:off x="1724377" y="723034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1. Samples</a:t>
            </a:r>
            <a:endParaRPr lang="fr-FR" sz="1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F0953-2283-4264-9744-2865984A6C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9F040554-58F8-408A-8390-C8561284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24" y="6196398"/>
            <a:ext cx="1028630" cy="10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8D706-E354-4CF8-8C95-1350ABC99B54}"/>
              </a:ext>
            </a:extLst>
          </p:cNvPr>
          <p:cNvSpPr txBox="1"/>
          <p:nvPr/>
        </p:nvSpPr>
        <p:spPr>
          <a:xfrm>
            <a:off x="2273324" y="6507730"/>
            <a:ext cx="33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N</a:t>
            </a:r>
            <a:endParaRPr lang="fr-FR" sz="1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A0BF7-DDCF-42D0-8545-D50B109EBB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 t="34391" r="34624" b="33042"/>
          <a:stretch/>
        </p:blipFill>
        <p:spPr>
          <a:xfrm>
            <a:off x="6721755" y="6393106"/>
            <a:ext cx="2316488" cy="86086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F2BE98-5292-41A3-9EC8-F6873669126E}"/>
              </a:ext>
            </a:extLst>
          </p:cNvPr>
          <p:cNvCxnSpPr>
            <a:cxnSpLocks/>
          </p:cNvCxnSpPr>
          <p:nvPr/>
        </p:nvCxnSpPr>
        <p:spPr>
          <a:xfrm flipV="1">
            <a:off x="8421370" y="6393106"/>
            <a:ext cx="0" cy="704238"/>
          </a:xfrm>
          <a:prstGeom prst="straightConnector1">
            <a:avLst/>
          </a:prstGeom>
          <a:ln w="19050">
            <a:solidFill>
              <a:srgbClr val="005C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3F756E-9C9E-4379-95D6-666874AF62F0}"/>
              </a:ext>
            </a:extLst>
          </p:cNvPr>
          <p:cNvCxnSpPr>
            <a:cxnSpLocks/>
          </p:cNvCxnSpPr>
          <p:nvPr/>
        </p:nvCxnSpPr>
        <p:spPr>
          <a:xfrm>
            <a:off x="8008620" y="6400913"/>
            <a:ext cx="432000" cy="0"/>
          </a:xfrm>
          <a:prstGeom prst="line">
            <a:avLst/>
          </a:prstGeom>
          <a:ln w="19050">
            <a:solidFill>
              <a:srgbClr val="005C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2BEDF5-1CFA-4102-A75D-2E3F552BCFC5}"/>
              </a:ext>
            </a:extLst>
          </p:cNvPr>
          <p:cNvCxnSpPr>
            <a:cxnSpLocks/>
          </p:cNvCxnSpPr>
          <p:nvPr/>
        </p:nvCxnSpPr>
        <p:spPr>
          <a:xfrm flipV="1">
            <a:off x="10022090" y="6633411"/>
            <a:ext cx="1635511" cy="592665"/>
          </a:xfrm>
          <a:prstGeom prst="line">
            <a:avLst/>
          </a:prstGeom>
          <a:ln w="19050">
            <a:solidFill>
              <a:srgbClr val="00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54766A7-4AD1-4B67-8667-8903EADE1A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1" t="14164" r="29858" b="44522"/>
          <a:stretch/>
        </p:blipFill>
        <p:spPr>
          <a:xfrm rot="2429873">
            <a:off x="9692937" y="5893470"/>
            <a:ext cx="1738359" cy="93968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E2DF316-24B4-4D77-90B8-12B55CD1B607}"/>
              </a:ext>
            </a:extLst>
          </p:cNvPr>
          <p:cNvSpPr/>
          <p:nvPr/>
        </p:nvSpPr>
        <p:spPr>
          <a:xfrm>
            <a:off x="10126200" y="5412928"/>
            <a:ext cx="180000" cy="180000"/>
          </a:xfrm>
          <a:prstGeom prst="ellipse">
            <a:avLst/>
          </a:prstGeom>
          <a:noFill/>
          <a:ln w="9525"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DA639D-DA52-4A4A-A223-DF9BDB154E64}"/>
              </a:ext>
            </a:extLst>
          </p:cNvPr>
          <p:cNvCxnSpPr>
            <a:cxnSpLocks/>
          </p:cNvCxnSpPr>
          <p:nvPr/>
        </p:nvCxnSpPr>
        <p:spPr>
          <a:xfrm>
            <a:off x="10216104" y="5602442"/>
            <a:ext cx="0" cy="156138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1E783BB-9B14-42A3-8672-C617E1AF23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7888" y="2900243"/>
            <a:ext cx="1868403" cy="19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Outlier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contamination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>
            <a:normAutofit/>
          </a:bodyPr>
          <a:lstStyle/>
          <a:p>
            <a:r>
              <a:rPr lang="de-DE" sz="1800" dirty="0"/>
              <a:t>Breakdown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  <a:r>
              <a:rPr lang="de-DE" sz="1800" dirty="0" err="1"/>
              <a:t>already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large </a:t>
            </a:r>
            <a:r>
              <a:rPr lang="de-DE" sz="1800" dirty="0" err="1"/>
              <a:t>outlier</a:t>
            </a:r>
            <a:r>
              <a:rPr lang="de-DE" sz="1800" dirty="0"/>
              <a:t> (100std)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77C9B2-E3B3-4DFF-A999-604744AF2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3"/>
          <a:stretch/>
        </p:blipFill>
        <p:spPr>
          <a:xfrm>
            <a:off x="1020987" y="4293096"/>
            <a:ext cx="4011071" cy="33059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FAF0862-E1BC-4F42-ADC8-F9A7CDEDBDA8}"/>
              </a:ext>
            </a:extLst>
          </p:cNvPr>
          <p:cNvSpPr/>
          <p:nvPr/>
        </p:nvSpPr>
        <p:spPr>
          <a:xfrm rot="20173507">
            <a:off x="5415948" y="4794954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DCC0275-651D-4E24-B0B0-19A530B0A725}"/>
              </a:ext>
            </a:extLst>
          </p:cNvPr>
          <p:cNvSpPr/>
          <p:nvPr/>
        </p:nvSpPr>
        <p:spPr>
          <a:xfrm rot="1484299">
            <a:off x="5430393" y="635378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C1158D4-0AE9-4028-836D-6DF6E7D4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5" t="1583" b="5975"/>
          <a:stretch/>
        </p:blipFill>
        <p:spPr>
          <a:xfrm>
            <a:off x="6970457" y="5895203"/>
            <a:ext cx="4082264" cy="311416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874E2CC-C338-4603-B091-2D1DDE1F93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5" b="5530"/>
          <a:stretch/>
        </p:blipFill>
        <p:spPr>
          <a:xfrm>
            <a:off x="6970457" y="2472295"/>
            <a:ext cx="4082265" cy="3182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49D39-422E-40B5-B481-1EBD0FD3BE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136B95D-009D-43DA-867A-5BE88AF76C11}"/>
              </a:ext>
            </a:extLst>
          </p:cNvPr>
          <p:cNvSpPr/>
          <p:nvPr/>
        </p:nvSpPr>
        <p:spPr>
          <a:xfrm>
            <a:off x="8772858" y="3323816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3378E3-1932-42B4-BB19-FF9451DE8742}"/>
              </a:ext>
            </a:extLst>
          </p:cNvPr>
          <p:cNvSpPr/>
          <p:nvPr/>
        </p:nvSpPr>
        <p:spPr>
          <a:xfrm>
            <a:off x="8772858" y="4092017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A106EA-F2A3-4C2D-9F51-F874EF8CBA06}"/>
              </a:ext>
            </a:extLst>
          </p:cNvPr>
          <p:cNvSpPr/>
          <p:nvPr/>
        </p:nvSpPr>
        <p:spPr>
          <a:xfrm>
            <a:off x="8772858" y="4858127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5F3F7C4-14AD-46A5-85B1-69F21D4F4552}"/>
              </a:ext>
            </a:extLst>
          </p:cNvPr>
          <p:cNvSpPr/>
          <p:nvPr/>
        </p:nvSpPr>
        <p:spPr>
          <a:xfrm>
            <a:off x="8772858" y="5588338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A7D4C9-CAA3-4C92-A445-6B13FA49A01B}"/>
              </a:ext>
            </a:extLst>
          </p:cNvPr>
          <p:cNvSpPr/>
          <p:nvPr/>
        </p:nvSpPr>
        <p:spPr>
          <a:xfrm>
            <a:off x="8772858" y="6694934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863F05-7B50-4409-AEEA-F5D16DD7A5BC}"/>
              </a:ext>
            </a:extLst>
          </p:cNvPr>
          <p:cNvSpPr/>
          <p:nvPr/>
        </p:nvSpPr>
        <p:spPr>
          <a:xfrm>
            <a:off x="8778468" y="7468745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25DB35-4FB2-44C8-AB5C-CC70D6460970}"/>
              </a:ext>
            </a:extLst>
          </p:cNvPr>
          <p:cNvSpPr/>
          <p:nvPr/>
        </p:nvSpPr>
        <p:spPr>
          <a:xfrm>
            <a:off x="8772858" y="8234855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5CE779-255B-4DAA-A162-950CD23CECAB}"/>
              </a:ext>
            </a:extLst>
          </p:cNvPr>
          <p:cNvSpPr/>
          <p:nvPr/>
        </p:nvSpPr>
        <p:spPr>
          <a:xfrm>
            <a:off x="8772858" y="8959456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3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Outlier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contamination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>
            <a:normAutofit/>
          </a:bodyPr>
          <a:lstStyle/>
          <a:p>
            <a:r>
              <a:rPr lang="de-DE" sz="1800" dirty="0"/>
              <a:t>Breakdown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  <a:r>
              <a:rPr lang="de-DE" sz="1800" dirty="0" err="1"/>
              <a:t>already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large </a:t>
            </a:r>
            <a:r>
              <a:rPr lang="de-DE" sz="1800" dirty="0" err="1"/>
              <a:t>outlier</a:t>
            </a:r>
            <a:r>
              <a:rPr lang="de-DE" sz="1800" dirty="0"/>
              <a:t> (100std)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77C9B2-E3B3-4DFF-A999-604744A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5" y="4293096"/>
            <a:ext cx="4407913" cy="33059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FAF0862-E1BC-4F42-ADC8-F9A7CDEDBDA8}"/>
              </a:ext>
            </a:extLst>
          </p:cNvPr>
          <p:cNvSpPr/>
          <p:nvPr/>
        </p:nvSpPr>
        <p:spPr>
          <a:xfrm rot="20173507">
            <a:off x="5415948" y="4794954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DCC0275-651D-4E24-B0B0-19A530B0A725}"/>
              </a:ext>
            </a:extLst>
          </p:cNvPr>
          <p:cNvSpPr/>
          <p:nvPr/>
        </p:nvSpPr>
        <p:spPr>
          <a:xfrm rot="1484299">
            <a:off x="5430393" y="635378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C1158D4-0AE9-4028-836D-6DF6E7D4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0" y="6013380"/>
            <a:ext cx="3922365" cy="29417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874E2CC-C338-4603-B091-2D1DDE1F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0" y="2954143"/>
            <a:ext cx="3922365" cy="294177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950474E-36F0-4CFC-AD55-5D79DD06BA3F}"/>
              </a:ext>
            </a:extLst>
          </p:cNvPr>
          <p:cNvSpPr/>
          <p:nvPr/>
        </p:nvSpPr>
        <p:spPr>
          <a:xfrm>
            <a:off x="328642" y="2877837"/>
            <a:ext cx="12114720" cy="603398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B877B3-F0EE-410B-9667-7E4ED91B7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29" y="2563002"/>
            <a:ext cx="4761611" cy="634881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B17D615-8EB0-4B6D-964A-6858B0B09952}"/>
              </a:ext>
            </a:extLst>
          </p:cNvPr>
          <p:cNvSpPr txBox="1"/>
          <p:nvPr/>
        </p:nvSpPr>
        <p:spPr>
          <a:xfrm>
            <a:off x="8766045" y="4630092"/>
            <a:ext cx="5333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0,8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D401D42-5166-41C7-A186-CC9C9659B35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81539" y="4785330"/>
            <a:ext cx="4384506" cy="29428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94E46F1-2063-4A92-8374-2F29A1568D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AC21066-351A-4840-8E6E-9A8EB29E169D}"/>
              </a:ext>
            </a:extLst>
          </p:cNvPr>
          <p:cNvSpPr/>
          <p:nvPr/>
        </p:nvSpPr>
        <p:spPr>
          <a:xfrm>
            <a:off x="4243714" y="3006538"/>
            <a:ext cx="137825" cy="59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5F7AE5-7BC7-4B69-8AAD-BD92B5CBEF99}"/>
              </a:ext>
            </a:extLst>
          </p:cNvPr>
          <p:cNvSpPr/>
          <p:nvPr/>
        </p:nvSpPr>
        <p:spPr>
          <a:xfrm rot="5400000">
            <a:off x="6464925" y="3420468"/>
            <a:ext cx="294702" cy="46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449795C-6305-4BAC-884A-C84F4BAE14C9}"/>
              </a:ext>
            </a:extLst>
          </p:cNvPr>
          <p:cNvSpPr/>
          <p:nvPr/>
        </p:nvSpPr>
        <p:spPr>
          <a:xfrm rot="5400000">
            <a:off x="6519275" y="6448977"/>
            <a:ext cx="294702" cy="46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91F864-3BB0-4DAC-A0EB-3A94FA6A03D9}"/>
              </a:ext>
            </a:extLst>
          </p:cNvPr>
          <p:cNvSpPr txBox="1"/>
          <p:nvPr/>
        </p:nvSpPr>
        <p:spPr>
          <a:xfrm>
            <a:off x="4099382" y="542902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95FC56A-A8CE-4665-A873-0333FC39ACDB}"/>
              </a:ext>
            </a:extLst>
          </p:cNvPr>
          <p:cNvSpPr txBox="1"/>
          <p:nvPr/>
        </p:nvSpPr>
        <p:spPr>
          <a:xfrm>
            <a:off x="4099381" y="335588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1,4</a:t>
            </a:r>
            <a:endParaRPr lang="en-GB" sz="1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577620-9C39-468F-B0D3-5715185BA30D}"/>
              </a:ext>
            </a:extLst>
          </p:cNvPr>
          <p:cNvSpPr txBox="1"/>
          <p:nvPr/>
        </p:nvSpPr>
        <p:spPr>
          <a:xfrm>
            <a:off x="4093308" y="842216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308AF6D-3AF1-431D-8D10-4E75E7695B3C}"/>
              </a:ext>
            </a:extLst>
          </p:cNvPr>
          <p:cNvSpPr txBox="1"/>
          <p:nvPr/>
        </p:nvSpPr>
        <p:spPr>
          <a:xfrm>
            <a:off x="4093307" y="6349031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1,4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874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614D732-E16C-40DC-86D8-1DEBF827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80" y="3549530"/>
            <a:ext cx="6334555" cy="35631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" y="3562429"/>
            <a:ext cx="6334554" cy="35631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accent5"/>
                </a:solidFill>
              </a:rPr>
              <a:t>Also possible </a:t>
            </a:r>
            <a:r>
              <a:rPr lang="de-DE" sz="1800" dirty="0" err="1">
                <a:solidFill>
                  <a:schemeClr val="accent5"/>
                </a:solidFill>
              </a:rPr>
              <a:t>for</a:t>
            </a:r>
            <a:r>
              <a:rPr lang="de-DE" sz="1800" dirty="0">
                <a:solidFill>
                  <a:schemeClr val="accent5"/>
                </a:solidFill>
              </a:rPr>
              <a:t> semi-</a:t>
            </a:r>
            <a:r>
              <a:rPr lang="de-DE" sz="1800" dirty="0" err="1">
                <a:solidFill>
                  <a:schemeClr val="accent5"/>
                </a:solidFill>
              </a:rPr>
              <a:t>synthetic</a:t>
            </a:r>
            <a:r>
              <a:rPr lang="de-DE" sz="1800" dirty="0">
                <a:solidFill>
                  <a:schemeClr val="accent5"/>
                </a:solidFill>
              </a:rPr>
              <a:t> EEG </a:t>
            </a:r>
            <a:r>
              <a:rPr lang="de-DE" sz="1800" dirty="0" err="1">
                <a:solidFill>
                  <a:schemeClr val="accent5"/>
                </a:solidFill>
              </a:rPr>
              <a:t>data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051BA09-AB91-4246-8D3D-D3F41FED6A4F}"/>
              </a:ext>
            </a:extLst>
          </p:cNvPr>
          <p:cNvSpPr/>
          <p:nvPr/>
        </p:nvSpPr>
        <p:spPr>
          <a:xfrm>
            <a:off x="346209" y="3887799"/>
            <a:ext cx="6077031" cy="308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959DC3-514C-48EF-AF98-C2E3FB258A4B}"/>
              </a:ext>
            </a:extLst>
          </p:cNvPr>
          <p:cNvSpPr/>
          <p:nvPr/>
        </p:nvSpPr>
        <p:spPr>
          <a:xfrm>
            <a:off x="346209" y="5035581"/>
            <a:ext cx="6077030" cy="308540"/>
          </a:xfrm>
          <a:prstGeom prst="rect">
            <a:avLst/>
          </a:prstGeom>
          <a:noFill/>
          <a:ln>
            <a:solidFill>
              <a:srgbClr val="024C8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DCE8E95-8343-422F-BD06-45AC4B738CB2}"/>
              </a:ext>
            </a:extLst>
          </p:cNvPr>
          <p:cNvSpPr/>
          <p:nvPr/>
        </p:nvSpPr>
        <p:spPr>
          <a:xfrm>
            <a:off x="340908" y="4289413"/>
            <a:ext cx="6082332" cy="308540"/>
          </a:xfrm>
          <a:prstGeom prst="rect">
            <a:avLst/>
          </a:prstGeom>
          <a:noFill/>
          <a:ln>
            <a:solidFill>
              <a:srgbClr val="78D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34A116-03AA-42D3-AEC5-8C7F4C30BBE2}"/>
              </a:ext>
            </a:extLst>
          </p:cNvPr>
          <p:cNvSpPr/>
          <p:nvPr/>
        </p:nvSpPr>
        <p:spPr>
          <a:xfrm>
            <a:off x="6541689" y="3887799"/>
            <a:ext cx="6077031" cy="308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B6CBA63-88D7-4698-9658-2407AECC367E}"/>
              </a:ext>
            </a:extLst>
          </p:cNvPr>
          <p:cNvSpPr/>
          <p:nvPr/>
        </p:nvSpPr>
        <p:spPr>
          <a:xfrm>
            <a:off x="6518083" y="5816372"/>
            <a:ext cx="6077030" cy="308540"/>
          </a:xfrm>
          <a:prstGeom prst="rect">
            <a:avLst/>
          </a:prstGeom>
          <a:noFill/>
          <a:ln>
            <a:solidFill>
              <a:srgbClr val="024C8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797D6E0-D3AB-47E7-9D63-F5C37AB8A10C}"/>
              </a:ext>
            </a:extLst>
          </p:cNvPr>
          <p:cNvSpPr/>
          <p:nvPr/>
        </p:nvSpPr>
        <p:spPr>
          <a:xfrm>
            <a:off x="6518083" y="5035581"/>
            <a:ext cx="6082332" cy="308540"/>
          </a:xfrm>
          <a:prstGeom prst="rect">
            <a:avLst/>
          </a:prstGeom>
          <a:noFill/>
          <a:ln>
            <a:solidFill>
              <a:srgbClr val="78D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48F6250-EBF9-4A36-A900-F5BDA8B0C3E7}"/>
              </a:ext>
            </a:extLst>
          </p:cNvPr>
          <p:cNvSpPr/>
          <p:nvPr/>
        </p:nvSpPr>
        <p:spPr>
          <a:xfrm>
            <a:off x="176316" y="4668587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9BEDDE-845E-4D91-8157-732DC3F39177}"/>
              </a:ext>
            </a:extLst>
          </p:cNvPr>
          <p:cNvSpPr/>
          <p:nvPr/>
        </p:nvSpPr>
        <p:spPr>
          <a:xfrm>
            <a:off x="6518083" y="4276354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C87985F-0724-4211-AFC8-0C88F4659200}"/>
              </a:ext>
            </a:extLst>
          </p:cNvPr>
          <p:cNvSpPr/>
          <p:nvPr/>
        </p:nvSpPr>
        <p:spPr>
          <a:xfrm>
            <a:off x="6518083" y="4644316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CA61541-0EED-4434-A5FB-AD2807B43208}"/>
              </a:ext>
            </a:extLst>
          </p:cNvPr>
          <p:cNvSpPr/>
          <p:nvPr/>
        </p:nvSpPr>
        <p:spPr>
          <a:xfrm>
            <a:off x="6518083" y="5423178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52B5A99-F80D-4377-A6BB-4705EC25304A}"/>
              </a:ext>
            </a:extLst>
          </p:cNvPr>
          <p:cNvSpPr/>
          <p:nvPr/>
        </p:nvSpPr>
        <p:spPr>
          <a:xfrm>
            <a:off x="6518083" y="6203345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4B2D5F3-FA2E-4D2A-93BA-75C6D4DE5D41}"/>
              </a:ext>
            </a:extLst>
          </p:cNvPr>
          <p:cNvSpPr/>
          <p:nvPr/>
        </p:nvSpPr>
        <p:spPr>
          <a:xfrm>
            <a:off x="196627" y="5440008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19A09A1-7549-418A-9BDC-D737D0524AFB}"/>
              </a:ext>
            </a:extLst>
          </p:cNvPr>
          <p:cNvSpPr/>
          <p:nvPr/>
        </p:nvSpPr>
        <p:spPr>
          <a:xfrm>
            <a:off x="194886" y="5821982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F01604C-E48B-417D-A83E-4CB7DD4129ED}"/>
              </a:ext>
            </a:extLst>
          </p:cNvPr>
          <p:cNvSpPr/>
          <p:nvPr/>
        </p:nvSpPr>
        <p:spPr>
          <a:xfrm>
            <a:off x="194886" y="6208954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CEBF34-EB4D-4397-A5CA-2DEF57592F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31335FE-E078-4417-BA26-184F9292FEBE}"/>
              </a:ext>
            </a:extLst>
          </p:cNvPr>
          <p:cNvSpPr/>
          <p:nvPr/>
        </p:nvSpPr>
        <p:spPr>
          <a:xfrm>
            <a:off x="176316" y="3803455"/>
            <a:ext cx="136234" cy="325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B47F71-7B11-46FF-A7D9-29095EDD622B}"/>
              </a:ext>
            </a:extLst>
          </p:cNvPr>
          <p:cNvSpPr/>
          <p:nvPr/>
        </p:nvSpPr>
        <p:spPr>
          <a:xfrm>
            <a:off x="307146" y="6908808"/>
            <a:ext cx="12318138" cy="3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DFA538-4D8A-46F8-9589-F9793E5B9857}"/>
              </a:ext>
            </a:extLst>
          </p:cNvPr>
          <p:cNvSpPr txBox="1"/>
          <p:nvPr/>
        </p:nvSpPr>
        <p:spPr>
          <a:xfrm>
            <a:off x="241852" y="68709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</a:t>
            </a:r>
            <a:endParaRPr lang="en-GB" sz="10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32F465D-FA88-4018-AB8C-208A24057CA4}"/>
              </a:ext>
            </a:extLst>
          </p:cNvPr>
          <p:cNvSpPr txBox="1"/>
          <p:nvPr/>
        </p:nvSpPr>
        <p:spPr>
          <a:xfrm>
            <a:off x="1137961" y="686649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</a:t>
            </a:r>
            <a:endParaRPr lang="en-GB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07732E9-3A05-4134-A931-56AA9D66EF96}"/>
              </a:ext>
            </a:extLst>
          </p:cNvPr>
          <p:cNvSpPr txBox="1"/>
          <p:nvPr/>
        </p:nvSpPr>
        <p:spPr>
          <a:xfrm>
            <a:off x="2074549" y="68670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</a:t>
            </a:r>
            <a:endParaRPr lang="en-GB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5F95176-633F-48A7-81BB-4CB872B0F951}"/>
              </a:ext>
            </a:extLst>
          </p:cNvPr>
          <p:cNvSpPr txBox="1"/>
          <p:nvPr/>
        </p:nvSpPr>
        <p:spPr>
          <a:xfrm>
            <a:off x="2970658" y="6862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</a:t>
            </a:r>
            <a:endParaRPr lang="en-GB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E428A9E-C9E8-4938-A45E-2595AAB98C57}"/>
              </a:ext>
            </a:extLst>
          </p:cNvPr>
          <p:cNvSpPr txBox="1"/>
          <p:nvPr/>
        </p:nvSpPr>
        <p:spPr>
          <a:xfrm>
            <a:off x="3907632" y="68665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4</a:t>
            </a:r>
            <a:endParaRPr lang="en-GB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F43C78E-43DC-4AA1-914D-DC54B93CE6AF}"/>
              </a:ext>
            </a:extLst>
          </p:cNvPr>
          <p:cNvSpPr txBox="1"/>
          <p:nvPr/>
        </p:nvSpPr>
        <p:spPr>
          <a:xfrm>
            <a:off x="4803741" y="68620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5</a:t>
            </a:r>
            <a:endParaRPr lang="en-GB" sz="10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CBCEF77-BB45-4EDD-8B42-AAE8C295CDD2}"/>
              </a:ext>
            </a:extLst>
          </p:cNvPr>
          <p:cNvSpPr txBox="1"/>
          <p:nvPr/>
        </p:nvSpPr>
        <p:spPr>
          <a:xfrm>
            <a:off x="5740329" y="686257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6</a:t>
            </a:r>
            <a:endParaRPr lang="en-GB" sz="1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E5C75F1-7CA9-4F4D-98A3-AB99B1B98B2F}"/>
              </a:ext>
            </a:extLst>
          </p:cNvPr>
          <p:cNvSpPr txBox="1"/>
          <p:nvPr/>
        </p:nvSpPr>
        <p:spPr>
          <a:xfrm>
            <a:off x="6422045" y="6856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</a:t>
            </a:r>
            <a:endParaRPr lang="en-GB" sz="10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82B425-B8F6-4121-95AF-2DD97D77C49F}"/>
              </a:ext>
            </a:extLst>
          </p:cNvPr>
          <p:cNvSpPr txBox="1"/>
          <p:nvPr/>
        </p:nvSpPr>
        <p:spPr>
          <a:xfrm>
            <a:off x="7318154" y="685242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</a:t>
            </a:r>
            <a:endParaRPr lang="en-GB" sz="10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82BDE9-48C3-4DBE-81A2-70E0C673FE31}"/>
              </a:ext>
            </a:extLst>
          </p:cNvPr>
          <p:cNvSpPr txBox="1"/>
          <p:nvPr/>
        </p:nvSpPr>
        <p:spPr>
          <a:xfrm>
            <a:off x="8254742" y="68529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</a:t>
            </a:r>
            <a:endParaRPr lang="en-GB" sz="10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61B8633-28CC-4F5E-A105-17E689D414F4}"/>
              </a:ext>
            </a:extLst>
          </p:cNvPr>
          <p:cNvSpPr txBox="1"/>
          <p:nvPr/>
        </p:nvSpPr>
        <p:spPr>
          <a:xfrm>
            <a:off x="9150851" y="684849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</a:t>
            </a:r>
            <a:endParaRPr lang="en-GB" sz="10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5ABB1FD-FD45-461A-B016-D7287D7F06D0}"/>
              </a:ext>
            </a:extLst>
          </p:cNvPr>
          <p:cNvSpPr txBox="1"/>
          <p:nvPr/>
        </p:nvSpPr>
        <p:spPr>
          <a:xfrm>
            <a:off x="10087825" y="685244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4</a:t>
            </a:r>
            <a:endParaRPr lang="en-GB" sz="10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BE5C4CA-DF01-451A-B74E-DABCB9350471}"/>
              </a:ext>
            </a:extLst>
          </p:cNvPr>
          <p:cNvSpPr txBox="1"/>
          <p:nvPr/>
        </p:nvSpPr>
        <p:spPr>
          <a:xfrm>
            <a:off x="10983934" y="68479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5</a:t>
            </a:r>
            <a:endParaRPr lang="en-GB" sz="1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2A761F9-E616-4345-B252-2E9484324676}"/>
              </a:ext>
            </a:extLst>
          </p:cNvPr>
          <p:cNvSpPr txBox="1"/>
          <p:nvPr/>
        </p:nvSpPr>
        <p:spPr>
          <a:xfrm>
            <a:off x="11920522" y="68485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6</a:t>
            </a:r>
            <a:endParaRPr lang="en-GB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3E4C25-C31D-44B8-8F98-050023A76F93}"/>
              </a:ext>
            </a:extLst>
          </p:cNvPr>
          <p:cNvSpPr txBox="1"/>
          <p:nvPr/>
        </p:nvSpPr>
        <p:spPr>
          <a:xfrm>
            <a:off x="3249704" y="70585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t[s]</a:t>
            </a:r>
            <a:endParaRPr lang="en-GB" sz="10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17FC812-0EE6-41F7-9C2A-E32A7711617D}"/>
              </a:ext>
            </a:extLst>
          </p:cNvPr>
          <p:cNvSpPr txBox="1"/>
          <p:nvPr/>
        </p:nvSpPr>
        <p:spPr>
          <a:xfrm>
            <a:off x="9386780" y="706275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t[s]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111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7" grpId="0" animBg="1"/>
      <p:bldP spid="22" grpId="0" animBg="1"/>
      <p:bldP spid="23" grpId="0" animBg="1"/>
      <p:bldP spid="24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A8472E83-CB23-45E5-9907-78FB74F7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98" y="3679918"/>
            <a:ext cx="6088873" cy="34249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" y="3562429"/>
            <a:ext cx="6334554" cy="35631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sz="3200" dirty="0"/>
            </a:br>
            <a:r>
              <a:rPr lang="de-DE" sz="2400" dirty="0">
                <a:solidFill>
                  <a:schemeClr val="accent5"/>
                </a:solidFill>
              </a:rPr>
              <a:t>Semi-</a:t>
            </a:r>
            <a:r>
              <a:rPr lang="de-DE" sz="2400" dirty="0" err="1">
                <a:solidFill>
                  <a:schemeClr val="accent5"/>
                </a:solidFill>
              </a:rPr>
              <a:t>synthetic</a:t>
            </a:r>
            <a:r>
              <a:rPr lang="de-DE" sz="2400" dirty="0">
                <a:solidFill>
                  <a:schemeClr val="accent5"/>
                </a:solidFill>
              </a:rPr>
              <a:t> EEG </a:t>
            </a:r>
            <a:r>
              <a:rPr lang="de-DE" sz="2400" dirty="0" err="1">
                <a:solidFill>
                  <a:schemeClr val="accent5"/>
                </a:solidFill>
              </a:rPr>
              <a:t>data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sz="1800" dirty="0" err="1"/>
              <a:t>Artifacts</a:t>
            </a:r>
            <a:r>
              <a:rPr lang="de-DE" sz="1800" dirty="0"/>
              <a:t> </a:t>
            </a:r>
            <a:r>
              <a:rPr lang="de-DE" sz="1800" dirty="0" err="1"/>
              <a:t>clearly</a:t>
            </a:r>
            <a:r>
              <a:rPr lang="de-DE" sz="1800" dirty="0"/>
              <a:t> </a:t>
            </a:r>
            <a:r>
              <a:rPr lang="de-DE" sz="1800" dirty="0" err="1"/>
              <a:t>extractable</a:t>
            </a:r>
            <a:r>
              <a:rPr lang="de-DE" sz="1800" dirty="0"/>
              <a:t>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23451EA-0746-4531-ADDB-0F0E7CDDE0DE}"/>
              </a:ext>
            </a:extLst>
          </p:cNvPr>
          <p:cNvSpPr/>
          <p:nvPr/>
        </p:nvSpPr>
        <p:spPr>
          <a:xfrm>
            <a:off x="72928" y="3444427"/>
            <a:ext cx="6563484" cy="27151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B09CB87-3E50-4BDF-9164-46B6ED6C47E4}"/>
              </a:ext>
            </a:extLst>
          </p:cNvPr>
          <p:cNvSpPr/>
          <p:nvPr/>
        </p:nvSpPr>
        <p:spPr>
          <a:xfrm>
            <a:off x="159486" y="6581659"/>
            <a:ext cx="6608363" cy="17574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F147FA-9837-40C3-B15F-7770357BC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2" t="40239" r="4586" b="40824"/>
          <a:stretch/>
        </p:blipFill>
        <p:spPr>
          <a:xfrm>
            <a:off x="1072994" y="7789098"/>
            <a:ext cx="11129743" cy="1307236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A815BA10-598F-4C35-98B9-4196E36C7A82}"/>
              </a:ext>
            </a:extLst>
          </p:cNvPr>
          <p:cNvSpPr/>
          <p:nvPr/>
        </p:nvSpPr>
        <p:spPr>
          <a:xfrm>
            <a:off x="6400800" y="3499165"/>
            <a:ext cx="6268671" cy="1555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BE93DF6-ABB5-474D-92D3-55C595CB4878}"/>
              </a:ext>
            </a:extLst>
          </p:cNvPr>
          <p:cNvSpPr/>
          <p:nvPr/>
        </p:nvSpPr>
        <p:spPr>
          <a:xfrm>
            <a:off x="6532929" y="5752553"/>
            <a:ext cx="6085791" cy="1243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77CAFB8-29A4-48BE-AA1D-92CCAB3D6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25" r="-993" b="16012"/>
          <a:stretch/>
        </p:blipFill>
        <p:spPr>
          <a:xfrm>
            <a:off x="732363" y="6779616"/>
            <a:ext cx="11696470" cy="885313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2F8013EF-986E-4B0C-A0B2-58C487C19F1B}"/>
              </a:ext>
            </a:extLst>
          </p:cNvPr>
          <p:cNvSpPr/>
          <p:nvPr/>
        </p:nvSpPr>
        <p:spPr>
          <a:xfrm>
            <a:off x="883107" y="7881860"/>
            <a:ext cx="11319630" cy="1077015"/>
          </a:xfrm>
          <a:prstGeom prst="rect">
            <a:avLst/>
          </a:prstGeom>
          <a:noFill/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4C4DFB-DE31-4762-BCC5-712B381E19D3}"/>
              </a:ext>
            </a:extLst>
          </p:cNvPr>
          <p:cNvCxnSpPr/>
          <p:nvPr/>
        </p:nvCxnSpPr>
        <p:spPr>
          <a:xfrm flipH="1">
            <a:off x="12202737" y="5752553"/>
            <a:ext cx="466734" cy="3206322"/>
          </a:xfrm>
          <a:prstGeom prst="line">
            <a:avLst/>
          </a:prstGeom>
          <a:ln w="22225">
            <a:solidFill>
              <a:srgbClr val="00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3001498A-199B-44FE-A372-312B94300C4A}"/>
              </a:ext>
            </a:extLst>
          </p:cNvPr>
          <p:cNvSpPr/>
          <p:nvPr/>
        </p:nvSpPr>
        <p:spPr>
          <a:xfrm>
            <a:off x="176316" y="3803455"/>
            <a:ext cx="136234" cy="325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52A2AA8-24D3-426E-A76C-14262867D3DE}"/>
              </a:ext>
            </a:extLst>
          </p:cNvPr>
          <p:cNvSpPr/>
          <p:nvPr/>
        </p:nvSpPr>
        <p:spPr>
          <a:xfrm>
            <a:off x="6636412" y="3583466"/>
            <a:ext cx="222792" cy="325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8A0890C-364F-4867-9E9B-2C0341196885}"/>
              </a:ext>
            </a:extLst>
          </p:cNvPr>
          <p:cNvSpPr/>
          <p:nvPr/>
        </p:nvSpPr>
        <p:spPr>
          <a:xfrm>
            <a:off x="6580598" y="5054445"/>
            <a:ext cx="6088873" cy="698108"/>
          </a:xfrm>
          <a:prstGeom prst="rect">
            <a:avLst/>
          </a:prstGeom>
          <a:noFill/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8687C87-B63E-4348-BFE2-70B12FED313D}"/>
              </a:ext>
            </a:extLst>
          </p:cNvPr>
          <p:cNvSpPr/>
          <p:nvPr/>
        </p:nvSpPr>
        <p:spPr>
          <a:xfrm>
            <a:off x="783108" y="7028973"/>
            <a:ext cx="305039" cy="71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02E46EC-DCF9-4787-880B-3C8CF8A4BCAC}"/>
              </a:ext>
            </a:extLst>
          </p:cNvPr>
          <p:cNvSpPr/>
          <p:nvPr/>
        </p:nvSpPr>
        <p:spPr>
          <a:xfrm>
            <a:off x="859851" y="6791223"/>
            <a:ext cx="11342886" cy="7761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A4B761-3C1A-4CE5-87EB-08CD56043B5E}"/>
              </a:ext>
            </a:extLst>
          </p:cNvPr>
          <p:cNvSpPr/>
          <p:nvPr/>
        </p:nvSpPr>
        <p:spPr>
          <a:xfrm>
            <a:off x="250738" y="6193125"/>
            <a:ext cx="6194941" cy="31358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6B9178F-0B42-4337-BEF7-EECD75C9EC30}"/>
              </a:ext>
            </a:extLst>
          </p:cNvPr>
          <p:cNvCxnSpPr>
            <a:cxnSpLocks/>
          </p:cNvCxnSpPr>
          <p:nvPr/>
        </p:nvCxnSpPr>
        <p:spPr>
          <a:xfrm>
            <a:off x="250738" y="6506714"/>
            <a:ext cx="626158" cy="305328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42" grpId="0" animBg="1"/>
      <p:bldP spid="43" grpId="0" animBg="1"/>
      <p:bldP spid="50" grpId="0" animBg="1"/>
      <p:bldP spid="49" grpId="0" animBg="1"/>
      <p:bldP spid="4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9" y="2948855"/>
            <a:ext cx="10931120" cy="61487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sz="3200" dirty="0"/>
            </a:br>
            <a:r>
              <a:rPr lang="de-DE" sz="2400" dirty="0">
                <a:solidFill>
                  <a:schemeClr val="accent5"/>
                </a:solidFill>
              </a:rPr>
              <a:t>Semi-</a:t>
            </a:r>
            <a:r>
              <a:rPr lang="de-DE" sz="2400" dirty="0" err="1">
                <a:solidFill>
                  <a:schemeClr val="accent5"/>
                </a:solidFill>
              </a:rPr>
              <a:t>synthetic</a:t>
            </a:r>
            <a:r>
              <a:rPr lang="de-DE" sz="2400" dirty="0">
                <a:solidFill>
                  <a:schemeClr val="accent5"/>
                </a:solidFill>
              </a:rPr>
              <a:t> EEG </a:t>
            </a:r>
            <a:r>
              <a:rPr lang="de-DE" sz="2400" dirty="0" err="1">
                <a:solidFill>
                  <a:schemeClr val="accent5"/>
                </a:solidFill>
              </a:rPr>
              <a:t>data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sz="1800" dirty="0"/>
              <a:t>Events </a:t>
            </a:r>
            <a:r>
              <a:rPr lang="de-DE" sz="1800" dirty="0" err="1"/>
              <a:t>clearly</a:t>
            </a:r>
            <a:r>
              <a:rPr lang="de-DE" sz="1800" dirty="0"/>
              <a:t> </a:t>
            </a:r>
            <a:r>
              <a:rPr lang="de-DE" sz="1800" dirty="0" err="1"/>
              <a:t>extractable</a:t>
            </a:r>
            <a:r>
              <a:rPr lang="de-DE" sz="1800" dirty="0"/>
              <a:t>: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EC77DB-F5FA-4F06-93BC-EB8B1EC4CF6B}"/>
              </a:ext>
            </a:extLst>
          </p:cNvPr>
          <p:cNvSpPr/>
          <p:nvPr/>
        </p:nvSpPr>
        <p:spPr>
          <a:xfrm>
            <a:off x="6502711" y="8173502"/>
            <a:ext cx="201954" cy="5226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1A77C2-DFA5-4EBD-9D55-2AD4E3855A15}"/>
              </a:ext>
            </a:extLst>
          </p:cNvPr>
          <p:cNvSpPr/>
          <p:nvPr/>
        </p:nvSpPr>
        <p:spPr>
          <a:xfrm>
            <a:off x="3023690" y="8166957"/>
            <a:ext cx="228133" cy="5226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C42C6-318F-4E7C-BE34-4D2105E8C377}"/>
              </a:ext>
            </a:extLst>
          </p:cNvPr>
          <p:cNvSpPr/>
          <p:nvPr/>
        </p:nvSpPr>
        <p:spPr>
          <a:xfrm>
            <a:off x="698029" y="4111995"/>
            <a:ext cx="11239659" cy="398857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B19CC8A-BD07-422E-9918-2771F2AF7271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333343" y="5539769"/>
            <a:ext cx="4431602" cy="822775"/>
          </a:xfrm>
          <a:prstGeom prst="bentConnector3">
            <a:avLst>
              <a:gd name="adj1" fmla="val 100002"/>
            </a:avLst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DE9DE79-4FD5-442B-9F59-AA170EFC28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9628" y="5694271"/>
            <a:ext cx="4438147" cy="520316"/>
          </a:xfrm>
          <a:prstGeom prst="bentConnector3">
            <a:avLst>
              <a:gd name="adj1" fmla="val 100054"/>
            </a:avLst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44C881E9-2276-4FDE-8B88-FBF50B9946E3}"/>
              </a:ext>
            </a:extLst>
          </p:cNvPr>
          <p:cNvSpPr/>
          <p:nvPr/>
        </p:nvSpPr>
        <p:spPr>
          <a:xfrm>
            <a:off x="7118860" y="3546339"/>
            <a:ext cx="403902" cy="565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4EDDB9D-E1C5-43CC-9F51-481E3822BA97}"/>
              </a:ext>
            </a:extLst>
          </p:cNvPr>
          <p:cNvSpPr/>
          <p:nvPr/>
        </p:nvSpPr>
        <p:spPr>
          <a:xfrm>
            <a:off x="3944636" y="3502395"/>
            <a:ext cx="403902" cy="565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6A71B4-7220-4BC0-97B0-C45BA511D979}"/>
              </a:ext>
            </a:extLst>
          </p:cNvPr>
          <p:cNvSpPr/>
          <p:nvPr/>
        </p:nvSpPr>
        <p:spPr>
          <a:xfrm>
            <a:off x="698029" y="3421988"/>
            <a:ext cx="294908" cy="549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5F404C-FCE7-4E9F-8D28-9E935FD48081}"/>
              </a:ext>
            </a:extLst>
          </p:cNvPr>
          <p:cNvSpPr txBox="1"/>
          <p:nvPr/>
        </p:nvSpPr>
        <p:spPr>
          <a:xfrm>
            <a:off x="3137756" y="5583324"/>
            <a:ext cx="190789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Button push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6CC7B8-A045-4098-9958-CEF967F7859A}"/>
              </a:ext>
            </a:extLst>
          </p:cNvPr>
          <p:cNvSpPr txBox="1"/>
          <p:nvPr/>
        </p:nvSpPr>
        <p:spPr>
          <a:xfrm>
            <a:off x="6598543" y="5581855"/>
            <a:ext cx="233487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Visual </a:t>
            </a:r>
            <a:r>
              <a:rPr lang="de-DE" dirty="0" err="1">
                <a:solidFill>
                  <a:schemeClr val="accent5"/>
                </a:solidFill>
              </a:rPr>
              <a:t>stimulus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D5DF7B-E5AA-459C-922B-F4F013013F29}"/>
              </a:ext>
            </a:extLst>
          </p:cNvPr>
          <p:cNvSpPr/>
          <p:nvPr/>
        </p:nvSpPr>
        <p:spPr>
          <a:xfrm>
            <a:off x="942449" y="8769078"/>
            <a:ext cx="10931120" cy="26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5B459A-3110-4731-A9AA-F73A3ED64BB6}"/>
              </a:ext>
            </a:extLst>
          </p:cNvPr>
          <p:cNvSpPr txBox="1"/>
          <p:nvPr/>
        </p:nvSpPr>
        <p:spPr>
          <a:xfrm>
            <a:off x="917447" y="8708211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0</a:t>
            </a:r>
            <a:endParaRPr lang="en-GB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62FDB37-3C10-4887-9909-F042EBD4F91D}"/>
              </a:ext>
            </a:extLst>
          </p:cNvPr>
          <p:cNvSpPr txBox="1"/>
          <p:nvPr/>
        </p:nvSpPr>
        <p:spPr>
          <a:xfrm>
            <a:off x="2502939" y="8703755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</a:t>
            </a:r>
            <a:endParaRPr lang="en-GB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22F9B92-8DF7-4C59-90F4-B26B2CF32384}"/>
              </a:ext>
            </a:extLst>
          </p:cNvPr>
          <p:cNvSpPr txBox="1"/>
          <p:nvPr/>
        </p:nvSpPr>
        <p:spPr>
          <a:xfrm>
            <a:off x="4080475" y="8683516"/>
            <a:ext cx="200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</a:t>
            </a:r>
            <a:endParaRPr lang="en-GB" sz="1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7945F73-A663-4736-AF15-E59D0349B129}"/>
              </a:ext>
            </a:extLst>
          </p:cNvPr>
          <p:cNvSpPr txBox="1"/>
          <p:nvPr/>
        </p:nvSpPr>
        <p:spPr>
          <a:xfrm>
            <a:off x="5654458" y="868351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3</a:t>
            </a:r>
            <a:endParaRPr lang="en-GB" sz="1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3023B2-4301-447E-A43E-7FA3DADF4A3A}"/>
              </a:ext>
            </a:extLst>
          </p:cNvPr>
          <p:cNvSpPr txBox="1"/>
          <p:nvPr/>
        </p:nvSpPr>
        <p:spPr>
          <a:xfrm>
            <a:off x="7227763" y="868351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4</a:t>
            </a:r>
            <a:endParaRPr lang="en-GB" sz="1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34C7947-7EE9-44AD-BCBA-1F6A084D07C5}"/>
              </a:ext>
            </a:extLst>
          </p:cNvPr>
          <p:cNvSpPr txBox="1"/>
          <p:nvPr/>
        </p:nvSpPr>
        <p:spPr>
          <a:xfrm>
            <a:off x="8817901" y="865702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</a:t>
            </a:r>
            <a:endParaRPr lang="en-GB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9E95D51-EE4B-4317-94CB-810B7F517ED8}"/>
              </a:ext>
            </a:extLst>
          </p:cNvPr>
          <p:cNvSpPr txBox="1"/>
          <p:nvPr/>
        </p:nvSpPr>
        <p:spPr>
          <a:xfrm>
            <a:off x="10404503" y="8657024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6</a:t>
            </a:r>
            <a:endParaRPr lang="en-GB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DFA88F-48ED-400A-96D4-0F022C7A95F1}"/>
              </a:ext>
            </a:extLst>
          </p:cNvPr>
          <p:cNvSpPr txBox="1"/>
          <p:nvPr/>
        </p:nvSpPr>
        <p:spPr>
          <a:xfrm>
            <a:off x="6053425" y="8831321"/>
            <a:ext cx="354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t[s]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080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8" grpId="0" animBg="1"/>
      <p:bldP spid="24" grpId="0" animBg="1"/>
      <p:bldP spid="25" grpId="0" animBg="1"/>
      <p:bldP spid="6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Graph Blind Source Separation</a:t>
            </a: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Graph Blind Source Separation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accent5"/>
                </a:solidFill>
              </a:rPr>
              <a:t>Summary </a:t>
            </a:r>
            <a:r>
              <a:rPr lang="de-DE" sz="2400" dirty="0" err="1">
                <a:solidFill>
                  <a:schemeClr val="accent5"/>
                </a:solidFill>
              </a:rPr>
              <a:t>of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major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outcomes</a:t>
            </a:r>
            <a:endParaRPr lang="de-DE" sz="2400" dirty="0">
              <a:solidFill>
                <a:schemeClr val="accent5"/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Problems and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future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BFA8D-DA27-4B77-97F2-C1AFF0A7AC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endParaRPr lang="en-GB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400" dirty="0"/>
              <a:t>Question 1: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ICA?</a:t>
            </a:r>
          </a:p>
          <a:p>
            <a:r>
              <a:rPr lang="en-GB" sz="2400" dirty="0"/>
              <a:t>Question 2: How to compare algorithms?</a:t>
            </a:r>
          </a:p>
          <a:p>
            <a:r>
              <a:rPr lang="en-GB" sz="2400" dirty="0"/>
              <a:t>Question 3: Which algorithm performs best? What happens with noise or outlier?</a:t>
            </a:r>
          </a:p>
          <a:p>
            <a:r>
              <a:rPr lang="en-GB" sz="2400" dirty="0"/>
              <a:t>Question 4: How to </a:t>
            </a:r>
            <a:r>
              <a:rPr lang="en-GB" sz="2400" dirty="0" err="1"/>
              <a:t>robustify</a:t>
            </a:r>
            <a:r>
              <a:rPr lang="en-GB" sz="2400" dirty="0"/>
              <a:t> algorithms?  </a:t>
            </a:r>
          </a:p>
          <a:p>
            <a:r>
              <a:rPr lang="en-GB" sz="2400" dirty="0"/>
              <a:t>Question 5: What is Graph Signal processing / Graph BSS?</a:t>
            </a:r>
          </a:p>
          <a:p>
            <a:r>
              <a:rPr lang="en-GB" sz="2400" dirty="0"/>
              <a:t>Question 6: Outcomes of Graph Signal processing?</a:t>
            </a:r>
          </a:p>
          <a:p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9385E-797D-45FD-9406-B3074D079A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6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de-DE" sz="2400" dirty="0"/>
              <a:t>Question 1: </a:t>
            </a:r>
            <a:r>
              <a:rPr lang="de-DE" sz="2400" dirty="0" err="1">
                <a:solidFill>
                  <a:schemeClr val="accent5"/>
                </a:solidFill>
              </a:rPr>
              <a:t>What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is</a:t>
            </a:r>
            <a:r>
              <a:rPr lang="de-DE" sz="2400" dirty="0">
                <a:solidFill>
                  <a:schemeClr val="accent5"/>
                </a:solidFill>
              </a:rPr>
              <a:t> ICA?</a:t>
            </a:r>
            <a:endParaRPr lang="en-GB" sz="240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de-DE" sz="1800" dirty="0" err="1"/>
              <a:t>Mathematical</a:t>
            </a:r>
            <a:r>
              <a:rPr lang="de-DE" sz="1800" dirty="0"/>
              <a:t> </a:t>
            </a:r>
            <a:r>
              <a:rPr lang="de-DE" sz="1800" dirty="0" err="1"/>
              <a:t>concept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extract</a:t>
            </a:r>
            <a:r>
              <a:rPr lang="de-DE" sz="1800" dirty="0"/>
              <a:t> (</a:t>
            </a:r>
            <a:r>
              <a:rPr lang="de-DE" sz="1800" dirty="0" err="1"/>
              <a:t>independent</a:t>
            </a:r>
            <a:r>
              <a:rPr lang="de-DE" sz="1800" dirty="0"/>
              <a:t> = non-</a:t>
            </a:r>
            <a:r>
              <a:rPr lang="de-DE" sz="1800" dirty="0" err="1"/>
              <a:t>gaussian</a:t>
            </a:r>
            <a:r>
              <a:rPr lang="de-DE" sz="1800" dirty="0"/>
              <a:t>) </a:t>
            </a:r>
            <a:r>
              <a:rPr lang="de-DE" sz="1800" dirty="0" err="1"/>
              <a:t>signals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mixed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endParaRPr lang="de-DE" sz="1800" dirty="0"/>
          </a:p>
          <a:p>
            <a:pPr lvl="1"/>
            <a:r>
              <a:rPr lang="de-DE" sz="1800" dirty="0"/>
              <a:t>Different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obtain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demixing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>
                <a:sym typeface="Wingdings" panose="05000000000000000000" pitchFamily="2" charset="2"/>
              </a:rPr>
              <a:t> 4 </a:t>
            </a:r>
            <a:r>
              <a:rPr lang="de-DE" sz="1800" dirty="0" err="1">
                <a:sym typeface="Wingdings" panose="05000000000000000000" pitchFamily="2" charset="2"/>
              </a:rPr>
              <a:t>algorithms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/>
              <a:t> </a:t>
            </a:r>
            <a:r>
              <a:rPr lang="de-DE" sz="1800" dirty="0">
                <a:solidFill>
                  <a:schemeClr val="accent5"/>
                </a:solidFill>
              </a:rPr>
              <a:t>„ICA </a:t>
            </a:r>
            <a:r>
              <a:rPr lang="de-DE" sz="1800" dirty="0" err="1">
                <a:solidFill>
                  <a:schemeClr val="accent5"/>
                </a:solidFill>
              </a:rPr>
              <a:t>tries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to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decorrelate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mixed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up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signals</a:t>
            </a:r>
            <a:r>
              <a:rPr lang="de-DE" sz="1800" dirty="0">
                <a:solidFill>
                  <a:schemeClr val="accent5"/>
                </a:solidFill>
              </a:rPr>
              <a:t> and find </a:t>
            </a:r>
            <a:r>
              <a:rPr lang="de-DE" sz="1800" dirty="0" err="1">
                <a:solidFill>
                  <a:schemeClr val="accent5"/>
                </a:solidFill>
              </a:rPr>
              <a:t>the</a:t>
            </a:r>
            <a:r>
              <a:rPr lang="de-DE" sz="1800" dirty="0">
                <a:solidFill>
                  <a:schemeClr val="accent5"/>
                </a:solidFill>
              </a:rPr>
              <a:t> optimal </a:t>
            </a:r>
            <a:r>
              <a:rPr lang="de-DE" sz="1800" dirty="0" err="1">
                <a:solidFill>
                  <a:schemeClr val="accent5"/>
                </a:solidFill>
              </a:rPr>
              <a:t>demixing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matrix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based</a:t>
            </a:r>
            <a:r>
              <a:rPr lang="de-DE" sz="1800" dirty="0">
                <a:solidFill>
                  <a:schemeClr val="accent5"/>
                </a:solidFill>
              </a:rPr>
              <a:t> on </a:t>
            </a:r>
            <a:r>
              <a:rPr lang="de-DE" sz="1800" dirty="0" err="1">
                <a:solidFill>
                  <a:schemeClr val="accent5"/>
                </a:solidFill>
              </a:rPr>
              <a:t>optimizing</a:t>
            </a:r>
            <a:r>
              <a:rPr lang="de-DE" sz="1800" dirty="0">
                <a:solidFill>
                  <a:schemeClr val="accent5"/>
                </a:solidFill>
              </a:rPr>
              <a:t> different </a:t>
            </a:r>
            <a:r>
              <a:rPr lang="de-DE" sz="1800" dirty="0" err="1">
                <a:solidFill>
                  <a:schemeClr val="accent5"/>
                </a:solidFill>
              </a:rPr>
              <a:t>measures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of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independence</a:t>
            </a:r>
            <a:r>
              <a:rPr lang="de-DE" sz="1800" dirty="0">
                <a:solidFill>
                  <a:schemeClr val="accent5"/>
                </a:solidFill>
              </a:rPr>
              <a:t>“</a:t>
            </a:r>
            <a:endParaRPr lang="en-GB" sz="1800" dirty="0">
              <a:solidFill>
                <a:schemeClr val="accent5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86E33E-8EF4-402D-99AB-CD5B9301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68" y="4088677"/>
            <a:ext cx="8856664" cy="39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2DAEAD1-139B-4B44-B025-705F1D7500F3}"/>
              </a:ext>
            </a:extLst>
          </p:cNvPr>
          <p:cNvSpPr/>
          <p:nvPr/>
        </p:nvSpPr>
        <p:spPr>
          <a:xfrm>
            <a:off x="8771565" y="5273263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9A4FA4-4F4A-4119-AC77-265F56026E3A}"/>
              </a:ext>
            </a:extLst>
          </p:cNvPr>
          <p:cNvSpPr/>
          <p:nvPr/>
        </p:nvSpPr>
        <p:spPr>
          <a:xfrm>
            <a:off x="8172250" y="6511611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3B1060-3AD2-4BF5-80D7-4C90C2415F74}"/>
              </a:ext>
            </a:extLst>
          </p:cNvPr>
          <p:cNvSpPr/>
          <p:nvPr/>
        </p:nvSpPr>
        <p:spPr>
          <a:xfrm>
            <a:off x="8771565" y="5683948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3" name="Textfeld 5122">
            <a:extLst>
              <a:ext uri="{FF2B5EF4-FFF2-40B4-BE49-F238E27FC236}">
                <a16:creationId xmlns:a16="http://schemas.microsoft.com/office/drawing/2014/main" id="{9255765B-34DD-4DE5-8366-A975D32C338F}"/>
              </a:ext>
            </a:extLst>
          </p:cNvPr>
          <p:cNvSpPr txBox="1"/>
          <p:nvPr/>
        </p:nvSpPr>
        <p:spPr>
          <a:xfrm>
            <a:off x="8795882" y="4162435"/>
            <a:ext cx="213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</a:rPr>
              <a:t>CoroICA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BC431C-EC20-4150-BA66-7025CD9380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8B77382-3015-47E6-8D9A-08EF925974A5}"/>
              </a:ext>
            </a:extLst>
          </p:cNvPr>
          <p:cNvSpPr/>
          <p:nvPr/>
        </p:nvSpPr>
        <p:spPr>
          <a:xfrm>
            <a:off x="8795882" y="4540480"/>
            <a:ext cx="1492520" cy="68225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8390DF-628F-4D98-AD52-74CBC228F92F}"/>
              </a:ext>
            </a:extLst>
          </p:cNvPr>
          <p:cNvSpPr/>
          <p:nvPr/>
        </p:nvSpPr>
        <p:spPr>
          <a:xfrm>
            <a:off x="8765028" y="6204141"/>
            <a:ext cx="1365372" cy="25698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D99C27-0D97-448D-B132-B0855BD7594D}"/>
              </a:ext>
            </a:extLst>
          </p:cNvPr>
          <p:cNvSpPr/>
          <p:nvPr/>
        </p:nvSpPr>
        <p:spPr>
          <a:xfrm>
            <a:off x="6157399" y="6922227"/>
            <a:ext cx="1365372" cy="43617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5251ED-5FCA-4A0C-9841-BDB972DB047C}"/>
              </a:ext>
            </a:extLst>
          </p:cNvPr>
          <p:cNvSpPr/>
          <p:nvPr/>
        </p:nvSpPr>
        <p:spPr>
          <a:xfrm rot="2355983">
            <a:off x="5452272" y="6897191"/>
            <a:ext cx="1365372" cy="66044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2DA66CB-F5A2-4222-AD4C-E3EA6047AFD7}"/>
              </a:ext>
            </a:extLst>
          </p:cNvPr>
          <p:cNvSpPr/>
          <p:nvPr/>
        </p:nvSpPr>
        <p:spPr>
          <a:xfrm>
            <a:off x="3494915" y="6261786"/>
            <a:ext cx="1815233" cy="66044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E05E117-9B13-419E-B133-A6BBC7DD441E}"/>
              </a:ext>
            </a:extLst>
          </p:cNvPr>
          <p:cNvSpPr/>
          <p:nvPr/>
        </p:nvSpPr>
        <p:spPr>
          <a:xfrm>
            <a:off x="8622357" y="4767263"/>
            <a:ext cx="178743" cy="564357"/>
          </a:xfrm>
          <a:custGeom>
            <a:avLst/>
            <a:gdLst>
              <a:gd name="connsiteX0" fmla="*/ 140654 w 178743"/>
              <a:gd name="connsiteY0" fmla="*/ 44037 h 564357"/>
              <a:gd name="connsiteX1" fmla="*/ 140547 w 178743"/>
              <a:gd name="connsiteY1" fmla="*/ 44041 h 564357"/>
              <a:gd name="connsiteX2" fmla="*/ 140523 w 178743"/>
              <a:gd name="connsiteY2" fmla="*/ 44133 h 564357"/>
              <a:gd name="connsiteX3" fmla="*/ 140643 w 178743"/>
              <a:gd name="connsiteY3" fmla="*/ 44053 h 564357"/>
              <a:gd name="connsiteX4" fmla="*/ 123975 w 178743"/>
              <a:gd name="connsiteY4" fmla="*/ 30957 h 564357"/>
              <a:gd name="connsiteX5" fmla="*/ 135881 w 178743"/>
              <a:gd name="connsiteY5" fmla="*/ 34529 h 564357"/>
              <a:gd name="connsiteX6" fmla="*/ 139453 w 178743"/>
              <a:gd name="connsiteY6" fmla="*/ 38101 h 564357"/>
              <a:gd name="connsiteX7" fmla="*/ 139886 w 178743"/>
              <a:gd name="connsiteY7" fmla="*/ 43778 h 564357"/>
              <a:gd name="connsiteX8" fmla="*/ 137072 w 178743"/>
              <a:gd name="connsiteY8" fmla="*/ 42863 h 564357"/>
              <a:gd name="connsiteX9" fmla="*/ 133500 w 178743"/>
              <a:gd name="connsiteY9" fmla="*/ 39291 h 564357"/>
              <a:gd name="connsiteX10" fmla="*/ 127547 w 178743"/>
              <a:gd name="connsiteY10" fmla="*/ 32148 h 564357"/>
              <a:gd name="connsiteX11" fmla="*/ 123975 w 178743"/>
              <a:gd name="connsiteY11" fmla="*/ 30957 h 564357"/>
              <a:gd name="connsiteX12" fmla="*/ 168495 w 178743"/>
              <a:gd name="connsiteY12" fmla="*/ 25182 h 564357"/>
              <a:gd name="connsiteX13" fmla="*/ 166837 w 178743"/>
              <a:gd name="connsiteY13" fmla="*/ 55960 h 564357"/>
              <a:gd name="connsiteX14" fmla="*/ 162865 w 178743"/>
              <a:gd name="connsiteY14" fmla="*/ 55021 h 564357"/>
              <a:gd name="connsiteX15" fmla="*/ 159523 w 178743"/>
              <a:gd name="connsiteY15" fmla="*/ 53916 h 564357"/>
              <a:gd name="connsiteX16" fmla="*/ 178743 w 178743"/>
              <a:gd name="connsiteY16" fmla="*/ 0 h 564357"/>
              <a:gd name="connsiteX17" fmla="*/ 169477 w 178743"/>
              <a:gd name="connsiteY17" fmla="*/ 22036 h 564357"/>
              <a:gd name="connsiteX18" fmla="*/ 168495 w 178743"/>
              <a:gd name="connsiteY18" fmla="*/ 25182 h 564357"/>
              <a:gd name="connsiteX19" fmla="*/ 168545 w 178743"/>
              <a:gd name="connsiteY19" fmla="*/ 24253 h 564357"/>
              <a:gd name="connsiteX20" fmla="*/ 156721 w 178743"/>
              <a:gd name="connsiteY20" fmla="*/ 52372 h 564357"/>
              <a:gd name="connsiteX21" fmla="*/ 158503 w 178743"/>
              <a:gd name="connsiteY21" fmla="*/ 53579 h 564357"/>
              <a:gd name="connsiteX22" fmla="*/ 159523 w 178743"/>
              <a:gd name="connsiteY22" fmla="*/ 53916 h 564357"/>
              <a:gd name="connsiteX23" fmla="*/ 150 w 178743"/>
              <a:gd name="connsiteY23" fmla="*/ 564357 h 564357"/>
              <a:gd name="connsiteX24" fmla="*/ 150 w 178743"/>
              <a:gd name="connsiteY24" fmla="*/ 482204 h 564357"/>
              <a:gd name="connsiteX25" fmla="*/ 1340 w 178743"/>
              <a:gd name="connsiteY25" fmla="*/ 467916 h 564357"/>
              <a:gd name="connsiteX26" fmla="*/ 3722 w 178743"/>
              <a:gd name="connsiteY26" fmla="*/ 465535 h 564357"/>
              <a:gd name="connsiteX27" fmla="*/ 4912 w 178743"/>
              <a:gd name="connsiteY27" fmla="*/ 461963 h 564357"/>
              <a:gd name="connsiteX28" fmla="*/ 9675 w 178743"/>
              <a:gd name="connsiteY28" fmla="*/ 408385 h 564357"/>
              <a:gd name="connsiteX29" fmla="*/ 16818 w 178743"/>
              <a:gd name="connsiteY29" fmla="*/ 384573 h 564357"/>
              <a:gd name="connsiteX30" fmla="*/ 23962 w 178743"/>
              <a:gd name="connsiteY30" fmla="*/ 378619 h 564357"/>
              <a:gd name="connsiteX31" fmla="*/ 27534 w 178743"/>
              <a:gd name="connsiteY31" fmla="*/ 358379 h 564357"/>
              <a:gd name="connsiteX32" fmla="*/ 28725 w 178743"/>
              <a:gd name="connsiteY32" fmla="*/ 316707 h 564357"/>
              <a:gd name="connsiteX33" fmla="*/ 31106 w 178743"/>
              <a:gd name="connsiteY33" fmla="*/ 310754 h 564357"/>
              <a:gd name="connsiteX34" fmla="*/ 32297 w 178743"/>
              <a:gd name="connsiteY34" fmla="*/ 307182 h 564357"/>
              <a:gd name="connsiteX35" fmla="*/ 35868 w 178743"/>
              <a:gd name="connsiteY35" fmla="*/ 300038 h 564357"/>
              <a:gd name="connsiteX36" fmla="*/ 39440 w 178743"/>
              <a:gd name="connsiteY36" fmla="*/ 298848 h 564357"/>
              <a:gd name="connsiteX37" fmla="*/ 44203 w 178743"/>
              <a:gd name="connsiteY37" fmla="*/ 273844 h 564357"/>
              <a:gd name="connsiteX38" fmla="*/ 46584 w 178743"/>
              <a:gd name="connsiteY38" fmla="*/ 266701 h 564357"/>
              <a:gd name="connsiteX39" fmla="*/ 47775 w 178743"/>
              <a:gd name="connsiteY39" fmla="*/ 259557 h 564357"/>
              <a:gd name="connsiteX40" fmla="*/ 50156 w 178743"/>
              <a:gd name="connsiteY40" fmla="*/ 255985 h 564357"/>
              <a:gd name="connsiteX41" fmla="*/ 51347 w 178743"/>
              <a:gd name="connsiteY41" fmla="*/ 221457 h 564357"/>
              <a:gd name="connsiteX42" fmla="*/ 53728 w 178743"/>
              <a:gd name="connsiteY42" fmla="*/ 217885 h 564357"/>
              <a:gd name="connsiteX43" fmla="*/ 54918 w 178743"/>
              <a:gd name="connsiteY43" fmla="*/ 178594 h 564357"/>
              <a:gd name="connsiteX44" fmla="*/ 58490 w 178743"/>
              <a:gd name="connsiteY44" fmla="*/ 175023 h 564357"/>
              <a:gd name="connsiteX45" fmla="*/ 59681 w 178743"/>
              <a:gd name="connsiteY45" fmla="*/ 171451 h 564357"/>
              <a:gd name="connsiteX46" fmla="*/ 62062 w 178743"/>
              <a:gd name="connsiteY46" fmla="*/ 166688 h 564357"/>
              <a:gd name="connsiteX47" fmla="*/ 63253 w 178743"/>
              <a:gd name="connsiteY47" fmla="*/ 163116 h 564357"/>
              <a:gd name="connsiteX48" fmla="*/ 66825 w 178743"/>
              <a:gd name="connsiteY48" fmla="*/ 154782 h 564357"/>
              <a:gd name="connsiteX49" fmla="*/ 73968 w 178743"/>
              <a:gd name="connsiteY49" fmla="*/ 151210 h 564357"/>
              <a:gd name="connsiteX50" fmla="*/ 81112 w 178743"/>
              <a:gd name="connsiteY50" fmla="*/ 146448 h 564357"/>
              <a:gd name="connsiteX51" fmla="*/ 81941 w 178743"/>
              <a:gd name="connsiteY51" fmla="*/ 145827 h 564357"/>
              <a:gd name="connsiteX52" fmla="*/ 82718 w 178743"/>
              <a:gd name="connsiteY52" fmla="*/ 141897 h 564357"/>
              <a:gd name="connsiteX53" fmla="*/ 84684 w 178743"/>
              <a:gd name="connsiteY53" fmla="*/ 119062 h 564357"/>
              <a:gd name="connsiteX54" fmla="*/ 85874 w 178743"/>
              <a:gd name="connsiteY54" fmla="*/ 115490 h 564357"/>
              <a:gd name="connsiteX55" fmla="*/ 88256 w 178743"/>
              <a:gd name="connsiteY55" fmla="*/ 107156 h 564357"/>
              <a:gd name="connsiteX56" fmla="*/ 89446 w 178743"/>
              <a:gd name="connsiteY56" fmla="*/ 103584 h 564357"/>
              <a:gd name="connsiteX57" fmla="*/ 91827 w 178743"/>
              <a:gd name="connsiteY57" fmla="*/ 100012 h 564357"/>
              <a:gd name="connsiteX58" fmla="*/ 93018 w 178743"/>
              <a:gd name="connsiteY58" fmla="*/ 86915 h 564357"/>
              <a:gd name="connsiteX59" fmla="*/ 95399 w 178743"/>
              <a:gd name="connsiteY59" fmla="*/ 83343 h 564357"/>
              <a:gd name="connsiteX60" fmla="*/ 98971 w 178743"/>
              <a:gd name="connsiteY60" fmla="*/ 72628 h 564357"/>
              <a:gd name="connsiteX61" fmla="*/ 107306 w 178743"/>
              <a:gd name="connsiteY61" fmla="*/ 65484 h 564357"/>
              <a:gd name="connsiteX62" fmla="*/ 110877 w 178743"/>
              <a:gd name="connsiteY62" fmla="*/ 61912 h 564357"/>
              <a:gd name="connsiteX63" fmla="*/ 116831 w 178743"/>
              <a:gd name="connsiteY63" fmla="*/ 60721 h 564357"/>
              <a:gd name="connsiteX64" fmla="*/ 120402 w 178743"/>
              <a:gd name="connsiteY64" fmla="*/ 57150 h 564357"/>
              <a:gd name="connsiteX65" fmla="*/ 122784 w 178743"/>
              <a:gd name="connsiteY65" fmla="*/ 53578 h 564357"/>
              <a:gd name="connsiteX66" fmla="*/ 129927 w 178743"/>
              <a:gd name="connsiteY66" fmla="*/ 52387 h 564357"/>
              <a:gd name="connsiteX67" fmla="*/ 133499 w 178743"/>
              <a:gd name="connsiteY67" fmla="*/ 48815 h 564357"/>
              <a:gd name="connsiteX68" fmla="*/ 139942 w 178743"/>
              <a:gd name="connsiteY68" fmla="*/ 44520 h 564357"/>
              <a:gd name="connsiteX69" fmla="*/ 139886 w 178743"/>
              <a:gd name="connsiteY69" fmla="*/ 43778 h 564357"/>
              <a:gd name="connsiteX70" fmla="*/ 140659 w 178743"/>
              <a:gd name="connsiteY70" fmla="*/ 44030 h 564357"/>
              <a:gd name="connsiteX71" fmla="*/ 143024 w 178743"/>
              <a:gd name="connsiteY71" fmla="*/ 40481 h 564357"/>
              <a:gd name="connsiteX72" fmla="*/ 148977 w 178743"/>
              <a:gd name="connsiteY72" fmla="*/ 34528 h 564357"/>
              <a:gd name="connsiteX73" fmla="*/ 150168 w 178743"/>
              <a:gd name="connsiteY73" fmla="*/ 29765 h 564357"/>
              <a:gd name="connsiteX74" fmla="*/ 160884 w 178743"/>
              <a:gd name="connsiteY74" fmla="*/ 20240 h 564357"/>
              <a:gd name="connsiteX75" fmla="*/ 166837 w 178743"/>
              <a:gd name="connsiteY75" fmla="*/ 9525 h 564357"/>
              <a:gd name="connsiteX76" fmla="*/ 169118 w 178743"/>
              <a:gd name="connsiteY76" fmla="*/ 8765 h 564357"/>
              <a:gd name="connsiteX77" fmla="*/ 169106 w 178743"/>
              <a:gd name="connsiteY77" fmla="*/ 6329 h 564357"/>
              <a:gd name="connsiteX78" fmla="*/ 169348 w 178743"/>
              <a:gd name="connsiteY78" fmla="*/ 8688 h 564357"/>
              <a:gd name="connsiteX79" fmla="*/ 170409 w 178743"/>
              <a:gd name="connsiteY79" fmla="*/ 8334 h 56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78743" h="564357">
                <a:moveTo>
                  <a:pt x="140654" y="44037"/>
                </a:moveTo>
                <a:lnTo>
                  <a:pt x="140547" y="44041"/>
                </a:lnTo>
                <a:lnTo>
                  <a:pt x="140523" y="44133"/>
                </a:lnTo>
                <a:lnTo>
                  <a:pt x="140643" y="44053"/>
                </a:lnTo>
                <a:close/>
                <a:moveTo>
                  <a:pt x="123975" y="30957"/>
                </a:moveTo>
                <a:cubicBezTo>
                  <a:pt x="129198" y="33568"/>
                  <a:pt x="130302" y="33413"/>
                  <a:pt x="135881" y="34529"/>
                </a:cubicBezTo>
                <a:cubicBezTo>
                  <a:pt x="137072" y="35720"/>
                  <a:pt x="139386" y="36418"/>
                  <a:pt x="139453" y="38101"/>
                </a:cubicBezTo>
                <a:lnTo>
                  <a:pt x="139886" y="43778"/>
                </a:lnTo>
                <a:lnTo>
                  <a:pt x="137072" y="42863"/>
                </a:lnTo>
                <a:cubicBezTo>
                  <a:pt x="135881" y="41672"/>
                  <a:pt x="134578" y="40585"/>
                  <a:pt x="133500" y="39291"/>
                </a:cubicBezTo>
                <a:cubicBezTo>
                  <a:pt x="130756" y="35998"/>
                  <a:pt x="131457" y="34755"/>
                  <a:pt x="127547" y="32148"/>
                </a:cubicBezTo>
                <a:cubicBezTo>
                  <a:pt x="126503" y="31452"/>
                  <a:pt x="122852" y="30396"/>
                  <a:pt x="123975" y="30957"/>
                </a:cubicBezTo>
                <a:close/>
                <a:moveTo>
                  <a:pt x="168495" y="25182"/>
                </a:moveTo>
                <a:lnTo>
                  <a:pt x="166837" y="55960"/>
                </a:lnTo>
                <a:cubicBezTo>
                  <a:pt x="166802" y="56197"/>
                  <a:pt x="164866" y="55651"/>
                  <a:pt x="162865" y="55021"/>
                </a:cubicBezTo>
                <a:lnTo>
                  <a:pt x="159523" y="53916"/>
                </a:lnTo>
                <a:close/>
                <a:moveTo>
                  <a:pt x="178743" y="0"/>
                </a:moveTo>
                <a:lnTo>
                  <a:pt x="169477" y="22036"/>
                </a:lnTo>
                <a:lnTo>
                  <a:pt x="168495" y="25182"/>
                </a:lnTo>
                <a:lnTo>
                  <a:pt x="168545" y="24253"/>
                </a:lnTo>
                <a:lnTo>
                  <a:pt x="156721" y="52372"/>
                </a:lnTo>
                <a:lnTo>
                  <a:pt x="158503" y="53579"/>
                </a:lnTo>
                <a:lnTo>
                  <a:pt x="159523" y="53916"/>
                </a:lnTo>
                <a:lnTo>
                  <a:pt x="150" y="564357"/>
                </a:lnTo>
                <a:cubicBezTo>
                  <a:pt x="150" y="536973"/>
                  <a:pt x="-188" y="509586"/>
                  <a:pt x="150" y="482204"/>
                </a:cubicBezTo>
                <a:cubicBezTo>
                  <a:pt x="209" y="477425"/>
                  <a:pt x="339" y="472589"/>
                  <a:pt x="1340" y="467916"/>
                </a:cubicBezTo>
                <a:cubicBezTo>
                  <a:pt x="1575" y="466818"/>
                  <a:pt x="3144" y="466498"/>
                  <a:pt x="3722" y="465535"/>
                </a:cubicBezTo>
                <a:cubicBezTo>
                  <a:pt x="4368" y="464459"/>
                  <a:pt x="4515" y="463154"/>
                  <a:pt x="4912" y="461963"/>
                </a:cubicBezTo>
                <a:cubicBezTo>
                  <a:pt x="23106" y="449835"/>
                  <a:pt x="3458" y="464341"/>
                  <a:pt x="9675" y="408385"/>
                </a:cubicBezTo>
                <a:cubicBezTo>
                  <a:pt x="10590" y="400149"/>
                  <a:pt x="14437" y="392510"/>
                  <a:pt x="16818" y="384573"/>
                </a:cubicBezTo>
                <a:cubicBezTo>
                  <a:pt x="19286" y="382927"/>
                  <a:pt x="22326" y="381237"/>
                  <a:pt x="23962" y="378619"/>
                </a:cubicBezTo>
                <a:cubicBezTo>
                  <a:pt x="27625" y="372757"/>
                  <a:pt x="27266" y="364670"/>
                  <a:pt x="27534" y="358379"/>
                </a:cubicBezTo>
                <a:cubicBezTo>
                  <a:pt x="28125" y="344495"/>
                  <a:pt x="28328" y="330598"/>
                  <a:pt x="28725" y="316707"/>
                </a:cubicBezTo>
                <a:cubicBezTo>
                  <a:pt x="29519" y="314723"/>
                  <a:pt x="30356" y="312755"/>
                  <a:pt x="31106" y="310754"/>
                </a:cubicBezTo>
                <a:cubicBezTo>
                  <a:pt x="31547" y="309579"/>
                  <a:pt x="31736" y="308305"/>
                  <a:pt x="32297" y="307182"/>
                </a:cubicBezTo>
                <a:cubicBezTo>
                  <a:pt x="36909" y="297957"/>
                  <a:pt x="32879" y="309009"/>
                  <a:pt x="35868" y="300038"/>
                </a:cubicBezTo>
                <a:cubicBezTo>
                  <a:pt x="37059" y="299641"/>
                  <a:pt x="38476" y="299651"/>
                  <a:pt x="39440" y="298848"/>
                </a:cubicBezTo>
                <a:cubicBezTo>
                  <a:pt x="47033" y="292521"/>
                  <a:pt x="43012" y="282978"/>
                  <a:pt x="44203" y="273844"/>
                </a:cubicBezTo>
                <a:cubicBezTo>
                  <a:pt x="44528" y="271355"/>
                  <a:pt x="45975" y="269136"/>
                  <a:pt x="46584" y="266701"/>
                </a:cubicBezTo>
                <a:cubicBezTo>
                  <a:pt x="47170" y="264359"/>
                  <a:pt x="47378" y="261938"/>
                  <a:pt x="47775" y="259557"/>
                </a:cubicBezTo>
                <a:cubicBezTo>
                  <a:pt x="48569" y="258366"/>
                  <a:pt x="50022" y="257410"/>
                  <a:pt x="50156" y="255985"/>
                </a:cubicBezTo>
                <a:cubicBezTo>
                  <a:pt x="51231" y="244519"/>
                  <a:pt x="50272" y="232923"/>
                  <a:pt x="51347" y="221457"/>
                </a:cubicBezTo>
                <a:cubicBezTo>
                  <a:pt x="51481" y="220032"/>
                  <a:pt x="53609" y="219311"/>
                  <a:pt x="53728" y="217885"/>
                </a:cubicBezTo>
                <a:cubicBezTo>
                  <a:pt x="54816" y="204827"/>
                  <a:pt x="54521" y="191691"/>
                  <a:pt x="54918" y="178594"/>
                </a:cubicBezTo>
                <a:cubicBezTo>
                  <a:pt x="56109" y="177404"/>
                  <a:pt x="57556" y="176424"/>
                  <a:pt x="58490" y="175023"/>
                </a:cubicBezTo>
                <a:cubicBezTo>
                  <a:pt x="59186" y="173979"/>
                  <a:pt x="59187" y="172605"/>
                  <a:pt x="59681" y="171451"/>
                </a:cubicBezTo>
                <a:cubicBezTo>
                  <a:pt x="60380" y="169820"/>
                  <a:pt x="61363" y="168319"/>
                  <a:pt x="62062" y="166688"/>
                </a:cubicBezTo>
                <a:cubicBezTo>
                  <a:pt x="62556" y="165534"/>
                  <a:pt x="62692" y="164239"/>
                  <a:pt x="63253" y="163116"/>
                </a:cubicBezTo>
                <a:cubicBezTo>
                  <a:pt x="67364" y="154894"/>
                  <a:pt x="64346" y="164692"/>
                  <a:pt x="66825" y="154782"/>
                </a:cubicBezTo>
                <a:cubicBezTo>
                  <a:pt x="71441" y="151705"/>
                  <a:pt x="69040" y="152854"/>
                  <a:pt x="73968" y="151210"/>
                </a:cubicBezTo>
                <a:cubicBezTo>
                  <a:pt x="76683" y="150305"/>
                  <a:pt x="78767" y="148089"/>
                  <a:pt x="81112" y="146448"/>
                </a:cubicBezTo>
                <a:lnTo>
                  <a:pt x="81941" y="145827"/>
                </a:lnTo>
                <a:lnTo>
                  <a:pt x="82718" y="141897"/>
                </a:lnTo>
                <a:cubicBezTo>
                  <a:pt x="82650" y="140218"/>
                  <a:pt x="82641" y="136087"/>
                  <a:pt x="84684" y="119062"/>
                </a:cubicBezTo>
                <a:cubicBezTo>
                  <a:pt x="84834" y="117816"/>
                  <a:pt x="85513" y="116692"/>
                  <a:pt x="85874" y="115490"/>
                </a:cubicBezTo>
                <a:cubicBezTo>
                  <a:pt x="86704" y="112723"/>
                  <a:pt x="87426" y="109923"/>
                  <a:pt x="88256" y="107156"/>
                </a:cubicBezTo>
                <a:cubicBezTo>
                  <a:pt x="88617" y="105954"/>
                  <a:pt x="88885" y="104707"/>
                  <a:pt x="89446" y="103584"/>
                </a:cubicBezTo>
                <a:cubicBezTo>
                  <a:pt x="90086" y="102304"/>
                  <a:pt x="91033" y="101203"/>
                  <a:pt x="91827" y="100012"/>
                </a:cubicBezTo>
                <a:cubicBezTo>
                  <a:pt x="92224" y="95646"/>
                  <a:pt x="92099" y="91201"/>
                  <a:pt x="93018" y="86915"/>
                </a:cubicBezTo>
                <a:cubicBezTo>
                  <a:pt x="93318" y="85516"/>
                  <a:pt x="94849" y="84664"/>
                  <a:pt x="95399" y="83343"/>
                </a:cubicBezTo>
                <a:cubicBezTo>
                  <a:pt x="96847" y="79868"/>
                  <a:pt x="96309" y="75290"/>
                  <a:pt x="98971" y="72628"/>
                </a:cubicBezTo>
                <a:cubicBezTo>
                  <a:pt x="107841" y="63758"/>
                  <a:pt x="96606" y="74656"/>
                  <a:pt x="107306" y="65484"/>
                </a:cubicBezTo>
                <a:cubicBezTo>
                  <a:pt x="108584" y="64388"/>
                  <a:pt x="109371" y="62665"/>
                  <a:pt x="110877" y="61912"/>
                </a:cubicBezTo>
                <a:cubicBezTo>
                  <a:pt x="112687" y="61007"/>
                  <a:pt x="114846" y="61118"/>
                  <a:pt x="116831" y="60721"/>
                </a:cubicBezTo>
                <a:cubicBezTo>
                  <a:pt x="118021" y="59531"/>
                  <a:pt x="119324" y="58443"/>
                  <a:pt x="120402" y="57150"/>
                </a:cubicBezTo>
                <a:cubicBezTo>
                  <a:pt x="121318" y="56051"/>
                  <a:pt x="121504" y="54218"/>
                  <a:pt x="122784" y="53578"/>
                </a:cubicBezTo>
                <a:cubicBezTo>
                  <a:pt x="124943" y="52498"/>
                  <a:pt x="127546" y="52784"/>
                  <a:pt x="129927" y="52387"/>
                </a:cubicBezTo>
                <a:cubicBezTo>
                  <a:pt x="131118" y="51196"/>
                  <a:pt x="132170" y="49849"/>
                  <a:pt x="133499" y="48815"/>
                </a:cubicBezTo>
                <a:lnTo>
                  <a:pt x="139942" y="44520"/>
                </a:lnTo>
                <a:lnTo>
                  <a:pt x="139886" y="43778"/>
                </a:lnTo>
                <a:lnTo>
                  <a:pt x="140659" y="44030"/>
                </a:lnTo>
                <a:lnTo>
                  <a:pt x="143024" y="40481"/>
                </a:lnTo>
                <a:cubicBezTo>
                  <a:pt x="144872" y="38369"/>
                  <a:pt x="148977" y="34528"/>
                  <a:pt x="148977" y="34528"/>
                </a:cubicBezTo>
                <a:cubicBezTo>
                  <a:pt x="149374" y="32940"/>
                  <a:pt x="149229" y="31106"/>
                  <a:pt x="150168" y="29765"/>
                </a:cubicBezTo>
                <a:cubicBezTo>
                  <a:pt x="153737" y="24667"/>
                  <a:pt x="156459" y="23190"/>
                  <a:pt x="160884" y="20240"/>
                </a:cubicBezTo>
                <a:cubicBezTo>
                  <a:pt x="161932" y="17094"/>
                  <a:pt x="163764" y="10550"/>
                  <a:pt x="166837" y="9525"/>
                </a:cubicBezTo>
                <a:lnTo>
                  <a:pt x="169118" y="8765"/>
                </a:lnTo>
                <a:lnTo>
                  <a:pt x="169106" y="6329"/>
                </a:lnTo>
                <a:lnTo>
                  <a:pt x="169348" y="8688"/>
                </a:lnTo>
                <a:lnTo>
                  <a:pt x="170409" y="8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F7A5B608-1A39-4E98-BC6A-2E940C96D594}"/>
              </a:ext>
            </a:extLst>
          </p:cNvPr>
          <p:cNvSpPr/>
          <p:nvPr/>
        </p:nvSpPr>
        <p:spPr>
          <a:xfrm>
            <a:off x="8559404" y="5204221"/>
            <a:ext cx="263128" cy="241697"/>
          </a:xfrm>
          <a:custGeom>
            <a:avLst/>
            <a:gdLst>
              <a:gd name="connsiteX0" fmla="*/ 263128 w 263128"/>
              <a:gd name="connsiteY0" fmla="*/ 0 h 241697"/>
              <a:gd name="connsiteX1" fmla="*/ 248841 w 263128"/>
              <a:gd name="connsiteY1" fmla="*/ 1190 h 241697"/>
              <a:gd name="connsiteX2" fmla="*/ 245269 w 263128"/>
              <a:gd name="connsiteY2" fmla="*/ 2381 h 241697"/>
              <a:gd name="connsiteX3" fmla="*/ 211932 w 263128"/>
              <a:gd name="connsiteY3" fmla="*/ 4762 h 241697"/>
              <a:gd name="connsiteX4" fmla="*/ 204788 w 263128"/>
              <a:gd name="connsiteY4" fmla="*/ 5953 h 241697"/>
              <a:gd name="connsiteX5" fmla="*/ 188119 w 263128"/>
              <a:gd name="connsiteY5" fmla="*/ 8334 h 241697"/>
              <a:gd name="connsiteX6" fmla="*/ 182166 w 263128"/>
              <a:gd name="connsiteY6" fmla="*/ 9525 h 241697"/>
              <a:gd name="connsiteX7" fmla="*/ 175022 w 263128"/>
              <a:gd name="connsiteY7" fmla="*/ 14287 h 241697"/>
              <a:gd name="connsiteX8" fmla="*/ 171450 w 263128"/>
              <a:gd name="connsiteY8" fmla="*/ 17859 h 241697"/>
              <a:gd name="connsiteX9" fmla="*/ 166688 w 263128"/>
              <a:gd name="connsiteY9" fmla="*/ 21431 h 241697"/>
              <a:gd name="connsiteX10" fmla="*/ 159544 w 263128"/>
              <a:gd name="connsiteY10" fmla="*/ 26194 h 241697"/>
              <a:gd name="connsiteX11" fmla="*/ 158353 w 263128"/>
              <a:gd name="connsiteY11" fmla="*/ 29765 h 241697"/>
              <a:gd name="connsiteX12" fmla="*/ 154782 w 263128"/>
              <a:gd name="connsiteY12" fmla="*/ 32147 h 241697"/>
              <a:gd name="connsiteX13" fmla="*/ 147638 w 263128"/>
              <a:gd name="connsiteY13" fmla="*/ 38100 h 241697"/>
              <a:gd name="connsiteX14" fmla="*/ 141685 w 263128"/>
              <a:gd name="connsiteY14" fmla="*/ 52387 h 241697"/>
              <a:gd name="connsiteX15" fmla="*/ 139303 w 263128"/>
              <a:gd name="connsiteY15" fmla="*/ 58340 h 241697"/>
              <a:gd name="connsiteX16" fmla="*/ 133350 w 263128"/>
              <a:gd name="connsiteY16" fmla="*/ 63103 h 241697"/>
              <a:gd name="connsiteX17" fmla="*/ 128588 w 263128"/>
              <a:gd name="connsiteY17" fmla="*/ 70247 h 241697"/>
              <a:gd name="connsiteX18" fmla="*/ 127397 w 263128"/>
              <a:gd name="connsiteY18" fmla="*/ 75009 h 241697"/>
              <a:gd name="connsiteX19" fmla="*/ 120253 w 263128"/>
              <a:gd name="connsiteY19" fmla="*/ 79772 h 241697"/>
              <a:gd name="connsiteX20" fmla="*/ 119063 w 263128"/>
              <a:gd name="connsiteY20" fmla="*/ 83344 h 241697"/>
              <a:gd name="connsiteX21" fmla="*/ 111919 w 263128"/>
              <a:gd name="connsiteY21" fmla="*/ 90487 h 241697"/>
              <a:gd name="connsiteX22" fmla="*/ 108347 w 263128"/>
              <a:gd name="connsiteY22" fmla="*/ 94059 h 241697"/>
              <a:gd name="connsiteX23" fmla="*/ 104775 w 263128"/>
              <a:gd name="connsiteY23" fmla="*/ 97631 h 241697"/>
              <a:gd name="connsiteX24" fmla="*/ 101203 w 263128"/>
              <a:gd name="connsiteY24" fmla="*/ 101203 h 241697"/>
              <a:gd name="connsiteX25" fmla="*/ 96441 w 263128"/>
              <a:gd name="connsiteY25" fmla="*/ 109537 h 241697"/>
              <a:gd name="connsiteX26" fmla="*/ 95250 w 263128"/>
              <a:gd name="connsiteY26" fmla="*/ 113109 h 241697"/>
              <a:gd name="connsiteX27" fmla="*/ 89297 w 263128"/>
              <a:gd name="connsiteY27" fmla="*/ 119062 h 241697"/>
              <a:gd name="connsiteX28" fmla="*/ 88107 w 263128"/>
              <a:gd name="connsiteY28" fmla="*/ 122634 h 241697"/>
              <a:gd name="connsiteX29" fmla="*/ 83344 w 263128"/>
              <a:gd name="connsiteY29" fmla="*/ 127397 h 241697"/>
              <a:gd name="connsiteX30" fmla="*/ 80963 w 263128"/>
              <a:gd name="connsiteY30" fmla="*/ 133350 h 241697"/>
              <a:gd name="connsiteX31" fmla="*/ 77391 w 263128"/>
              <a:gd name="connsiteY31" fmla="*/ 136922 h 241697"/>
              <a:gd name="connsiteX32" fmla="*/ 75010 w 263128"/>
              <a:gd name="connsiteY32" fmla="*/ 141684 h 241697"/>
              <a:gd name="connsiteX33" fmla="*/ 71438 w 263128"/>
              <a:gd name="connsiteY33" fmla="*/ 145256 h 241697"/>
              <a:gd name="connsiteX34" fmla="*/ 69057 w 263128"/>
              <a:gd name="connsiteY34" fmla="*/ 148828 h 241697"/>
              <a:gd name="connsiteX35" fmla="*/ 67866 w 263128"/>
              <a:gd name="connsiteY35" fmla="*/ 154781 h 241697"/>
              <a:gd name="connsiteX36" fmla="*/ 64294 w 263128"/>
              <a:gd name="connsiteY36" fmla="*/ 161925 h 241697"/>
              <a:gd name="connsiteX37" fmla="*/ 63103 w 263128"/>
              <a:gd name="connsiteY37" fmla="*/ 169069 h 241697"/>
              <a:gd name="connsiteX38" fmla="*/ 59532 w 263128"/>
              <a:gd name="connsiteY38" fmla="*/ 173831 h 241697"/>
              <a:gd name="connsiteX39" fmla="*/ 57150 w 263128"/>
              <a:gd name="connsiteY39" fmla="*/ 177403 h 241697"/>
              <a:gd name="connsiteX40" fmla="*/ 53578 w 263128"/>
              <a:gd name="connsiteY40" fmla="*/ 180975 h 241697"/>
              <a:gd name="connsiteX41" fmla="*/ 48816 w 263128"/>
              <a:gd name="connsiteY41" fmla="*/ 192881 h 241697"/>
              <a:gd name="connsiteX42" fmla="*/ 45244 w 263128"/>
              <a:gd name="connsiteY42" fmla="*/ 195262 h 241697"/>
              <a:gd name="connsiteX43" fmla="*/ 42863 w 263128"/>
              <a:gd name="connsiteY43" fmla="*/ 198834 h 241697"/>
              <a:gd name="connsiteX44" fmla="*/ 39291 w 263128"/>
              <a:gd name="connsiteY44" fmla="*/ 201215 h 241697"/>
              <a:gd name="connsiteX45" fmla="*/ 33338 w 263128"/>
              <a:gd name="connsiteY45" fmla="*/ 205978 h 241697"/>
              <a:gd name="connsiteX46" fmla="*/ 30957 w 263128"/>
              <a:gd name="connsiteY46" fmla="*/ 209550 h 241697"/>
              <a:gd name="connsiteX47" fmla="*/ 23813 w 263128"/>
              <a:gd name="connsiteY47" fmla="*/ 215503 h 241697"/>
              <a:gd name="connsiteX48" fmla="*/ 19050 w 263128"/>
              <a:gd name="connsiteY48" fmla="*/ 221456 h 241697"/>
              <a:gd name="connsiteX49" fmla="*/ 16669 w 263128"/>
              <a:gd name="connsiteY49" fmla="*/ 225028 h 241697"/>
              <a:gd name="connsiteX50" fmla="*/ 9525 w 263128"/>
              <a:gd name="connsiteY50" fmla="*/ 230981 h 241697"/>
              <a:gd name="connsiteX51" fmla="*/ 4763 w 263128"/>
              <a:gd name="connsiteY51" fmla="*/ 238125 h 241697"/>
              <a:gd name="connsiteX52" fmla="*/ 0 w 263128"/>
              <a:gd name="connsiteY52" fmla="*/ 241697 h 241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63128" h="241697">
                <a:moveTo>
                  <a:pt x="263128" y="0"/>
                </a:moveTo>
                <a:cubicBezTo>
                  <a:pt x="258366" y="397"/>
                  <a:pt x="253578" y="558"/>
                  <a:pt x="248841" y="1190"/>
                </a:cubicBezTo>
                <a:cubicBezTo>
                  <a:pt x="247597" y="1356"/>
                  <a:pt x="246518" y="2260"/>
                  <a:pt x="245269" y="2381"/>
                </a:cubicBezTo>
                <a:cubicBezTo>
                  <a:pt x="234180" y="3454"/>
                  <a:pt x="223044" y="3968"/>
                  <a:pt x="211932" y="4762"/>
                </a:cubicBezTo>
                <a:lnTo>
                  <a:pt x="204788" y="5953"/>
                </a:lnTo>
                <a:lnTo>
                  <a:pt x="188119" y="8334"/>
                </a:lnTo>
                <a:cubicBezTo>
                  <a:pt x="186120" y="8650"/>
                  <a:pt x="184150" y="9128"/>
                  <a:pt x="182166" y="9525"/>
                </a:cubicBezTo>
                <a:cubicBezTo>
                  <a:pt x="179800" y="16621"/>
                  <a:pt x="183068" y="10264"/>
                  <a:pt x="175022" y="14287"/>
                </a:cubicBezTo>
                <a:cubicBezTo>
                  <a:pt x="173516" y="15040"/>
                  <a:pt x="172728" y="16763"/>
                  <a:pt x="171450" y="17859"/>
                </a:cubicBezTo>
                <a:cubicBezTo>
                  <a:pt x="169943" y="19150"/>
                  <a:pt x="168314" y="20293"/>
                  <a:pt x="166688" y="21431"/>
                </a:cubicBezTo>
                <a:cubicBezTo>
                  <a:pt x="164343" y="23072"/>
                  <a:pt x="159544" y="26194"/>
                  <a:pt x="159544" y="26194"/>
                </a:cubicBezTo>
                <a:cubicBezTo>
                  <a:pt x="159147" y="27384"/>
                  <a:pt x="159137" y="28785"/>
                  <a:pt x="158353" y="29765"/>
                </a:cubicBezTo>
                <a:cubicBezTo>
                  <a:pt x="157459" y="30882"/>
                  <a:pt x="155881" y="31231"/>
                  <a:pt x="154782" y="32147"/>
                </a:cubicBezTo>
                <a:cubicBezTo>
                  <a:pt x="145628" y="39777"/>
                  <a:pt x="156494" y="32197"/>
                  <a:pt x="147638" y="38100"/>
                </a:cubicBezTo>
                <a:cubicBezTo>
                  <a:pt x="143311" y="51083"/>
                  <a:pt x="147551" y="39485"/>
                  <a:pt x="141685" y="52387"/>
                </a:cubicBezTo>
                <a:cubicBezTo>
                  <a:pt x="140800" y="54333"/>
                  <a:pt x="140615" y="56653"/>
                  <a:pt x="139303" y="58340"/>
                </a:cubicBezTo>
                <a:cubicBezTo>
                  <a:pt x="137743" y="60346"/>
                  <a:pt x="135050" y="61214"/>
                  <a:pt x="133350" y="63103"/>
                </a:cubicBezTo>
                <a:cubicBezTo>
                  <a:pt x="131436" y="65230"/>
                  <a:pt x="128588" y="70247"/>
                  <a:pt x="128588" y="70247"/>
                </a:cubicBezTo>
                <a:cubicBezTo>
                  <a:pt x="128191" y="71834"/>
                  <a:pt x="128475" y="73778"/>
                  <a:pt x="127397" y="75009"/>
                </a:cubicBezTo>
                <a:cubicBezTo>
                  <a:pt x="125512" y="77163"/>
                  <a:pt x="120253" y="79772"/>
                  <a:pt x="120253" y="79772"/>
                </a:cubicBezTo>
                <a:cubicBezTo>
                  <a:pt x="119856" y="80963"/>
                  <a:pt x="119834" y="82353"/>
                  <a:pt x="119063" y="83344"/>
                </a:cubicBezTo>
                <a:cubicBezTo>
                  <a:pt x="116996" y="86002"/>
                  <a:pt x="114300" y="88106"/>
                  <a:pt x="111919" y="90487"/>
                </a:cubicBezTo>
                <a:lnTo>
                  <a:pt x="108347" y="94059"/>
                </a:lnTo>
                <a:lnTo>
                  <a:pt x="104775" y="97631"/>
                </a:lnTo>
                <a:lnTo>
                  <a:pt x="101203" y="101203"/>
                </a:lnTo>
                <a:cubicBezTo>
                  <a:pt x="98476" y="109390"/>
                  <a:pt x="102205" y="99451"/>
                  <a:pt x="96441" y="109537"/>
                </a:cubicBezTo>
                <a:cubicBezTo>
                  <a:pt x="95818" y="110627"/>
                  <a:pt x="95811" y="111986"/>
                  <a:pt x="95250" y="113109"/>
                </a:cubicBezTo>
                <a:cubicBezTo>
                  <a:pt x="93265" y="117078"/>
                  <a:pt x="92870" y="116681"/>
                  <a:pt x="89297" y="119062"/>
                </a:cubicBezTo>
                <a:cubicBezTo>
                  <a:pt x="88900" y="120253"/>
                  <a:pt x="88836" y="121613"/>
                  <a:pt x="88107" y="122634"/>
                </a:cubicBezTo>
                <a:cubicBezTo>
                  <a:pt x="86802" y="124461"/>
                  <a:pt x="83344" y="127397"/>
                  <a:pt x="83344" y="127397"/>
                </a:cubicBezTo>
                <a:cubicBezTo>
                  <a:pt x="82550" y="129381"/>
                  <a:pt x="82096" y="131538"/>
                  <a:pt x="80963" y="133350"/>
                </a:cubicBezTo>
                <a:cubicBezTo>
                  <a:pt x="80071" y="134778"/>
                  <a:pt x="78370" y="135552"/>
                  <a:pt x="77391" y="136922"/>
                </a:cubicBezTo>
                <a:cubicBezTo>
                  <a:pt x="76359" y="138366"/>
                  <a:pt x="76042" y="140240"/>
                  <a:pt x="75010" y="141684"/>
                </a:cubicBezTo>
                <a:cubicBezTo>
                  <a:pt x="74031" y="143054"/>
                  <a:pt x="72516" y="143962"/>
                  <a:pt x="71438" y="145256"/>
                </a:cubicBezTo>
                <a:cubicBezTo>
                  <a:pt x="70522" y="146355"/>
                  <a:pt x="69851" y="147637"/>
                  <a:pt x="69057" y="148828"/>
                </a:cubicBezTo>
                <a:cubicBezTo>
                  <a:pt x="68660" y="150812"/>
                  <a:pt x="68577" y="152886"/>
                  <a:pt x="67866" y="154781"/>
                </a:cubicBezTo>
                <a:cubicBezTo>
                  <a:pt x="64364" y="164120"/>
                  <a:pt x="66311" y="152853"/>
                  <a:pt x="64294" y="161925"/>
                </a:cubicBezTo>
                <a:cubicBezTo>
                  <a:pt x="63770" y="164282"/>
                  <a:pt x="64000" y="166827"/>
                  <a:pt x="63103" y="169069"/>
                </a:cubicBezTo>
                <a:cubicBezTo>
                  <a:pt x="62366" y="170911"/>
                  <a:pt x="60685" y="172217"/>
                  <a:pt x="59532" y="173831"/>
                </a:cubicBezTo>
                <a:cubicBezTo>
                  <a:pt x="58700" y="174996"/>
                  <a:pt x="58066" y="176304"/>
                  <a:pt x="57150" y="177403"/>
                </a:cubicBezTo>
                <a:cubicBezTo>
                  <a:pt x="56072" y="178697"/>
                  <a:pt x="54557" y="179605"/>
                  <a:pt x="53578" y="180975"/>
                </a:cubicBezTo>
                <a:cubicBezTo>
                  <a:pt x="46022" y="191553"/>
                  <a:pt x="57490" y="179003"/>
                  <a:pt x="48816" y="192881"/>
                </a:cubicBezTo>
                <a:cubicBezTo>
                  <a:pt x="48058" y="194094"/>
                  <a:pt x="46435" y="194468"/>
                  <a:pt x="45244" y="195262"/>
                </a:cubicBezTo>
                <a:cubicBezTo>
                  <a:pt x="44450" y="196453"/>
                  <a:pt x="43875" y="197822"/>
                  <a:pt x="42863" y="198834"/>
                </a:cubicBezTo>
                <a:cubicBezTo>
                  <a:pt x="41851" y="199846"/>
                  <a:pt x="40408" y="200321"/>
                  <a:pt x="39291" y="201215"/>
                </a:cubicBezTo>
                <a:cubicBezTo>
                  <a:pt x="30809" y="208002"/>
                  <a:pt x="44331" y="198650"/>
                  <a:pt x="33338" y="205978"/>
                </a:cubicBezTo>
                <a:cubicBezTo>
                  <a:pt x="32544" y="207169"/>
                  <a:pt x="31873" y="208451"/>
                  <a:pt x="30957" y="209550"/>
                </a:cubicBezTo>
                <a:cubicBezTo>
                  <a:pt x="28092" y="212988"/>
                  <a:pt x="27325" y="213162"/>
                  <a:pt x="23813" y="215503"/>
                </a:cubicBezTo>
                <a:cubicBezTo>
                  <a:pt x="16485" y="226496"/>
                  <a:pt x="25837" y="212974"/>
                  <a:pt x="19050" y="221456"/>
                </a:cubicBezTo>
                <a:cubicBezTo>
                  <a:pt x="18156" y="222573"/>
                  <a:pt x="17681" y="224016"/>
                  <a:pt x="16669" y="225028"/>
                </a:cubicBezTo>
                <a:cubicBezTo>
                  <a:pt x="9790" y="231907"/>
                  <a:pt x="16352" y="222203"/>
                  <a:pt x="9525" y="230981"/>
                </a:cubicBezTo>
                <a:cubicBezTo>
                  <a:pt x="7768" y="233240"/>
                  <a:pt x="7478" y="237220"/>
                  <a:pt x="4763" y="238125"/>
                </a:cubicBezTo>
                <a:cubicBezTo>
                  <a:pt x="349" y="239596"/>
                  <a:pt x="1752" y="238192"/>
                  <a:pt x="0" y="24169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66379883-A410-4610-A8BB-DB69849CD4AB}"/>
              </a:ext>
            </a:extLst>
          </p:cNvPr>
          <p:cNvSpPr/>
          <p:nvPr/>
        </p:nvSpPr>
        <p:spPr>
          <a:xfrm>
            <a:off x="8707429" y="5189289"/>
            <a:ext cx="121055" cy="67945"/>
          </a:xfrm>
          <a:custGeom>
            <a:avLst/>
            <a:gdLst>
              <a:gd name="connsiteX0" fmla="*/ 24615 w 121055"/>
              <a:gd name="connsiteY0" fmla="*/ 54224 h 67945"/>
              <a:gd name="connsiteX1" fmla="*/ 29377 w 121055"/>
              <a:gd name="connsiteY1" fmla="*/ 48270 h 67945"/>
              <a:gd name="connsiteX2" fmla="*/ 31759 w 121055"/>
              <a:gd name="connsiteY2" fmla="*/ 43508 h 67945"/>
              <a:gd name="connsiteX3" fmla="*/ 37712 w 121055"/>
              <a:gd name="connsiteY3" fmla="*/ 37555 h 67945"/>
              <a:gd name="connsiteX4" fmla="*/ 42474 w 121055"/>
              <a:gd name="connsiteY4" fmla="*/ 32792 h 67945"/>
              <a:gd name="connsiteX5" fmla="*/ 43665 w 121055"/>
              <a:gd name="connsiteY5" fmla="*/ 29220 h 67945"/>
              <a:gd name="connsiteX6" fmla="*/ 54380 w 121055"/>
              <a:gd name="connsiteY6" fmla="*/ 24458 h 67945"/>
              <a:gd name="connsiteX7" fmla="*/ 57952 w 121055"/>
              <a:gd name="connsiteY7" fmla="*/ 22077 h 67945"/>
              <a:gd name="connsiteX8" fmla="*/ 65096 w 121055"/>
              <a:gd name="connsiteY8" fmla="*/ 19695 h 67945"/>
              <a:gd name="connsiteX9" fmla="*/ 67477 w 121055"/>
              <a:gd name="connsiteY9" fmla="*/ 16124 h 67945"/>
              <a:gd name="connsiteX10" fmla="*/ 80574 w 121055"/>
              <a:gd name="connsiteY10" fmla="*/ 12552 h 67945"/>
              <a:gd name="connsiteX11" fmla="*/ 87718 w 121055"/>
              <a:gd name="connsiteY11" fmla="*/ 10170 h 67945"/>
              <a:gd name="connsiteX12" fmla="*/ 92480 w 121055"/>
              <a:gd name="connsiteY12" fmla="*/ 7789 h 67945"/>
              <a:gd name="connsiteX13" fmla="*/ 99624 w 121055"/>
              <a:gd name="connsiteY13" fmla="*/ 6599 h 67945"/>
              <a:gd name="connsiteX14" fmla="*/ 107959 w 121055"/>
              <a:gd name="connsiteY14" fmla="*/ 4217 h 67945"/>
              <a:gd name="connsiteX15" fmla="*/ 112721 w 121055"/>
              <a:gd name="connsiteY15" fmla="*/ 645 h 67945"/>
              <a:gd name="connsiteX16" fmla="*/ 121055 w 121055"/>
              <a:gd name="connsiteY16" fmla="*/ 1836 h 67945"/>
              <a:gd name="connsiteX17" fmla="*/ 112721 w 121055"/>
              <a:gd name="connsiteY17" fmla="*/ 5408 h 67945"/>
              <a:gd name="connsiteX18" fmla="*/ 109149 w 121055"/>
              <a:gd name="connsiteY18" fmla="*/ 7789 h 67945"/>
              <a:gd name="connsiteX19" fmla="*/ 104387 w 121055"/>
              <a:gd name="connsiteY19" fmla="*/ 10170 h 67945"/>
              <a:gd name="connsiteX20" fmla="*/ 100815 w 121055"/>
              <a:gd name="connsiteY20" fmla="*/ 13742 h 67945"/>
              <a:gd name="connsiteX21" fmla="*/ 96052 w 121055"/>
              <a:gd name="connsiteY21" fmla="*/ 16124 h 67945"/>
              <a:gd name="connsiteX22" fmla="*/ 87718 w 121055"/>
              <a:gd name="connsiteY22" fmla="*/ 22077 h 67945"/>
              <a:gd name="connsiteX23" fmla="*/ 81765 w 121055"/>
              <a:gd name="connsiteY23" fmla="*/ 25649 h 67945"/>
              <a:gd name="connsiteX24" fmla="*/ 73430 w 121055"/>
              <a:gd name="connsiteY24" fmla="*/ 30411 h 67945"/>
              <a:gd name="connsiteX25" fmla="*/ 66287 w 121055"/>
              <a:gd name="connsiteY25" fmla="*/ 36364 h 67945"/>
              <a:gd name="connsiteX26" fmla="*/ 62715 w 121055"/>
              <a:gd name="connsiteY26" fmla="*/ 37555 h 67945"/>
              <a:gd name="connsiteX27" fmla="*/ 51999 w 121055"/>
              <a:gd name="connsiteY27" fmla="*/ 44699 h 67945"/>
              <a:gd name="connsiteX28" fmla="*/ 49618 w 121055"/>
              <a:gd name="connsiteY28" fmla="*/ 48270 h 67945"/>
              <a:gd name="connsiteX29" fmla="*/ 46046 w 121055"/>
              <a:gd name="connsiteY29" fmla="*/ 49461 h 67945"/>
              <a:gd name="connsiteX30" fmla="*/ 31759 w 121055"/>
              <a:gd name="connsiteY30" fmla="*/ 53033 h 67945"/>
              <a:gd name="connsiteX31" fmla="*/ 26996 w 121055"/>
              <a:gd name="connsiteY31" fmla="*/ 56605 h 67945"/>
              <a:gd name="connsiteX32" fmla="*/ 11518 w 121055"/>
              <a:gd name="connsiteY32" fmla="*/ 60177 h 67945"/>
              <a:gd name="connsiteX33" fmla="*/ 7946 w 121055"/>
              <a:gd name="connsiteY33" fmla="*/ 62558 h 67945"/>
              <a:gd name="connsiteX34" fmla="*/ 4374 w 121055"/>
              <a:gd name="connsiteY34" fmla="*/ 63749 h 67945"/>
              <a:gd name="connsiteX35" fmla="*/ 802 w 121055"/>
              <a:gd name="connsiteY35" fmla="*/ 67320 h 67945"/>
              <a:gd name="connsiteX36" fmla="*/ 24615 w 121055"/>
              <a:gd name="connsiteY36" fmla="*/ 54224 h 6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055" h="67945">
                <a:moveTo>
                  <a:pt x="24615" y="54224"/>
                </a:moveTo>
                <a:cubicBezTo>
                  <a:pt x="29377" y="51049"/>
                  <a:pt x="27967" y="50385"/>
                  <a:pt x="29377" y="48270"/>
                </a:cubicBezTo>
                <a:cubicBezTo>
                  <a:pt x="30362" y="46793"/>
                  <a:pt x="30669" y="44909"/>
                  <a:pt x="31759" y="43508"/>
                </a:cubicBezTo>
                <a:cubicBezTo>
                  <a:pt x="33482" y="41293"/>
                  <a:pt x="37712" y="37555"/>
                  <a:pt x="37712" y="37555"/>
                </a:cubicBezTo>
                <a:cubicBezTo>
                  <a:pt x="40885" y="28032"/>
                  <a:pt x="36125" y="39141"/>
                  <a:pt x="42474" y="32792"/>
                </a:cubicBezTo>
                <a:cubicBezTo>
                  <a:pt x="43361" y="31905"/>
                  <a:pt x="43104" y="30343"/>
                  <a:pt x="43665" y="29220"/>
                </a:cubicBezTo>
                <a:cubicBezTo>
                  <a:pt x="46543" y="23466"/>
                  <a:pt x="46709" y="25554"/>
                  <a:pt x="54380" y="24458"/>
                </a:cubicBezTo>
                <a:cubicBezTo>
                  <a:pt x="55571" y="23664"/>
                  <a:pt x="56644" y="22658"/>
                  <a:pt x="57952" y="22077"/>
                </a:cubicBezTo>
                <a:cubicBezTo>
                  <a:pt x="60246" y="21057"/>
                  <a:pt x="65096" y="19695"/>
                  <a:pt x="65096" y="19695"/>
                </a:cubicBezTo>
                <a:cubicBezTo>
                  <a:pt x="65890" y="18505"/>
                  <a:pt x="66264" y="16882"/>
                  <a:pt x="67477" y="16124"/>
                </a:cubicBezTo>
                <a:cubicBezTo>
                  <a:pt x="71197" y="13799"/>
                  <a:pt x="76467" y="13672"/>
                  <a:pt x="80574" y="12552"/>
                </a:cubicBezTo>
                <a:cubicBezTo>
                  <a:pt x="82996" y="11892"/>
                  <a:pt x="85387" y="11102"/>
                  <a:pt x="87718" y="10170"/>
                </a:cubicBezTo>
                <a:cubicBezTo>
                  <a:pt x="89366" y="9511"/>
                  <a:pt x="90780" y="8299"/>
                  <a:pt x="92480" y="7789"/>
                </a:cubicBezTo>
                <a:cubicBezTo>
                  <a:pt x="94792" y="7095"/>
                  <a:pt x="97272" y="7142"/>
                  <a:pt x="99624" y="6599"/>
                </a:cubicBezTo>
                <a:cubicBezTo>
                  <a:pt x="102440" y="5949"/>
                  <a:pt x="105181" y="5011"/>
                  <a:pt x="107959" y="4217"/>
                </a:cubicBezTo>
                <a:cubicBezTo>
                  <a:pt x="109546" y="3026"/>
                  <a:pt x="110769" y="1000"/>
                  <a:pt x="112721" y="645"/>
                </a:cubicBezTo>
                <a:cubicBezTo>
                  <a:pt x="115482" y="143"/>
                  <a:pt x="121055" y="-970"/>
                  <a:pt x="121055" y="1836"/>
                </a:cubicBezTo>
                <a:cubicBezTo>
                  <a:pt x="121055" y="4858"/>
                  <a:pt x="115424" y="4056"/>
                  <a:pt x="112721" y="5408"/>
                </a:cubicBezTo>
                <a:cubicBezTo>
                  <a:pt x="111441" y="6048"/>
                  <a:pt x="110391" y="7079"/>
                  <a:pt x="109149" y="7789"/>
                </a:cubicBezTo>
                <a:cubicBezTo>
                  <a:pt x="107608" y="8669"/>
                  <a:pt x="105831" y="9138"/>
                  <a:pt x="104387" y="10170"/>
                </a:cubicBezTo>
                <a:cubicBezTo>
                  <a:pt x="103017" y="11149"/>
                  <a:pt x="102185" y="12763"/>
                  <a:pt x="100815" y="13742"/>
                </a:cubicBezTo>
                <a:cubicBezTo>
                  <a:pt x="99371" y="14774"/>
                  <a:pt x="97593" y="15243"/>
                  <a:pt x="96052" y="16124"/>
                </a:cubicBezTo>
                <a:cubicBezTo>
                  <a:pt x="92316" y="18259"/>
                  <a:pt x="91562" y="19514"/>
                  <a:pt x="87718" y="22077"/>
                </a:cubicBezTo>
                <a:cubicBezTo>
                  <a:pt x="85793" y="23361"/>
                  <a:pt x="83749" y="24458"/>
                  <a:pt x="81765" y="25649"/>
                </a:cubicBezTo>
                <a:cubicBezTo>
                  <a:pt x="77452" y="32117"/>
                  <a:pt x="81931" y="27223"/>
                  <a:pt x="73430" y="30411"/>
                </a:cubicBezTo>
                <a:cubicBezTo>
                  <a:pt x="68981" y="32079"/>
                  <a:pt x="70255" y="33719"/>
                  <a:pt x="66287" y="36364"/>
                </a:cubicBezTo>
                <a:cubicBezTo>
                  <a:pt x="65243" y="37060"/>
                  <a:pt x="63906" y="37158"/>
                  <a:pt x="62715" y="37555"/>
                </a:cubicBezTo>
                <a:cubicBezTo>
                  <a:pt x="51793" y="48477"/>
                  <a:pt x="69294" y="31729"/>
                  <a:pt x="51999" y="44699"/>
                </a:cubicBezTo>
                <a:cubicBezTo>
                  <a:pt x="50854" y="45557"/>
                  <a:pt x="50735" y="47376"/>
                  <a:pt x="49618" y="48270"/>
                </a:cubicBezTo>
                <a:cubicBezTo>
                  <a:pt x="48638" y="49054"/>
                  <a:pt x="47264" y="49157"/>
                  <a:pt x="46046" y="49461"/>
                </a:cubicBezTo>
                <a:cubicBezTo>
                  <a:pt x="30129" y="53440"/>
                  <a:pt x="40165" y="50230"/>
                  <a:pt x="31759" y="53033"/>
                </a:cubicBezTo>
                <a:cubicBezTo>
                  <a:pt x="30171" y="54224"/>
                  <a:pt x="28731" y="55641"/>
                  <a:pt x="26996" y="56605"/>
                </a:cubicBezTo>
                <a:cubicBezTo>
                  <a:pt x="21297" y="59771"/>
                  <a:pt x="18336" y="59325"/>
                  <a:pt x="11518" y="60177"/>
                </a:cubicBezTo>
                <a:cubicBezTo>
                  <a:pt x="10327" y="60971"/>
                  <a:pt x="9226" y="61918"/>
                  <a:pt x="7946" y="62558"/>
                </a:cubicBezTo>
                <a:cubicBezTo>
                  <a:pt x="6823" y="63119"/>
                  <a:pt x="5418" y="63053"/>
                  <a:pt x="4374" y="63749"/>
                </a:cubicBezTo>
                <a:cubicBezTo>
                  <a:pt x="2973" y="64683"/>
                  <a:pt x="2203" y="66386"/>
                  <a:pt x="802" y="67320"/>
                </a:cubicBezTo>
                <a:cubicBezTo>
                  <a:pt x="-4714" y="70997"/>
                  <a:pt x="19853" y="57399"/>
                  <a:pt x="24615" y="54224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1" name="Freihandform: Form 5120">
            <a:extLst>
              <a:ext uri="{FF2B5EF4-FFF2-40B4-BE49-F238E27FC236}">
                <a16:creationId xmlns:a16="http://schemas.microsoft.com/office/drawing/2014/main" id="{92FB8A1E-4A2D-4B2B-8E9E-2E264928A1D8}"/>
              </a:ext>
            </a:extLst>
          </p:cNvPr>
          <p:cNvSpPr/>
          <p:nvPr/>
        </p:nvSpPr>
        <p:spPr>
          <a:xfrm>
            <a:off x="8485971" y="4470212"/>
            <a:ext cx="359028" cy="966634"/>
          </a:xfrm>
          <a:custGeom>
            <a:avLst/>
            <a:gdLst>
              <a:gd name="connsiteX0" fmla="*/ 0 w 359028"/>
              <a:gd name="connsiteY0" fmla="*/ 1105134 h 1105134"/>
              <a:gd name="connsiteX1" fmla="*/ 89757 w 359028"/>
              <a:gd name="connsiteY1" fmla="*/ 1060255 h 1105134"/>
              <a:gd name="connsiteX2" fmla="*/ 129025 w 359028"/>
              <a:gd name="connsiteY2" fmla="*/ 841473 h 1105134"/>
              <a:gd name="connsiteX3" fmla="*/ 224392 w 359028"/>
              <a:gd name="connsiteY3" fmla="*/ 145855 h 1105134"/>
              <a:gd name="connsiteX4" fmla="*/ 359028 w 359028"/>
              <a:gd name="connsiteY4" fmla="*/ 0 h 11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028" h="1105134">
                <a:moveTo>
                  <a:pt x="0" y="1105134"/>
                </a:moveTo>
                <a:cubicBezTo>
                  <a:pt x="34126" y="1104666"/>
                  <a:pt x="68253" y="1104199"/>
                  <a:pt x="89757" y="1060255"/>
                </a:cubicBezTo>
                <a:cubicBezTo>
                  <a:pt x="111261" y="1016311"/>
                  <a:pt x="106586" y="993873"/>
                  <a:pt x="129025" y="841473"/>
                </a:cubicBezTo>
                <a:cubicBezTo>
                  <a:pt x="151464" y="689073"/>
                  <a:pt x="186058" y="286101"/>
                  <a:pt x="224392" y="145855"/>
                </a:cubicBezTo>
                <a:cubicBezTo>
                  <a:pt x="262726" y="5609"/>
                  <a:pt x="265531" y="37399"/>
                  <a:pt x="359028" y="0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86E87EC-7DC2-4BF8-8084-3C779B662F34}"/>
              </a:ext>
            </a:extLst>
          </p:cNvPr>
          <p:cNvCxnSpPr/>
          <p:nvPr/>
        </p:nvCxnSpPr>
        <p:spPr>
          <a:xfrm>
            <a:off x="8795882" y="4472481"/>
            <a:ext cx="936287" cy="0"/>
          </a:xfrm>
          <a:prstGeom prst="line">
            <a:avLst/>
          </a:prstGeom>
          <a:ln w="25400">
            <a:solidFill>
              <a:srgbClr val="67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5A027668-9B73-4272-99D2-638BAE66E57B}"/>
              </a:ext>
            </a:extLst>
          </p:cNvPr>
          <p:cNvSpPr/>
          <p:nvPr/>
        </p:nvSpPr>
        <p:spPr>
          <a:xfrm>
            <a:off x="8539164" y="5499496"/>
            <a:ext cx="261938" cy="944166"/>
          </a:xfrm>
          <a:custGeom>
            <a:avLst/>
            <a:gdLst>
              <a:gd name="connsiteX0" fmla="*/ 259110 w 261938"/>
              <a:gd name="connsiteY0" fmla="*/ 933972 h 944166"/>
              <a:gd name="connsiteX1" fmla="*/ 261938 w 261938"/>
              <a:gd name="connsiteY1" fmla="*/ 944166 h 944166"/>
              <a:gd name="connsiteX2" fmla="*/ 259556 w 261938"/>
              <a:gd name="connsiteY2" fmla="*/ 937022 h 944166"/>
              <a:gd name="connsiteX3" fmla="*/ 257938 w 261938"/>
              <a:gd name="connsiteY3" fmla="*/ 929747 h 944166"/>
              <a:gd name="connsiteX4" fmla="*/ 258604 w 261938"/>
              <a:gd name="connsiteY4" fmla="*/ 930514 h 944166"/>
              <a:gd name="connsiteX5" fmla="*/ 259110 w 261938"/>
              <a:gd name="connsiteY5" fmla="*/ 933972 h 944166"/>
              <a:gd name="connsiteX6" fmla="*/ 203241 w 261938"/>
              <a:gd name="connsiteY6" fmla="*/ 916086 h 944166"/>
              <a:gd name="connsiteX7" fmla="*/ 205978 w 261938"/>
              <a:gd name="connsiteY7" fmla="*/ 920353 h 944166"/>
              <a:gd name="connsiteX8" fmla="*/ 215503 w 261938"/>
              <a:gd name="connsiteY8" fmla="*/ 928687 h 944166"/>
              <a:gd name="connsiteX9" fmla="*/ 226379 w 261938"/>
              <a:gd name="connsiteY9" fmla="*/ 936301 h 944166"/>
              <a:gd name="connsiteX10" fmla="*/ 224174 w 261938"/>
              <a:gd name="connsiteY10" fmla="*/ 935956 h 944166"/>
              <a:gd name="connsiteX11" fmla="*/ 220266 w 261938"/>
              <a:gd name="connsiteY11" fmla="*/ 934641 h 944166"/>
              <a:gd name="connsiteX12" fmla="*/ 211931 w 261938"/>
              <a:gd name="connsiteY12" fmla="*/ 932259 h 944166"/>
              <a:gd name="connsiteX13" fmla="*/ 210741 w 261938"/>
              <a:gd name="connsiteY13" fmla="*/ 928687 h 944166"/>
              <a:gd name="connsiteX14" fmla="*/ 207169 w 261938"/>
              <a:gd name="connsiteY14" fmla="*/ 925116 h 944166"/>
              <a:gd name="connsiteX15" fmla="*/ 203597 w 261938"/>
              <a:gd name="connsiteY15" fmla="*/ 923925 h 944166"/>
              <a:gd name="connsiteX16" fmla="*/ 196453 w 261938"/>
              <a:gd name="connsiteY16" fmla="*/ 883444 h 944166"/>
              <a:gd name="connsiteX17" fmla="*/ 197644 w 261938"/>
              <a:gd name="connsiteY17" fmla="*/ 889397 h 944166"/>
              <a:gd name="connsiteX18" fmla="*/ 200025 w 261938"/>
              <a:gd name="connsiteY18" fmla="*/ 892969 h 944166"/>
              <a:gd name="connsiteX19" fmla="*/ 202406 w 261938"/>
              <a:gd name="connsiteY19" fmla="*/ 897731 h 944166"/>
              <a:gd name="connsiteX20" fmla="*/ 203241 w 261938"/>
              <a:gd name="connsiteY20" fmla="*/ 916086 h 944166"/>
              <a:gd name="connsiteX21" fmla="*/ 202039 w 261938"/>
              <a:gd name="connsiteY21" fmla="*/ 914213 h 944166"/>
              <a:gd name="connsiteX22" fmla="*/ 198834 w 261938"/>
              <a:gd name="connsiteY22" fmla="*/ 910828 h 944166"/>
              <a:gd name="connsiteX23" fmla="*/ 197644 w 261938"/>
              <a:gd name="connsiteY23" fmla="*/ 900112 h 944166"/>
              <a:gd name="connsiteX24" fmla="*/ 195263 w 261938"/>
              <a:gd name="connsiteY24" fmla="*/ 895350 h 944166"/>
              <a:gd name="connsiteX25" fmla="*/ 196453 w 261938"/>
              <a:gd name="connsiteY25" fmla="*/ 883444 h 944166"/>
              <a:gd name="connsiteX26" fmla="*/ 130374 w 261938"/>
              <a:gd name="connsiteY26" fmla="*/ 573286 h 944166"/>
              <a:gd name="connsiteX27" fmla="*/ 130969 w 261938"/>
              <a:gd name="connsiteY27" fmla="*/ 573881 h 944166"/>
              <a:gd name="connsiteX28" fmla="*/ 135731 w 261938"/>
              <a:gd name="connsiteY28" fmla="*/ 579834 h 944166"/>
              <a:gd name="connsiteX29" fmla="*/ 138113 w 261938"/>
              <a:gd name="connsiteY29" fmla="*/ 616744 h 944166"/>
              <a:gd name="connsiteX30" fmla="*/ 140494 w 261938"/>
              <a:gd name="connsiteY30" fmla="*/ 632222 h 944166"/>
              <a:gd name="connsiteX31" fmla="*/ 145256 w 261938"/>
              <a:gd name="connsiteY31" fmla="*/ 654844 h 944166"/>
              <a:gd name="connsiteX32" fmla="*/ 147638 w 261938"/>
              <a:gd name="connsiteY32" fmla="*/ 659606 h 944166"/>
              <a:gd name="connsiteX33" fmla="*/ 148828 w 261938"/>
              <a:gd name="connsiteY33" fmla="*/ 664369 h 944166"/>
              <a:gd name="connsiteX34" fmla="*/ 152400 w 261938"/>
              <a:gd name="connsiteY34" fmla="*/ 710803 h 944166"/>
              <a:gd name="connsiteX35" fmla="*/ 157163 w 261938"/>
              <a:gd name="connsiteY35" fmla="*/ 734616 h 944166"/>
              <a:gd name="connsiteX36" fmla="*/ 158353 w 261938"/>
              <a:gd name="connsiteY36" fmla="*/ 738187 h 944166"/>
              <a:gd name="connsiteX37" fmla="*/ 160734 w 261938"/>
              <a:gd name="connsiteY37" fmla="*/ 764381 h 944166"/>
              <a:gd name="connsiteX38" fmla="*/ 164306 w 261938"/>
              <a:gd name="connsiteY38" fmla="*/ 776287 h 944166"/>
              <a:gd name="connsiteX39" fmla="*/ 166688 w 261938"/>
              <a:gd name="connsiteY39" fmla="*/ 781050 h 944166"/>
              <a:gd name="connsiteX40" fmla="*/ 171450 w 261938"/>
              <a:gd name="connsiteY40" fmla="*/ 792956 h 944166"/>
              <a:gd name="connsiteX41" fmla="*/ 167878 w 261938"/>
              <a:gd name="connsiteY41" fmla="*/ 790575 h 944166"/>
              <a:gd name="connsiteX42" fmla="*/ 166688 w 261938"/>
              <a:gd name="connsiteY42" fmla="*/ 787003 h 944166"/>
              <a:gd name="connsiteX43" fmla="*/ 163116 w 261938"/>
              <a:gd name="connsiteY43" fmla="*/ 777478 h 944166"/>
              <a:gd name="connsiteX44" fmla="*/ 158353 w 261938"/>
              <a:gd name="connsiteY44" fmla="*/ 772716 h 944166"/>
              <a:gd name="connsiteX45" fmla="*/ 155972 w 261938"/>
              <a:gd name="connsiteY45" fmla="*/ 769144 h 944166"/>
              <a:gd name="connsiteX46" fmla="*/ 148828 w 261938"/>
              <a:gd name="connsiteY46" fmla="*/ 759619 h 944166"/>
              <a:gd name="connsiteX47" fmla="*/ 141684 w 261938"/>
              <a:gd name="connsiteY47" fmla="*/ 748903 h 944166"/>
              <a:gd name="connsiteX48" fmla="*/ 138113 w 261938"/>
              <a:gd name="connsiteY48" fmla="*/ 745331 h 944166"/>
              <a:gd name="connsiteX49" fmla="*/ 136922 w 261938"/>
              <a:gd name="connsiteY49" fmla="*/ 741759 h 944166"/>
              <a:gd name="connsiteX50" fmla="*/ 134541 w 261938"/>
              <a:gd name="connsiteY50" fmla="*/ 738187 h 944166"/>
              <a:gd name="connsiteX51" fmla="*/ 133350 w 261938"/>
              <a:gd name="connsiteY51" fmla="*/ 734616 h 944166"/>
              <a:gd name="connsiteX52" fmla="*/ 128588 w 261938"/>
              <a:gd name="connsiteY52" fmla="*/ 726281 h 944166"/>
              <a:gd name="connsiteX53" fmla="*/ 127397 w 261938"/>
              <a:gd name="connsiteY53" fmla="*/ 716756 h 944166"/>
              <a:gd name="connsiteX54" fmla="*/ 125016 w 261938"/>
              <a:gd name="connsiteY54" fmla="*/ 703659 h 944166"/>
              <a:gd name="connsiteX55" fmla="*/ 122634 w 261938"/>
              <a:gd name="connsiteY55" fmla="*/ 696516 h 944166"/>
              <a:gd name="connsiteX56" fmla="*/ 122579 w 261938"/>
              <a:gd name="connsiteY56" fmla="*/ 695408 h 944166"/>
              <a:gd name="connsiteX57" fmla="*/ 122634 w 261938"/>
              <a:gd name="connsiteY57" fmla="*/ 695325 h 944166"/>
              <a:gd name="connsiteX58" fmla="*/ 123825 w 261938"/>
              <a:gd name="connsiteY58" fmla="*/ 691753 h 944166"/>
              <a:gd name="connsiteX59" fmla="*/ 126206 w 261938"/>
              <a:gd name="connsiteY59" fmla="*/ 688181 h 944166"/>
              <a:gd name="connsiteX60" fmla="*/ 129778 w 261938"/>
              <a:gd name="connsiteY60" fmla="*/ 681037 h 944166"/>
              <a:gd name="connsiteX61" fmla="*/ 130969 w 261938"/>
              <a:gd name="connsiteY61" fmla="*/ 671512 h 944166"/>
              <a:gd name="connsiteX62" fmla="*/ 133350 w 261938"/>
              <a:gd name="connsiteY62" fmla="*/ 678656 h 944166"/>
              <a:gd name="connsiteX63" fmla="*/ 135731 w 261938"/>
              <a:gd name="connsiteY63" fmla="*/ 716756 h 944166"/>
              <a:gd name="connsiteX64" fmla="*/ 136922 w 261938"/>
              <a:gd name="connsiteY64" fmla="*/ 723900 h 944166"/>
              <a:gd name="connsiteX65" fmla="*/ 139303 w 261938"/>
              <a:gd name="connsiteY65" fmla="*/ 727472 h 944166"/>
              <a:gd name="connsiteX66" fmla="*/ 140494 w 261938"/>
              <a:gd name="connsiteY66" fmla="*/ 731044 h 944166"/>
              <a:gd name="connsiteX67" fmla="*/ 144066 w 261938"/>
              <a:gd name="connsiteY67" fmla="*/ 738187 h 944166"/>
              <a:gd name="connsiteX68" fmla="*/ 142875 w 261938"/>
              <a:gd name="connsiteY68" fmla="*/ 679847 h 944166"/>
              <a:gd name="connsiteX69" fmla="*/ 141684 w 261938"/>
              <a:gd name="connsiteY69" fmla="*/ 671512 h 944166"/>
              <a:gd name="connsiteX70" fmla="*/ 138113 w 261938"/>
              <a:gd name="connsiteY70" fmla="*/ 622697 h 944166"/>
              <a:gd name="connsiteX71" fmla="*/ 135731 w 261938"/>
              <a:gd name="connsiteY71" fmla="*/ 582216 h 944166"/>
              <a:gd name="connsiteX72" fmla="*/ 134541 w 261938"/>
              <a:gd name="connsiteY72" fmla="*/ 578644 h 944166"/>
              <a:gd name="connsiteX73" fmla="*/ 130969 w 261938"/>
              <a:gd name="connsiteY73" fmla="*/ 575072 h 944166"/>
              <a:gd name="connsiteX74" fmla="*/ 128786 w 261938"/>
              <a:gd name="connsiteY74" fmla="*/ 568524 h 944166"/>
              <a:gd name="connsiteX75" fmla="*/ 130374 w 261938"/>
              <a:gd name="connsiteY75" fmla="*/ 573286 h 944166"/>
              <a:gd name="connsiteX76" fmla="*/ 128493 w 261938"/>
              <a:gd name="connsiteY76" fmla="*/ 571405 h 944166"/>
              <a:gd name="connsiteX77" fmla="*/ 128588 w 261938"/>
              <a:gd name="connsiteY77" fmla="*/ 569119 h 944166"/>
              <a:gd name="connsiteX78" fmla="*/ 126152 w 261938"/>
              <a:gd name="connsiteY78" fmla="*/ 565666 h 944166"/>
              <a:gd name="connsiteX79" fmla="*/ 127397 w 261938"/>
              <a:gd name="connsiteY79" fmla="*/ 570309 h 944166"/>
              <a:gd name="connsiteX80" fmla="*/ 128493 w 261938"/>
              <a:gd name="connsiteY80" fmla="*/ 571405 h 944166"/>
              <a:gd name="connsiteX81" fmla="*/ 126206 w 261938"/>
              <a:gd name="connsiteY81" fmla="*/ 626269 h 944166"/>
              <a:gd name="connsiteX82" fmla="*/ 122634 w 261938"/>
              <a:gd name="connsiteY82" fmla="*/ 633412 h 944166"/>
              <a:gd name="connsiteX83" fmla="*/ 120792 w 261938"/>
              <a:gd name="connsiteY83" fmla="*/ 659500 h 944166"/>
              <a:gd name="connsiteX84" fmla="*/ 122579 w 261938"/>
              <a:gd name="connsiteY84" fmla="*/ 695408 h 944166"/>
              <a:gd name="connsiteX85" fmla="*/ 120253 w 261938"/>
              <a:gd name="connsiteY85" fmla="*/ 698897 h 944166"/>
              <a:gd name="connsiteX86" fmla="*/ 119063 w 261938"/>
              <a:gd name="connsiteY86" fmla="*/ 703659 h 944166"/>
              <a:gd name="connsiteX87" fmla="*/ 113109 w 261938"/>
              <a:gd name="connsiteY87" fmla="*/ 713184 h 944166"/>
              <a:gd name="connsiteX88" fmla="*/ 109538 w 261938"/>
              <a:gd name="connsiteY88" fmla="*/ 675084 h 944166"/>
              <a:gd name="connsiteX89" fmla="*/ 110728 w 261938"/>
              <a:gd name="connsiteY89" fmla="*/ 666750 h 944166"/>
              <a:gd name="connsiteX90" fmla="*/ 113109 w 261938"/>
              <a:gd name="connsiteY90" fmla="*/ 663178 h 944166"/>
              <a:gd name="connsiteX91" fmla="*/ 119063 w 261938"/>
              <a:gd name="connsiteY91" fmla="*/ 619125 h 944166"/>
              <a:gd name="connsiteX92" fmla="*/ 121444 w 261938"/>
              <a:gd name="connsiteY92" fmla="*/ 598884 h 944166"/>
              <a:gd name="connsiteX93" fmla="*/ 123825 w 261938"/>
              <a:gd name="connsiteY93" fmla="*/ 575072 h 944166"/>
              <a:gd name="connsiteX94" fmla="*/ 126152 w 261938"/>
              <a:gd name="connsiteY94" fmla="*/ 565666 h 944166"/>
              <a:gd name="connsiteX95" fmla="*/ 0 w 261938"/>
              <a:gd name="connsiteY95" fmla="*/ 0 h 944166"/>
              <a:gd name="connsiteX96" fmla="*/ 3572 w 261938"/>
              <a:gd name="connsiteY96" fmla="*/ 1191 h 944166"/>
              <a:gd name="connsiteX97" fmla="*/ 8334 w 261938"/>
              <a:gd name="connsiteY97" fmla="*/ 9525 h 944166"/>
              <a:gd name="connsiteX98" fmla="*/ 14288 w 261938"/>
              <a:gd name="connsiteY98" fmla="*/ 16669 h 944166"/>
              <a:gd name="connsiteX99" fmla="*/ 15478 w 261938"/>
              <a:gd name="connsiteY99" fmla="*/ 20241 h 944166"/>
              <a:gd name="connsiteX100" fmla="*/ 19050 w 261938"/>
              <a:gd name="connsiteY100" fmla="*/ 21431 h 944166"/>
              <a:gd name="connsiteX101" fmla="*/ 20241 w 261938"/>
              <a:gd name="connsiteY101" fmla="*/ 29766 h 944166"/>
              <a:gd name="connsiteX102" fmla="*/ 22622 w 261938"/>
              <a:gd name="connsiteY102" fmla="*/ 33337 h 944166"/>
              <a:gd name="connsiteX103" fmla="*/ 23813 w 261938"/>
              <a:gd name="connsiteY103" fmla="*/ 36909 h 944166"/>
              <a:gd name="connsiteX104" fmla="*/ 25017 w 261938"/>
              <a:gd name="connsiteY104" fmla="*/ 47146 h 944166"/>
              <a:gd name="connsiteX105" fmla="*/ 25002 w 261938"/>
              <a:gd name="connsiteY105" fmla="*/ 40481 h 944166"/>
              <a:gd name="connsiteX106" fmla="*/ 30806 w 261938"/>
              <a:gd name="connsiteY106" fmla="*/ 67716 h 944166"/>
              <a:gd name="connsiteX107" fmla="*/ 30956 w 261938"/>
              <a:gd name="connsiteY107" fmla="*/ 67866 h 944166"/>
              <a:gd name="connsiteX108" fmla="*/ 32147 w 261938"/>
              <a:gd name="connsiteY108" fmla="*/ 71437 h 944166"/>
              <a:gd name="connsiteX109" fmla="*/ 35719 w 261938"/>
              <a:gd name="connsiteY109" fmla="*/ 77391 h 944166"/>
              <a:gd name="connsiteX110" fmla="*/ 40481 w 261938"/>
              <a:gd name="connsiteY110" fmla="*/ 84534 h 944166"/>
              <a:gd name="connsiteX111" fmla="*/ 47625 w 261938"/>
              <a:gd name="connsiteY111" fmla="*/ 98822 h 944166"/>
              <a:gd name="connsiteX112" fmla="*/ 52388 w 261938"/>
              <a:gd name="connsiteY112" fmla="*/ 115491 h 944166"/>
              <a:gd name="connsiteX113" fmla="*/ 54769 w 261938"/>
              <a:gd name="connsiteY113" fmla="*/ 127397 h 944166"/>
              <a:gd name="connsiteX114" fmla="*/ 55959 w 261938"/>
              <a:gd name="connsiteY114" fmla="*/ 139303 h 944166"/>
              <a:gd name="connsiteX115" fmla="*/ 59531 w 261938"/>
              <a:gd name="connsiteY115" fmla="*/ 148828 h 944166"/>
              <a:gd name="connsiteX116" fmla="*/ 61913 w 261938"/>
              <a:gd name="connsiteY116" fmla="*/ 166687 h 944166"/>
              <a:gd name="connsiteX117" fmla="*/ 63103 w 261938"/>
              <a:gd name="connsiteY117" fmla="*/ 172641 h 944166"/>
              <a:gd name="connsiteX118" fmla="*/ 64294 w 261938"/>
              <a:gd name="connsiteY118" fmla="*/ 189309 h 944166"/>
              <a:gd name="connsiteX119" fmla="*/ 66675 w 261938"/>
              <a:gd name="connsiteY119" fmla="*/ 192881 h 944166"/>
              <a:gd name="connsiteX120" fmla="*/ 67866 w 261938"/>
              <a:gd name="connsiteY120" fmla="*/ 196453 h 944166"/>
              <a:gd name="connsiteX121" fmla="*/ 71438 w 261938"/>
              <a:gd name="connsiteY121" fmla="*/ 200025 h 944166"/>
              <a:gd name="connsiteX122" fmla="*/ 72628 w 261938"/>
              <a:gd name="connsiteY122" fmla="*/ 203597 h 944166"/>
              <a:gd name="connsiteX123" fmla="*/ 75009 w 261938"/>
              <a:gd name="connsiteY123" fmla="*/ 208359 h 944166"/>
              <a:gd name="connsiteX124" fmla="*/ 78581 w 261938"/>
              <a:gd name="connsiteY124" fmla="*/ 242887 h 944166"/>
              <a:gd name="connsiteX125" fmla="*/ 79772 w 261938"/>
              <a:gd name="connsiteY125" fmla="*/ 266700 h 944166"/>
              <a:gd name="connsiteX126" fmla="*/ 83344 w 261938"/>
              <a:gd name="connsiteY126" fmla="*/ 270272 h 944166"/>
              <a:gd name="connsiteX127" fmla="*/ 86916 w 261938"/>
              <a:gd name="connsiteY127" fmla="*/ 279797 h 944166"/>
              <a:gd name="connsiteX128" fmla="*/ 90488 w 261938"/>
              <a:gd name="connsiteY128" fmla="*/ 283369 h 944166"/>
              <a:gd name="connsiteX129" fmla="*/ 91678 w 261938"/>
              <a:gd name="connsiteY129" fmla="*/ 286941 h 944166"/>
              <a:gd name="connsiteX130" fmla="*/ 94059 w 261938"/>
              <a:gd name="connsiteY130" fmla="*/ 310753 h 944166"/>
              <a:gd name="connsiteX131" fmla="*/ 97631 w 261938"/>
              <a:gd name="connsiteY131" fmla="*/ 341709 h 944166"/>
              <a:gd name="connsiteX132" fmla="*/ 98822 w 261938"/>
              <a:gd name="connsiteY132" fmla="*/ 346472 h 944166"/>
              <a:gd name="connsiteX133" fmla="*/ 100013 w 261938"/>
              <a:gd name="connsiteY133" fmla="*/ 355997 h 944166"/>
              <a:gd name="connsiteX134" fmla="*/ 104931 w 261938"/>
              <a:gd name="connsiteY134" fmla="*/ 368144 h 944166"/>
              <a:gd name="connsiteX135" fmla="*/ 104594 w 261938"/>
              <a:gd name="connsiteY135" fmla="*/ 377015 h 944166"/>
              <a:gd name="connsiteX136" fmla="*/ 98968 w 261938"/>
              <a:gd name="connsiteY136" fmla="*/ 356733 h 944166"/>
              <a:gd name="connsiteX137" fmla="*/ 100011 w 261938"/>
              <a:gd name="connsiteY137" fmla="*/ 361950 h 944166"/>
              <a:gd name="connsiteX138" fmla="*/ 101202 w 261938"/>
              <a:gd name="connsiteY138" fmla="*/ 365522 h 944166"/>
              <a:gd name="connsiteX139" fmla="*/ 102392 w 261938"/>
              <a:gd name="connsiteY139" fmla="*/ 400050 h 944166"/>
              <a:gd name="connsiteX140" fmla="*/ 103626 w 261938"/>
              <a:gd name="connsiteY140" fmla="*/ 402505 h 944166"/>
              <a:gd name="connsiteX141" fmla="*/ 104594 w 261938"/>
              <a:gd name="connsiteY141" fmla="*/ 377015 h 944166"/>
              <a:gd name="connsiteX142" fmla="*/ 257938 w 261938"/>
              <a:gd name="connsiteY142" fmla="*/ 929747 h 944166"/>
              <a:gd name="connsiteX143" fmla="*/ 255984 w 261938"/>
              <a:gd name="connsiteY143" fmla="*/ 927497 h 944166"/>
              <a:gd name="connsiteX144" fmla="*/ 244078 w 261938"/>
              <a:gd name="connsiteY144" fmla="*/ 929878 h 944166"/>
              <a:gd name="connsiteX145" fmla="*/ 235744 w 261938"/>
              <a:gd name="connsiteY145" fmla="*/ 940594 h 944166"/>
              <a:gd name="connsiteX146" fmla="*/ 227409 w 261938"/>
              <a:gd name="connsiteY146" fmla="*/ 937022 h 944166"/>
              <a:gd name="connsiteX147" fmla="*/ 226379 w 261938"/>
              <a:gd name="connsiteY147" fmla="*/ 936301 h 944166"/>
              <a:gd name="connsiteX148" fmla="*/ 230981 w 261938"/>
              <a:gd name="connsiteY148" fmla="*/ 937022 h 944166"/>
              <a:gd name="connsiteX149" fmla="*/ 228600 w 261938"/>
              <a:gd name="connsiteY149" fmla="*/ 933450 h 944166"/>
              <a:gd name="connsiteX150" fmla="*/ 225028 w 261938"/>
              <a:gd name="connsiteY150" fmla="*/ 926306 h 944166"/>
              <a:gd name="connsiteX151" fmla="*/ 221456 w 261938"/>
              <a:gd name="connsiteY151" fmla="*/ 922734 h 944166"/>
              <a:gd name="connsiteX152" fmla="*/ 216694 w 261938"/>
              <a:gd name="connsiteY152" fmla="*/ 913209 h 944166"/>
              <a:gd name="connsiteX153" fmla="*/ 215503 w 261938"/>
              <a:gd name="connsiteY153" fmla="*/ 909637 h 944166"/>
              <a:gd name="connsiteX154" fmla="*/ 211931 w 261938"/>
              <a:gd name="connsiteY154" fmla="*/ 906066 h 944166"/>
              <a:gd name="connsiteX155" fmla="*/ 210741 w 261938"/>
              <a:gd name="connsiteY155" fmla="*/ 898922 h 944166"/>
              <a:gd name="connsiteX156" fmla="*/ 203597 w 261938"/>
              <a:gd name="connsiteY156" fmla="*/ 892969 h 944166"/>
              <a:gd name="connsiteX157" fmla="*/ 200025 w 261938"/>
              <a:gd name="connsiteY157" fmla="*/ 878681 h 944166"/>
              <a:gd name="connsiteX158" fmla="*/ 196453 w 261938"/>
              <a:gd name="connsiteY158" fmla="*/ 877491 h 944166"/>
              <a:gd name="connsiteX159" fmla="*/ 191691 w 261938"/>
              <a:gd name="connsiteY159" fmla="*/ 865584 h 944166"/>
              <a:gd name="connsiteX160" fmla="*/ 184547 w 261938"/>
              <a:gd name="connsiteY160" fmla="*/ 857250 h 944166"/>
              <a:gd name="connsiteX161" fmla="*/ 183356 w 261938"/>
              <a:gd name="connsiteY161" fmla="*/ 853678 h 944166"/>
              <a:gd name="connsiteX162" fmla="*/ 182166 w 261938"/>
              <a:gd name="connsiteY162" fmla="*/ 848916 h 944166"/>
              <a:gd name="connsiteX163" fmla="*/ 179784 w 261938"/>
              <a:gd name="connsiteY163" fmla="*/ 846534 h 944166"/>
              <a:gd name="connsiteX164" fmla="*/ 176213 w 261938"/>
              <a:gd name="connsiteY164" fmla="*/ 839391 h 944166"/>
              <a:gd name="connsiteX165" fmla="*/ 175022 w 261938"/>
              <a:gd name="connsiteY165" fmla="*/ 835819 h 944166"/>
              <a:gd name="connsiteX166" fmla="*/ 172641 w 261938"/>
              <a:gd name="connsiteY166" fmla="*/ 826294 h 944166"/>
              <a:gd name="connsiteX167" fmla="*/ 171450 w 261938"/>
              <a:gd name="connsiteY167" fmla="*/ 738187 h 944166"/>
              <a:gd name="connsiteX168" fmla="*/ 169069 w 261938"/>
              <a:gd name="connsiteY168" fmla="*/ 734616 h 944166"/>
              <a:gd name="connsiteX169" fmla="*/ 166688 w 261938"/>
              <a:gd name="connsiteY169" fmla="*/ 706041 h 944166"/>
              <a:gd name="connsiteX170" fmla="*/ 163116 w 261938"/>
              <a:gd name="connsiteY170" fmla="*/ 669131 h 944166"/>
              <a:gd name="connsiteX171" fmla="*/ 160734 w 261938"/>
              <a:gd name="connsiteY171" fmla="*/ 665559 h 944166"/>
              <a:gd name="connsiteX172" fmla="*/ 159544 w 261938"/>
              <a:gd name="connsiteY172" fmla="*/ 623887 h 944166"/>
              <a:gd name="connsiteX173" fmla="*/ 158353 w 261938"/>
              <a:gd name="connsiteY173" fmla="*/ 617934 h 944166"/>
              <a:gd name="connsiteX174" fmla="*/ 155972 w 261938"/>
              <a:gd name="connsiteY174" fmla="*/ 586978 h 944166"/>
              <a:gd name="connsiteX175" fmla="*/ 154781 w 261938"/>
              <a:gd name="connsiteY175" fmla="*/ 579834 h 944166"/>
              <a:gd name="connsiteX176" fmla="*/ 152400 w 261938"/>
              <a:gd name="connsiteY176" fmla="*/ 558403 h 944166"/>
              <a:gd name="connsiteX177" fmla="*/ 148828 w 261938"/>
              <a:gd name="connsiteY177" fmla="*/ 548878 h 944166"/>
              <a:gd name="connsiteX178" fmla="*/ 145256 w 261938"/>
              <a:gd name="connsiteY178" fmla="*/ 542925 h 944166"/>
              <a:gd name="connsiteX179" fmla="*/ 144066 w 261938"/>
              <a:gd name="connsiteY179" fmla="*/ 538162 h 944166"/>
              <a:gd name="connsiteX180" fmla="*/ 140494 w 261938"/>
              <a:gd name="connsiteY180" fmla="*/ 540544 h 944166"/>
              <a:gd name="connsiteX181" fmla="*/ 139303 w 261938"/>
              <a:gd name="connsiteY181" fmla="*/ 544116 h 944166"/>
              <a:gd name="connsiteX182" fmla="*/ 136922 w 261938"/>
              <a:gd name="connsiteY182" fmla="*/ 548878 h 944166"/>
              <a:gd name="connsiteX183" fmla="*/ 132159 w 261938"/>
              <a:gd name="connsiteY183" fmla="*/ 552450 h 944166"/>
              <a:gd name="connsiteX184" fmla="*/ 129778 w 261938"/>
              <a:gd name="connsiteY184" fmla="*/ 565547 h 944166"/>
              <a:gd name="connsiteX185" fmla="*/ 128786 w 261938"/>
              <a:gd name="connsiteY185" fmla="*/ 568524 h 944166"/>
              <a:gd name="connsiteX186" fmla="*/ 127397 w 261938"/>
              <a:gd name="connsiteY186" fmla="*/ 564356 h 944166"/>
              <a:gd name="connsiteX187" fmla="*/ 125016 w 261938"/>
              <a:gd name="connsiteY187" fmla="*/ 560784 h 944166"/>
              <a:gd name="connsiteX188" fmla="*/ 123825 w 261938"/>
              <a:gd name="connsiteY188" fmla="*/ 556022 h 944166"/>
              <a:gd name="connsiteX189" fmla="*/ 120253 w 261938"/>
              <a:gd name="connsiteY189" fmla="*/ 550069 h 944166"/>
              <a:gd name="connsiteX190" fmla="*/ 119063 w 261938"/>
              <a:gd name="connsiteY190" fmla="*/ 528637 h 944166"/>
              <a:gd name="connsiteX191" fmla="*/ 116681 w 261938"/>
              <a:gd name="connsiteY191" fmla="*/ 509587 h 944166"/>
              <a:gd name="connsiteX192" fmla="*/ 114300 w 261938"/>
              <a:gd name="connsiteY192" fmla="*/ 495300 h 944166"/>
              <a:gd name="connsiteX193" fmla="*/ 110728 w 261938"/>
              <a:gd name="connsiteY193" fmla="*/ 484584 h 944166"/>
              <a:gd name="connsiteX194" fmla="*/ 109538 w 261938"/>
              <a:gd name="connsiteY194" fmla="*/ 466725 h 944166"/>
              <a:gd name="connsiteX195" fmla="*/ 105966 w 261938"/>
              <a:gd name="connsiteY195" fmla="*/ 433387 h 944166"/>
              <a:gd name="connsiteX196" fmla="*/ 104301 w 261938"/>
              <a:gd name="connsiteY196" fmla="*/ 412579 h 944166"/>
              <a:gd name="connsiteX197" fmla="*/ 86710 w 261938"/>
              <a:gd name="connsiteY197" fmla="*/ 330037 h 944166"/>
              <a:gd name="connsiteX198" fmla="*/ 89335 w 261938"/>
              <a:gd name="connsiteY198" fmla="*/ 330659 h 944166"/>
              <a:gd name="connsiteX199" fmla="*/ 90486 w 261938"/>
              <a:gd name="connsiteY199" fmla="*/ 335756 h 944166"/>
              <a:gd name="connsiteX200" fmla="*/ 94058 w 261938"/>
              <a:gd name="connsiteY200" fmla="*/ 342900 h 944166"/>
              <a:gd name="connsiteX201" fmla="*/ 96466 w 261938"/>
              <a:gd name="connsiteY201" fmla="*/ 347717 h 944166"/>
              <a:gd name="connsiteX202" fmla="*/ 70635 w 261938"/>
              <a:gd name="connsiteY202" fmla="*/ 254606 h 944166"/>
              <a:gd name="connsiteX203" fmla="*/ 86710 w 261938"/>
              <a:gd name="connsiteY203" fmla="*/ 330037 h 944166"/>
              <a:gd name="connsiteX204" fmla="*/ 85724 w 261938"/>
              <a:gd name="connsiteY204" fmla="*/ 329803 h 944166"/>
              <a:gd name="connsiteX205" fmla="*/ 84533 w 261938"/>
              <a:gd name="connsiteY205" fmla="*/ 326231 h 944166"/>
              <a:gd name="connsiteX206" fmla="*/ 82152 w 261938"/>
              <a:gd name="connsiteY206" fmla="*/ 322659 h 944166"/>
              <a:gd name="connsiteX207" fmla="*/ 80961 w 261938"/>
              <a:gd name="connsiteY207" fmla="*/ 315516 h 944166"/>
              <a:gd name="connsiteX208" fmla="*/ 77389 w 261938"/>
              <a:gd name="connsiteY208" fmla="*/ 307181 h 944166"/>
              <a:gd name="connsiteX209" fmla="*/ 73817 w 261938"/>
              <a:gd name="connsiteY209" fmla="*/ 298847 h 944166"/>
              <a:gd name="connsiteX210" fmla="*/ 72627 w 261938"/>
              <a:gd name="connsiteY210" fmla="*/ 295275 h 944166"/>
              <a:gd name="connsiteX211" fmla="*/ 70245 w 261938"/>
              <a:gd name="connsiteY211" fmla="*/ 285750 h 944166"/>
              <a:gd name="connsiteX212" fmla="*/ 66674 w 261938"/>
              <a:gd name="connsiteY212" fmla="*/ 278606 h 944166"/>
              <a:gd name="connsiteX213" fmla="*/ 65483 w 261938"/>
              <a:gd name="connsiteY213" fmla="*/ 275034 h 944166"/>
              <a:gd name="connsiteX214" fmla="*/ 63102 w 261938"/>
              <a:gd name="connsiteY214" fmla="*/ 244078 h 944166"/>
              <a:gd name="connsiteX215" fmla="*/ 61911 w 261938"/>
              <a:gd name="connsiteY215" fmla="*/ 240506 h 944166"/>
              <a:gd name="connsiteX216" fmla="*/ 58339 w 261938"/>
              <a:gd name="connsiteY216" fmla="*/ 215503 h 944166"/>
              <a:gd name="connsiteX217" fmla="*/ 58340 w 261938"/>
              <a:gd name="connsiteY217" fmla="*/ 210287 h 944166"/>
              <a:gd name="connsiteX218" fmla="*/ 54873 w 261938"/>
              <a:gd name="connsiteY218" fmla="*/ 197791 h 944166"/>
              <a:gd name="connsiteX219" fmla="*/ 54767 w 261938"/>
              <a:gd name="connsiteY219" fmla="*/ 197644 h 944166"/>
              <a:gd name="connsiteX220" fmla="*/ 54179 w 261938"/>
              <a:gd name="connsiteY220" fmla="*/ 195289 h 944166"/>
              <a:gd name="connsiteX221" fmla="*/ 53485 w 261938"/>
              <a:gd name="connsiteY221" fmla="*/ 192789 h 944166"/>
              <a:gd name="connsiteX222" fmla="*/ 51195 w 261938"/>
              <a:gd name="connsiteY222" fmla="*/ 190500 h 944166"/>
              <a:gd name="connsiteX223" fmla="*/ 48049 w 261938"/>
              <a:gd name="connsiteY223" fmla="*/ 173194 h 94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261938" h="944166">
                <a:moveTo>
                  <a:pt x="259110" y="933972"/>
                </a:moveTo>
                <a:lnTo>
                  <a:pt x="261938" y="944166"/>
                </a:lnTo>
                <a:cubicBezTo>
                  <a:pt x="261144" y="941785"/>
                  <a:pt x="260165" y="939457"/>
                  <a:pt x="259556" y="937022"/>
                </a:cubicBezTo>
                <a:close/>
                <a:moveTo>
                  <a:pt x="257938" y="929747"/>
                </a:moveTo>
                <a:lnTo>
                  <a:pt x="258604" y="930514"/>
                </a:lnTo>
                <a:lnTo>
                  <a:pt x="259110" y="933972"/>
                </a:lnTo>
                <a:close/>
                <a:moveTo>
                  <a:pt x="203241" y="916086"/>
                </a:moveTo>
                <a:lnTo>
                  <a:pt x="205978" y="920353"/>
                </a:lnTo>
                <a:cubicBezTo>
                  <a:pt x="212537" y="925272"/>
                  <a:pt x="209338" y="922522"/>
                  <a:pt x="215503" y="928687"/>
                </a:cubicBezTo>
                <a:lnTo>
                  <a:pt x="226379" y="936301"/>
                </a:lnTo>
                <a:lnTo>
                  <a:pt x="224174" y="935956"/>
                </a:lnTo>
                <a:cubicBezTo>
                  <a:pt x="223809" y="935868"/>
                  <a:pt x="223927" y="935739"/>
                  <a:pt x="220266" y="934641"/>
                </a:cubicBezTo>
                <a:cubicBezTo>
                  <a:pt x="217498" y="933811"/>
                  <a:pt x="214381" y="933791"/>
                  <a:pt x="211931" y="932259"/>
                </a:cubicBezTo>
                <a:cubicBezTo>
                  <a:pt x="210867" y="931594"/>
                  <a:pt x="211138" y="929878"/>
                  <a:pt x="210741" y="928687"/>
                </a:cubicBezTo>
                <a:cubicBezTo>
                  <a:pt x="209550" y="927497"/>
                  <a:pt x="208570" y="926050"/>
                  <a:pt x="207169" y="925116"/>
                </a:cubicBezTo>
                <a:cubicBezTo>
                  <a:pt x="206125" y="924420"/>
                  <a:pt x="203812" y="925162"/>
                  <a:pt x="203597" y="923925"/>
                </a:cubicBezTo>
                <a:close/>
                <a:moveTo>
                  <a:pt x="196453" y="883444"/>
                </a:moveTo>
                <a:cubicBezTo>
                  <a:pt x="196850" y="885428"/>
                  <a:pt x="196933" y="887502"/>
                  <a:pt x="197644" y="889397"/>
                </a:cubicBezTo>
                <a:cubicBezTo>
                  <a:pt x="198146" y="890737"/>
                  <a:pt x="199315" y="891727"/>
                  <a:pt x="200025" y="892969"/>
                </a:cubicBezTo>
                <a:cubicBezTo>
                  <a:pt x="200905" y="894510"/>
                  <a:pt x="201612" y="896144"/>
                  <a:pt x="202406" y="897731"/>
                </a:cubicBezTo>
                <a:lnTo>
                  <a:pt x="203241" y="916086"/>
                </a:lnTo>
                <a:lnTo>
                  <a:pt x="202039" y="914213"/>
                </a:lnTo>
                <a:cubicBezTo>
                  <a:pt x="201477" y="913392"/>
                  <a:pt x="201037" y="913030"/>
                  <a:pt x="198834" y="910828"/>
                </a:cubicBezTo>
                <a:cubicBezTo>
                  <a:pt x="198437" y="907256"/>
                  <a:pt x="198452" y="903614"/>
                  <a:pt x="197644" y="900112"/>
                </a:cubicBezTo>
                <a:cubicBezTo>
                  <a:pt x="197245" y="898383"/>
                  <a:pt x="195389" y="897120"/>
                  <a:pt x="195263" y="895350"/>
                </a:cubicBezTo>
                <a:cubicBezTo>
                  <a:pt x="194979" y="891372"/>
                  <a:pt x="196056" y="887413"/>
                  <a:pt x="196453" y="883444"/>
                </a:cubicBezTo>
                <a:close/>
                <a:moveTo>
                  <a:pt x="130374" y="573286"/>
                </a:moveTo>
                <a:lnTo>
                  <a:pt x="130969" y="573881"/>
                </a:lnTo>
                <a:cubicBezTo>
                  <a:pt x="135318" y="575331"/>
                  <a:pt x="135247" y="574191"/>
                  <a:pt x="135731" y="579834"/>
                </a:cubicBezTo>
                <a:cubicBezTo>
                  <a:pt x="136784" y="592118"/>
                  <a:pt x="137319" y="604441"/>
                  <a:pt x="138113" y="616744"/>
                </a:cubicBezTo>
                <a:lnTo>
                  <a:pt x="140494" y="632222"/>
                </a:lnTo>
                <a:cubicBezTo>
                  <a:pt x="142048" y="642324"/>
                  <a:pt x="143225" y="646715"/>
                  <a:pt x="145256" y="654844"/>
                </a:cubicBezTo>
                <a:cubicBezTo>
                  <a:pt x="146050" y="656431"/>
                  <a:pt x="147015" y="657944"/>
                  <a:pt x="147638" y="659606"/>
                </a:cubicBezTo>
                <a:cubicBezTo>
                  <a:pt x="148213" y="661138"/>
                  <a:pt x="148676" y="662740"/>
                  <a:pt x="148828" y="664369"/>
                </a:cubicBezTo>
                <a:cubicBezTo>
                  <a:pt x="150266" y="679826"/>
                  <a:pt x="151209" y="695325"/>
                  <a:pt x="152400" y="710803"/>
                </a:cubicBezTo>
                <a:cubicBezTo>
                  <a:pt x="157208" y="727631"/>
                  <a:pt x="152548" y="710004"/>
                  <a:pt x="157163" y="734616"/>
                </a:cubicBezTo>
                <a:cubicBezTo>
                  <a:pt x="157394" y="735849"/>
                  <a:pt x="158204" y="736941"/>
                  <a:pt x="158353" y="738187"/>
                </a:cubicBezTo>
                <a:cubicBezTo>
                  <a:pt x="159397" y="746892"/>
                  <a:pt x="159940" y="755650"/>
                  <a:pt x="160734" y="764381"/>
                </a:cubicBezTo>
                <a:cubicBezTo>
                  <a:pt x="161925" y="768350"/>
                  <a:pt x="162912" y="772385"/>
                  <a:pt x="164306" y="776287"/>
                </a:cubicBezTo>
                <a:cubicBezTo>
                  <a:pt x="164903" y="777959"/>
                  <a:pt x="165989" y="779418"/>
                  <a:pt x="166688" y="781050"/>
                </a:cubicBezTo>
                <a:cubicBezTo>
                  <a:pt x="168372" y="784979"/>
                  <a:pt x="169863" y="788987"/>
                  <a:pt x="171450" y="792956"/>
                </a:cubicBezTo>
                <a:cubicBezTo>
                  <a:pt x="170259" y="792162"/>
                  <a:pt x="168772" y="791692"/>
                  <a:pt x="167878" y="790575"/>
                </a:cubicBezTo>
                <a:cubicBezTo>
                  <a:pt x="167094" y="789595"/>
                  <a:pt x="167249" y="788126"/>
                  <a:pt x="166688" y="787003"/>
                </a:cubicBezTo>
                <a:cubicBezTo>
                  <a:pt x="162599" y="778825"/>
                  <a:pt x="165412" y="788966"/>
                  <a:pt x="163116" y="777478"/>
                </a:cubicBezTo>
                <a:cubicBezTo>
                  <a:pt x="161528" y="775891"/>
                  <a:pt x="159814" y="774421"/>
                  <a:pt x="158353" y="772716"/>
                </a:cubicBezTo>
                <a:cubicBezTo>
                  <a:pt x="157422" y="771630"/>
                  <a:pt x="156814" y="770301"/>
                  <a:pt x="155972" y="769144"/>
                </a:cubicBezTo>
                <a:cubicBezTo>
                  <a:pt x="153638" y="765934"/>
                  <a:pt x="151209" y="762794"/>
                  <a:pt x="148828" y="759619"/>
                </a:cubicBezTo>
                <a:cubicBezTo>
                  <a:pt x="143434" y="752427"/>
                  <a:pt x="150092" y="759714"/>
                  <a:pt x="141684" y="748903"/>
                </a:cubicBezTo>
                <a:cubicBezTo>
                  <a:pt x="140650" y="747574"/>
                  <a:pt x="139047" y="746732"/>
                  <a:pt x="138113" y="745331"/>
                </a:cubicBezTo>
                <a:cubicBezTo>
                  <a:pt x="137417" y="744287"/>
                  <a:pt x="137483" y="742882"/>
                  <a:pt x="136922" y="741759"/>
                </a:cubicBezTo>
                <a:cubicBezTo>
                  <a:pt x="136282" y="740479"/>
                  <a:pt x="135181" y="739467"/>
                  <a:pt x="134541" y="738187"/>
                </a:cubicBezTo>
                <a:cubicBezTo>
                  <a:pt x="133980" y="737065"/>
                  <a:pt x="133911" y="735738"/>
                  <a:pt x="133350" y="734616"/>
                </a:cubicBezTo>
                <a:cubicBezTo>
                  <a:pt x="131579" y="731074"/>
                  <a:pt x="129632" y="730455"/>
                  <a:pt x="128588" y="726281"/>
                </a:cubicBezTo>
                <a:cubicBezTo>
                  <a:pt x="127812" y="723177"/>
                  <a:pt x="127896" y="719917"/>
                  <a:pt x="127397" y="716756"/>
                </a:cubicBezTo>
                <a:cubicBezTo>
                  <a:pt x="126705" y="712373"/>
                  <a:pt x="126032" y="707978"/>
                  <a:pt x="125016" y="703659"/>
                </a:cubicBezTo>
                <a:cubicBezTo>
                  <a:pt x="124441" y="701216"/>
                  <a:pt x="122791" y="699021"/>
                  <a:pt x="122634" y="696516"/>
                </a:cubicBezTo>
                <a:lnTo>
                  <a:pt x="122579" y="695408"/>
                </a:lnTo>
                <a:lnTo>
                  <a:pt x="122634" y="695325"/>
                </a:lnTo>
                <a:cubicBezTo>
                  <a:pt x="123195" y="694202"/>
                  <a:pt x="123264" y="692876"/>
                  <a:pt x="123825" y="691753"/>
                </a:cubicBezTo>
                <a:cubicBezTo>
                  <a:pt x="124465" y="690473"/>
                  <a:pt x="125566" y="689461"/>
                  <a:pt x="126206" y="688181"/>
                </a:cubicBezTo>
                <a:cubicBezTo>
                  <a:pt x="131135" y="678322"/>
                  <a:pt x="122955" y="691273"/>
                  <a:pt x="129778" y="681037"/>
                </a:cubicBezTo>
                <a:cubicBezTo>
                  <a:pt x="130175" y="677862"/>
                  <a:pt x="128307" y="673287"/>
                  <a:pt x="130969" y="671512"/>
                </a:cubicBezTo>
                <a:cubicBezTo>
                  <a:pt x="133058" y="670120"/>
                  <a:pt x="133087" y="676160"/>
                  <a:pt x="133350" y="678656"/>
                </a:cubicBezTo>
                <a:cubicBezTo>
                  <a:pt x="134682" y="691311"/>
                  <a:pt x="134729" y="704071"/>
                  <a:pt x="135731" y="716756"/>
                </a:cubicBezTo>
                <a:cubicBezTo>
                  <a:pt x="135921" y="719163"/>
                  <a:pt x="136159" y="721610"/>
                  <a:pt x="136922" y="723900"/>
                </a:cubicBezTo>
                <a:cubicBezTo>
                  <a:pt x="137375" y="725258"/>
                  <a:pt x="138663" y="726192"/>
                  <a:pt x="139303" y="727472"/>
                </a:cubicBezTo>
                <a:cubicBezTo>
                  <a:pt x="139864" y="728595"/>
                  <a:pt x="139933" y="729921"/>
                  <a:pt x="140494" y="731044"/>
                </a:cubicBezTo>
                <a:cubicBezTo>
                  <a:pt x="145111" y="740279"/>
                  <a:pt x="141071" y="729208"/>
                  <a:pt x="144066" y="738187"/>
                </a:cubicBezTo>
                <a:cubicBezTo>
                  <a:pt x="143669" y="718740"/>
                  <a:pt x="143569" y="699285"/>
                  <a:pt x="142875" y="679847"/>
                </a:cubicBezTo>
                <a:cubicBezTo>
                  <a:pt x="142775" y="677042"/>
                  <a:pt x="141879" y="674312"/>
                  <a:pt x="141684" y="671512"/>
                </a:cubicBezTo>
                <a:cubicBezTo>
                  <a:pt x="138210" y="621725"/>
                  <a:pt x="142247" y="643375"/>
                  <a:pt x="138113" y="622697"/>
                </a:cubicBezTo>
                <a:cubicBezTo>
                  <a:pt x="137319" y="609203"/>
                  <a:pt x="136823" y="595689"/>
                  <a:pt x="135731" y="582216"/>
                </a:cubicBezTo>
                <a:cubicBezTo>
                  <a:pt x="135630" y="580965"/>
                  <a:pt x="135237" y="579688"/>
                  <a:pt x="134541" y="578644"/>
                </a:cubicBezTo>
                <a:cubicBezTo>
                  <a:pt x="133607" y="577243"/>
                  <a:pt x="132160" y="576263"/>
                  <a:pt x="130969" y="575072"/>
                </a:cubicBezTo>
                <a:close/>
                <a:moveTo>
                  <a:pt x="128786" y="568524"/>
                </a:moveTo>
                <a:lnTo>
                  <a:pt x="130374" y="573286"/>
                </a:lnTo>
                <a:lnTo>
                  <a:pt x="128493" y="571405"/>
                </a:lnTo>
                <a:lnTo>
                  <a:pt x="128588" y="569119"/>
                </a:lnTo>
                <a:close/>
                <a:moveTo>
                  <a:pt x="126152" y="565666"/>
                </a:moveTo>
                <a:cubicBezTo>
                  <a:pt x="126181" y="565791"/>
                  <a:pt x="126029" y="568257"/>
                  <a:pt x="127397" y="570309"/>
                </a:cubicBezTo>
                <a:lnTo>
                  <a:pt x="128493" y="571405"/>
                </a:lnTo>
                <a:lnTo>
                  <a:pt x="126206" y="626269"/>
                </a:lnTo>
                <a:cubicBezTo>
                  <a:pt x="125937" y="630927"/>
                  <a:pt x="125354" y="630693"/>
                  <a:pt x="122634" y="633412"/>
                </a:cubicBezTo>
                <a:cubicBezTo>
                  <a:pt x="121449" y="646459"/>
                  <a:pt x="120813" y="652069"/>
                  <a:pt x="120792" y="659500"/>
                </a:cubicBezTo>
                <a:lnTo>
                  <a:pt x="122579" y="695408"/>
                </a:lnTo>
                <a:lnTo>
                  <a:pt x="120253" y="698897"/>
                </a:lnTo>
                <a:cubicBezTo>
                  <a:pt x="119609" y="700401"/>
                  <a:pt x="119795" y="702196"/>
                  <a:pt x="119063" y="703659"/>
                </a:cubicBezTo>
                <a:cubicBezTo>
                  <a:pt x="117388" y="707008"/>
                  <a:pt x="115094" y="710009"/>
                  <a:pt x="113109" y="713184"/>
                </a:cubicBezTo>
                <a:cubicBezTo>
                  <a:pt x="108447" y="699192"/>
                  <a:pt x="110398" y="706040"/>
                  <a:pt x="109538" y="675084"/>
                </a:cubicBezTo>
                <a:cubicBezTo>
                  <a:pt x="109460" y="672279"/>
                  <a:pt x="110331" y="669528"/>
                  <a:pt x="110728" y="666750"/>
                </a:cubicBezTo>
                <a:cubicBezTo>
                  <a:pt x="111522" y="665559"/>
                  <a:pt x="112578" y="664507"/>
                  <a:pt x="113109" y="663178"/>
                </a:cubicBezTo>
                <a:cubicBezTo>
                  <a:pt x="118039" y="650854"/>
                  <a:pt x="118268" y="626597"/>
                  <a:pt x="119063" y="619125"/>
                </a:cubicBezTo>
                <a:cubicBezTo>
                  <a:pt x="119782" y="612370"/>
                  <a:pt x="120714" y="605638"/>
                  <a:pt x="121444" y="598884"/>
                </a:cubicBezTo>
                <a:cubicBezTo>
                  <a:pt x="122301" y="590953"/>
                  <a:pt x="123031" y="583009"/>
                  <a:pt x="123825" y="575072"/>
                </a:cubicBezTo>
                <a:cubicBezTo>
                  <a:pt x="125915" y="567758"/>
                  <a:pt x="126124" y="565542"/>
                  <a:pt x="126152" y="565666"/>
                </a:cubicBezTo>
                <a:close/>
                <a:moveTo>
                  <a:pt x="0" y="0"/>
                </a:moveTo>
                <a:cubicBezTo>
                  <a:pt x="0" y="0"/>
                  <a:pt x="2528" y="495"/>
                  <a:pt x="3572" y="1191"/>
                </a:cubicBezTo>
                <a:cubicBezTo>
                  <a:pt x="7829" y="4029"/>
                  <a:pt x="7195" y="4966"/>
                  <a:pt x="8334" y="9525"/>
                </a:cubicBezTo>
                <a:cubicBezTo>
                  <a:pt x="10965" y="12156"/>
                  <a:pt x="12631" y="13356"/>
                  <a:pt x="14288" y="16669"/>
                </a:cubicBezTo>
                <a:cubicBezTo>
                  <a:pt x="14849" y="17792"/>
                  <a:pt x="14591" y="19354"/>
                  <a:pt x="15478" y="20241"/>
                </a:cubicBezTo>
                <a:cubicBezTo>
                  <a:pt x="16365" y="21128"/>
                  <a:pt x="18489" y="20309"/>
                  <a:pt x="19050" y="21431"/>
                </a:cubicBezTo>
                <a:cubicBezTo>
                  <a:pt x="20305" y="23941"/>
                  <a:pt x="19844" y="26988"/>
                  <a:pt x="20241" y="29766"/>
                </a:cubicBezTo>
                <a:cubicBezTo>
                  <a:pt x="21035" y="30956"/>
                  <a:pt x="21982" y="32057"/>
                  <a:pt x="22622" y="33337"/>
                </a:cubicBezTo>
                <a:cubicBezTo>
                  <a:pt x="23183" y="34460"/>
                  <a:pt x="23627" y="35668"/>
                  <a:pt x="23813" y="36909"/>
                </a:cubicBezTo>
                <a:lnTo>
                  <a:pt x="25017" y="47146"/>
                </a:lnTo>
                <a:lnTo>
                  <a:pt x="25002" y="40481"/>
                </a:lnTo>
                <a:lnTo>
                  <a:pt x="30806" y="67716"/>
                </a:lnTo>
                <a:lnTo>
                  <a:pt x="30956" y="67866"/>
                </a:lnTo>
                <a:cubicBezTo>
                  <a:pt x="31602" y="68942"/>
                  <a:pt x="31750" y="70247"/>
                  <a:pt x="32147" y="71437"/>
                </a:cubicBezTo>
                <a:cubicBezTo>
                  <a:pt x="39569" y="78862"/>
                  <a:pt x="29529" y="68109"/>
                  <a:pt x="35719" y="77391"/>
                </a:cubicBezTo>
                <a:cubicBezTo>
                  <a:pt x="41663" y="86305"/>
                  <a:pt x="37652" y="76043"/>
                  <a:pt x="40481" y="84534"/>
                </a:cubicBezTo>
                <a:cubicBezTo>
                  <a:pt x="46715" y="90768"/>
                  <a:pt x="43521" y="86509"/>
                  <a:pt x="47625" y="98822"/>
                </a:cubicBezTo>
                <a:cubicBezTo>
                  <a:pt x="55448" y="104037"/>
                  <a:pt x="50162" y="99166"/>
                  <a:pt x="52388" y="115491"/>
                </a:cubicBezTo>
                <a:cubicBezTo>
                  <a:pt x="52935" y="119501"/>
                  <a:pt x="54169" y="123395"/>
                  <a:pt x="54769" y="127397"/>
                </a:cubicBezTo>
                <a:cubicBezTo>
                  <a:pt x="55361" y="131341"/>
                  <a:pt x="55562" y="135334"/>
                  <a:pt x="55959" y="139303"/>
                </a:cubicBezTo>
                <a:cubicBezTo>
                  <a:pt x="56086" y="139621"/>
                  <a:pt x="59263" y="147221"/>
                  <a:pt x="59531" y="148828"/>
                </a:cubicBezTo>
                <a:cubicBezTo>
                  <a:pt x="60518" y="154752"/>
                  <a:pt x="61022" y="160748"/>
                  <a:pt x="61913" y="166687"/>
                </a:cubicBezTo>
                <a:cubicBezTo>
                  <a:pt x="62213" y="168689"/>
                  <a:pt x="62891" y="170628"/>
                  <a:pt x="63103" y="172641"/>
                </a:cubicBezTo>
                <a:cubicBezTo>
                  <a:pt x="63686" y="178181"/>
                  <a:pt x="63326" y="183824"/>
                  <a:pt x="64294" y="189309"/>
                </a:cubicBezTo>
                <a:cubicBezTo>
                  <a:pt x="64543" y="190718"/>
                  <a:pt x="66035" y="191601"/>
                  <a:pt x="66675" y="192881"/>
                </a:cubicBezTo>
                <a:cubicBezTo>
                  <a:pt x="67236" y="194004"/>
                  <a:pt x="67469" y="195262"/>
                  <a:pt x="67866" y="196453"/>
                </a:cubicBezTo>
                <a:cubicBezTo>
                  <a:pt x="69057" y="197644"/>
                  <a:pt x="70504" y="198624"/>
                  <a:pt x="71438" y="200025"/>
                </a:cubicBezTo>
                <a:cubicBezTo>
                  <a:pt x="72134" y="201069"/>
                  <a:pt x="72134" y="202443"/>
                  <a:pt x="72628" y="203597"/>
                </a:cubicBezTo>
                <a:cubicBezTo>
                  <a:pt x="73327" y="205228"/>
                  <a:pt x="74310" y="206728"/>
                  <a:pt x="75009" y="208359"/>
                </a:cubicBezTo>
                <a:cubicBezTo>
                  <a:pt x="79191" y="218116"/>
                  <a:pt x="78434" y="240634"/>
                  <a:pt x="78581" y="242887"/>
                </a:cubicBezTo>
                <a:cubicBezTo>
                  <a:pt x="79098" y="250818"/>
                  <a:pt x="79375" y="258762"/>
                  <a:pt x="79772" y="266700"/>
                </a:cubicBezTo>
                <a:cubicBezTo>
                  <a:pt x="80963" y="267891"/>
                  <a:pt x="82365" y="268902"/>
                  <a:pt x="83344" y="270272"/>
                </a:cubicBezTo>
                <a:cubicBezTo>
                  <a:pt x="85738" y="273624"/>
                  <a:pt x="85957" y="275962"/>
                  <a:pt x="86916" y="279797"/>
                </a:cubicBezTo>
                <a:cubicBezTo>
                  <a:pt x="88107" y="280988"/>
                  <a:pt x="89554" y="281968"/>
                  <a:pt x="90488" y="283369"/>
                </a:cubicBezTo>
                <a:cubicBezTo>
                  <a:pt x="91184" y="284413"/>
                  <a:pt x="91516" y="285697"/>
                  <a:pt x="91678" y="286941"/>
                </a:cubicBezTo>
                <a:cubicBezTo>
                  <a:pt x="92709" y="294851"/>
                  <a:pt x="93265" y="302816"/>
                  <a:pt x="94059" y="310753"/>
                </a:cubicBezTo>
                <a:cubicBezTo>
                  <a:pt x="98290" y="323443"/>
                  <a:pt x="94103" y="309962"/>
                  <a:pt x="97631" y="341709"/>
                </a:cubicBezTo>
                <a:cubicBezTo>
                  <a:pt x="97812" y="343336"/>
                  <a:pt x="98553" y="344858"/>
                  <a:pt x="98822" y="346472"/>
                </a:cubicBezTo>
                <a:cubicBezTo>
                  <a:pt x="99348" y="349628"/>
                  <a:pt x="99616" y="352822"/>
                  <a:pt x="100013" y="355997"/>
                </a:cubicBezTo>
                <a:cubicBezTo>
                  <a:pt x="105329" y="363971"/>
                  <a:pt x="105652" y="364114"/>
                  <a:pt x="104931" y="368144"/>
                </a:cubicBezTo>
                <a:lnTo>
                  <a:pt x="104594" y="377015"/>
                </a:lnTo>
                <a:lnTo>
                  <a:pt x="98968" y="356733"/>
                </a:lnTo>
                <a:lnTo>
                  <a:pt x="100011" y="361950"/>
                </a:lnTo>
                <a:cubicBezTo>
                  <a:pt x="100293" y="363173"/>
                  <a:pt x="101124" y="364269"/>
                  <a:pt x="101202" y="365522"/>
                </a:cubicBezTo>
                <a:cubicBezTo>
                  <a:pt x="101920" y="377016"/>
                  <a:pt x="101995" y="388541"/>
                  <a:pt x="102392" y="400050"/>
                </a:cubicBezTo>
                <a:lnTo>
                  <a:pt x="103626" y="402505"/>
                </a:lnTo>
                <a:lnTo>
                  <a:pt x="104594" y="377015"/>
                </a:lnTo>
                <a:lnTo>
                  <a:pt x="257938" y="929747"/>
                </a:lnTo>
                <a:lnTo>
                  <a:pt x="255984" y="927497"/>
                </a:lnTo>
                <a:cubicBezTo>
                  <a:pt x="252015" y="928291"/>
                  <a:pt x="246813" y="926895"/>
                  <a:pt x="244078" y="929878"/>
                </a:cubicBezTo>
                <a:cubicBezTo>
                  <a:pt x="232510" y="942498"/>
                  <a:pt x="252958" y="943461"/>
                  <a:pt x="235744" y="940594"/>
                </a:cubicBezTo>
                <a:cubicBezTo>
                  <a:pt x="232966" y="939403"/>
                  <a:pt x="230014" y="938555"/>
                  <a:pt x="227409" y="937022"/>
                </a:cubicBezTo>
                <a:lnTo>
                  <a:pt x="226379" y="936301"/>
                </a:lnTo>
                <a:lnTo>
                  <a:pt x="230981" y="937022"/>
                </a:lnTo>
                <a:cubicBezTo>
                  <a:pt x="230187" y="935831"/>
                  <a:pt x="229295" y="934701"/>
                  <a:pt x="228600" y="933450"/>
                </a:cubicBezTo>
                <a:cubicBezTo>
                  <a:pt x="227307" y="931123"/>
                  <a:pt x="226505" y="928521"/>
                  <a:pt x="225028" y="926306"/>
                </a:cubicBezTo>
                <a:cubicBezTo>
                  <a:pt x="224094" y="924905"/>
                  <a:pt x="222647" y="923925"/>
                  <a:pt x="221456" y="922734"/>
                </a:cubicBezTo>
                <a:cubicBezTo>
                  <a:pt x="219869" y="919559"/>
                  <a:pt x="218163" y="916441"/>
                  <a:pt x="216694" y="913209"/>
                </a:cubicBezTo>
                <a:cubicBezTo>
                  <a:pt x="216175" y="912066"/>
                  <a:pt x="216199" y="910681"/>
                  <a:pt x="215503" y="909637"/>
                </a:cubicBezTo>
                <a:cubicBezTo>
                  <a:pt x="214569" y="908236"/>
                  <a:pt x="213122" y="907256"/>
                  <a:pt x="211931" y="906066"/>
                </a:cubicBezTo>
                <a:cubicBezTo>
                  <a:pt x="211534" y="903685"/>
                  <a:pt x="211721" y="901128"/>
                  <a:pt x="210741" y="898922"/>
                </a:cubicBezTo>
                <a:cubicBezTo>
                  <a:pt x="209776" y="896750"/>
                  <a:pt x="205495" y="894234"/>
                  <a:pt x="203597" y="892969"/>
                </a:cubicBezTo>
                <a:cubicBezTo>
                  <a:pt x="203186" y="889275"/>
                  <a:pt x="204026" y="881881"/>
                  <a:pt x="200025" y="878681"/>
                </a:cubicBezTo>
                <a:cubicBezTo>
                  <a:pt x="199045" y="877897"/>
                  <a:pt x="197644" y="877888"/>
                  <a:pt x="196453" y="877491"/>
                </a:cubicBezTo>
                <a:cubicBezTo>
                  <a:pt x="195493" y="874612"/>
                  <a:pt x="193792" y="868386"/>
                  <a:pt x="191691" y="865584"/>
                </a:cubicBezTo>
                <a:cubicBezTo>
                  <a:pt x="187292" y="859719"/>
                  <a:pt x="187296" y="862748"/>
                  <a:pt x="184547" y="857250"/>
                </a:cubicBezTo>
                <a:cubicBezTo>
                  <a:pt x="183986" y="856127"/>
                  <a:pt x="183701" y="854885"/>
                  <a:pt x="183356" y="853678"/>
                </a:cubicBezTo>
                <a:cubicBezTo>
                  <a:pt x="182907" y="852105"/>
                  <a:pt x="182898" y="850379"/>
                  <a:pt x="182166" y="848916"/>
                </a:cubicBezTo>
                <a:cubicBezTo>
                  <a:pt x="181664" y="847912"/>
                  <a:pt x="180578" y="847328"/>
                  <a:pt x="179784" y="846534"/>
                </a:cubicBezTo>
                <a:cubicBezTo>
                  <a:pt x="176795" y="837562"/>
                  <a:pt x="180826" y="848615"/>
                  <a:pt x="176213" y="839391"/>
                </a:cubicBezTo>
                <a:cubicBezTo>
                  <a:pt x="175652" y="838268"/>
                  <a:pt x="175352" y="837030"/>
                  <a:pt x="175022" y="835819"/>
                </a:cubicBezTo>
                <a:cubicBezTo>
                  <a:pt x="174161" y="832662"/>
                  <a:pt x="173435" y="829469"/>
                  <a:pt x="172641" y="826294"/>
                </a:cubicBezTo>
                <a:cubicBezTo>
                  <a:pt x="172244" y="796925"/>
                  <a:pt x="172594" y="767536"/>
                  <a:pt x="171450" y="738187"/>
                </a:cubicBezTo>
                <a:cubicBezTo>
                  <a:pt x="171394" y="736757"/>
                  <a:pt x="169279" y="736031"/>
                  <a:pt x="169069" y="734616"/>
                </a:cubicBezTo>
                <a:cubicBezTo>
                  <a:pt x="167668" y="725161"/>
                  <a:pt x="167284" y="715580"/>
                  <a:pt x="166688" y="706041"/>
                </a:cubicBezTo>
                <a:cubicBezTo>
                  <a:pt x="165823" y="692202"/>
                  <a:pt x="167980" y="681291"/>
                  <a:pt x="163116" y="669131"/>
                </a:cubicBezTo>
                <a:cubicBezTo>
                  <a:pt x="162584" y="667802"/>
                  <a:pt x="161528" y="666750"/>
                  <a:pt x="160734" y="665559"/>
                </a:cubicBezTo>
                <a:cubicBezTo>
                  <a:pt x="160337" y="651668"/>
                  <a:pt x="160238" y="637766"/>
                  <a:pt x="159544" y="623887"/>
                </a:cubicBezTo>
                <a:cubicBezTo>
                  <a:pt x="159443" y="621866"/>
                  <a:pt x="158548" y="619948"/>
                  <a:pt x="158353" y="617934"/>
                </a:cubicBezTo>
                <a:cubicBezTo>
                  <a:pt x="157356" y="607633"/>
                  <a:pt x="156938" y="597282"/>
                  <a:pt x="155972" y="586978"/>
                </a:cubicBezTo>
                <a:cubicBezTo>
                  <a:pt x="155747" y="584574"/>
                  <a:pt x="155080" y="582230"/>
                  <a:pt x="154781" y="579834"/>
                </a:cubicBezTo>
                <a:cubicBezTo>
                  <a:pt x="153889" y="572702"/>
                  <a:pt x="153417" y="565518"/>
                  <a:pt x="152400" y="558403"/>
                </a:cubicBezTo>
                <a:cubicBezTo>
                  <a:pt x="152193" y="556951"/>
                  <a:pt x="148849" y="548935"/>
                  <a:pt x="148828" y="548878"/>
                </a:cubicBezTo>
                <a:cubicBezTo>
                  <a:pt x="146973" y="543931"/>
                  <a:pt x="148803" y="546470"/>
                  <a:pt x="145256" y="542925"/>
                </a:cubicBezTo>
                <a:cubicBezTo>
                  <a:pt x="144859" y="541337"/>
                  <a:pt x="145530" y="538894"/>
                  <a:pt x="144066" y="538162"/>
                </a:cubicBezTo>
                <a:cubicBezTo>
                  <a:pt x="142786" y="537522"/>
                  <a:pt x="141388" y="539426"/>
                  <a:pt x="140494" y="540544"/>
                </a:cubicBezTo>
                <a:cubicBezTo>
                  <a:pt x="139710" y="541524"/>
                  <a:pt x="139797" y="542962"/>
                  <a:pt x="139303" y="544116"/>
                </a:cubicBezTo>
                <a:cubicBezTo>
                  <a:pt x="138604" y="545747"/>
                  <a:pt x="138077" y="547531"/>
                  <a:pt x="136922" y="548878"/>
                </a:cubicBezTo>
                <a:cubicBezTo>
                  <a:pt x="135630" y="550385"/>
                  <a:pt x="133747" y="551259"/>
                  <a:pt x="132159" y="552450"/>
                </a:cubicBezTo>
                <a:cubicBezTo>
                  <a:pt x="131365" y="556816"/>
                  <a:pt x="130707" y="561208"/>
                  <a:pt x="129778" y="565547"/>
                </a:cubicBezTo>
                <a:lnTo>
                  <a:pt x="128786" y="568524"/>
                </a:lnTo>
                <a:lnTo>
                  <a:pt x="127397" y="564356"/>
                </a:lnTo>
                <a:cubicBezTo>
                  <a:pt x="126757" y="563076"/>
                  <a:pt x="125810" y="561975"/>
                  <a:pt x="125016" y="560784"/>
                </a:cubicBezTo>
                <a:cubicBezTo>
                  <a:pt x="124619" y="559197"/>
                  <a:pt x="124490" y="557517"/>
                  <a:pt x="123825" y="556022"/>
                </a:cubicBezTo>
                <a:cubicBezTo>
                  <a:pt x="122885" y="553907"/>
                  <a:pt x="120649" y="552349"/>
                  <a:pt x="120253" y="550069"/>
                </a:cubicBezTo>
                <a:cubicBezTo>
                  <a:pt x="119027" y="543020"/>
                  <a:pt x="119692" y="535764"/>
                  <a:pt x="119063" y="528637"/>
                </a:cubicBezTo>
                <a:cubicBezTo>
                  <a:pt x="118501" y="522262"/>
                  <a:pt x="117586" y="515922"/>
                  <a:pt x="116681" y="509587"/>
                </a:cubicBezTo>
                <a:cubicBezTo>
                  <a:pt x="115998" y="504808"/>
                  <a:pt x="115418" y="499997"/>
                  <a:pt x="114300" y="495300"/>
                </a:cubicBezTo>
                <a:cubicBezTo>
                  <a:pt x="113428" y="491637"/>
                  <a:pt x="110728" y="484584"/>
                  <a:pt x="110728" y="484584"/>
                </a:cubicBezTo>
                <a:cubicBezTo>
                  <a:pt x="110331" y="478631"/>
                  <a:pt x="109984" y="472674"/>
                  <a:pt x="109538" y="466725"/>
                </a:cubicBezTo>
                <a:cubicBezTo>
                  <a:pt x="107257" y="436311"/>
                  <a:pt x="110277" y="446326"/>
                  <a:pt x="105966" y="433387"/>
                </a:cubicBezTo>
                <a:lnTo>
                  <a:pt x="104301" y="412579"/>
                </a:lnTo>
                <a:lnTo>
                  <a:pt x="86710" y="330037"/>
                </a:lnTo>
                <a:lnTo>
                  <a:pt x="89335" y="330659"/>
                </a:lnTo>
                <a:cubicBezTo>
                  <a:pt x="89371" y="329875"/>
                  <a:pt x="88996" y="329797"/>
                  <a:pt x="90486" y="335756"/>
                </a:cubicBezTo>
                <a:cubicBezTo>
                  <a:pt x="97309" y="345992"/>
                  <a:pt x="89129" y="333041"/>
                  <a:pt x="94058" y="342900"/>
                </a:cubicBezTo>
                <a:lnTo>
                  <a:pt x="96466" y="347717"/>
                </a:lnTo>
                <a:lnTo>
                  <a:pt x="70635" y="254606"/>
                </a:lnTo>
                <a:lnTo>
                  <a:pt x="86710" y="330037"/>
                </a:lnTo>
                <a:lnTo>
                  <a:pt x="85724" y="329803"/>
                </a:lnTo>
                <a:cubicBezTo>
                  <a:pt x="84837" y="328915"/>
                  <a:pt x="85094" y="327354"/>
                  <a:pt x="84533" y="326231"/>
                </a:cubicBezTo>
                <a:cubicBezTo>
                  <a:pt x="83893" y="324951"/>
                  <a:pt x="82946" y="323850"/>
                  <a:pt x="82152" y="322659"/>
                </a:cubicBezTo>
                <a:cubicBezTo>
                  <a:pt x="81755" y="320278"/>
                  <a:pt x="81485" y="317872"/>
                  <a:pt x="80961" y="315516"/>
                </a:cubicBezTo>
                <a:cubicBezTo>
                  <a:pt x="80260" y="312364"/>
                  <a:pt x="78844" y="310091"/>
                  <a:pt x="77389" y="307181"/>
                </a:cubicBezTo>
                <a:cubicBezTo>
                  <a:pt x="74912" y="297268"/>
                  <a:pt x="77929" y="307071"/>
                  <a:pt x="73817" y="298847"/>
                </a:cubicBezTo>
                <a:cubicBezTo>
                  <a:pt x="73256" y="297724"/>
                  <a:pt x="72957" y="296486"/>
                  <a:pt x="72627" y="295275"/>
                </a:cubicBezTo>
                <a:cubicBezTo>
                  <a:pt x="71766" y="292118"/>
                  <a:pt x="71106" y="288907"/>
                  <a:pt x="70245" y="285750"/>
                </a:cubicBezTo>
                <a:cubicBezTo>
                  <a:pt x="68449" y="279163"/>
                  <a:pt x="69927" y="285112"/>
                  <a:pt x="66674" y="278606"/>
                </a:cubicBezTo>
                <a:cubicBezTo>
                  <a:pt x="66113" y="277483"/>
                  <a:pt x="65880" y="276225"/>
                  <a:pt x="65483" y="275034"/>
                </a:cubicBezTo>
                <a:cubicBezTo>
                  <a:pt x="64689" y="264715"/>
                  <a:pt x="64167" y="254372"/>
                  <a:pt x="63102" y="244078"/>
                </a:cubicBezTo>
                <a:cubicBezTo>
                  <a:pt x="62973" y="242830"/>
                  <a:pt x="62117" y="241744"/>
                  <a:pt x="61911" y="240506"/>
                </a:cubicBezTo>
                <a:cubicBezTo>
                  <a:pt x="60527" y="232202"/>
                  <a:pt x="58984" y="223897"/>
                  <a:pt x="58339" y="215503"/>
                </a:cubicBezTo>
                <a:lnTo>
                  <a:pt x="58340" y="210287"/>
                </a:lnTo>
                <a:lnTo>
                  <a:pt x="54873" y="197791"/>
                </a:lnTo>
                <a:lnTo>
                  <a:pt x="54767" y="197644"/>
                </a:lnTo>
                <a:lnTo>
                  <a:pt x="54179" y="195289"/>
                </a:lnTo>
                <a:lnTo>
                  <a:pt x="53485" y="192789"/>
                </a:lnTo>
                <a:lnTo>
                  <a:pt x="51195" y="190500"/>
                </a:lnTo>
                <a:lnTo>
                  <a:pt x="48049" y="173194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5C046DE-4FAB-4D8A-A943-021EC719C764}"/>
              </a:ext>
            </a:extLst>
          </p:cNvPr>
          <p:cNvSpPr/>
          <p:nvPr/>
        </p:nvSpPr>
        <p:spPr>
          <a:xfrm>
            <a:off x="8771566" y="4158294"/>
            <a:ext cx="1087370" cy="3141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7584A7A-CCBD-4DA3-A1FA-17915A8195C5}"/>
              </a:ext>
            </a:extLst>
          </p:cNvPr>
          <p:cNvSpPr/>
          <p:nvPr/>
        </p:nvSpPr>
        <p:spPr>
          <a:xfrm>
            <a:off x="2376488" y="5927125"/>
            <a:ext cx="804862" cy="3141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35" grpId="0" animBg="1"/>
      <p:bldP spid="36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2: </a:t>
            </a:r>
            <a:r>
              <a:rPr lang="en-GB" sz="2400" dirty="0">
                <a:solidFill>
                  <a:schemeClr val="accent5"/>
                </a:solidFill>
              </a:rPr>
              <a:t>How to compare algorithms?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sz="1800" dirty="0"/>
              <a:t>Minimum distance, MSE and SNR </a:t>
            </a:r>
            <a:endParaRPr lang="de-DE" sz="1800" dirty="0"/>
          </a:p>
          <a:p>
            <a:pPr lvl="1"/>
            <a:r>
              <a:rPr lang="de-DE" sz="1800" dirty="0" err="1"/>
              <a:t>Correlation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</a:t>
            </a:r>
            <a:r>
              <a:rPr lang="de-DE" sz="1800" dirty="0" err="1"/>
              <a:t>metrics</a:t>
            </a:r>
            <a:r>
              <a:rPr lang="de-DE" sz="1800" dirty="0"/>
              <a:t> </a:t>
            </a:r>
            <a:r>
              <a:rPr lang="de-DE" sz="1800" dirty="0" err="1"/>
              <a:t>important</a:t>
            </a:r>
            <a:endParaRPr lang="de-DE" sz="1800" dirty="0"/>
          </a:p>
          <a:p>
            <a:pPr lvl="1"/>
            <a:r>
              <a:rPr lang="de-DE" sz="1800" dirty="0">
                <a:solidFill>
                  <a:schemeClr val="accent5"/>
                </a:solidFill>
              </a:rPr>
              <a:t>„</a:t>
            </a:r>
            <a:r>
              <a:rPr lang="de-DE" sz="1800" dirty="0" err="1">
                <a:solidFill>
                  <a:schemeClr val="accent5"/>
                </a:solidFill>
              </a:rPr>
              <a:t>One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Metric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sometimes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provides</a:t>
            </a:r>
            <a:r>
              <a:rPr lang="de-DE" sz="1800" dirty="0">
                <a:solidFill>
                  <a:schemeClr val="accent5"/>
                </a:solidFill>
              </a:rPr>
              <a:t> not </a:t>
            </a:r>
          </a:p>
          <a:p>
            <a:pPr marL="253365" lvl="1" indent="0">
              <a:buNone/>
            </a:pPr>
            <a:r>
              <a:rPr lang="de-DE" sz="1800" dirty="0">
                <a:solidFill>
                  <a:schemeClr val="accent5"/>
                </a:solidFill>
              </a:rPr>
              <a:t>     </a:t>
            </a:r>
            <a:r>
              <a:rPr lang="de-DE" sz="1800" dirty="0" err="1">
                <a:solidFill>
                  <a:schemeClr val="accent5"/>
                </a:solidFill>
              </a:rPr>
              <a:t>the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whole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information</a:t>
            </a:r>
            <a:r>
              <a:rPr lang="de-DE" sz="1800" dirty="0">
                <a:solidFill>
                  <a:schemeClr val="accent5"/>
                </a:solidFill>
              </a:rPr>
              <a:t>: </a:t>
            </a:r>
            <a:r>
              <a:rPr lang="de-DE" sz="1800" dirty="0" err="1">
                <a:solidFill>
                  <a:schemeClr val="accent5"/>
                </a:solidFill>
              </a:rPr>
              <a:t>We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need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to</a:t>
            </a:r>
            <a:r>
              <a:rPr lang="de-DE" sz="1800" dirty="0">
                <a:solidFill>
                  <a:schemeClr val="accent5"/>
                </a:solidFill>
              </a:rPr>
              <a:t> find</a:t>
            </a:r>
          </a:p>
          <a:p>
            <a:pPr marL="253365" lvl="1" indent="0">
              <a:buNone/>
            </a:pPr>
            <a:r>
              <a:rPr lang="de-DE" sz="1800" dirty="0">
                <a:solidFill>
                  <a:schemeClr val="accent5"/>
                </a:solidFill>
              </a:rPr>
              <a:t>     </a:t>
            </a:r>
            <a:r>
              <a:rPr lang="de-DE" sz="1800" dirty="0" err="1">
                <a:solidFill>
                  <a:schemeClr val="accent5"/>
                </a:solidFill>
              </a:rPr>
              <a:t>how</a:t>
            </a:r>
            <a:r>
              <a:rPr lang="de-DE" sz="1800" dirty="0">
                <a:solidFill>
                  <a:schemeClr val="accent5"/>
                </a:solidFill>
              </a:rPr>
              <a:t> different </a:t>
            </a:r>
            <a:r>
              <a:rPr lang="de-DE" sz="1800" dirty="0" err="1">
                <a:solidFill>
                  <a:schemeClr val="accent5"/>
                </a:solidFill>
              </a:rPr>
              <a:t>metrics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correlate</a:t>
            </a:r>
            <a:r>
              <a:rPr lang="de-DE" sz="1800" dirty="0">
                <a:solidFill>
                  <a:schemeClr val="accent5"/>
                </a:solidFill>
              </a:rPr>
              <a:t>“</a:t>
            </a:r>
          </a:p>
          <a:p>
            <a:pPr lvl="1"/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243499-3B6C-4674-8B53-057F93908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3582" r="65690" b="34682"/>
          <a:stretch/>
        </p:blipFill>
        <p:spPr bwMode="auto">
          <a:xfrm>
            <a:off x="6570504" y="2604094"/>
            <a:ext cx="5418645" cy="581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9FB9807F-4D7D-4FAE-BD99-9B008A57D555}"/>
              </a:ext>
            </a:extLst>
          </p:cNvPr>
          <p:cNvSpPr/>
          <p:nvPr/>
        </p:nvSpPr>
        <p:spPr>
          <a:xfrm rot="5400000">
            <a:off x="8802252" y="5303751"/>
            <a:ext cx="477583" cy="551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2E1CA7F-25AD-4C95-9A54-DFA5DD7EBCD8}"/>
              </a:ext>
            </a:extLst>
          </p:cNvPr>
          <p:cNvSpPr/>
          <p:nvPr/>
        </p:nvSpPr>
        <p:spPr>
          <a:xfrm rot="5400000">
            <a:off x="8888443" y="2289594"/>
            <a:ext cx="477583" cy="551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A6CA4E7-BA95-4502-A8F1-D9898F7628DA}"/>
              </a:ext>
            </a:extLst>
          </p:cNvPr>
          <p:cNvSpPr/>
          <p:nvPr/>
        </p:nvSpPr>
        <p:spPr>
          <a:xfrm>
            <a:off x="6641525" y="2585044"/>
            <a:ext cx="477583" cy="551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8E1CE-5286-411C-81EA-EF278FCB54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FCAB1510-6F3C-4F4C-AFEC-31905A70E375}"/>
              </a:ext>
            </a:extLst>
          </p:cNvPr>
          <p:cNvSpPr/>
          <p:nvPr/>
        </p:nvSpPr>
        <p:spPr>
          <a:xfrm>
            <a:off x="8539551" y="4347606"/>
            <a:ext cx="241222" cy="32536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feil: nach oben und unten 5">
            <a:extLst>
              <a:ext uri="{FF2B5EF4-FFF2-40B4-BE49-F238E27FC236}">
                <a16:creationId xmlns:a16="http://schemas.microsoft.com/office/drawing/2014/main" id="{A8774C70-C035-478E-848C-D9934C4DBBC0}"/>
              </a:ext>
            </a:extLst>
          </p:cNvPr>
          <p:cNvSpPr/>
          <p:nvPr/>
        </p:nvSpPr>
        <p:spPr>
          <a:xfrm>
            <a:off x="9509121" y="3512678"/>
            <a:ext cx="303858" cy="111542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6DB745-D191-4C18-956C-7AB793305917}"/>
              </a:ext>
            </a:extLst>
          </p:cNvPr>
          <p:cNvSpPr txBox="1"/>
          <p:nvPr/>
        </p:nvSpPr>
        <p:spPr>
          <a:xfrm>
            <a:off x="6819429" y="4549864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0,0</a:t>
            </a:r>
            <a:endParaRPr lang="en-GB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D16AEA-F737-4E55-A21E-EDE1D167CC72}"/>
              </a:ext>
            </a:extLst>
          </p:cNvPr>
          <p:cNvSpPr txBox="1"/>
          <p:nvPr/>
        </p:nvSpPr>
        <p:spPr>
          <a:xfrm>
            <a:off x="6824192" y="2669042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327C29-D990-47FE-9C2E-EA42125D399B}"/>
              </a:ext>
            </a:extLst>
          </p:cNvPr>
          <p:cNvSpPr txBox="1"/>
          <p:nvPr/>
        </p:nvSpPr>
        <p:spPr>
          <a:xfrm>
            <a:off x="6824189" y="407038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1D13D99-1BAB-4018-9C72-0ADA32CBE3DB}"/>
              </a:ext>
            </a:extLst>
          </p:cNvPr>
          <p:cNvSpPr txBox="1"/>
          <p:nvPr/>
        </p:nvSpPr>
        <p:spPr>
          <a:xfrm>
            <a:off x="6824192" y="3606107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8BA97E7-8CA9-4D46-833E-C6C0399EBADC}"/>
              </a:ext>
            </a:extLst>
          </p:cNvPr>
          <p:cNvSpPr txBox="1"/>
          <p:nvPr/>
        </p:nvSpPr>
        <p:spPr>
          <a:xfrm>
            <a:off x="6824189" y="3136157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CA59A9-DE50-42C9-8954-2CC5F92DA6D8}"/>
              </a:ext>
            </a:extLst>
          </p:cNvPr>
          <p:cNvSpPr txBox="1"/>
          <p:nvPr/>
        </p:nvSpPr>
        <p:spPr>
          <a:xfrm>
            <a:off x="6819429" y="7561686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0,0</a:t>
            </a:r>
            <a:endParaRPr lang="en-GB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4A9A405-7E95-45E9-95A4-918F9386B0E4}"/>
              </a:ext>
            </a:extLst>
          </p:cNvPr>
          <p:cNvSpPr txBox="1"/>
          <p:nvPr/>
        </p:nvSpPr>
        <p:spPr>
          <a:xfrm>
            <a:off x="6824192" y="5680864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B3ECB38-331D-4839-BC27-79CE7963479F}"/>
              </a:ext>
            </a:extLst>
          </p:cNvPr>
          <p:cNvSpPr txBox="1"/>
          <p:nvPr/>
        </p:nvSpPr>
        <p:spPr>
          <a:xfrm>
            <a:off x="6824189" y="7082210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BE12BAA-350E-4EBF-AA57-130BAC762C4B}"/>
              </a:ext>
            </a:extLst>
          </p:cNvPr>
          <p:cNvSpPr txBox="1"/>
          <p:nvPr/>
        </p:nvSpPr>
        <p:spPr>
          <a:xfrm>
            <a:off x="6824192" y="6588113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D80324-9D0E-46FB-A052-BBC486E1EFE8}"/>
              </a:ext>
            </a:extLst>
          </p:cNvPr>
          <p:cNvSpPr txBox="1"/>
          <p:nvPr/>
        </p:nvSpPr>
        <p:spPr>
          <a:xfrm>
            <a:off x="6824189" y="6085072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AE7057-D05B-4E05-A94A-5B42774E5ABA}"/>
              </a:ext>
            </a:extLst>
          </p:cNvPr>
          <p:cNvSpPr txBox="1"/>
          <p:nvPr/>
        </p:nvSpPr>
        <p:spPr>
          <a:xfrm>
            <a:off x="7168180" y="4805611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0,0</a:t>
            </a:r>
            <a:endParaRPr lang="en-GB" sz="1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AB674A6-3611-4841-9FFE-451C582C6EDA}"/>
              </a:ext>
            </a:extLst>
          </p:cNvPr>
          <p:cNvSpPr txBox="1"/>
          <p:nvPr/>
        </p:nvSpPr>
        <p:spPr>
          <a:xfrm>
            <a:off x="10269934" y="4811631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7B5A5DD-7BB0-4D98-AA2C-C4A7D3B0E4C1}"/>
              </a:ext>
            </a:extLst>
          </p:cNvPr>
          <p:cNvSpPr txBox="1"/>
          <p:nvPr/>
        </p:nvSpPr>
        <p:spPr>
          <a:xfrm>
            <a:off x="7940008" y="480987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A02A117-79B9-4F28-8F1C-905505698616}"/>
              </a:ext>
            </a:extLst>
          </p:cNvPr>
          <p:cNvSpPr txBox="1"/>
          <p:nvPr/>
        </p:nvSpPr>
        <p:spPr>
          <a:xfrm>
            <a:off x="8714724" y="4810007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2C59A1C-8E02-4733-AE38-FD43E8059A55}"/>
              </a:ext>
            </a:extLst>
          </p:cNvPr>
          <p:cNvSpPr txBox="1"/>
          <p:nvPr/>
        </p:nvSpPr>
        <p:spPr>
          <a:xfrm>
            <a:off x="9492329" y="4811631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085C87-3686-47F3-BFBD-F6B8404DE3D7}"/>
              </a:ext>
            </a:extLst>
          </p:cNvPr>
          <p:cNvSpPr txBox="1"/>
          <p:nvPr/>
        </p:nvSpPr>
        <p:spPr>
          <a:xfrm>
            <a:off x="11038013" y="4815212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1,0</a:t>
            </a:r>
            <a:endParaRPr lang="en-GB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B0D1D-30EA-45E2-BFF9-BB71462D692F}"/>
              </a:ext>
            </a:extLst>
          </p:cNvPr>
          <p:cNvSpPr txBox="1"/>
          <p:nvPr/>
        </p:nvSpPr>
        <p:spPr>
          <a:xfrm>
            <a:off x="7183483" y="783071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0,0</a:t>
            </a:r>
            <a:endParaRPr lang="en-GB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C12CEDF-D0DC-4071-9D18-80427AAFEA13}"/>
              </a:ext>
            </a:extLst>
          </p:cNvPr>
          <p:cNvSpPr txBox="1"/>
          <p:nvPr/>
        </p:nvSpPr>
        <p:spPr>
          <a:xfrm>
            <a:off x="10237609" y="783673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E1448C2-0C56-4D33-A800-B7460AC4791D}"/>
              </a:ext>
            </a:extLst>
          </p:cNvPr>
          <p:cNvSpPr txBox="1"/>
          <p:nvPr/>
        </p:nvSpPr>
        <p:spPr>
          <a:xfrm>
            <a:off x="7945785" y="783498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C0EFFFA-2C8B-47C0-B194-49B9B2E94231}"/>
              </a:ext>
            </a:extLst>
          </p:cNvPr>
          <p:cNvSpPr txBox="1"/>
          <p:nvPr/>
        </p:nvSpPr>
        <p:spPr>
          <a:xfrm>
            <a:off x="8715738" y="7835114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15FEAC8-3E35-4D68-AC9F-A11255D16EE2}"/>
              </a:ext>
            </a:extLst>
          </p:cNvPr>
          <p:cNvSpPr txBox="1"/>
          <p:nvPr/>
        </p:nvSpPr>
        <p:spPr>
          <a:xfrm>
            <a:off x="9474291" y="783673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143B486-CF78-4DF7-82B9-26A49ADECB94}"/>
              </a:ext>
            </a:extLst>
          </p:cNvPr>
          <p:cNvSpPr txBox="1"/>
          <p:nvPr/>
        </p:nvSpPr>
        <p:spPr>
          <a:xfrm>
            <a:off x="11010449" y="784031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1,0</a:t>
            </a:r>
            <a:endParaRPr lang="en-GB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F9C107-4E86-4892-8300-B5F0682DD8C0}"/>
              </a:ext>
            </a:extLst>
          </p:cNvPr>
          <p:cNvSpPr txBox="1"/>
          <p:nvPr/>
        </p:nvSpPr>
        <p:spPr>
          <a:xfrm rot="16200000">
            <a:off x="6103891" y="361559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Median </a:t>
            </a:r>
            <a:r>
              <a:rPr lang="de-DE" sz="1200" dirty="0" err="1"/>
              <a:t>of</a:t>
            </a:r>
            <a:r>
              <a:rPr lang="de-DE" sz="1200" dirty="0"/>
              <a:t> MSEs</a:t>
            </a:r>
            <a:endParaRPr lang="en-GB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086AA9F-0108-4E16-80DE-8B56A5F00069}"/>
              </a:ext>
            </a:extLst>
          </p:cNvPr>
          <p:cNvSpPr txBox="1"/>
          <p:nvPr/>
        </p:nvSpPr>
        <p:spPr>
          <a:xfrm rot="16200000">
            <a:off x="6218727" y="664302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Mean </a:t>
            </a:r>
            <a:r>
              <a:rPr lang="de-DE" sz="1200" dirty="0" err="1"/>
              <a:t>of</a:t>
            </a:r>
            <a:r>
              <a:rPr lang="de-DE" sz="1200" dirty="0"/>
              <a:t> MSEs</a:t>
            </a:r>
            <a:endParaRPr lang="en-GB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63C3BEF-2410-4814-A3D1-810B8A237E7D}"/>
              </a:ext>
            </a:extLst>
          </p:cNvPr>
          <p:cNvSpPr txBox="1"/>
          <p:nvPr/>
        </p:nvSpPr>
        <p:spPr>
          <a:xfrm>
            <a:off x="8549468" y="4980667"/>
            <a:ext cx="153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Minimum </a:t>
            </a:r>
            <a:r>
              <a:rPr lang="de-DE" sz="1200" dirty="0" err="1"/>
              <a:t>Distance</a:t>
            </a:r>
            <a:endParaRPr lang="en-GB" sz="12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EB2B376-9D7B-4C34-9512-9B658F97FDC0}"/>
              </a:ext>
            </a:extLst>
          </p:cNvPr>
          <p:cNvSpPr txBox="1"/>
          <p:nvPr/>
        </p:nvSpPr>
        <p:spPr>
          <a:xfrm>
            <a:off x="8539551" y="8009079"/>
            <a:ext cx="153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Minimum </a:t>
            </a:r>
            <a:r>
              <a:rPr lang="de-DE" sz="1200" dirty="0" err="1"/>
              <a:t>Distance</a:t>
            </a:r>
            <a:endParaRPr lang="en-GB" sz="1200"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BC58DB5-944B-47C8-8DBC-B0F1CABC5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1343" b="51213"/>
          <a:stretch/>
        </p:blipFill>
        <p:spPr>
          <a:xfrm>
            <a:off x="412806" y="5082769"/>
            <a:ext cx="5034428" cy="3231449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7192BA69-C1C0-4425-93C2-11E1D1CA153D}"/>
              </a:ext>
            </a:extLst>
          </p:cNvPr>
          <p:cNvSpPr txBox="1"/>
          <p:nvPr/>
        </p:nvSpPr>
        <p:spPr>
          <a:xfrm>
            <a:off x="5271829" y="6286650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0,4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89282CB-4028-4AFA-B47D-82571CA37964}"/>
              </a:ext>
            </a:extLst>
          </p:cNvPr>
          <p:cNvSpPr txBox="1"/>
          <p:nvPr/>
        </p:nvSpPr>
        <p:spPr>
          <a:xfrm>
            <a:off x="5268008" y="7221499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0,19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6087521-1677-4A3F-A7EE-56FA4CF7CC29}"/>
              </a:ext>
            </a:extLst>
          </p:cNvPr>
          <p:cNvSpPr/>
          <p:nvPr/>
        </p:nvSpPr>
        <p:spPr>
          <a:xfrm>
            <a:off x="616274" y="5302396"/>
            <a:ext cx="117107" cy="292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CD16CC-5DA7-4B83-BA64-A1709BDF9935}"/>
              </a:ext>
            </a:extLst>
          </p:cNvPr>
          <p:cNvSpPr/>
          <p:nvPr/>
        </p:nvSpPr>
        <p:spPr>
          <a:xfrm>
            <a:off x="2930537" y="5351802"/>
            <a:ext cx="217315" cy="3210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3792FEC-B354-446D-8FD3-1D661CCC4270}"/>
              </a:ext>
            </a:extLst>
          </p:cNvPr>
          <p:cNvSpPr txBox="1"/>
          <p:nvPr/>
        </p:nvSpPr>
        <p:spPr>
          <a:xfrm>
            <a:off x="426853" y="550524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950E6F1-664A-45CA-82C0-B4DD3FDBBB0A}"/>
              </a:ext>
            </a:extLst>
          </p:cNvPr>
          <p:cNvSpPr txBox="1"/>
          <p:nvPr/>
        </p:nvSpPr>
        <p:spPr>
          <a:xfrm>
            <a:off x="480374" y="800907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0,1</a:t>
            </a:r>
            <a:endParaRPr lang="en-GB" sz="1000" dirty="0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C2B4403-E436-49F4-9A12-F4BAB0C655E6}"/>
              </a:ext>
            </a:extLst>
          </p:cNvPr>
          <p:cNvCxnSpPr>
            <a:cxnSpLocks/>
          </p:cNvCxnSpPr>
          <p:nvPr/>
        </p:nvCxnSpPr>
        <p:spPr>
          <a:xfrm>
            <a:off x="754840" y="6471316"/>
            <a:ext cx="456236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03FDFCB-B2EC-4A4B-A56E-C6C54B8BB577}"/>
              </a:ext>
            </a:extLst>
          </p:cNvPr>
          <p:cNvCxnSpPr>
            <a:cxnSpLocks/>
          </p:cNvCxnSpPr>
          <p:nvPr/>
        </p:nvCxnSpPr>
        <p:spPr>
          <a:xfrm>
            <a:off x="754840" y="7414935"/>
            <a:ext cx="456236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51681A3D-9421-4928-9BC3-86C4CDACA971}"/>
              </a:ext>
            </a:extLst>
          </p:cNvPr>
          <p:cNvSpPr/>
          <p:nvPr/>
        </p:nvSpPr>
        <p:spPr>
          <a:xfrm rot="8476328">
            <a:off x="5607466" y="4875343"/>
            <a:ext cx="920627" cy="3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0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 animBg="1"/>
      <p:bldP spid="49" grpId="0" animBg="1"/>
      <p:bldP spid="52" grpId="0"/>
      <p:bldP spid="51" grpId="0"/>
      <p:bldP spid="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3: </a:t>
            </a:r>
            <a:r>
              <a:rPr lang="en-GB" sz="2400" dirty="0">
                <a:solidFill>
                  <a:schemeClr val="accent5"/>
                </a:solidFill>
              </a:rPr>
              <a:t>Which algorithm performs best? What happens with noise or outlier?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sz="2400" dirty="0"/>
              <a:t>Monte Carlo run with 10.000 runs: Evaluate metrics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More or less similar with good data (simulated (stationary) and real EEG data with added artifacts (non-stationary))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 err="1"/>
              <a:t>PowerICA</a:t>
            </a:r>
            <a:r>
              <a:rPr lang="en-GB" sz="1800" dirty="0"/>
              <a:t>: quite good with reasonable SNR (~20dB), fast and with low variance 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Low sample sizes are problematic (&lt;5000 samples)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Higher noise than 20dB SNR: smoothly becoming worse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All reach breakdown point with one large outlier</a:t>
            </a:r>
          </a:p>
          <a:p>
            <a:pPr lvl="1"/>
            <a:endParaRPr lang="en-GB" dirty="0"/>
          </a:p>
          <a:p>
            <a:pPr lvl="1"/>
            <a:r>
              <a:rPr lang="en-GB" sz="1800" dirty="0"/>
              <a:t> </a:t>
            </a:r>
            <a:r>
              <a:rPr lang="de-DE" sz="1800" dirty="0">
                <a:solidFill>
                  <a:schemeClr val="accent5"/>
                </a:solidFill>
              </a:rPr>
              <a:t>„All </a:t>
            </a:r>
            <a:r>
              <a:rPr lang="de-DE" sz="1800" dirty="0" err="1">
                <a:solidFill>
                  <a:schemeClr val="accent5"/>
                </a:solidFill>
              </a:rPr>
              <a:t>four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algorithms</a:t>
            </a:r>
            <a:r>
              <a:rPr lang="de-DE" sz="1800" dirty="0">
                <a:solidFill>
                  <a:schemeClr val="accent5"/>
                </a:solidFill>
              </a:rPr>
              <a:t>: </a:t>
            </a:r>
            <a:r>
              <a:rPr lang="de-DE" sz="1800" dirty="0" err="1">
                <a:solidFill>
                  <a:schemeClr val="accent5"/>
                </a:solidFill>
              </a:rPr>
              <a:t>Good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performance</a:t>
            </a:r>
            <a:r>
              <a:rPr lang="de-DE" sz="1800" dirty="0">
                <a:solidFill>
                  <a:schemeClr val="accent5"/>
                </a:solidFill>
              </a:rPr>
              <a:t> on </a:t>
            </a:r>
            <a:r>
              <a:rPr lang="de-DE" sz="1800" dirty="0" err="1">
                <a:solidFill>
                  <a:schemeClr val="accent5"/>
                </a:solidFill>
              </a:rPr>
              <a:t>well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behaving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data</a:t>
            </a:r>
            <a:r>
              <a:rPr lang="de-DE" sz="1800" dirty="0">
                <a:solidFill>
                  <a:schemeClr val="accent5"/>
                </a:solidFill>
              </a:rPr>
              <a:t> but </a:t>
            </a:r>
            <a:r>
              <a:rPr lang="de-DE" sz="1800" dirty="0" err="1">
                <a:solidFill>
                  <a:schemeClr val="accent5"/>
                </a:solidFill>
              </a:rPr>
              <a:t>higher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noise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level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or</a:t>
            </a:r>
            <a:r>
              <a:rPr lang="de-DE" sz="1800" dirty="0">
                <a:solidFill>
                  <a:schemeClr val="accent5"/>
                </a:solidFill>
              </a:rPr>
              <a:t> larger </a:t>
            </a:r>
            <a:r>
              <a:rPr lang="de-DE" sz="1800" dirty="0" err="1">
                <a:solidFill>
                  <a:schemeClr val="accent5"/>
                </a:solidFill>
              </a:rPr>
              <a:t>outlier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cause</a:t>
            </a:r>
            <a:r>
              <a:rPr lang="de-DE" sz="1800" dirty="0">
                <a:solidFill>
                  <a:schemeClr val="accent5"/>
                </a:solidFill>
              </a:rPr>
              <a:t>  </a:t>
            </a:r>
          </a:p>
          <a:p>
            <a:pPr marL="253365" lvl="1" indent="0">
              <a:buNone/>
            </a:pPr>
            <a:r>
              <a:rPr lang="de-DE" sz="1800" dirty="0">
                <a:solidFill>
                  <a:schemeClr val="accent5"/>
                </a:solidFill>
              </a:rPr>
              <a:t>       </a:t>
            </a:r>
            <a:r>
              <a:rPr lang="de-DE" sz="1800" dirty="0" err="1">
                <a:solidFill>
                  <a:schemeClr val="accent5"/>
                </a:solidFill>
              </a:rPr>
              <a:t>failure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>
                <a:solidFill>
                  <a:schemeClr val="accent5"/>
                </a:solidFill>
                <a:sym typeface="Wingdings" panose="05000000000000000000" pitchFamily="2" charset="2"/>
              </a:rPr>
              <a:t> </a:t>
            </a:r>
            <a:r>
              <a:rPr lang="de-DE" sz="1800" dirty="0" err="1">
                <a:solidFill>
                  <a:schemeClr val="accent5"/>
                </a:solidFill>
                <a:sym typeface="Wingdings" panose="05000000000000000000" pitchFamily="2" charset="2"/>
              </a:rPr>
              <a:t>No</a:t>
            </a:r>
            <a:r>
              <a:rPr lang="de-DE" sz="1800" dirty="0">
                <a:solidFill>
                  <a:schemeClr val="accent5"/>
                </a:solidFill>
                <a:sym typeface="Wingdings" panose="05000000000000000000" pitchFamily="2" charset="2"/>
              </a:rPr>
              <a:t> real robust </a:t>
            </a:r>
            <a:r>
              <a:rPr lang="de-DE" sz="1800" dirty="0" err="1">
                <a:solidFill>
                  <a:schemeClr val="accent5"/>
                </a:solidFill>
                <a:sym typeface="Wingdings" panose="05000000000000000000" pitchFamily="2" charset="2"/>
              </a:rPr>
              <a:t>algorithm</a:t>
            </a:r>
            <a:r>
              <a:rPr lang="de-DE" sz="1800" dirty="0">
                <a:solidFill>
                  <a:schemeClr val="accent5"/>
                </a:solidFill>
              </a:rPr>
              <a:t>“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A26DC-F1D8-405C-804B-AA09D0FDDE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In 2010: Blind Source Separation(BSS)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theory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In 2020: First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combine</a:t>
            </a:r>
            <a:r>
              <a:rPr lang="de-DE" sz="1800" dirty="0"/>
              <a:t> non-</a:t>
            </a:r>
            <a:r>
              <a:rPr lang="de-DE" sz="1800" dirty="0" err="1"/>
              <a:t>gaussianity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graph-based</a:t>
            </a:r>
            <a:r>
              <a:rPr lang="de-DE" sz="1800" dirty="0"/>
              <a:t> BSS (Jari Miettinen)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b="1" u="sng" dirty="0" err="1"/>
              <a:t>What</a:t>
            </a:r>
            <a:r>
              <a:rPr lang="de-DE" sz="2400" b="1" u="sng" dirty="0"/>
              <a:t> </a:t>
            </a:r>
            <a:r>
              <a:rPr lang="de-DE" sz="2400" b="1" u="sng" dirty="0" err="1"/>
              <a:t>is</a:t>
            </a:r>
            <a:r>
              <a:rPr lang="de-DE" sz="2400" b="1" u="sng" dirty="0"/>
              <a:t> </a:t>
            </a:r>
            <a:r>
              <a:rPr lang="de-DE" sz="2400" b="1" u="sng" dirty="0" err="1"/>
              <a:t>the</a:t>
            </a:r>
            <a:r>
              <a:rPr lang="de-DE" sz="2400" b="1" u="sng" dirty="0"/>
              <a:t> </a:t>
            </a:r>
            <a:r>
              <a:rPr lang="de-DE" sz="2400" b="1" u="sng" dirty="0" err="1"/>
              <a:t>idea</a:t>
            </a:r>
            <a:r>
              <a:rPr lang="de-DE" sz="2400" b="1" u="sng" dirty="0"/>
              <a:t>?</a:t>
            </a:r>
          </a:p>
          <a:p>
            <a:r>
              <a:rPr lang="de-DE" sz="1800" dirty="0"/>
              <a:t>Design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: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>
                <a:solidFill>
                  <a:schemeClr val="accent5"/>
                </a:solidFill>
              </a:rPr>
              <a:t>Non-</a:t>
            </a:r>
            <a:r>
              <a:rPr lang="de-DE" sz="1800" dirty="0" err="1">
                <a:solidFill>
                  <a:schemeClr val="accent5"/>
                </a:solidFill>
              </a:rPr>
              <a:t>Gaussianity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(classic ICA)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D9668-3C62-4957-9E8F-6B42345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Recent</a:t>
            </a:r>
            <a:r>
              <a:rPr lang="de-DE" sz="3200" dirty="0"/>
              <a:t> </a:t>
            </a:r>
            <a:r>
              <a:rPr lang="de-DE" sz="3200" dirty="0" err="1"/>
              <a:t>Developments</a:t>
            </a:r>
            <a:endParaRPr lang="fr-FR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35D3C-3702-4651-B7B9-A2299AA31B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5044E5-F45A-40CA-885C-55FB7EF7B1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9592" r="28180" b="23265"/>
          <a:stretch/>
        </p:blipFill>
        <p:spPr>
          <a:xfrm>
            <a:off x="5183830" y="5536441"/>
            <a:ext cx="2498481" cy="2111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54596-BC62-490B-963B-5318AEBC25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2537" r="25256" b="2062"/>
          <a:stretch/>
        </p:blipFill>
        <p:spPr>
          <a:xfrm rot="2333554">
            <a:off x="7601776" y="4602784"/>
            <a:ext cx="768633" cy="11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4: </a:t>
            </a:r>
            <a:r>
              <a:rPr lang="en-GB" sz="2400" dirty="0">
                <a:solidFill>
                  <a:schemeClr val="accent5"/>
                </a:solidFill>
              </a:rPr>
              <a:t>How to </a:t>
            </a:r>
            <a:r>
              <a:rPr lang="en-GB" sz="2400" dirty="0" err="1">
                <a:solidFill>
                  <a:schemeClr val="accent5"/>
                </a:solidFill>
              </a:rPr>
              <a:t>robustify</a:t>
            </a:r>
            <a:r>
              <a:rPr lang="en-GB" sz="2400" dirty="0">
                <a:solidFill>
                  <a:schemeClr val="accent5"/>
                </a:solidFill>
              </a:rPr>
              <a:t>? 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sz="1800" dirty="0"/>
              <a:t>Whitening process crucial for algorithms</a:t>
            </a:r>
          </a:p>
          <a:p>
            <a:pPr lvl="1"/>
            <a:r>
              <a:rPr lang="en-GB" sz="1800" dirty="0"/>
              <a:t>Different objective functions for some algorithms</a:t>
            </a:r>
          </a:p>
          <a:p>
            <a:pPr lvl="1"/>
            <a:r>
              <a:rPr lang="en-GB" sz="1800" dirty="0"/>
              <a:t>Initialization quite important (local maxima/minima)</a:t>
            </a:r>
          </a:p>
          <a:p>
            <a:pPr lvl="1"/>
            <a:r>
              <a:rPr lang="en-GB" sz="1800" dirty="0"/>
              <a:t>Within algorithms: quite complicated </a:t>
            </a:r>
            <a:r>
              <a:rPr lang="en-GB" sz="1800" dirty="0">
                <a:sym typeface="Wingdings" panose="05000000000000000000" pitchFamily="2" charset="2"/>
              </a:rPr>
              <a:t> model based</a:t>
            </a:r>
            <a:endParaRPr lang="en-GB" sz="1800" dirty="0"/>
          </a:p>
          <a:p>
            <a:pPr lvl="1"/>
            <a:endParaRPr lang="en-GB" dirty="0"/>
          </a:p>
          <a:p>
            <a:pPr marL="253365" lvl="1" indent="0">
              <a:buNone/>
            </a:pPr>
            <a:r>
              <a:rPr lang="en-GB" sz="2400" dirty="0">
                <a:solidFill>
                  <a:schemeClr val="accent5"/>
                </a:solidFill>
              </a:rPr>
              <a:t>What we tried: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Plug-in robustness of covariance estimation in whitening process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Trying out different robust objective functions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Initialize </a:t>
            </a:r>
            <a:r>
              <a:rPr lang="en-GB" sz="1800" dirty="0" err="1"/>
              <a:t>PowerICA</a:t>
            </a:r>
            <a:r>
              <a:rPr lang="en-GB" sz="1800" dirty="0"/>
              <a:t> with Radical as a global optimizer</a:t>
            </a:r>
          </a:p>
          <a:p>
            <a:pPr marL="253365" lvl="1" indent="0">
              <a:buNone/>
            </a:pPr>
            <a:endParaRPr lang="en-GB" dirty="0"/>
          </a:p>
          <a:p>
            <a:pPr marL="253365" lvl="1" indent="0">
              <a:buNone/>
            </a:pPr>
            <a:r>
              <a:rPr lang="en-GB" dirty="0"/>
              <a:t>     </a:t>
            </a:r>
            <a:r>
              <a:rPr lang="de-DE" sz="2000" dirty="0">
                <a:solidFill>
                  <a:schemeClr val="accent5"/>
                </a:solidFill>
              </a:rPr>
              <a:t>„</a:t>
            </a:r>
            <a:r>
              <a:rPr lang="en-GB" sz="2000" dirty="0">
                <a:solidFill>
                  <a:schemeClr val="accent5"/>
                </a:solidFill>
              </a:rPr>
              <a:t>No real improvement: sometimes with noise a bit better, but still low    </a:t>
            </a:r>
          </a:p>
          <a:p>
            <a:pPr marL="253365" lvl="1" indent="0">
              <a:buNone/>
            </a:pPr>
            <a:r>
              <a:rPr lang="en-GB" sz="2000" dirty="0">
                <a:solidFill>
                  <a:schemeClr val="accent5"/>
                </a:solidFill>
              </a:rPr>
              <a:t>        breakdown point”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1CDB3AE-E4A4-4148-A832-23F790E1D1DB}"/>
              </a:ext>
            </a:extLst>
          </p:cNvPr>
          <p:cNvSpPr/>
          <p:nvPr/>
        </p:nvSpPr>
        <p:spPr>
          <a:xfrm>
            <a:off x="661958" y="5964823"/>
            <a:ext cx="443176" cy="30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7DFA7-038B-496A-8A27-34FEA606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57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5: </a:t>
            </a:r>
            <a:r>
              <a:rPr lang="en-GB" sz="2400" dirty="0">
                <a:solidFill>
                  <a:schemeClr val="accent5"/>
                </a:solidFill>
              </a:rPr>
              <a:t>What is Graph Signal processing / Graph BSS?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999" y="2242800"/>
            <a:ext cx="10647181" cy="6587280"/>
          </a:xfrm>
        </p:spPr>
        <p:txBody>
          <a:bodyPr/>
          <a:lstStyle/>
          <a:p>
            <a:pPr lvl="1"/>
            <a:r>
              <a:rPr lang="en-GB" sz="1800" dirty="0"/>
              <a:t>Graph signal processing: Use proximity/similarity between components of the underlying signal</a:t>
            </a:r>
          </a:p>
          <a:p>
            <a:pPr lvl="1"/>
            <a:endParaRPr lang="en-GB" sz="1800" dirty="0"/>
          </a:p>
          <a:p>
            <a:pPr lvl="1"/>
            <a:r>
              <a:rPr lang="de-DE" sz="1800" dirty="0">
                <a:solidFill>
                  <a:schemeClr val="accent5"/>
                </a:solidFill>
              </a:rPr>
              <a:t>„</a:t>
            </a:r>
            <a:r>
              <a:rPr lang="en-GB" sz="1800" dirty="0">
                <a:solidFill>
                  <a:schemeClr val="accent5"/>
                </a:solidFill>
              </a:rPr>
              <a:t>Graph BSS tries to combine the ICA approach to maximize the measure of independence and the graph signal approach to decorrelate the nodes of the graph”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66E6D-0C6C-4FD8-B37F-815C69BEF4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A155577A-D14C-42D5-80DF-578694E192E3}"/>
              </a:ext>
            </a:extLst>
          </p:cNvPr>
          <p:cNvCxnSpPr>
            <a:cxnSpLocks/>
          </p:cNvCxnSpPr>
          <p:nvPr/>
        </p:nvCxnSpPr>
        <p:spPr>
          <a:xfrm flipV="1">
            <a:off x="7953265" y="4058070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4">
            <a:extLst>
              <a:ext uri="{FF2B5EF4-FFF2-40B4-BE49-F238E27FC236}">
                <a16:creationId xmlns:a16="http://schemas.microsoft.com/office/drawing/2014/main" id="{1026859D-A65C-48AB-ACAD-E5047C521511}"/>
              </a:ext>
            </a:extLst>
          </p:cNvPr>
          <p:cNvCxnSpPr>
            <a:cxnSpLocks/>
          </p:cNvCxnSpPr>
          <p:nvPr/>
        </p:nvCxnSpPr>
        <p:spPr>
          <a:xfrm>
            <a:off x="7953265" y="6768270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8">
            <a:extLst>
              <a:ext uri="{FF2B5EF4-FFF2-40B4-BE49-F238E27FC236}">
                <a16:creationId xmlns:a16="http://schemas.microsoft.com/office/drawing/2014/main" id="{F55DA06A-A43E-4A42-B8EA-3C9E00C04539}"/>
              </a:ext>
            </a:extLst>
          </p:cNvPr>
          <p:cNvCxnSpPr>
            <a:cxnSpLocks/>
          </p:cNvCxnSpPr>
          <p:nvPr/>
        </p:nvCxnSpPr>
        <p:spPr>
          <a:xfrm flipV="1">
            <a:off x="8248540" y="5700007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9">
            <a:extLst>
              <a:ext uri="{FF2B5EF4-FFF2-40B4-BE49-F238E27FC236}">
                <a16:creationId xmlns:a16="http://schemas.microsoft.com/office/drawing/2014/main" id="{4DA17520-61A1-4921-B430-3238EE0AADEF}"/>
              </a:ext>
            </a:extLst>
          </p:cNvPr>
          <p:cNvCxnSpPr>
            <a:cxnSpLocks/>
          </p:cNvCxnSpPr>
          <p:nvPr/>
        </p:nvCxnSpPr>
        <p:spPr>
          <a:xfrm flipV="1">
            <a:off x="8515240" y="5413170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0">
            <a:extLst>
              <a:ext uri="{FF2B5EF4-FFF2-40B4-BE49-F238E27FC236}">
                <a16:creationId xmlns:a16="http://schemas.microsoft.com/office/drawing/2014/main" id="{B552E910-955B-4E8D-B806-62D10E651876}"/>
              </a:ext>
            </a:extLst>
          </p:cNvPr>
          <p:cNvCxnSpPr>
            <a:cxnSpLocks/>
          </p:cNvCxnSpPr>
          <p:nvPr/>
        </p:nvCxnSpPr>
        <p:spPr>
          <a:xfrm flipV="1">
            <a:off x="8791465" y="5025195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1">
            <a:extLst>
              <a:ext uri="{FF2B5EF4-FFF2-40B4-BE49-F238E27FC236}">
                <a16:creationId xmlns:a16="http://schemas.microsoft.com/office/drawing/2014/main" id="{1957E216-523C-4536-8389-A3FF9D29776C}"/>
              </a:ext>
            </a:extLst>
          </p:cNvPr>
          <p:cNvCxnSpPr>
            <a:cxnSpLocks/>
          </p:cNvCxnSpPr>
          <p:nvPr/>
        </p:nvCxnSpPr>
        <p:spPr>
          <a:xfrm flipV="1">
            <a:off x="9039115" y="4596570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2">
            <a:extLst>
              <a:ext uri="{FF2B5EF4-FFF2-40B4-BE49-F238E27FC236}">
                <a16:creationId xmlns:a16="http://schemas.microsoft.com/office/drawing/2014/main" id="{0D64C211-45B7-417F-8166-3EA6040F800F}"/>
              </a:ext>
            </a:extLst>
          </p:cNvPr>
          <p:cNvCxnSpPr>
            <a:cxnSpLocks/>
          </p:cNvCxnSpPr>
          <p:nvPr/>
        </p:nvCxnSpPr>
        <p:spPr>
          <a:xfrm flipV="1">
            <a:off x="9296290" y="4272720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3">
            <a:extLst>
              <a:ext uri="{FF2B5EF4-FFF2-40B4-BE49-F238E27FC236}">
                <a16:creationId xmlns:a16="http://schemas.microsoft.com/office/drawing/2014/main" id="{94212D76-8611-4048-B674-9B4F079A805D}"/>
              </a:ext>
            </a:extLst>
          </p:cNvPr>
          <p:cNvCxnSpPr>
            <a:cxnSpLocks/>
          </p:cNvCxnSpPr>
          <p:nvPr/>
        </p:nvCxnSpPr>
        <p:spPr>
          <a:xfrm flipV="1">
            <a:off x="9553465" y="4272720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4">
            <a:extLst>
              <a:ext uri="{FF2B5EF4-FFF2-40B4-BE49-F238E27FC236}">
                <a16:creationId xmlns:a16="http://schemas.microsoft.com/office/drawing/2014/main" id="{DAC53495-58DA-4F8E-9773-F9253692FB6B}"/>
              </a:ext>
            </a:extLst>
          </p:cNvPr>
          <p:cNvCxnSpPr>
            <a:cxnSpLocks/>
          </p:cNvCxnSpPr>
          <p:nvPr/>
        </p:nvCxnSpPr>
        <p:spPr>
          <a:xfrm flipV="1">
            <a:off x="9829690" y="4596570"/>
            <a:ext cx="0" cy="217170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5">
            <a:extLst>
              <a:ext uri="{FF2B5EF4-FFF2-40B4-BE49-F238E27FC236}">
                <a16:creationId xmlns:a16="http://schemas.microsoft.com/office/drawing/2014/main" id="{EDF67BDA-DAD5-4009-8D06-B9275FCE53C6}"/>
              </a:ext>
            </a:extLst>
          </p:cNvPr>
          <p:cNvCxnSpPr>
            <a:cxnSpLocks/>
          </p:cNvCxnSpPr>
          <p:nvPr/>
        </p:nvCxnSpPr>
        <p:spPr>
          <a:xfrm flipV="1">
            <a:off x="10115440" y="5025195"/>
            <a:ext cx="0" cy="1743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6">
            <a:extLst>
              <a:ext uri="{FF2B5EF4-FFF2-40B4-BE49-F238E27FC236}">
                <a16:creationId xmlns:a16="http://schemas.microsoft.com/office/drawing/2014/main" id="{A8CA1A37-EAC8-4346-979F-8DCF3E678F63}"/>
              </a:ext>
            </a:extLst>
          </p:cNvPr>
          <p:cNvCxnSpPr>
            <a:cxnSpLocks/>
          </p:cNvCxnSpPr>
          <p:nvPr/>
        </p:nvCxnSpPr>
        <p:spPr>
          <a:xfrm flipV="1">
            <a:off x="10401190" y="5406195"/>
            <a:ext cx="0" cy="1362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7">
            <a:extLst>
              <a:ext uri="{FF2B5EF4-FFF2-40B4-BE49-F238E27FC236}">
                <a16:creationId xmlns:a16="http://schemas.microsoft.com/office/drawing/2014/main" id="{D027C383-AE60-4AB9-AA91-69364883C4EE}"/>
              </a:ext>
            </a:extLst>
          </p:cNvPr>
          <p:cNvCxnSpPr>
            <a:cxnSpLocks/>
          </p:cNvCxnSpPr>
          <p:nvPr/>
        </p:nvCxnSpPr>
        <p:spPr>
          <a:xfrm flipV="1">
            <a:off x="10696465" y="5700007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8">
            <a:extLst>
              <a:ext uri="{FF2B5EF4-FFF2-40B4-BE49-F238E27FC236}">
                <a16:creationId xmlns:a16="http://schemas.microsoft.com/office/drawing/2014/main" id="{D11393D6-986D-4EEC-99FC-E0C4D26C5116}"/>
              </a:ext>
            </a:extLst>
          </p:cNvPr>
          <p:cNvCxnSpPr/>
          <p:nvPr/>
        </p:nvCxnSpPr>
        <p:spPr>
          <a:xfrm flipV="1">
            <a:off x="10972690" y="5880008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9">
            <a:extLst>
              <a:ext uri="{FF2B5EF4-FFF2-40B4-BE49-F238E27FC236}">
                <a16:creationId xmlns:a16="http://schemas.microsoft.com/office/drawing/2014/main" id="{2636CBD8-4066-45D0-8E19-E4658CF36E3C}"/>
              </a:ext>
            </a:extLst>
          </p:cNvPr>
          <p:cNvCxnSpPr>
            <a:cxnSpLocks/>
          </p:cNvCxnSpPr>
          <p:nvPr/>
        </p:nvCxnSpPr>
        <p:spPr>
          <a:xfrm flipV="1">
            <a:off x="11224444" y="5702709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5">
            <a:extLst>
              <a:ext uri="{FF2B5EF4-FFF2-40B4-BE49-F238E27FC236}">
                <a16:creationId xmlns:a16="http://schemas.microsoft.com/office/drawing/2014/main" id="{9CEC5FC8-6783-4614-B272-E98E007C17DB}"/>
              </a:ext>
            </a:extLst>
          </p:cNvPr>
          <p:cNvCxnSpPr>
            <a:cxnSpLocks/>
          </p:cNvCxnSpPr>
          <p:nvPr/>
        </p:nvCxnSpPr>
        <p:spPr>
          <a:xfrm flipV="1">
            <a:off x="11506090" y="5406195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8">
            <a:extLst>
              <a:ext uri="{FF2B5EF4-FFF2-40B4-BE49-F238E27FC236}">
                <a16:creationId xmlns:a16="http://schemas.microsoft.com/office/drawing/2014/main" id="{23EAC218-820D-4028-835E-A38E8185089E}"/>
              </a:ext>
            </a:extLst>
          </p:cNvPr>
          <p:cNvCxnSpPr/>
          <p:nvPr/>
        </p:nvCxnSpPr>
        <p:spPr>
          <a:xfrm flipV="1">
            <a:off x="7953265" y="588000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86">
            <a:extLst>
              <a:ext uri="{FF2B5EF4-FFF2-40B4-BE49-F238E27FC236}">
                <a16:creationId xmlns:a16="http://schemas.microsoft.com/office/drawing/2014/main" id="{C52CA62D-E2F0-4ED7-B714-A89EEEB6D359}"/>
              </a:ext>
            </a:extLst>
          </p:cNvPr>
          <p:cNvGrpSpPr/>
          <p:nvPr/>
        </p:nvGrpSpPr>
        <p:grpSpPr>
          <a:xfrm>
            <a:off x="778210" y="6831313"/>
            <a:ext cx="6469883" cy="523637"/>
            <a:chOff x="671392" y="4596843"/>
            <a:chExt cx="6469883" cy="523637"/>
          </a:xfrm>
        </p:grpSpPr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383ADD0E-EFFD-43EF-9DE5-89FFC5FDCBE5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2766FC5D-8AC9-4247-8F55-219F038A5251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BB9C800E-127A-4603-B7E4-98CC8E055893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CFA554A6-750F-491B-9954-219B7156CE60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42" name="Straight Arrow Connector 18">
              <a:extLst>
                <a:ext uri="{FF2B5EF4-FFF2-40B4-BE49-F238E27FC236}">
                  <a16:creationId xmlns:a16="http://schemas.microsoft.com/office/drawing/2014/main" id="{CAB86CDF-D9C2-42E6-B945-A4597A0F57BC}"/>
                </a:ext>
              </a:extLst>
            </p:cNvPr>
            <p:cNvCxnSpPr>
              <a:stCxn id="40" idx="6"/>
              <a:endCxn id="38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9">
              <a:extLst>
                <a:ext uri="{FF2B5EF4-FFF2-40B4-BE49-F238E27FC236}">
                  <a16:creationId xmlns:a16="http://schemas.microsoft.com/office/drawing/2014/main" id="{9FD08F14-6146-4E36-AB7B-E4D368DB1393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22">
              <a:extLst>
                <a:ext uri="{FF2B5EF4-FFF2-40B4-BE49-F238E27FC236}">
                  <a16:creationId xmlns:a16="http://schemas.microsoft.com/office/drawing/2014/main" id="{56D3CEEF-D238-44EA-B903-F4C271F56F43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23">
              <a:extLst>
                <a:ext uri="{FF2B5EF4-FFF2-40B4-BE49-F238E27FC236}">
                  <a16:creationId xmlns:a16="http://schemas.microsoft.com/office/drawing/2014/main" id="{52A1E71D-A26F-4F00-8F74-C5C83C8DE0B0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C456CDCC-42A0-46B7-86C9-12375CA5E9C7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023B4B97-8FD6-422A-8E12-CFBA11F2DCAF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48" name="Connector: Curved 29">
              <a:extLst>
                <a:ext uri="{FF2B5EF4-FFF2-40B4-BE49-F238E27FC236}">
                  <a16:creationId xmlns:a16="http://schemas.microsoft.com/office/drawing/2014/main" id="{1B81EB62-7623-42FD-BF31-3EA6F93651AF}"/>
                </a:ext>
              </a:extLst>
            </p:cNvPr>
            <p:cNvCxnSpPr>
              <a:stCxn id="39" idx="4"/>
              <a:endCxn id="40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57150">
              <a:solidFill>
                <a:srgbClr val="F082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96">
            <a:extLst>
              <a:ext uri="{FF2B5EF4-FFF2-40B4-BE49-F238E27FC236}">
                <a16:creationId xmlns:a16="http://schemas.microsoft.com/office/drawing/2014/main" id="{50044BA5-70F6-4777-B48F-B0F051EA9392}"/>
              </a:ext>
            </a:extLst>
          </p:cNvPr>
          <p:cNvCxnSpPr>
            <a:cxnSpLocks/>
          </p:cNvCxnSpPr>
          <p:nvPr/>
        </p:nvCxnSpPr>
        <p:spPr>
          <a:xfrm>
            <a:off x="7966894" y="6768275"/>
            <a:ext cx="281646" cy="0"/>
          </a:xfrm>
          <a:prstGeom prst="straightConnector1">
            <a:avLst/>
          </a:prstGeom>
          <a:ln w="28575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8">
            <a:extLst>
              <a:ext uri="{FF2B5EF4-FFF2-40B4-BE49-F238E27FC236}">
                <a16:creationId xmlns:a16="http://schemas.microsoft.com/office/drawing/2014/main" id="{A108F34B-AE30-486B-B651-35D80B2D9F05}"/>
              </a:ext>
            </a:extLst>
          </p:cNvPr>
          <p:cNvCxnSpPr>
            <a:cxnSpLocks/>
          </p:cNvCxnSpPr>
          <p:nvPr/>
        </p:nvCxnSpPr>
        <p:spPr>
          <a:xfrm>
            <a:off x="8248540" y="6768275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99">
            <a:extLst>
              <a:ext uri="{FF2B5EF4-FFF2-40B4-BE49-F238E27FC236}">
                <a16:creationId xmlns:a16="http://schemas.microsoft.com/office/drawing/2014/main" id="{F5834FE7-F4A7-4029-82C7-F704301C0219}"/>
              </a:ext>
            </a:extLst>
          </p:cNvPr>
          <p:cNvCxnSpPr>
            <a:cxnSpLocks/>
          </p:cNvCxnSpPr>
          <p:nvPr/>
        </p:nvCxnSpPr>
        <p:spPr>
          <a:xfrm>
            <a:off x="8509819" y="6768275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00">
            <a:extLst>
              <a:ext uri="{FF2B5EF4-FFF2-40B4-BE49-F238E27FC236}">
                <a16:creationId xmlns:a16="http://schemas.microsoft.com/office/drawing/2014/main" id="{5C66866B-2444-4295-BAB3-9DF30F79391F}"/>
              </a:ext>
            </a:extLst>
          </p:cNvPr>
          <p:cNvCxnSpPr>
            <a:cxnSpLocks/>
          </p:cNvCxnSpPr>
          <p:nvPr/>
        </p:nvCxnSpPr>
        <p:spPr>
          <a:xfrm>
            <a:off x="8757469" y="676962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1">
            <a:extLst>
              <a:ext uri="{FF2B5EF4-FFF2-40B4-BE49-F238E27FC236}">
                <a16:creationId xmlns:a16="http://schemas.microsoft.com/office/drawing/2014/main" id="{C938B189-E470-43EB-B47B-C4484BD80363}"/>
              </a:ext>
            </a:extLst>
          </p:cNvPr>
          <p:cNvCxnSpPr>
            <a:cxnSpLocks/>
          </p:cNvCxnSpPr>
          <p:nvPr/>
        </p:nvCxnSpPr>
        <p:spPr>
          <a:xfrm>
            <a:off x="9014644" y="676701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2">
            <a:extLst>
              <a:ext uri="{FF2B5EF4-FFF2-40B4-BE49-F238E27FC236}">
                <a16:creationId xmlns:a16="http://schemas.microsoft.com/office/drawing/2014/main" id="{BE5C487F-181C-42EE-AB8D-D22D42D1F51E}"/>
              </a:ext>
            </a:extLst>
          </p:cNvPr>
          <p:cNvCxnSpPr>
            <a:cxnSpLocks/>
          </p:cNvCxnSpPr>
          <p:nvPr/>
        </p:nvCxnSpPr>
        <p:spPr>
          <a:xfrm>
            <a:off x="9271819" y="676701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03">
            <a:extLst>
              <a:ext uri="{FF2B5EF4-FFF2-40B4-BE49-F238E27FC236}">
                <a16:creationId xmlns:a16="http://schemas.microsoft.com/office/drawing/2014/main" id="{515D32E4-2C75-4ED3-92CF-64CD89842A5F}"/>
              </a:ext>
            </a:extLst>
          </p:cNvPr>
          <p:cNvCxnSpPr>
            <a:cxnSpLocks/>
          </p:cNvCxnSpPr>
          <p:nvPr/>
        </p:nvCxnSpPr>
        <p:spPr>
          <a:xfrm>
            <a:off x="9548044" y="676962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4">
            <a:extLst>
              <a:ext uri="{FF2B5EF4-FFF2-40B4-BE49-F238E27FC236}">
                <a16:creationId xmlns:a16="http://schemas.microsoft.com/office/drawing/2014/main" id="{794E1D87-4EFE-43E8-907A-E315D0275DA1}"/>
              </a:ext>
            </a:extLst>
          </p:cNvPr>
          <p:cNvCxnSpPr>
            <a:cxnSpLocks/>
          </p:cNvCxnSpPr>
          <p:nvPr/>
        </p:nvCxnSpPr>
        <p:spPr>
          <a:xfrm>
            <a:off x="9850792" y="676962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05">
            <a:extLst>
              <a:ext uri="{FF2B5EF4-FFF2-40B4-BE49-F238E27FC236}">
                <a16:creationId xmlns:a16="http://schemas.microsoft.com/office/drawing/2014/main" id="{76217269-A3A5-4B0C-9597-4A9BB139B7DE}"/>
              </a:ext>
            </a:extLst>
          </p:cNvPr>
          <p:cNvCxnSpPr>
            <a:cxnSpLocks/>
          </p:cNvCxnSpPr>
          <p:nvPr/>
        </p:nvCxnSpPr>
        <p:spPr>
          <a:xfrm>
            <a:off x="10115440" y="676962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06">
            <a:extLst>
              <a:ext uri="{FF2B5EF4-FFF2-40B4-BE49-F238E27FC236}">
                <a16:creationId xmlns:a16="http://schemas.microsoft.com/office/drawing/2014/main" id="{24FC5A60-BFBD-4CC4-8DA7-643AEBE06B8D}"/>
              </a:ext>
            </a:extLst>
          </p:cNvPr>
          <p:cNvCxnSpPr>
            <a:cxnSpLocks/>
          </p:cNvCxnSpPr>
          <p:nvPr/>
        </p:nvCxnSpPr>
        <p:spPr>
          <a:xfrm>
            <a:off x="10397086" y="6770973"/>
            <a:ext cx="281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09">
            <a:extLst>
              <a:ext uri="{FF2B5EF4-FFF2-40B4-BE49-F238E27FC236}">
                <a16:creationId xmlns:a16="http://schemas.microsoft.com/office/drawing/2014/main" id="{7D3790A0-B4C7-4CA7-9D1A-13B08B6D00E1}"/>
              </a:ext>
            </a:extLst>
          </p:cNvPr>
          <p:cNvCxnSpPr>
            <a:cxnSpLocks/>
          </p:cNvCxnSpPr>
          <p:nvPr/>
        </p:nvCxnSpPr>
        <p:spPr>
          <a:xfrm>
            <a:off x="11224444" y="6770973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10">
            <a:extLst>
              <a:ext uri="{FF2B5EF4-FFF2-40B4-BE49-F238E27FC236}">
                <a16:creationId xmlns:a16="http://schemas.microsoft.com/office/drawing/2014/main" id="{BB4C42CA-4BE1-46BA-B0BB-7F866C824994}"/>
              </a:ext>
            </a:extLst>
          </p:cNvPr>
          <p:cNvCxnSpPr>
            <a:cxnSpLocks/>
          </p:cNvCxnSpPr>
          <p:nvPr/>
        </p:nvCxnSpPr>
        <p:spPr>
          <a:xfrm>
            <a:off x="11506090" y="6768275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9">
            <a:extLst>
              <a:ext uri="{FF2B5EF4-FFF2-40B4-BE49-F238E27FC236}">
                <a16:creationId xmlns:a16="http://schemas.microsoft.com/office/drawing/2014/main" id="{66C52A04-053A-42A3-8B3C-1BBD3228B9B1}"/>
              </a:ext>
            </a:extLst>
          </p:cNvPr>
          <p:cNvCxnSpPr/>
          <p:nvPr/>
        </p:nvCxnSpPr>
        <p:spPr>
          <a:xfrm flipV="1">
            <a:off x="7074443" y="6108140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71">
            <a:extLst>
              <a:ext uri="{FF2B5EF4-FFF2-40B4-BE49-F238E27FC236}">
                <a16:creationId xmlns:a16="http://schemas.microsoft.com/office/drawing/2014/main" id="{FD175240-27F3-40EB-A3E2-98F74E247FBE}"/>
              </a:ext>
            </a:extLst>
          </p:cNvPr>
          <p:cNvCxnSpPr>
            <a:cxnSpLocks/>
          </p:cNvCxnSpPr>
          <p:nvPr/>
        </p:nvCxnSpPr>
        <p:spPr>
          <a:xfrm flipV="1">
            <a:off x="958558" y="5928136"/>
            <a:ext cx="0" cy="106826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77">
            <a:extLst>
              <a:ext uri="{FF2B5EF4-FFF2-40B4-BE49-F238E27FC236}">
                <a16:creationId xmlns:a16="http://schemas.microsoft.com/office/drawing/2014/main" id="{734AC798-2474-4FC6-8DB3-E0DB7B268DD2}"/>
              </a:ext>
            </a:extLst>
          </p:cNvPr>
          <p:cNvCxnSpPr>
            <a:cxnSpLocks/>
          </p:cNvCxnSpPr>
          <p:nvPr/>
        </p:nvCxnSpPr>
        <p:spPr>
          <a:xfrm flipV="1">
            <a:off x="2137439" y="5619507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78">
            <a:extLst>
              <a:ext uri="{FF2B5EF4-FFF2-40B4-BE49-F238E27FC236}">
                <a16:creationId xmlns:a16="http://schemas.microsoft.com/office/drawing/2014/main" id="{5AC63323-5C8F-4319-9DAA-49B3B5E06C12}"/>
              </a:ext>
            </a:extLst>
          </p:cNvPr>
          <p:cNvCxnSpPr>
            <a:cxnSpLocks/>
          </p:cNvCxnSpPr>
          <p:nvPr/>
        </p:nvCxnSpPr>
        <p:spPr>
          <a:xfrm flipV="1">
            <a:off x="3324000" y="5231534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8">
            <a:extLst>
              <a:ext uri="{FF2B5EF4-FFF2-40B4-BE49-F238E27FC236}">
                <a16:creationId xmlns:a16="http://schemas.microsoft.com/office/drawing/2014/main" id="{49E1C293-85F3-4F7A-B452-11E9C0EBB3A8}"/>
              </a:ext>
            </a:extLst>
          </p:cNvPr>
          <p:cNvCxnSpPr>
            <a:cxnSpLocks/>
          </p:cNvCxnSpPr>
          <p:nvPr/>
        </p:nvCxnSpPr>
        <p:spPr>
          <a:xfrm>
            <a:off x="10967269" y="6770973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07">
            <a:extLst>
              <a:ext uri="{FF2B5EF4-FFF2-40B4-BE49-F238E27FC236}">
                <a16:creationId xmlns:a16="http://schemas.microsoft.com/office/drawing/2014/main" id="{4F298A2B-D708-4B68-AA2E-445376BAB679}"/>
              </a:ext>
            </a:extLst>
          </p:cNvPr>
          <p:cNvCxnSpPr>
            <a:cxnSpLocks/>
          </p:cNvCxnSpPr>
          <p:nvPr/>
        </p:nvCxnSpPr>
        <p:spPr>
          <a:xfrm>
            <a:off x="10678732" y="6768275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89">
            <a:extLst>
              <a:ext uri="{FF2B5EF4-FFF2-40B4-BE49-F238E27FC236}">
                <a16:creationId xmlns:a16="http://schemas.microsoft.com/office/drawing/2014/main" id="{FE699B6E-FC96-43D6-A086-C8374741718D}"/>
              </a:ext>
            </a:extLst>
          </p:cNvPr>
          <p:cNvCxnSpPr>
            <a:cxnSpLocks/>
          </p:cNvCxnSpPr>
          <p:nvPr/>
        </p:nvCxnSpPr>
        <p:spPr>
          <a:xfrm flipV="1">
            <a:off x="4575422" y="4851697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6">
            <a:extLst>
              <a:ext uri="{FF2B5EF4-FFF2-40B4-BE49-F238E27FC236}">
                <a16:creationId xmlns:a16="http://schemas.microsoft.com/office/drawing/2014/main" id="{B44A2782-266C-4EC8-BB30-385C5A1F10C9}"/>
              </a:ext>
            </a:extLst>
          </p:cNvPr>
          <p:cNvCxnSpPr>
            <a:cxnSpLocks/>
          </p:cNvCxnSpPr>
          <p:nvPr/>
        </p:nvCxnSpPr>
        <p:spPr>
          <a:xfrm>
            <a:off x="7685248" y="6768275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84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6: </a:t>
            </a:r>
            <a:r>
              <a:rPr lang="en-GB" sz="2400" dirty="0">
                <a:solidFill>
                  <a:schemeClr val="accent5"/>
                </a:solidFill>
              </a:rPr>
              <a:t>Outcomes of Graph BSS?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sz="2400" dirty="0"/>
              <a:t>Monte Carlo with 1000 runs: 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Better Blind Source Separation with good signals (low sample size)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Real EEG data with artifacts separable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Similar with noisy data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Breakdown point with one outlier as well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Problem with graph structure</a:t>
            </a:r>
          </a:p>
          <a:p>
            <a:pPr marL="1021080" lvl="2" indent="-514350">
              <a:buFont typeface="+mj-lt"/>
              <a:buAutoNum type="arabicPeriod"/>
            </a:pPr>
            <a:endParaRPr lang="en-GB" dirty="0"/>
          </a:p>
          <a:p>
            <a:pPr marL="661035"/>
            <a:r>
              <a:rPr lang="de-DE" sz="2000" dirty="0">
                <a:solidFill>
                  <a:schemeClr val="accent5"/>
                </a:solidFill>
              </a:rPr>
              <a:t>„</a:t>
            </a:r>
            <a:r>
              <a:rPr lang="en-GB" sz="2000" dirty="0">
                <a:solidFill>
                  <a:schemeClr val="accent5"/>
                </a:solidFill>
              </a:rPr>
              <a:t>Graph BSS is good for low sample sizes and if the graph structure is available. Otherwise similar outcomes as standard BSS”</a:t>
            </a:r>
          </a:p>
          <a:p>
            <a:pPr marL="661035"/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5CE80-C16C-4085-BE72-8D7BC2EB59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4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Overview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Graph Blind Source Separation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Summary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major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outcomes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accent5"/>
                </a:solidFill>
              </a:rPr>
              <a:t>Problems and </a:t>
            </a:r>
            <a:r>
              <a:rPr lang="de-DE" sz="2400" dirty="0" err="1">
                <a:solidFill>
                  <a:schemeClr val="accent5"/>
                </a:solidFill>
              </a:rPr>
              <a:t>future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research</a:t>
            </a:r>
            <a:endParaRPr lang="de-DE" sz="2400" dirty="0">
              <a:solidFill>
                <a:schemeClr val="accent5"/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55572-106D-4AB4-9D2F-74CC9FABE9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3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Problems and </a:t>
            </a:r>
            <a:r>
              <a:rPr lang="de-DE" sz="3200" dirty="0" err="1"/>
              <a:t>future</a:t>
            </a:r>
            <a:r>
              <a:rPr lang="de-DE" sz="3200" dirty="0"/>
              <a:t> </a:t>
            </a:r>
            <a:r>
              <a:rPr lang="de-DE" sz="3200" dirty="0" err="1"/>
              <a:t>research</a:t>
            </a:r>
            <a:endParaRPr lang="en-GB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5"/>
                </a:solidFill>
              </a:rPr>
              <a:t>Problems: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Low Breakdown </a:t>
            </a:r>
            <a:r>
              <a:rPr lang="de-DE" sz="1800" dirty="0" err="1"/>
              <a:t>point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High </a:t>
            </a:r>
            <a:r>
              <a:rPr lang="de-DE" sz="1800" dirty="0" err="1"/>
              <a:t>noise</a:t>
            </a:r>
            <a:r>
              <a:rPr lang="de-DE" sz="1800" dirty="0"/>
              <a:t> </a:t>
            </a:r>
            <a:r>
              <a:rPr lang="de-DE" sz="1800" dirty="0" err="1"/>
              <a:t>dependency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Sample </a:t>
            </a:r>
            <a:r>
              <a:rPr lang="de-DE" sz="1800" dirty="0" err="1"/>
              <a:t>size</a:t>
            </a:r>
            <a:r>
              <a:rPr lang="de-DE" sz="1800" dirty="0"/>
              <a:t> </a:t>
            </a:r>
            <a:r>
              <a:rPr lang="de-DE" sz="1800" dirty="0" err="1"/>
              <a:t>important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standard</a:t>
            </a:r>
            <a:r>
              <a:rPr lang="de-DE" sz="1800" dirty="0"/>
              <a:t> ICA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estimation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find </a:t>
            </a:r>
            <a:r>
              <a:rPr lang="de-DE" sz="1800" dirty="0" err="1"/>
              <a:t>correlation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 err="1"/>
              <a:t>Covariance</a:t>
            </a:r>
            <a:r>
              <a:rPr lang="de-DE" sz="1800" dirty="0"/>
              <a:t> </a:t>
            </a:r>
            <a:r>
              <a:rPr lang="de-DE" sz="1800" dirty="0" err="1"/>
              <a:t>estimation</a:t>
            </a:r>
            <a:r>
              <a:rPr lang="de-DE" sz="1800" dirty="0"/>
              <a:t> in </a:t>
            </a:r>
            <a:r>
              <a:rPr lang="de-DE" sz="1800" dirty="0" err="1"/>
              <a:t>higher</a:t>
            </a:r>
            <a:r>
              <a:rPr lang="de-DE" sz="1800" dirty="0"/>
              <a:t> </a:t>
            </a:r>
            <a:r>
              <a:rPr lang="de-DE" sz="1800" dirty="0" err="1"/>
              <a:t>dimensions</a:t>
            </a:r>
            <a:r>
              <a:rPr lang="de-DE" sz="1800" dirty="0"/>
              <a:t> </a:t>
            </a:r>
            <a:r>
              <a:rPr lang="de-DE" sz="1800" dirty="0" err="1"/>
              <a:t>problematic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Time </a:t>
            </a:r>
            <a:r>
              <a:rPr lang="de-DE" sz="1800" dirty="0" err="1"/>
              <a:t>consumption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real time EEG </a:t>
            </a:r>
            <a:r>
              <a:rPr lang="de-DE" sz="1800" dirty="0" err="1"/>
              <a:t>analysis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sz="2400" dirty="0">
                <a:solidFill>
                  <a:schemeClr val="accent5"/>
                </a:solidFill>
              </a:rPr>
              <a:t>Future </a:t>
            </a:r>
            <a:r>
              <a:rPr lang="de-DE" sz="2400" dirty="0" err="1">
                <a:solidFill>
                  <a:schemeClr val="accent5"/>
                </a:solidFill>
              </a:rPr>
              <a:t>research</a:t>
            </a:r>
            <a:r>
              <a:rPr lang="de-DE" sz="2400" dirty="0">
                <a:solidFill>
                  <a:schemeClr val="accent5"/>
                </a:solidFill>
              </a:rPr>
              <a:t>:</a:t>
            </a:r>
          </a:p>
          <a:p>
            <a:r>
              <a:rPr lang="de-DE" sz="1800" dirty="0"/>
              <a:t>Robust </a:t>
            </a:r>
            <a:r>
              <a:rPr lang="de-DE" sz="1800" dirty="0" err="1"/>
              <a:t>whitening</a:t>
            </a:r>
            <a:r>
              <a:rPr lang="de-DE" sz="1800" dirty="0"/>
              <a:t> / </a:t>
            </a:r>
            <a:r>
              <a:rPr lang="de-DE" sz="1800" dirty="0" err="1"/>
              <a:t>preprocessing</a:t>
            </a:r>
            <a:r>
              <a:rPr lang="de-DE" sz="1800" dirty="0"/>
              <a:t> </a:t>
            </a:r>
          </a:p>
          <a:p>
            <a:r>
              <a:rPr lang="de-DE" sz="1800" dirty="0" err="1"/>
              <a:t>Incorporate</a:t>
            </a:r>
            <a:r>
              <a:rPr lang="de-DE" sz="1800" dirty="0"/>
              <a:t> </a:t>
            </a:r>
            <a:r>
              <a:rPr lang="de-DE" sz="1800" dirty="0" err="1"/>
              <a:t>noise</a:t>
            </a:r>
            <a:r>
              <a:rPr lang="de-DE" sz="1800" dirty="0"/>
              <a:t> </a:t>
            </a:r>
            <a:r>
              <a:rPr lang="de-DE" sz="1800" dirty="0" err="1"/>
              <a:t>process</a:t>
            </a:r>
            <a:r>
              <a:rPr lang="de-DE" sz="1800" dirty="0"/>
              <a:t> and </a:t>
            </a:r>
            <a:r>
              <a:rPr lang="de-DE" sz="1800" dirty="0" err="1"/>
              <a:t>outlier</a:t>
            </a:r>
            <a:r>
              <a:rPr lang="de-DE" sz="1800" dirty="0"/>
              <a:t> in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ICA </a:t>
            </a:r>
            <a:r>
              <a:rPr lang="de-DE" sz="1800" dirty="0" err="1"/>
              <a:t>algorithm</a:t>
            </a:r>
            <a:endParaRPr lang="de-DE" sz="1800" dirty="0"/>
          </a:p>
          <a:p>
            <a:r>
              <a:rPr lang="de-DE" sz="1800" dirty="0"/>
              <a:t>Find </a:t>
            </a:r>
            <a:r>
              <a:rPr lang="de-DE" sz="1800" dirty="0" err="1"/>
              <a:t>good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estimation</a:t>
            </a:r>
            <a:endParaRPr lang="de-DE" sz="1800" dirty="0"/>
          </a:p>
          <a:p>
            <a:r>
              <a:rPr lang="de-DE" sz="1800" dirty="0"/>
              <a:t>Robust </a:t>
            </a:r>
            <a:r>
              <a:rPr lang="de-DE" sz="1800" dirty="0" err="1"/>
              <a:t>covariance</a:t>
            </a:r>
            <a:r>
              <a:rPr lang="de-DE" sz="1800" dirty="0"/>
              <a:t> </a:t>
            </a:r>
            <a:r>
              <a:rPr lang="de-DE" sz="1800" dirty="0" err="1"/>
              <a:t>estimation</a:t>
            </a:r>
            <a:r>
              <a:rPr lang="de-DE" sz="1800" dirty="0"/>
              <a:t> in high </a:t>
            </a:r>
            <a:r>
              <a:rPr lang="de-DE" sz="1800" dirty="0" err="1"/>
              <a:t>dimensions</a:t>
            </a:r>
            <a:endParaRPr lang="de-DE" sz="1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0718C-5F17-4E00-A508-F47F4C5B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96BFACF-1B17-4014-B1B9-718D4D2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your</a:t>
            </a:r>
            <a:r>
              <a:rPr lang="de-DE" sz="3200" dirty="0"/>
              <a:t> </a:t>
            </a:r>
            <a:r>
              <a:rPr lang="de-DE" sz="3200" dirty="0" err="1"/>
              <a:t>attention</a:t>
            </a:r>
            <a:r>
              <a:rPr lang="de-DE" sz="3200" dirty="0"/>
              <a:t>!</a:t>
            </a:r>
            <a:endParaRPr lang="en-GB" sz="32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A6DC90E-3F67-4578-B3D8-DD926790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79" y="2283194"/>
            <a:ext cx="4773242" cy="65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4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6587280"/>
          </a:xfrm>
        </p:spPr>
        <p:txBody>
          <a:bodyPr/>
          <a:lstStyle/>
          <a:p>
            <a:r>
              <a:rPr lang="de-DE" sz="1800" dirty="0"/>
              <a:t>In 2010: Blind Source Separation(BSS) </a:t>
            </a:r>
            <a:r>
              <a:rPr lang="de-DE" sz="1800" dirty="0" err="1"/>
              <a:t>using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theory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In 2020: First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combine</a:t>
            </a:r>
            <a:r>
              <a:rPr lang="de-DE" sz="1800" dirty="0"/>
              <a:t> non-</a:t>
            </a:r>
            <a:r>
              <a:rPr lang="de-DE" sz="1800" dirty="0" err="1"/>
              <a:t>gaussianity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BSS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graph-based</a:t>
            </a:r>
            <a:r>
              <a:rPr lang="de-DE" sz="1800" dirty="0"/>
              <a:t> BSS (Jari Miettinen)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b="1" u="sng" dirty="0" err="1"/>
              <a:t>What</a:t>
            </a:r>
            <a:r>
              <a:rPr lang="de-DE" sz="2400" b="1" u="sng" dirty="0"/>
              <a:t> </a:t>
            </a:r>
            <a:r>
              <a:rPr lang="de-DE" sz="2400" b="1" u="sng" dirty="0" err="1"/>
              <a:t>is</a:t>
            </a:r>
            <a:r>
              <a:rPr lang="de-DE" sz="2400" b="1" u="sng" dirty="0"/>
              <a:t> </a:t>
            </a:r>
            <a:r>
              <a:rPr lang="de-DE" sz="2400" b="1" u="sng" dirty="0" err="1"/>
              <a:t>the</a:t>
            </a:r>
            <a:r>
              <a:rPr lang="de-DE" sz="2400" b="1" u="sng" dirty="0"/>
              <a:t> </a:t>
            </a:r>
            <a:r>
              <a:rPr lang="de-DE" sz="2400" b="1" u="sng" dirty="0" err="1"/>
              <a:t>idea</a:t>
            </a:r>
            <a:r>
              <a:rPr lang="de-DE" sz="2400" b="1" u="sng" dirty="0"/>
              <a:t>?</a:t>
            </a:r>
          </a:p>
          <a:p>
            <a:r>
              <a:rPr lang="de-DE" sz="1800" dirty="0"/>
              <a:t>Design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uses</a:t>
            </a:r>
            <a:r>
              <a:rPr lang="de-DE" sz="1800" dirty="0"/>
              <a:t>: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>
                <a:solidFill>
                  <a:schemeClr val="accent5"/>
                </a:solidFill>
              </a:rPr>
              <a:t>Non-</a:t>
            </a:r>
            <a:r>
              <a:rPr lang="de-DE" sz="1800" dirty="0" err="1">
                <a:solidFill>
                  <a:schemeClr val="accent5"/>
                </a:solidFill>
              </a:rPr>
              <a:t>Gaussianity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(classic ICA)</a:t>
            </a:r>
          </a:p>
          <a:p>
            <a:pPr marL="767715" lvl="1" indent="-514350">
              <a:buFont typeface="+mj-lt"/>
              <a:buAutoNum type="alphaLcParenR"/>
            </a:pPr>
            <a:r>
              <a:rPr lang="de-DE" sz="1800" dirty="0"/>
              <a:t>Information </a:t>
            </a:r>
            <a:r>
              <a:rPr lang="de-DE" sz="1800" dirty="0" err="1"/>
              <a:t>about</a:t>
            </a:r>
            <a:r>
              <a:rPr lang="de-DE" sz="1800" dirty="0"/>
              <a:t> </a:t>
            </a:r>
            <a:r>
              <a:rPr lang="de-DE" sz="1800" dirty="0" err="1">
                <a:solidFill>
                  <a:schemeClr val="accent5"/>
                </a:solidFill>
              </a:rPr>
              <a:t>underlying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graph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structure</a:t>
            </a:r>
            <a:endParaRPr lang="de-DE" sz="1800" dirty="0">
              <a:solidFill>
                <a:schemeClr val="accent5"/>
              </a:solidFill>
            </a:endParaRPr>
          </a:p>
          <a:p>
            <a:pPr marL="767715" lvl="1" indent="-514350">
              <a:buFont typeface="+mj-lt"/>
              <a:buAutoNum type="alphaLcParenR"/>
            </a:pPr>
            <a:endParaRPr lang="de-DE" sz="1800" dirty="0">
              <a:solidFill>
                <a:schemeClr val="accent5"/>
              </a:solidFill>
            </a:endParaRP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Combine </a:t>
            </a:r>
            <a:r>
              <a:rPr lang="de-DE" sz="1800" dirty="0" err="1"/>
              <a:t>those</a:t>
            </a:r>
            <a:r>
              <a:rPr lang="de-DE" sz="1800" dirty="0"/>
              <a:t> in a </a:t>
            </a:r>
            <a:r>
              <a:rPr lang="de-DE" sz="1800" dirty="0" err="1"/>
              <a:t>way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they</a:t>
            </a:r>
            <a:r>
              <a:rPr lang="de-DE" sz="1800" dirty="0"/>
              <a:t> </a:t>
            </a:r>
            <a:r>
              <a:rPr lang="de-DE" sz="1800" u="sng" dirty="0" err="1">
                <a:solidFill>
                  <a:schemeClr val="accent5"/>
                </a:solidFill>
              </a:rPr>
              <a:t>complement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endParaRPr lang="de-DE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D9668-3C62-4957-9E8F-6B42345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Recent</a:t>
            </a:r>
            <a:r>
              <a:rPr lang="de-DE" sz="3200" dirty="0"/>
              <a:t> </a:t>
            </a:r>
            <a:r>
              <a:rPr lang="de-DE" sz="3200" dirty="0" err="1"/>
              <a:t>Developments</a:t>
            </a:r>
            <a:endParaRPr lang="fr-FR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0D11E-9E1C-4C96-A420-BE9164C9E6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8115" r="28521" b="21649"/>
          <a:stretch/>
        </p:blipFill>
        <p:spPr>
          <a:xfrm>
            <a:off x="7779954" y="5536441"/>
            <a:ext cx="2322959" cy="21113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60C1EB7-CA31-49C3-BC68-7632A647E1F5}"/>
              </a:ext>
            </a:extLst>
          </p:cNvPr>
          <p:cNvSpPr/>
          <p:nvPr/>
        </p:nvSpPr>
        <p:spPr>
          <a:xfrm>
            <a:off x="5854699" y="6064530"/>
            <a:ext cx="1092201" cy="853440"/>
          </a:xfrm>
          <a:prstGeom prst="rightArrow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35D3C-3702-4651-B7B9-A2299AA31B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5044E5-F45A-40CA-885C-55FB7EF7B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9592" r="28180" b="23265"/>
          <a:stretch/>
        </p:blipFill>
        <p:spPr>
          <a:xfrm>
            <a:off x="5183830" y="5536441"/>
            <a:ext cx="2498481" cy="2111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D8815-A09D-452F-AE4C-BDC163A917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8115" r="28521" b="21649"/>
          <a:stretch/>
        </p:blipFill>
        <p:spPr>
          <a:xfrm>
            <a:off x="5281473" y="5536440"/>
            <a:ext cx="2322959" cy="2111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031090-74D3-427D-BD6C-DAAD560B51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2537" r="25256" b="2062"/>
          <a:stretch/>
        </p:blipFill>
        <p:spPr>
          <a:xfrm rot="2333554">
            <a:off x="7601776" y="4602784"/>
            <a:ext cx="768633" cy="11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73E-7 -3.28042E-6 L -0.22904 -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0635E-6 -3.28042E-6 L -0.23003 -0.000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8" y="-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endParaRPr lang="de-D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50EC3-0106-4C08-BE0C-DA8368A93BA6}"/>
              </a:ext>
            </a:extLst>
          </p:cNvPr>
          <p:cNvSpPr txBox="1"/>
          <p:nvPr/>
        </p:nvSpPr>
        <p:spPr>
          <a:xfrm>
            <a:off x="4773585" y="2470616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What</a:t>
            </a:r>
            <a:r>
              <a:rPr lang="de-DE" sz="2800" b="1" dirty="0"/>
              <a:t> </a:t>
            </a:r>
            <a:r>
              <a:rPr lang="de-DE" sz="2800" b="1" dirty="0" err="1"/>
              <a:t>are</a:t>
            </a:r>
            <a:r>
              <a:rPr lang="de-DE" sz="2800" b="1" dirty="0"/>
              <a:t> Graphs?</a:t>
            </a:r>
            <a:endParaRPr lang="fr-FR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89ECF32-3385-450D-9C75-031FA7A9DE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58F7B70-8915-4EEB-A20B-CBC644C543F4}"/>
              </a:ext>
            </a:extLst>
          </p:cNvPr>
          <p:cNvGrpSpPr/>
          <p:nvPr/>
        </p:nvGrpSpPr>
        <p:grpSpPr>
          <a:xfrm>
            <a:off x="3771189" y="3185160"/>
            <a:ext cx="5677612" cy="4882319"/>
            <a:chOff x="3771189" y="3185160"/>
            <a:chExt cx="5677612" cy="488231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DC2B24D-8164-4BAE-84CC-D1FFDEE03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3" t="18029" r="26031" b="20291"/>
            <a:stretch/>
          </p:blipFill>
          <p:spPr>
            <a:xfrm>
              <a:off x="3771189" y="3185160"/>
              <a:ext cx="5677612" cy="4882319"/>
            </a:xfrm>
            <a:prstGeom prst="rect">
              <a:avLst/>
            </a:prstGeom>
          </p:spPr>
        </p:pic>
        <p:pic>
          <p:nvPicPr>
            <p:cNvPr id="2050" name="Picture 2" descr="Question mark Free Icon">
              <a:extLst>
                <a:ext uri="{FF2B5EF4-FFF2-40B4-BE49-F238E27FC236}">
                  <a16:creationId xmlns:a16="http://schemas.microsoft.com/office/drawing/2014/main" id="{DF24833A-4B29-4347-A73A-3A7169840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621" y="3830921"/>
              <a:ext cx="2491625" cy="24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14:cNvPr>
                <p14:cNvContentPartPr/>
                <p14:nvPr/>
              </p14:nvContentPartPr>
              <p14:xfrm>
                <a:off x="8379870" y="6000435"/>
                <a:ext cx="19800" cy="44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388353-0F5D-4BBF-A2A1-145580B59F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7870" y="5856795"/>
                  <a:ext cx="163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14:cNvPr>
                <p14:cNvContentPartPr/>
                <p14:nvPr/>
              </p14:nvContentPartPr>
              <p14:xfrm>
                <a:off x="8337750" y="6031395"/>
                <a:ext cx="30960" cy="1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2284B4-BC37-4C56-90A7-6B3611B159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29110" y="6022395"/>
                  <a:ext cx="4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14:cNvPr>
                <p14:cNvContentPartPr/>
                <p14:nvPr/>
              </p14:nvContentPartPr>
              <p14:xfrm>
                <a:off x="8328750" y="5982795"/>
                <a:ext cx="110160" cy="5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64B2EF-46F4-45ED-942C-519BB478F0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19750" y="5973795"/>
                  <a:ext cx="127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14:cNvPr>
                <p14:cNvContentPartPr/>
                <p14:nvPr/>
              </p14:nvContentPartPr>
              <p14:xfrm>
                <a:off x="8198070" y="5907195"/>
                <a:ext cx="241560" cy="19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31B760-8A7E-4DED-8495-43DC8014DB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89070" y="5898555"/>
                  <a:ext cx="259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14:cNvPr>
                <p14:cNvContentPartPr/>
                <p14:nvPr/>
              </p14:nvContentPartPr>
              <p14:xfrm>
                <a:off x="7773990" y="5768595"/>
                <a:ext cx="2988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295FBD-2570-4782-B6E9-18A4A92E62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64990" y="5759595"/>
                  <a:ext cx="47520" cy="65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9D374C-6CA7-4841-86BC-9662EA41C277}"/>
                </a:ext>
              </a:extLst>
            </p:cNvPr>
            <p:cNvGrpSpPr/>
            <p:nvPr/>
          </p:nvGrpSpPr>
          <p:grpSpPr>
            <a:xfrm>
              <a:off x="7810095" y="5785155"/>
              <a:ext cx="4320" cy="4320"/>
              <a:chOff x="7810095" y="5785155"/>
              <a:chExt cx="432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14:cNvPr>
                  <p14:cNvContentPartPr/>
                  <p14:nvPr/>
                </p14:nvContentPartPr>
                <p14:xfrm>
                  <a:off x="7810095" y="578911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9EE4358E-38FB-429B-BC3E-2B3BD4952E7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145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14:cNvPr>
                  <p14:cNvContentPartPr/>
                  <p14:nvPr/>
                </p14:nvContentPartPr>
                <p14:xfrm>
                  <a:off x="7814055" y="5789115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8A0099A-C969-401A-A334-C86803746E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5415" y="57801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14:cNvPr>
                  <p14:cNvContentPartPr/>
                  <p14:nvPr/>
                </p14:nvContentPartPr>
                <p14:xfrm>
                  <a:off x="7812255" y="578515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3622058-7B2F-4F9A-8329-FCEF39CFA05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803255" y="57765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811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7E283940-EF3F-482C-9384-6ACE6B4E0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6587280"/>
          </a:xfrm>
        </p:spPr>
        <p:txBody>
          <a:bodyPr/>
          <a:lstStyle/>
          <a:p>
            <a:r>
              <a:rPr lang="de-DE" sz="1800" dirty="0"/>
              <a:t>Graphs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edges</a:t>
            </a:r>
            <a:endParaRPr lang="de-DE" sz="1800" dirty="0"/>
          </a:p>
          <a:p>
            <a:r>
              <a:rPr lang="de-DE" sz="1800" dirty="0" err="1"/>
              <a:t>Edges</a:t>
            </a:r>
            <a:r>
              <a:rPr lang="de-DE" sz="1800" dirty="0"/>
              <a:t> </a:t>
            </a:r>
            <a:r>
              <a:rPr lang="de-DE" sz="1800" dirty="0" err="1"/>
              <a:t>represent</a:t>
            </a:r>
            <a:r>
              <a:rPr lang="de-DE" sz="1800" dirty="0"/>
              <a:t> </a:t>
            </a:r>
            <a:r>
              <a:rPr lang="de-DE" sz="1800" dirty="0" err="1"/>
              <a:t>proximity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</a:p>
          <a:p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 </a:t>
            </a:r>
            <a:r>
              <a:rPr lang="de-DE" sz="1800" dirty="0" err="1">
                <a:latin typeface="Arial(Body)"/>
              </a:rPr>
              <a:t>matrix</a:t>
            </a:r>
            <a:r>
              <a:rPr lang="de-DE" sz="1800" dirty="0">
                <a:latin typeface="Arial(Body)"/>
              </a:rPr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The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b="1" dirty="0"/>
              <a:t>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sz="1800" dirty="0" err="1"/>
              <a:t>Examples</a:t>
            </a:r>
            <a:r>
              <a:rPr lang="de-DE" sz="1800" dirty="0"/>
              <a:t>: </a:t>
            </a:r>
            <a:r>
              <a:rPr lang="de-DE" sz="1800" dirty="0" err="1"/>
              <a:t>Social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brain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etc.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Graphs?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E4FFA8-E5EC-42B9-90AF-FDDD8B74F5E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860A1A-BAB7-4121-965C-C5E476ED1727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2665F36-833C-4B9A-98ED-43A290229308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98C0EF2-7AAC-48EC-8950-F8AA30CF995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12CE5E-E37C-43DC-AE02-124DE93A47B8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2A27B8-6A47-423A-B424-0877D334FF65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128B42-F32F-488A-9276-65CC10734B8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ACBE90D-8BFB-4B76-9790-D77A3DD86D4E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A33C144-6BF0-4752-8BCD-8F6016928935}"/>
                </a:ext>
              </a:extLst>
            </p:cNvPr>
            <p:cNvCxnSpPr>
              <a:cxnSpLocks/>
              <a:stCxn id="41" idx="7"/>
              <a:endCxn id="36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CC2F7C-CFDE-463D-AB96-CAC1D119FE52}"/>
                </a:ext>
              </a:extLst>
            </p:cNvPr>
            <p:cNvCxnSpPr>
              <a:cxnSpLocks/>
              <a:stCxn id="41" idx="1"/>
              <a:endCxn id="35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37BE584-1871-4437-8D8A-A3D45A75B17A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90DFCBA-4AC9-4EE1-86C1-9B946CF21EB8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E993B8-4799-4619-8F96-A8E458B3C642}"/>
                </a:ext>
              </a:extLst>
            </p:cNvPr>
            <p:cNvCxnSpPr>
              <a:cxnSpLocks/>
              <a:stCxn id="39" idx="1"/>
              <a:endCxn id="41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D7A74C7-9342-4357-923A-12C3E979FEC8}"/>
                </a:ext>
              </a:extLst>
            </p:cNvPr>
            <p:cNvCxnSpPr>
              <a:cxnSpLocks/>
              <a:stCxn id="37" idx="7"/>
              <a:endCxn id="41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713372C-B1F5-4EF6-B6B3-A32F2C2DD231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FDE943-CDD0-43E7-86D2-CAA977017A68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F5B5A74-DB37-4F7C-ADB0-F553D702BB72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4A7AAF-287A-482A-9A8F-0AD99D021767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0 1 1 1 1 1 1</a:t>
              </a:r>
              <a:endParaRPr lang="fr-FR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5D2AAB-1D8E-4E99-9EC9-D6870D406FF7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F69AAD-0329-425A-8B5A-B7A441A41D4D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5B63A9-C6C1-4270-A09A-5012187F0483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0BB993A-AF7A-44D0-822E-4A7C3CE70698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EBC93CD-38FD-4D94-941A-902060850ECF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C82757-C590-4E75-B6FF-AE82D19F2311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A8B922B-AD27-4DC9-BBFC-5ECFCE983E5D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2675B4-6405-4889-A1C1-1E591CB52888}"/>
                </a:ext>
              </a:extLst>
            </p:cNvPr>
            <p:cNvSpPr txBox="1"/>
            <p:nvPr/>
          </p:nvSpPr>
          <p:spPr>
            <a:xfrm>
              <a:off x="2688393" y="530383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2A715A49-DBF3-43DD-AA69-ACD22E8FA8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7E283940-EF3F-482C-9384-6ACE6B4E0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6587280"/>
          </a:xfrm>
        </p:spPr>
        <p:txBody>
          <a:bodyPr/>
          <a:lstStyle/>
          <a:p>
            <a:r>
              <a:rPr lang="de-DE" sz="1800" dirty="0"/>
              <a:t>Graphs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edges</a:t>
            </a:r>
            <a:endParaRPr lang="de-DE" sz="1800" dirty="0"/>
          </a:p>
          <a:p>
            <a:r>
              <a:rPr lang="de-DE" sz="1800" dirty="0" err="1"/>
              <a:t>Edges</a:t>
            </a:r>
            <a:r>
              <a:rPr lang="de-DE" sz="1800" dirty="0"/>
              <a:t> </a:t>
            </a:r>
            <a:r>
              <a:rPr lang="de-DE" sz="1800" dirty="0" err="1"/>
              <a:t>represent</a:t>
            </a:r>
            <a:r>
              <a:rPr lang="de-DE" sz="1800" dirty="0"/>
              <a:t> </a:t>
            </a:r>
            <a:r>
              <a:rPr lang="de-DE" sz="1800" dirty="0" err="1"/>
              <a:t>proximity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vertices</a:t>
            </a:r>
            <a:r>
              <a:rPr lang="de-DE" sz="1800" dirty="0"/>
              <a:t> </a:t>
            </a:r>
          </a:p>
          <a:p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stored</a:t>
            </a:r>
            <a:r>
              <a:rPr lang="de-DE" sz="1800" dirty="0"/>
              <a:t> in a </a:t>
            </a:r>
            <a:r>
              <a:rPr lang="de-DE" sz="1800" dirty="0" err="1">
                <a:latin typeface="Arial(Body)"/>
              </a:rPr>
              <a:t>matrix</a:t>
            </a:r>
            <a:r>
              <a:rPr lang="de-DE" sz="1800" dirty="0">
                <a:latin typeface="Arial(Body)"/>
              </a:rPr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The </a:t>
            </a:r>
            <a:r>
              <a:rPr lang="de-DE" sz="1800" dirty="0" err="1"/>
              <a:t>adjacency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b="1" dirty="0"/>
              <a:t>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 err="1"/>
              <a:t>Examples</a:t>
            </a:r>
            <a:r>
              <a:rPr lang="de-DE" sz="1800" dirty="0"/>
              <a:t>: </a:t>
            </a:r>
            <a:r>
              <a:rPr lang="de-DE" sz="1800" dirty="0" err="1"/>
              <a:t>Social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brain</a:t>
            </a:r>
            <a:r>
              <a:rPr lang="de-DE" sz="1800" dirty="0"/>
              <a:t> </a:t>
            </a:r>
            <a:r>
              <a:rPr lang="de-DE" sz="1800" dirty="0" err="1"/>
              <a:t>networks</a:t>
            </a:r>
            <a:r>
              <a:rPr lang="de-DE" sz="1800" dirty="0"/>
              <a:t>, etc.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12B3E2-537A-468F-A33E-05C39867CFF5}"/>
              </a:ext>
            </a:extLst>
          </p:cNvPr>
          <p:cNvGrpSpPr/>
          <p:nvPr/>
        </p:nvGrpSpPr>
        <p:grpSpPr>
          <a:xfrm>
            <a:off x="6299932" y="4097547"/>
            <a:ext cx="3276694" cy="2501915"/>
            <a:chOff x="8115565" y="4113603"/>
            <a:chExt cx="3276694" cy="250191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F86627-7ADD-4966-9732-18F64076E04E}"/>
                </a:ext>
              </a:extLst>
            </p:cNvPr>
            <p:cNvSpPr/>
            <p:nvPr/>
          </p:nvSpPr>
          <p:spPr>
            <a:xfrm>
              <a:off x="8630867" y="4113603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  <a:endParaRPr lang="fr-F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CEB6E4-1100-45FA-97E1-F75DB5B34C20}"/>
                </a:ext>
              </a:extLst>
            </p:cNvPr>
            <p:cNvSpPr/>
            <p:nvPr/>
          </p:nvSpPr>
          <p:spPr>
            <a:xfrm>
              <a:off x="10591297" y="41626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CC29D8-D9BA-45E4-99A8-538630D75BA1}"/>
                </a:ext>
              </a:extLst>
            </p:cNvPr>
            <p:cNvSpPr/>
            <p:nvPr/>
          </p:nvSpPr>
          <p:spPr>
            <a:xfrm>
              <a:off x="8705425" y="625551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AAEE42-5B7D-410E-8387-4FD1300687AB}"/>
                </a:ext>
              </a:extLst>
            </p:cNvPr>
            <p:cNvSpPr/>
            <p:nvPr/>
          </p:nvSpPr>
          <p:spPr>
            <a:xfrm>
              <a:off x="10518896" y="6198748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  <a:endParaRPr lang="fr-F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FFF15E-A4E2-4E43-B438-5D3B9F2CF7D7}"/>
                </a:ext>
              </a:extLst>
            </p:cNvPr>
            <p:cNvSpPr/>
            <p:nvPr/>
          </p:nvSpPr>
          <p:spPr>
            <a:xfrm>
              <a:off x="8115565" y="5151751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  <a:endParaRPr lang="fr-F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7EB5E5-D174-45FA-9C8F-AC0ED7CDDC24}"/>
                </a:ext>
              </a:extLst>
            </p:cNvPr>
            <p:cNvSpPr/>
            <p:nvPr/>
          </p:nvSpPr>
          <p:spPr>
            <a:xfrm>
              <a:off x="9578176" y="516009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130CC4-DD3F-4AF4-8DFC-E542F7E3725B}"/>
                </a:ext>
              </a:extLst>
            </p:cNvPr>
            <p:cNvSpPr/>
            <p:nvPr/>
          </p:nvSpPr>
          <p:spPr>
            <a:xfrm>
              <a:off x="11032259" y="5158937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4CE19-63FD-439E-A31B-495D1042E1E1}"/>
                </a:ext>
              </a:extLst>
            </p:cNvPr>
            <p:cNvCxnSpPr>
              <a:cxnSpLocks/>
              <a:stCxn id="9" idx="7"/>
              <a:endCxn id="5" idx="3"/>
            </p:cNvCxnSpPr>
            <p:nvPr/>
          </p:nvCxnSpPr>
          <p:spPr>
            <a:xfrm flipV="1">
              <a:off x="9885455" y="4469916"/>
              <a:ext cx="758563" cy="742902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7A32FB-B9B5-4F2B-AC99-52DA86207816}"/>
                </a:ext>
              </a:extLst>
            </p:cNvPr>
            <p:cNvCxnSpPr>
              <a:cxnSpLocks/>
              <a:stCxn id="9" idx="1"/>
              <a:endCxn id="4" idx="5"/>
            </p:cNvCxnSpPr>
            <p:nvPr/>
          </p:nvCxnSpPr>
          <p:spPr>
            <a:xfrm flipH="1" flipV="1">
              <a:off x="8938146" y="4420882"/>
              <a:ext cx="692751" cy="79193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AE9C94-280D-49DA-BEAC-60926E669DBD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9938176" y="5338937"/>
              <a:ext cx="1094083" cy="1160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BC8C17-EED0-4312-A7F2-5EC2B8856682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8475565" y="5331751"/>
              <a:ext cx="1102611" cy="8346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022AB3D-9E5F-4253-9232-FA52C2ED645E}"/>
                </a:ext>
              </a:extLst>
            </p:cNvPr>
            <p:cNvCxnSpPr>
              <a:cxnSpLocks/>
              <a:stCxn id="7" idx="1"/>
              <a:endCxn id="9" idx="5"/>
            </p:cNvCxnSpPr>
            <p:nvPr/>
          </p:nvCxnSpPr>
          <p:spPr>
            <a:xfrm flipH="1" flipV="1">
              <a:off x="9885455" y="5467376"/>
              <a:ext cx="686162" cy="78409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E0F4E8-36A4-4F37-9494-727E51F7D453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9012704" y="5467376"/>
              <a:ext cx="618193" cy="840863"/>
            </a:xfrm>
            <a:prstGeom prst="straightConnector1">
              <a:avLst/>
            </a:prstGeom>
            <a:solidFill>
              <a:srgbClr val="005C9C"/>
            </a:solidFill>
            <a:ln w="28575">
              <a:solidFill>
                <a:srgbClr val="005C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4ADCD-E799-49A8-A68D-E7CD91DEC44B}"/>
              </a:ext>
            </a:extLst>
          </p:cNvPr>
          <p:cNvGrpSpPr/>
          <p:nvPr/>
        </p:nvGrpSpPr>
        <p:grpSpPr>
          <a:xfrm>
            <a:off x="2688393" y="4146581"/>
            <a:ext cx="3148958" cy="2764547"/>
            <a:chOff x="2688393" y="4146581"/>
            <a:chExt cx="3148958" cy="2764547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89F0510-81E5-4370-89CB-756B010C62FF}"/>
                </a:ext>
              </a:extLst>
            </p:cNvPr>
            <p:cNvSpPr/>
            <p:nvPr/>
          </p:nvSpPr>
          <p:spPr>
            <a:xfrm rot="10800000">
              <a:off x="3384162" y="4146581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48859-ECBB-4207-A107-E7FCEB919570}"/>
                </a:ext>
              </a:extLst>
            </p:cNvPr>
            <p:cNvSpPr txBox="1"/>
            <p:nvPr/>
          </p:nvSpPr>
          <p:spPr>
            <a:xfrm>
              <a:off x="3648008" y="416263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0 1 1 1 1 1 </a:t>
              </a:r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endParaRPr lang="fr-FR" b="1" dirty="0">
                <a:solidFill>
                  <a:schemeClr val="accent5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6E0539-B3B9-47DB-A89B-8D3C8D4A30A3}"/>
                </a:ext>
              </a:extLst>
            </p:cNvPr>
            <p:cNvSpPr txBox="1"/>
            <p:nvPr/>
          </p:nvSpPr>
          <p:spPr>
            <a:xfrm>
              <a:off x="3655439" y="4532976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641CA7-A1F2-41EF-9D33-037E74E848AF}"/>
                </a:ext>
              </a:extLst>
            </p:cNvPr>
            <p:cNvSpPr txBox="1"/>
            <p:nvPr/>
          </p:nvSpPr>
          <p:spPr>
            <a:xfrm>
              <a:off x="3656237" y="489519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9E33D-4788-4273-8B63-202D21F50142}"/>
                </a:ext>
              </a:extLst>
            </p:cNvPr>
            <p:cNvSpPr txBox="1"/>
            <p:nvPr/>
          </p:nvSpPr>
          <p:spPr>
            <a:xfrm>
              <a:off x="3662479" y="526678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9DD435-F363-4AF8-BCD7-08E420E82819}"/>
                </a:ext>
              </a:extLst>
            </p:cNvPr>
            <p:cNvSpPr txBox="1"/>
            <p:nvPr/>
          </p:nvSpPr>
          <p:spPr>
            <a:xfrm>
              <a:off x="3662479" y="563837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FB13EE-86EA-4F30-B6AB-2635578796FD}"/>
                </a:ext>
              </a:extLst>
            </p:cNvPr>
            <p:cNvSpPr txBox="1"/>
            <p:nvPr/>
          </p:nvSpPr>
          <p:spPr>
            <a:xfrm>
              <a:off x="3662479" y="5991229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1 0 0 0 0 0 0</a:t>
              </a:r>
              <a:endParaRPr lang="fr-FR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A982E4-50F0-4227-B440-E35DD1625FFF}"/>
                </a:ext>
              </a:extLst>
            </p:cNvPr>
            <p:cNvSpPr txBox="1"/>
            <p:nvPr/>
          </p:nvSpPr>
          <p:spPr>
            <a:xfrm>
              <a:off x="3662479" y="6381557"/>
              <a:ext cx="198002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0 0 0 0 0 0</a:t>
              </a:r>
              <a:endParaRPr lang="fr-FR" b="1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272BE72-DBBB-42C4-AFA5-24DC81E8AECE}"/>
                </a:ext>
              </a:extLst>
            </p:cNvPr>
            <p:cNvSpPr/>
            <p:nvPr/>
          </p:nvSpPr>
          <p:spPr>
            <a:xfrm>
              <a:off x="5280717" y="4158086"/>
              <a:ext cx="556634" cy="2753042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E626DC-5CF0-48D1-B7E7-2192EDC03F69}"/>
                </a:ext>
              </a:extLst>
            </p:cNvPr>
            <p:cNvSpPr txBox="1"/>
            <p:nvPr/>
          </p:nvSpPr>
          <p:spPr>
            <a:xfrm>
              <a:off x="2688393" y="530383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2385288-D14E-4F07-8474-9779A908A467}"/>
              </a:ext>
            </a:extLst>
          </p:cNvPr>
          <p:cNvSpPr txBox="1"/>
          <p:nvPr/>
        </p:nvSpPr>
        <p:spPr>
          <a:xfrm>
            <a:off x="6415307" y="674243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Undirected</a:t>
            </a:r>
            <a:r>
              <a:rPr lang="de-DE" sz="1800" dirty="0"/>
              <a:t> </a:t>
            </a:r>
            <a:r>
              <a:rPr lang="de-DE" sz="1800" dirty="0" err="1"/>
              <a:t>unweighted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endParaRPr lang="fr-FR" sz="1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E2C08BB-7D23-4789-8802-77E0EC7297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 Signals?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node</a:t>
            </a:r>
            <a:r>
              <a:rPr lang="de-DE" sz="1800" dirty="0"/>
              <a:t> </a:t>
            </a:r>
            <a:r>
              <a:rPr lang="de-DE" sz="1800" dirty="0" err="1"/>
              <a:t>represents</a:t>
            </a:r>
            <a:r>
              <a:rPr lang="de-DE" sz="1800" dirty="0"/>
              <a:t> a sample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</a:p>
          <a:p>
            <a:r>
              <a:rPr lang="de-DE" sz="1800" dirty="0" err="1"/>
              <a:t>Directed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fr-FR" sz="1800" b="0" i="0" dirty="0">
                <a:effectLst/>
                <a:latin typeface="Arial(Body)"/>
              </a:rPr>
              <a:t>⇒</a:t>
            </a:r>
            <a:r>
              <a:rPr lang="de-DE" sz="1800" dirty="0"/>
              <a:t> </a:t>
            </a:r>
            <a:r>
              <a:rPr lang="de-DE" sz="1800" dirty="0" err="1"/>
              <a:t>unsymmetric</a:t>
            </a:r>
            <a:r>
              <a:rPr lang="de-DE" sz="1800" dirty="0"/>
              <a:t> </a:t>
            </a:r>
            <a:r>
              <a:rPr lang="de-DE" sz="1800" dirty="0" err="1"/>
              <a:t>adjacency</a:t>
            </a:r>
            <a:endParaRPr lang="de-DE" sz="1800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7FE77C-3771-40BC-9F7C-F1FEA11D4E31}"/>
              </a:ext>
            </a:extLst>
          </p:cNvPr>
          <p:cNvGrpSpPr/>
          <p:nvPr/>
        </p:nvGrpSpPr>
        <p:grpSpPr>
          <a:xfrm>
            <a:off x="562298" y="3668123"/>
            <a:ext cx="6469883" cy="523637"/>
            <a:chOff x="671392" y="4596843"/>
            <a:chExt cx="6469883" cy="5236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64AA64-5508-4FBF-A90C-E4F3A3E9E8F8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B9D831-9F39-48BF-830F-C210BDCDCDA1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83109F-BF15-4207-8438-5B5AD9DD5965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40F496-155A-43DE-B9CD-F3F69CFD73AE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A8FF52-DBE4-42E6-A31B-BCA4410E12CC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ED9FC1-232C-4F2E-BC3A-B0BD6C53B70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53F4BF-55D6-464B-B40E-0DD2F315FF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A71E6B-C0AC-4547-911C-7A8AED6D842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BDD8FD-E9CA-43B3-8C47-C73886C64148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05631B-FDB2-4A61-9A68-DF70CB97C532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A1597286-613A-4053-BF52-7F600007C3DA}"/>
                </a:ext>
              </a:extLst>
            </p:cNvPr>
            <p:cNvCxnSpPr>
              <a:stCxn id="7" idx="4"/>
              <a:endCxn id="10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EA8DDF-1A3E-45F6-B373-D93074463C74}"/>
                </a:ext>
              </a:extLst>
            </p:cNvPr>
            <p:cNvSpPr txBox="1"/>
            <p:nvPr/>
          </p:nvSpPr>
          <p:spPr>
            <a:xfrm>
              <a:off x="5393493" y="721811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1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6AD85A-43C5-4181-B590-2ED85D95B380}"/>
              </a:ext>
            </a:extLst>
          </p:cNvPr>
          <p:cNvGrpSpPr/>
          <p:nvPr/>
        </p:nvGrpSpPr>
        <p:grpSpPr>
          <a:xfrm>
            <a:off x="7677040" y="2159796"/>
            <a:ext cx="4076700" cy="2712903"/>
            <a:chOff x="594465" y="5101644"/>
            <a:chExt cx="4076700" cy="271290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30FDB8E-8BE2-4005-8783-2DC8665ACFE8}"/>
                </a:ext>
              </a:extLst>
            </p:cNvPr>
            <p:cNvGrpSpPr/>
            <p:nvPr/>
          </p:nvGrpSpPr>
          <p:grpSpPr>
            <a:xfrm>
              <a:off x="594465" y="5101644"/>
              <a:ext cx="4076700" cy="2710205"/>
              <a:chOff x="7853526" y="3112193"/>
              <a:chExt cx="4076700" cy="271020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DE93F3E-F0E8-4938-97FF-4FE2A931D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3526" y="3112193"/>
                <a:ext cx="0" cy="2710201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3D1960C-E880-4845-A0A8-CE3299BD2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3526" y="5822393"/>
                <a:ext cx="4076700" cy="0"/>
              </a:xfrm>
              <a:prstGeom prst="straightConnector1">
                <a:avLst/>
              </a:prstGeom>
              <a:ln w="28575">
                <a:solidFill>
                  <a:srgbClr val="005C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17CC72-5F20-4B2C-86E6-DDA5FE55B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8801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41F1461-5143-4674-B9E8-AA88433377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5501" y="4467293"/>
                <a:ext cx="0" cy="13551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1AE950C-2098-45E6-8D44-76F2BA5BD5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1726" y="4079318"/>
                <a:ext cx="0" cy="1743078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08737EE-67A4-4C87-B5B2-9A94C7BAE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9376" y="3650693"/>
                <a:ext cx="0" cy="2171705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4867D8-0F51-474B-B43F-16A96F1EC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6551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0C8A603-1925-48E9-80C6-1832323171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3726" y="3326843"/>
                <a:ext cx="0" cy="249555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FE2E5B-84CF-497E-B337-135270E77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29951" y="3650693"/>
                <a:ext cx="0" cy="2171702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AEFA64F-6C06-4564-BAEE-F2991ED2B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5701" y="4079318"/>
                <a:ext cx="0" cy="1743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B588C2F-E491-4694-B82D-2C549958DE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1451" y="4460318"/>
                <a:ext cx="0" cy="1362077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3FBC1AB-9E26-473B-95BF-8527287DC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96726" y="4754130"/>
                <a:ext cx="0" cy="1068264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E370FB-A5A3-4169-9BF4-0553C9B95F44}"/>
                  </a:ext>
                </a:extLst>
              </p:cNvPr>
              <p:cNvCxnSpPr/>
              <p:nvPr/>
            </p:nvCxnSpPr>
            <p:spPr>
              <a:xfrm flipV="1">
                <a:off x="10872951" y="4934131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528D3F-E988-424F-B006-FA5D099BDFE8}"/>
                  </a:ext>
                </a:extLst>
              </p:cNvPr>
              <p:cNvCxnSpPr/>
              <p:nvPr/>
            </p:nvCxnSpPr>
            <p:spPr>
              <a:xfrm flipV="1">
                <a:off x="7853526" y="4934129"/>
                <a:ext cx="0" cy="888263"/>
              </a:xfrm>
              <a:prstGeom prst="line">
                <a:avLst/>
              </a:prstGeom>
              <a:ln w="28575">
                <a:solidFill>
                  <a:srgbClr val="005C9C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11A3229-130B-45EE-8177-36DA6030D3F7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4" y="7811849"/>
              <a:ext cx="281646" cy="0"/>
            </a:xfrm>
            <a:prstGeom prst="straightConnector1">
              <a:avLst/>
            </a:prstGeom>
            <a:ln w="28575">
              <a:solidFill>
                <a:srgbClr val="004E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0CFC404-E854-4619-B098-E787825729A3}"/>
                </a:ext>
              </a:extLst>
            </p:cNvPr>
            <p:cNvCxnSpPr>
              <a:cxnSpLocks/>
            </p:cNvCxnSpPr>
            <p:nvPr/>
          </p:nvCxnSpPr>
          <p:spPr>
            <a:xfrm>
              <a:off x="88974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A90F73F-6EDC-438A-86D8-CF7446CFEC31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19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03B1C74-F5EC-4FAA-8CBC-0809B083C7BE}"/>
                </a:ext>
              </a:extLst>
            </p:cNvPr>
            <p:cNvCxnSpPr>
              <a:cxnSpLocks/>
            </p:cNvCxnSpPr>
            <p:nvPr/>
          </p:nvCxnSpPr>
          <p:spPr>
            <a:xfrm>
              <a:off x="1398669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918D7D9-8BD1-4298-9D45-74FA3A909FF8}"/>
                </a:ext>
              </a:extLst>
            </p:cNvPr>
            <p:cNvCxnSpPr>
              <a:cxnSpLocks/>
            </p:cNvCxnSpPr>
            <p:nvPr/>
          </p:nvCxnSpPr>
          <p:spPr>
            <a:xfrm>
              <a:off x="1655844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322A4F-932F-41B3-9762-7DE95730BDC3}"/>
                </a:ext>
              </a:extLst>
            </p:cNvPr>
            <p:cNvCxnSpPr>
              <a:cxnSpLocks/>
            </p:cNvCxnSpPr>
            <p:nvPr/>
          </p:nvCxnSpPr>
          <p:spPr>
            <a:xfrm>
              <a:off x="1913019" y="781058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E1367A0-755C-4D92-B1C1-5E9DD8E07A5B}"/>
                </a:ext>
              </a:extLst>
            </p:cNvPr>
            <p:cNvCxnSpPr>
              <a:cxnSpLocks/>
            </p:cNvCxnSpPr>
            <p:nvPr/>
          </p:nvCxnSpPr>
          <p:spPr>
            <a:xfrm>
              <a:off x="2189244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7727812-C5DF-486D-8D7E-72413A180EAA}"/>
                </a:ext>
              </a:extLst>
            </p:cNvPr>
            <p:cNvCxnSpPr>
              <a:cxnSpLocks/>
            </p:cNvCxnSpPr>
            <p:nvPr/>
          </p:nvCxnSpPr>
          <p:spPr>
            <a:xfrm>
              <a:off x="2491992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7A9B5D6-CAA3-4E29-B22B-55B9C3F8E680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0" y="7813198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6603D05-6275-4227-9602-2E188196AD31}"/>
                </a:ext>
              </a:extLst>
            </p:cNvPr>
            <p:cNvCxnSpPr>
              <a:cxnSpLocks/>
            </p:cNvCxnSpPr>
            <p:nvPr/>
          </p:nvCxnSpPr>
          <p:spPr>
            <a:xfrm>
              <a:off x="3038286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E99FBBF-A7AD-4BDE-9DE2-DE9F1C93A6F1}"/>
                </a:ext>
              </a:extLst>
            </p:cNvPr>
            <p:cNvCxnSpPr>
              <a:cxnSpLocks/>
            </p:cNvCxnSpPr>
            <p:nvPr/>
          </p:nvCxnSpPr>
          <p:spPr>
            <a:xfrm>
              <a:off x="3319932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E6FC4BB-2A48-4EEB-838D-DF536352A7E1}"/>
                </a:ext>
              </a:extLst>
            </p:cNvPr>
            <p:cNvCxnSpPr>
              <a:cxnSpLocks/>
            </p:cNvCxnSpPr>
            <p:nvPr/>
          </p:nvCxnSpPr>
          <p:spPr>
            <a:xfrm>
              <a:off x="3608469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FFB514B-211E-49D8-85E1-BA900A74668F}"/>
                </a:ext>
              </a:extLst>
            </p:cNvPr>
            <p:cNvCxnSpPr>
              <a:cxnSpLocks/>
            </p:cNvCxnSpPr>
            <p:nvPr/>
          </p:nvCxnSpPr>
          <p:spPr>
            <a:xfrm>
              <a:off x="3865644" y="7814547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C6F19AE-7939-4283-98B7-1951008075DC}"/>
                </a:ext>
              </a:extLst>
            </p:cNvPr>
            <p:cNvCxnSpPr>
              <a:cxnSpLocks/>
            </p:cNvCxnSpPr>
            <p:nvPr/>
          </p:nvCxnSpPr>
          <p:spPr>
            <a:xfrm>
              <a:off x="4147290" y="7811849"/>
              <a:ext cx="281646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8A1FE6EC-D6E7-4408-B399-91820A8986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5D2AF4A-B25B-4D30-92E8-7B135DC34DBA}"/>
              </a:ext>
            </a:extLst>
          </p:cNvPr>
          <p:cNvCxnSpPr>
            <a:cxnSpLocks/>
          </p:cNvCxnSpPr>
          <p:nvPr/>
        </p:nvCxnSpPr>
        <p:spPr>
          <a:xfrm flipV="1">
            <a:off x="10948219" y="3804435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1BACD6-5E7D-4A1B-AE24-5CEFC5B701B7}"/>
              </a:ext>
            </a:extLst>
          </p:cNvPr>
          <p:cNvCxnSpPr>
            <a:cxnSpLocks/>
          </p:cNvCxnSpPr>
          <p:nvPr/>
        </p:nvCxnSpPr>
        <p:spPr>
          <a:xfrm flipV="1">
            <a:off x="11229865" y="3507921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B8ABEE-303F-4B9C-ACC1-796CBD31B1E8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4432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1800" dirty="0"/>
              <a:t>Analogy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discrete</a:t>
            </a:r>
            <a:r>
              <a:rPr lang="de-DE" sz="1800" dirty="0"/>
              <a:t> time </a:t>
            </a:r>
            <a:r>
              <a:rPr lang="de-DE" sz="1800" dirty="0" err="1"/>
              <a:t>signals</a:t>
            </a:r>
            <a:endParaRPr lang="de-DE" sz="1800" dirty="0"/>
          </a:p>
          <a:p>
            <a:r>
              <a:rPr lang="de-DE" sz="1800" dirty="0" err="1"/>
              <a:t>Simplest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</a:t>
            </a:r>
            <a:r>
              <a:rPr lang="de-DE" sz="1800" dirty="0" err="1"/>
              <a:t>Recursive</a:t>
            </a:r>
            <a:r>
              <a:rPr lang="de-DE" sz="1800" dirty="0"/>
              <a:t> Line Graph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Multiple Signals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share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same </a:t>
            </a:r>
            <a:r>
              <a:rPr lang="de-DE" sz="1800" dirty="0" err="1"/>
              <a:t>graph</a:t>
            </a:r>
            <a:endParaRPr lang="de-DE" sz="1800" dirty="0"/>
          </a:p>
          <a:p>
            <a:r>
              <a:rPr lang="de-DE" sz="1800" dirty="0"/>
              <a:t>In </a:t>
            </a:r>
            <a:r>
              <a:rPr lang="de-DE" sz="1800" dirty="0" err="1"/>
              <a:t>this</a:t>
            </a:r>
            <a:r>
              <a:rPr lang="de-DE" sz="1800" dirty="0"/>
              <a:t> </a:t>
            </a:r>
            <a:r>
              <a:rPr lang="de-DE" sz="1800" dirty="0" err="1"/>
              <a:t>case</a:t>
            </a:r>
            <a:r>
              <a:rPr lang="de-DE" sz="1800" dirty="0"/>
              <a:t>: The </a:t>
            </a:r>
            <a:r>
              <a:rPr lang="de-DE" sz="1800" dirty="0" err="1"/>
              <a:t>class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periodic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period</a:t>
            </a:r>
            <a:r>
              <a:rPr lang="de-DE" sz="1800" dirty="0"/>
              <a:t> 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E93F3E-F0E8-4938-97FF-4FE2A931D753}"/>
              </a:ext>
            </a:extLst>
          </p:cNvPr>
          <p:cNvCxnSpPr>
            <a:cxnSpLocks/>
          </p:cNvCxnSpPr>
          <p:nvPr/>
        </p:nvCxnSpPr>
        <p:spPr>
          <a:xfrm flipV="1">
            <a:off x="7677040" y="2159796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D1960C-E880-4845-A0A8-CE3299BD255E}"/>
              </a:ext>
            </a:extLst>
          </p:cNvPr>
          <p:cNvCxnSpPr>
            <a:cxnSpLocks/>
          </p:cNvCxnSpPr>
          <p:nvPr/>
        </p:nvCxnSpPr>
        <p:spPr>
          <a:xfrm>
            <a:off x="7677040" y="4869996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7CC72-5F20-4B2C-86E6-DDA5FE55BBD7}"/>
              </a:ext>
            </a:extLst>
          </p:cNvPr>
          <p:cNvCxnSpPr>
            <a:cxnSpLocks/>
          </p:cNvCxnSpPr>
          <p:nvPr/>
        </p:nvCxnSpPr>
        <p:spPr>
          <a:xfrm flipV="1">
            <a:off x="7972315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1F1461-5143-4674-B9E8-AA88433377B7}"/>
              </a:ext>
            </a:extLst>
          </p:cNvPr>
          <p:cNvCxnSpPr>
            <a:cxnSpLocks/>
          </p:cNvCxnSpPr>
          <p:nvPr/>
        </p:nvCxnSpPr>
        <p:spPr>
          <a:xfrm flipV="1">
            <a:off x="8239015" y="3514896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AE950C-2098-45E6-8D44-76F2BA5BD5C4}"/>
              </a:ext>
            </a:extLst>
          </p:cNvPr>
          <p:cNvCxnSpPr>
            <a:cxnSpLocks/>
          </p:cNvCxnSpPr>
          <p:nvPr/>
        </p:nvCxnSpPr>
        <p:spPr>
          <a:xfrm flipV="1">
            <a:off x="8515240" y="3126921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8737EE-67A4-4C87-B5B2-9A94C7BAEB9B}"/>
              </a:ext>
            </a:extLst>
          </p:cNvPr>
          <p:cNvCxnSpPr>
            <a:cxnSpLocks/>
          </p:cNvCxnSpPr>
          <p:nvPr/>
        </p:nvCxnSpPr>
        <p:spPr>
          <a:xfrm flipV="1">
            <a:off x="8762890" y="2698296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4867D8-0F51-474B-B43F-16A96F1EC193}"/>
              </a:ext>
            </a:extLst>
          </p:cNvPr>
          <p:cNvCxnSpPr>
            <a:cxnSpLocks/>
          </p:cNvCxnSpPr>
          <p:nvPr/>
        </p:nvCxnSpPr>
        <p:spPr>
          <a:xfrm flipV="1">
            <a:off x="9020065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C8A603-1925-48E9-80C6-1832323171A0}"/>
              </a:ext>
            </a:extLst>
          </p:cNvPr>
          <p:cNvCxnSpPr>
            <a:cxnSpLocks/>
          </p:cNvCxnSpPr>
          <p:nvPr/>
        </p:nvCxnSpPr>
        <p:spPr>
          <a:xfrm flipV="1">
            <a:off x="9277240" y="2374446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FE2E5B-84CF-497E-B337-135270E773BB}"/>
              </a:ext>
            </a:extLst>
          </p:cNvPr>
          <p:cNvCxnSpPr>
            <a:cxnSpLocks/>
          </p:cNvCxnSpPr>
          <p:nvPr/>
        </p:nvCxnSpPr>
        <p:spPr>
          <a:xfrm flipV="1">
            <a:off x="9553465" y="2698296"/>
            <a:ext cx="0" cy="217170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EFA64F-6C06-4564-BAEE-F2991ED2B2AB}"/>
              </a:ext>
            </a:extLst>
          </p:cNvPr>
          <p:cNvCxnSpPr>
            <a:cxnSpLocks/>
          </p:cNvCxnSpPr>
          <p:nvPr/>
        </p:nvCxnSpPr>
        <p:spPr>
          <a:xfrm flipV="1">
            <a:off x="9839215" y="3126921"/>
            <a:ext cx="0" cy="1743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588C2F-E491-4694-B82D-2C549958DE5A}"/>
              </a:ext>
            </a:extLst>
          </p:cNvPr>
          <p:cNvCxnSpPr>
            <a:cxnSpLocks/>
          </p:cNvCxnSpPr>
          <p:nvPr/>
        </p:nvCxnSpPr>
        <p:spPr>
          <a:xfrm flipV="1">
            <a:off x="10124965" y="3507921"/>
            <a:ext cx="0" cy="1362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FBC1AB-9E26-473B-95BF-8527287DC5E1}"/>
              </a:ext>
            </a:extLst>
          </p:cNvPr>
          <p:cNvCxnSpPr>
            <a:cxnSpLocks/>
          </p:cNvCxnSpPr>
          <p:nvPr/>
        </p:nvCxnSpPr>
        <p:spPr>
          <a:xfrm flipV="1">
            <a:off x="10420240" y="3801733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E370FB-A5A3-4169-9BF4-0553C9B95F44}"/>
              </a:ext>
            </a:extLst>
          </p:cNvPr>
          <p:cNvCxnSpPr/>
          <p:nvPr/>
        </p:nvCxnSpPr>
        <p:spPr>
          <a:xfrm flipV="1">
            <a:off x="10696465" y="3981734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D98DF6-E7E2-479F-B160-EABDFB27652D}"/>
              </a:ext>
            </a:extLst>
          </p:cNvPr>
          <p:cNvCxnSpPr>
            <a:cxnSpLocks/>
          </p:cNvCxnSpPr>
          <p:nvPr/>
        </p:nvCxnSpPr>
        <p:spPr>
          <a:xfrm flipV="1">
            <a:off x="10948219" y="3804435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CDFB68-03C9-4424-B34B-64CBE84C5A34}"/>
              </a:ext>
            </a:extLst>
          </p:cNvPr>
          <p:cNvCxnSpPr>
            <a:cxnSpLocks/>
          </p:cNvCxnSpPr>
          <p:nvPr/>
        </p:nvCxnSpPr>
        <p:spPr>
          <a:xfrm flipV="1">
            <a:off x="11229865" y="3507921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4528D3F-E988-424F-B006-FA5D099BDFE8}"/>
              </a:ext>
            </a:extLst>
          </p:cNvPr>
          <p:cNvCxnSpPr/>
          <p:nvPr/>
        </p:nvCxnSpPr>
        <p:spPr>
          <a:xfrm flipV="1">
            <a:off x="7677040" y="3981732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Blind Source Separation</a:t>
            </a:r>
            <a:br>
              <a:rPr lang="de-DE" sz="3200" dirty="0"/>
            </a:br>
            <a:r>
              <a:rPr lang="de-DE" sz="2400" b="0" dirty="0" err="1">
                <a:solidFill>
                  <a:schemeClr val="accent5"/>
                </a:solidFill>
              </a:rPr>
              <a:t>What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are</a:t>
            </a:r>
            <a:r>
              <a:rPr lang="de-DE" sz="2400" b="0" dirty="0">
                <a:solidFill>
                  <a:schemeClr val="accent5"/>
                </a:solidFill>
              </a:rPr>
              <a:t> Graph Signals?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7FE77C-3771-40BC-9F7C-F1FEA11D4E31}"/>
              </a:ext>
            </a:extLst>
          </p:cNvPr>
          <p:cNvGrpSpPr/>
          <p:nvPr/>
        </p:nvGrpSpPr>
        <p:grpSpPr>
          <a:xfrm>
            <a:off x="501985" y="4933039"/>
            <a:ext cx="6469883" cy="523637"/>
            <a:chOff x="671392" y="4596843"/>
            <a:chExt cx="6469883" cy="5236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64AA64-5508-4FBF-A90C-E4F3A3E9E8F8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B9D831-9F39-48BF-830F-C210BDCDCDA1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83109F-BF15-4207-8438-5B5AD9DD5965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40F496-155A-43DE-B9CD-F3F69CFD73AE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A8FF52-DBE4-42E6-A31B-BCA4410E12CC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ED9FC1-232C-4F2E-BC3A-B0BD6C53B70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53F4BF-55D6-464B-B40E-0DD2F315FF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A71E6B-C0AC-4547-911C-7A8AED6D842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BDD8FD-E9CA-43B3-8C47-C73886C64148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05631B-FDB2-4A61-9A68-DF70CB97C532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A1597286-613A-4053-BF52-7F600007C3DA}"/>
                </a:ext>
              </a:extLst>
            </p:cNvPr>
            <p:cNvCxnSpPr>
              <a:stCxn id="7" idx="4"/>
              <a:endCxn id="10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57150">
              <a:solidFill>
                <a:srgbClr val="F082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64E05A4-51F0-426B-ACC6-F8AB449B3828}"/>
              </a:ext>
            </a:extLst>
          </p:cNvPr>
          <p:cNvGrpSpPr/>
          <p:nvPr/>
        </p:nvGrpSpPr>
        <p:grpSpPr>
          <a:xfrm>
            <a:off x="7792790" y="5544075"/>
            <a:ext cx="3595151" cy="2869209"/>
            <a:chOff x="5393493" y="6060859"/>
            <a:chExt cx="3595151" cy="2869209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9731D91-B1D2-4D3C-9485-FD60CD478C69}"/>
                </a:ext>
              </a:extLst>
            </p:cNvPr>
            <p:cNvSpPr/>
            <p:nvPr/>
          </p:nvSpPr>
          <p:spPr>
            <a:xfrm rot="10800000">
              <a:off x="6111178" y="6060859"/>
              <a:ext cx="534718" cy="2836973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580575-9EDE-48DD-8AE9-FE40531A176F}"/>
                </a:ext>
              </a:extLst>
            </p:cNvPr>
            <p:cNvSpPr txBox="1"/>
            <p:nvPr/>
          </p:nvSpPr>
          <p:spPr>
            <a:xfrm>
              <a:off x="6353108" y="607691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1 0 0 0 0 … 0</a:t>
              </a:r>
              <a:endParaRPr lang="fr-FR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C66330-513E-4ECA-A4C7-8E28591268F2}"/>
                </a:ext>
              </a:extLst>
            </p:cNvPr>
            <p:cNvSpPr txBox="1"/>
            <p:nvPr/>
          </p:nvSpPr>
          <p:spPr>
            <a:xfrm>
              <a:off x="6360539" y="6447256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1 0 0 0 … 0</a:t>
              </a:r>
              <a:endParaRPr lang="fr-FR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8AE448-50DD-4326-9978-0C1DBE158C55}"/>
                </a:ext>
              </a:extLst>
            </p:cNvPr>
            <p:cNvSpPr txBox="1"/>
            <p:nvPr/>
          </p:nvSpPr>
          <p:spPr>
            <a:xfrm>
              <a:off x="6361337" y="680947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1 0 0 … 0</a:t>
              </a:r>
              <a:endParaRPr lang="fr-FR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AF5EC5-7FF8-400D-A679-59EDE616003F}"/>
                </a:ext>
              </a:extLst>
            </p:cNvPr>
            <p:cNvSpPr txBox="1"/>
            <p:nvPr/>
          </p:nvSpPr>
          <p:spPr>
            <a:xfrm>
              <a:off x="6367579" y="7181067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0 0 0 0 1 0 … 0</a:t>
              </a:r>
              <a:endParaRPr lang="fr-FR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AF0504-AEE1-45F7-94C2-5AB8BADBF949}"/>
                </a:ext>
              </a:extLst>
            </p:cNvPr>
            <p:cNvSpPr txBox="1"/>
            <p:nvPr/>
          </p:nvSpPr>
          <p:spPr>
            <a:xfrm>
              <a:off x="6376425" y="7961234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</a:t>
              </a:r>
              <a:r>
                <a:rPr lang="de-DE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334009-060F-4B5C-A952-6F29AFB2D521}"/>
                </a:ext>
              </a:extLst>
            </p:cNvPr>
            <p:cNvSpPr/>
            <p:nvPr/>
          </p:nvSpPr>
          <p:spPr>
            <a:xfrm>
              <a:off x="8414162" y="6093094"/>
              <a:ext cx="574482" cy="2836974"/>
            </a:xfrm>
            <a:prstGeom prst="arc">
              <a:avLst>
                <a:gd name="adj1" fmla="val 16271353"/>
                <a:gd name="adj2" fmla="val 5365636"/>
              </a:avLst>
            </a:prstGeom>
            <a:ln w="28575">
              <a:solidFill>
                <a:srgbClr val="00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EA8DDF-1A3E-45F6-B373-D93074463C74}"/>
                </a:ext>
              </a:extLst>
            </p:cNvPr>
            <p:cNvSpPr txBox="1"/>
            <p:nvPr/>
          </p:nvSpPr>
          <p:spPr>
            <a:xfrm>
              <a:off x="5393493" y="7218119"/>
              <a:ext cx="69762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</a:t>
              </a:r>
              <a:r>
                <a:rPr lang="de-DE" dirty="0"/>
                <a:t> =</a:t>
              </a:r>
              <a:endParaRPr lang="fr-FR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46B2BC-0B1F-4131-B21B-A2278EF655AA}"/>
                </a:ext>
              </a:extLst>
            </p:cNvPr>
            <p:cNvSpPr txBox="1"/>
            <p:nvPr/>
          </p:nvSpPr>
          <p:spPr>
            <a:xfrm>
              <a:off x="6376425" y="8417710"/>
              <a:ext cx="239360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5"/>
                  </a:solidFill>
                </a:rPr>
                <a:t>1</a:t>
              </a:r>
              <a:r>
                <a:rPr lang="de-DE" b="1" dirty="0"/>
                <a:t> 0 0 0 0 0 … 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C6DD48-EADB-4058-B348-BDEE103F566D}"/>
                </a:ext>
              </a:extLst>
            </p:cNvPr>
            <p:cNvSpPr txBox="1"/>
            <p:nvPr/>
          </p:nvSpPr>
          <p:spPr>
            <a:xfrm>
              <a:off x="6367579" y="7552657"/>
              <a:ext cx="2483372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 .  .  .  .  .  … 0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11A3229-130B-45EE-8177-36DA6030D3F7}"/>
              </a:ext>
            </a:extLst>
          </p:cNvPr>
          <p:cNvCxnSpPr>
            <a:cxnSpLocks/>
          </p:cNvCxnSpPr>
          <p:nvPr/>
        </p:nvCxnSpPr>
        <p:spPr>
          <a:xfrm>
            <a:off x="7690669" y="4870001"/>
            <a:ext cx="281646" cy="0"/>
          </a:xfrm>
          <a:prstGeom prst="straightConnector1">
            <a:avLst/>
          </a:prstGeom>
          <a:ln w="28575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CFC404-E854-4619-B098-E787825729A3}"/>
              </a:ext>
            </a:extLst>
          </p:cNvPr>
          <p:cNvCxnSpPr>
            <a:cxnSpLocks/>
          </p:cNvCxnSpPr>
          <p:nvPr/>
        </p:nvCxnSpPr>
        <p:spPr>
          <a:xfrm>
            <a:off x="797231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A90F73F-6EDC-438A-86D8-CF7446CFEC31}"/>
              </a:ext>
            </a:extLst>
          </p:cNvPr>
          <p:cNvCxnSpPr>
            <a:cxnSpLocks/>
          </p:cNvCxnSpPr>
          <p:nvPr/>
        </p:nvCxnSpPr>
        <p:spPr>
          <a:xfrm>
            <a:off x="8233594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3B1C74-F5EC-4FAA-8CBC-0809B083C7BE}"/>
              </a:ext>
            </a:extLst>
          </p:cNvPr>
          <p:cNvCxnSpPr>
            <a:cxnSpLocks/>
          </p:cNvCxnSpPr>
          <p:nvPr/>
        </p:nvCxnSpPr>
        <p:spPr>
          <a:xfrm>
            <a:off x="8481244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918D7D9-8BD1-4298-9D45-74FA3A909FF8}"/>
              </a:ext>
            </a:extLst>
          </p:cNvPr>
          <p:cNvCxnSpPr>
            <a:cxnSpLocks/>
          </p:cNvCxnSpPr>
          <p:nvPr/>
        </p:nvCxnSpPr>
        <p:spPr>
          <a:xfrm>
            <a:off x="8738419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322A4F-932F-41B3-9762-7DE95730BDC3}"/>
              </a:ext>
            </a:extLst>
          </p:cNvPr>
          <p:cNvCxnSpPr>
            <a:cxnSpLocks/>
          </p:cNvCxnSpPr>
          <p:nvPr/>
        </p:nvCxnSpPr>
        <p:spPr>
          <a:xfrm>
            <a:off x="8995594" y="486874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1367A0-755C-4D92-B1C1-5E9DD8E07A5B}"/>
              </a:ext>
            </a:extLst>
          </p:cNvPr>
          <p:cNvCxnSpPr>
            <a:cxnSpLocks/>
          </p:cNvCxnSpPr>
          <p:nvPr/>
        </p:nvCxnSpPr>
        <p:spPr>
          <a:xfrm>
            <a:off x="9271819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7727812-C5DF-486D-8D7E-72413A180EAA}"/>
              </a:ext>
            </a:extLst>
          </p:cNvPr>
          <p:cNvCxnSpPr>
            <a:cxnSpLocks/>
          </p:cNvCxnSpPr>
          <p:nvPr/>
        </p:nvCxnSpPr>
        <p:spPr>
          <a:xfrm>
            <a:off x="9574567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9B5D6-CAA3-4E29-B22B-55B9C3F8E680}"/>
              </a:ext>
            </a:extLst>
          </p:cNvPr>
          <p:cNvCxnSpPr>
            <a:cxnSpLocks/>
          </p:cNvCxnSpPr>
          <p:nvPr/>
        </p:nvCxnSpPr>
        <p:spPr>
          <a:xfrm>
            <a:off x="9839215" y="4871350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603D05-6275-4227-9602-2E188196AD31}"/>
              </a:ext>
            </a:extLst>
          </p:cNvPr>
          <p:cNvCxnSpPr>
            <a:cxnSpLocks/>
          </p:cNvCxnSpPr>
          <p:nvPr/>
        </p:nvCxnSpPr>
        <p:spPr>
          <a:xfrm>
            <a:off x="10120861" y="4872699"/>
            <a:ext cx="281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FB514B-211E-49D8-85E1-BA900A74668F}"/>
              </a:ext>
            </a:extLst>
          </p:cNvPr>
          <p:cNvCxnSpPr>
            <a:cxnSpLocks/>
          </p:cNvCxnSpPr>
          <p:nvPr/>
        </p:nvCxnSpPr>
        <p:spPr>
          <a:xfrm>
            <a:off x="10948219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C6F19AE-7939-4283-98B7-1951008075DC}"/>
              </a:ext>
            </a:extLst>
          </p:cNvPr>
          <p:cNvCxnSpPr>
            <a:cxnSpLocks/>
          </p:cNvCxnSpPr>
          <p:nvPr/>
        </p:nvCxnSpPr>
        <p:spPr>
          <a:xfrm>
            <a:off x="11229865" y="4870001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417E3-1FC8-4A3E-9BE0-2406B4F4FBFB}"/>
              </a:ext>
            </a:extLst>
          </p:cNvPr>
          <p:cNvCxnSpPr/>
          <p:nvPr/>
        </p:nvCxnSpPr>
        <p:spPr>
          <a:xfrm flipV="1">
            <a:off x="6798218" y="420986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B8BA3C-6D24-48F2-9D7C-A28E0BDFCC7E}"/>
              </a:ext>
            </a:extLst>
          </p:cNvPr>
          <p:cNvCxnSpPr>
            <a:cxnSpLocks/>
          </p:cNvCxnSpPr>
          <p:nvPr/>
        </p:nvCxnSpPr>
        <p:spPr>
          <a:xfrm flipV="1">
            <a:off x="682333" y="4029862"/>
            <a:ext cx="0" cy="106826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395EF8E-1BE8-4A5C-884E-A01C1A238CAF}"/>
              </a:ext>
            </a:extLst>
          </p:cNvPr>
          <p:cNvCxnSpPr>
            <a:cxnSpLocks/>
          </p:cNvCxnSpPr>
          <p:nvPr/>
        </p:nvCxnSpPr>
        <p:spPr>
          <a:xfrm flipV="1">
            <a:off x="1861214" y="3721233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BEA760-F3D7-4FCE-9341-92EF57CB9F86}"/>
              </a:ext>
            </a:extLst>
          </p:cNvPr>
          <p:cNvCxnSpPr>
            <a:cxnSpLocks/>
          </p:cNvCxnSpPr>
          <p:nvPr/>
        </p:nvCxnSpPr>
        <p:spPr>
          <a:xfrm flipV="1">
            <a:off x="3047775" y="3333260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AEDCF9E3-0AF4-44D4-9F44-28F0C38B10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2B4AE7-0F87-4008-90D0-CECF3BAF8204}"/>
              </a:ext>
            </a:extLst>
          </p:cNvPr>
          <p:cNvSpPr txBox="1"/>
          <p:nvPr/>
        </p:nvSpPr>
        <p:spPr>
          <a:xfrm>
            <a:off x="805536" y="7741920"/>
            <a:ext cx="18473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FC4BB-2A48-4EEB-838D-DF536352A7E1}"/>
              </a:ext>
            </a:extLst>
          </p:cNvPr>
          <p:cNvCxnSpPr>
            <a:cxnSpLocks/>
          </p:cNvCxnSpPr>
          <p:nvPr/>
        </p:nvCxnSpPr>
        <p:spPr>
          <a:xfrm>
            <a:off x="10691044" y="4872699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E99FBBF-A7AD-4BDE-9DE2-DE9F1C93A6F1}"/>
              </a:ext>
            </a:extLst>
          </p:cNvPr>
          <p:cNvCxnSpPr>
            <a:cxnSpLocks/>
          </p:cNvCxnSpPr>
          <p:nvPr/>
        </p:nvCxnSpPr>
        <p:spPr>
          <a:xfrm>
            <a:off x="10402507" y="4870001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DB0CC27-09A2-48EE-8F5F-C6C391CDBAB4}"/>
              </a:ext>
            </a:extLst>
          </p:cNvPr>
          <p:cNvCxnSpPr>
            <a:cxnSpLocks/>
          </p:cNvCxnSpPr>
          <p:nvPr/>
        </p:nvCxnSpPr>
        <p:spPr>
          <a:xfrm flipV="1">
            <a:off x="4299197" y="2953423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4A4A41-1D5E-4D2C-A185-0084EBEB1ACB}"/>
              </a:ext>
            </a:extLst>
          </p:cNvPr>
          <p:cNvCxnSpPr>
            <a:cxnSpLocks/>
          </p:cNvCxnSpPr>
          <p:nvPr/>
        </p:nvCxnSpPr>
        <p:spPr>
          <a:xfrm>
            <a:off x="7409023" y="4870001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8CAC1A-1ED8-40CD-A48A-881EAA45FEA7}"/>
              </a:ext>
            </a:extLst>
          </p:cNvPr>
          <p:cNvSpPr txBox="1"/>
          <p:nvPr/>
        </p:nvSpPr>
        <p:spPr>
          <a:xfrm>
            <a:off x="9020065" y="4994824"/>
            <a:ext cx="1503938" cy="4001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5C9C"/>
            </a:solidFill>
          </a:ln>
        </p:spPr>
        <p:txBody>
          <a:bodyPr wrap="none" rtlCol="0">
            <a:spAutoFit/>
          </a:bodyPr>
          <a:lstStyle/>
          <a:p>
            <a:r>
              <a:rPr lang="de-DE" sz="1800" dirty="0"/>
              <a:t>n</a:t>
            </a:r>
            <a:r>
              <a:rPr lang="fr-FR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>
                <a:effectLst/>
                <a:latin typeface="arial" panose="020B0604020202020204" pitchFamily="34" charset="0"/>
              </a:rPr>
              <a:t>∈ </a:t>
            </a:r>
            <a:r>
              <a:rPr lang="fr-FR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ℕ, </a:t>
            </a:r>
            <a:r>
              <a:rPr lang="de-DE" sz="1800" dirty="0"/>
              <a:t> n ≤ N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648796812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0</TotalTime>
  <Words>1988</Words>
  <Application>Microsoft Office PowerPoint</Application>
  <PresentationFormat>A3-Papier (297 x 420 mm)</PresentationFormat>
  <Paragraphs>471</Paragraphs>
  <Slides>35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Arial</vt:lpstr>
      <vt:lpstr>Arial</vt:lpstr>
      <vt:lpstr>Arial(Body)</vt:lpstr>
      <vt:lpstr>Calibri</vt:lpstr>
      <vt:lpstr>Cambria Math</vt:lpstr>
      <vt:lpstr>Systemschrift Normal</vt:lpstr>
      <vt:lpstr>Wingdings</vt:lpstr>
      <vt:lpstr>Präsentation - EMK</vt:lpstr>
      <vt:lpstr>Overview</vt:lpstr>
      <vt:lpstr>Shortcomings</vt:lpstr>
      <vt:lpstr>Recent Developments</vt:lpstr>
      <vt:lpstr>Recent Developments</vt:lpstr>
      <vt:lpstr>Graph Blind Source Separation </vt:lpstr>
      <vt:lpstr>Graph Blind Source Separation What are Graphs?</vt:lpstr>
      <vt:lpstr>Graph Blind Source Separation What are Graphs?</vt:lpstr>
      <vt:lpstr>Graph Blind Source Separation What are Graph Signals?</vt:lpstr>
      <vt:lpstr>Graph Blind Source Separation What are Graph Signals?</vt:lpstr>
      <vt:lpstr>Graph Blind Source Separation What are Graph Signals?</vt:lpstr>
      <vt:lpstr>Graph Blind Source Separation Graph-Autocorrelation</vt:lpstr>
      <vt:lpstr>Graph Blind Source Seperation Graph Decorrelation</vt:lpstr>
      <vt:lpstr>Graph Blind Source Seperation Graph Decorrelation</vt:lpstr>
      <vt:lpstr>Graph Blind Source Seperation Composite Objective</vt:lpstr>
      <vt:lpstr>Overview</vt:lpstr>
      <vt:lpstr>Graph BSS Results Clean data</vt:lpstr>
      <vt:lpstr>Graph BSS Results Clean data</vt:lpstr>
      <vt:lpstr>Graph BSS Results Noisy data</vt:lpstr>
      <vt:lpstr>Graph BSS Results Noisy data</vt:lpstr>
      <vt:lpstr>Graph BSS Results Outlier contamination </vt:lpstr>
      <vt:lpstr>Graph BSS Results Outlier contamination </vt:lpstr>
      <vt:lpstr>Graph BSS Results</vt:lpstr>
      <vt:lpstr>Graph BSS Results Semi-synthetic EEG data</vt:lpstr>
      <vt:lpstr>Graph BSS Results Semi-synthetic EEG data</vt:lpstr>
      <vt:lpstr>Overview</vt:lpstr>
      <vt:lpstr>Summary of major outcomes</vt:lpstr>
      <vt:lpstr>Summary of major outcomes Question 1: What is ICA?</vt:lpstr>
      <vt:lpstr>Summary of major outcomes Question 2: How to compare algorithms?</vt:lpstr>
      <vt:lpstr>Summary of major outcomes Question 3: Which algorithm performs best? What happens with noise or outlier?</vt:lpstr>
      <vt:lpstr>Summary of major outcomes Question 4: How to robustify? </vt:lpstr>
      <vt:lpstr>Summary of major outcomes Question 5: What is Graph Signal processing / Graph BSS?</vt:lpstr>
      <vt:lpstr>Summary of major outcomes Question 6: Outcomes of Graph BSS?</vt:lpstr>
      <vt:lpstr>Overview</vt:lpstr>
      <vt:lpstr>Problems and future research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Ch Apfel</cp:lastModifiedBy>
  <cp:revision>1194</cp:revision>
  <cp:lastPrinted>2016-08-30T11:31:30Z</cp:lastPrinted>
  <dcterms:created xsi:type="dcterms:W3CDTF">2014-10-29T08:05:14Z</dcterms:created>
  <dcterms:modified xsi:type="dcterms:W3CDTF">2021-02-14T22:14:46Z</dcterms:modified>
</cp:coreProperties>
</file>