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0" r:id="rId2"/>
    <p:sldId id="385" r:id="rId3"/>
    <p:sldId id="402" r:id="rId4"/>
    <p:sldId id="386" r:id="rId5"/>
    <p:sldId id="405" r:id="rId6"/>
    <p:sldId id="387" r:id="rId7"/>
    <p:sldId id="404" r:id="rId8"/>
    <p:sldId id="388" r:id="rId9"/>
    <p:sldId id="406" r:id="rId10"/>
    <p:sldId id="407" r:id="rId11"/>
    <p:sldId id="398" r:id="rId12"/>
    <p:sldId id="401" r:id="rId13"/>
    <p:sldId id="391" r:id="rId14"/>
    <p:sldId id="393" r:id="rId15"/>
    <p:sldId id="394" r:id="rId16"/>
    <p:sldId id="395" r:id="rId17"/>
    <p:sldId id="396" r:id="rId18"/>
    <p:sldId id="397" r:id="rId19"/>
    <p:sldId id="399" r:id="rId20"/>
    <p:sldId id="392" r:id="rId21"/>
    <p:sldId id="408" r:id="rId22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C"/>
    <a:srgbClr val="FFFFFF"/>
    <a:srgbClr val="000000"/>
    <a:srgbClr val="78D900"/>
    <a:srgbClr val="024C88"/>
    <a:srgbClr val="00457F"/>
    <a:srgbClr val="4E8F00"/>
    <a:srgbClr val="283572"/>
    <a:srgbClr val="005082"/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 autoAdjust="0"/>
    <p:restoredTop sz="86378"/>
  </p:normalViewPr>
  <p:slideViewPr>
    <p:cSldViewPr snapToGrid="0" snapToObjects="1">
      <p:cViewPr varScale="1">
        <p:scale>
          <a:sx n="85" d="100"/>
          <a:sy n="85" d="100"/>
        </p:scale>
        <p:origin x="1062" y="-36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32" y="882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86529" y="920116"/>
            <a:ext cx="2622550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13.02.2021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‹Nr.›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Graph Blind Source Separation </a:t>
            </a:r>
            <a:r>
              <a:rPr lang="de-DE" dirty="0" err="1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major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outcomes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1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9" y="2948855"/>
            <a:ext cx="10931120" cy="61487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dirty="0"/>
              <a:t>Events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extractable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EC77DB-F5FA-4F06-93BC-EB8B1EC4CF6B}"/>
              </a:ext>
            </a:extLst>
          </p:cNvPr>
          <p:cNvSpPr/>
          <p:nvPr/>
        </p:nvSpPr>
        <p:spPr>
          <a:xfrm>
            <a:off x="6502711" y="8173502"/>
            <a:ext cx="201954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1A77C2-DFA5-4EBD-9D55-2AD4E3855A15}"/>
              </a:ext>
            </a:extLst>
          </p:cNvPr>
          <p:cNvSpPr/>
          <p:nvPr/>
        </p:nvSpPr>
        <p:spPr>
          <a:xfrm>
            <a:off x="3023690" y="8166957"/>
            <a:ext cx="228133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C42C6-318F-4E7C-BE34-4D2105E8C377}"/>
              </a:ext>
            </a:extLst>
          </p:cNvPr>
          <p:cNvSpPr/>
          <p:nvPr/>
        </p:nvSpPr>
        <p:spPr>
          <a:xfrm>
            <a:off x="698029" y="4111995"/>
            <a:ext cx="11239659" cy="39885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B19CC8A-BD07-422E-9918-2771F2AF7271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333343" y="5539769"/>
            <a:ext cx="4431602" cy="822775"/>
          </a:xfrm>
          <a:prstGeom prst="bentConnector3">
            <a:avLst>
              <a:gd name="adj1" fmla="val 100002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DE9DE79-4FD5-442B-9F59-AA170EFC28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9628" y="5694271"/>
            <a:ext cx="4438147" cy="520316"/>
          </a:xfrm>
          <a:prstGeom prst="bentConnector3">
            <a:avLst>
              <a:gd name="adj1" fmla="val 100054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44C881E9-2276-4FDE-8B88-FBF50B9946E3}"/>
              </a:ext>
            </a:extLst>
          </p:cNvPr>
          <p:cNvSpPr/>
          <p:nvPr/>
        </p:nvSpPr>
        <p:spPr>
          <a:xfrm>
            <a:off x="7118860" y="3546339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4EDDB9D-E1C5-43CC-9F51-481E3822BA97}"/>
              </a:ext>
            </a:extLst>
          </p:cNvPr>
          <p:cNvSpPr/>
          <p:nvPr/>
        </p:nvSpPr>
        <p:spPr>
          <a:xfrm>
            <a:off x="3944636" y="3502395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5"/>
                </a:solidFill>
              </a:rPr>
              <a:t>Summary </a:t>
            </a:r>
            <a:r>
              <a:rPr lang="de-DE" dirty="0" err="1">
                <a:solidFill>
                  <a:schemeClr val="accent5"/>
                </a:solidFill>
              </a:rPr>
              <a:t>of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major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outcomes</a:t>
            </a:r>
            <a:endParaRPr lang="de-DE" dirty="0">
              <a:solidFill>
                <a:schemeClr val="accent5"/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Question 1: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ICA?</a:t>
            </a:r>
          </a:p>
          <a:p>
            <a:r>
              <a:rPr lang="en-GB" dirty="0"/>
              <a:t>Question 2: How to compare algorithms?</a:t>
            </a:r>
          </a:p>
          <a:p>
            <a:r>
              <a:rPr lang="en-GB" dirty="0"/>
              <a:t>Question 3: Which algorithm performs best? What happens with noise or outlier?</a:t>
            </a:r>
          </a:p>
          <a:p>
            <a:r>
              <a:rPr lang="en-GB" dirty="0"/>
              <a:t>Question 4: How to </a:t>
            </a:r>
            <a:r>
              <a:rPr lang="en-GB" dirty="0" err="1"/>
              <a:t>robustify</a:t>
            </a:r>
            <a:r>
              <a:rPr lang="en-GB" dirty="0"/>
              <a:t> algorithms?  </a:t>
            </a:r>
          </a:p>
          <a:p>
            <a:r>
              <a:rPr lang="en-GB" dirty="0"/>
              <a:t>Question 5: What is Graph Signal processing </a:t>
            </a:r>
            <a:r>
              <a:rPr lang="en-GB" sz="2800" dirty="0"/>
              <a:t>/ Graph BSS?</a:t>
            </a:r>
            <a:endParaRPr lang="en-GB" dirty="0"/>
          </a:p>
          <a:p>
            <a:r>
              <a:rPr lang="en-GB" dirty="0"/>
              <a:t>Question 6: Outcomes of Graph Signal processing?</a:t>
            </a:r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50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de-DE" sz="2400" dirty="0"/>
              <a:t>Question 1: </a:t>
            </a:r>
            <a:r>
              <a:rPr lang="de-DE" sz="2400" dirty="0" err="1">
                <a:solidFill>
                  <a:schemeClr val="accent5"/>
                </a:solidFill>
              </a:rPr>
              <a:t>What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is</a:t>
            </a:r>
            <a:r>
              <a:rPr lang="de-DE" sz="2400" dirty="0">
                <a:solidFill>
                  <a:schemeClr val="accent5"/>
                </a:solidFill>
              </a:rPr>
              <a:t> ICA?</a:t>
            </a:r>
            <a:endParaRPr lang="en-GB" sz="240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(</a:t>
            </a:r>
            <a:r>
              <a:rPr lang="de-DE" dirty="0" err="1"/>
              <a:t>independent</a:t>
            </a:r>
            <a:r>
              <a:rPr lang="de-DE" dirty="0"/>
              <a:t> = non-</a:t>
            </a:r>
            <a:r>
              <a:rPr lang="de-DE" dirty="0" err="1"/>
              <a:t>gaussian</a:t>
            </a:r>
            <a:r>
              <a:rPr lang="de-DE" dirty="0"/>
              <a:t>)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signals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demixing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4 </a:t>
            </a:r>
            <a:r>
              <a:rPr lang="de-DE" dirty="0" err="1">
                <a:sym typeface="Wingdings" panose="05000000000000000000" pitchFamily="2" charset="2"/>
              </a:rPr>
              <a:t>algorithms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/>
              <a:t> </a:t>
            </a:r>
            <a:r>
              <a:rPr lang="de-DE" dirty="0">
                <a:solidFill>
                  <a:schemeClr val="accent5"/>
                </a:solidFill>
              </a:rPr>
              <a:t>„ICA </a:t>
            </a:r>
            <a:r>
              <a:rPr lang="de-DE" dirty="0" err="1">
                <a:solidFill>
                  <a:schemeClr val="accent5"/>
                </a:solidFill>
              </a:rPr>
              <a:t>tries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to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decorrelate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mixed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up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signals</a:t>
            </a:r>
            <a:r>
              <a:rPr lang="de-DE" dirty="0">
                <a:solidFill>
                  <a:schemeClr val="accent5"/>
                </a:solidFill>
              </a:rPr>
              <a:t> and find </a:t>
            </a:r>
            <a:r>
              <a:rPr lang="de-DE" dirty="0" err="1">
                <a:solidFill>
                  <a:schemeClr val="accent5"/>
                </a:solidFill>
              </a:rPr>
              <a:t>the</a:t>
            </a:r>
            <a:r>
              <a:rPr lang="de-DE" dirty="0">
                <a:solidFill>
                  <a:schemeClr val="accent5"/>
                </a:solidFill>
              </a:rPr>
              <a:t> optimal </a:t>
            </a:r>
            <a:r>
              <a:rPr lang="de-DE" dirty="0" err="1">
                <a:solidFill>
                  <a:schemeClr val="accent5"/>
                </a:solidFill>
              </a:rPr>
              <a:t>demixing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matrix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based</a:t>
            </a:r>
            <a:r>
              <a:rPr lang="de-DE" dirty="0">
                <a:solidFill>
                  <a:schemeClr val="accent5"/>
                </a:solidFill>
              </a:rPr>
              <a:t> on </a:t>
            </a:r>
            <a:r>
              <a:rPr lang="de-DE" dirty="0" err="1">
                <a:solidFill>
                  <a:schemeClr val="accent5"/>
                </a:solidFill>
              </a:rPr>
              <a:t>optimizing</a:t>
            </a:r>
            <a:r>
              <a:rPr lang="de-DE" dirty="0">
                <a:solidFill>
                  <a:schemeClr val="accent5"/>
                </a:solidFill>
              </a:rPr>
              <a:t> different </a:t>
            </a:r>
            <a:r>
              <a:rPr lang="de-DE" dirty="0" err="1">
                <a:solidFill>
                  <a:schemeClr val="accent5"/>
                </a:solidFill>
              </a:rPr>
              <a:t>measures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of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independence</a:t>
            </a:r>
            <a:r>
              <a:rPr lang="de-DE" dirty="0">
                <a:solidFill>
                  <a:schemeClr val="accent5"/>
                </a:solidFill>
              </a:rPr>
              <a:t>“</a:t>
            </a:r>
            <a:endParaRPr lang="en-GB" dirty="0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86E33E-8EF4-402D-99AB-CD5B9301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68" y="5232145"/>
            <a:ext cx="8856664" cy="39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2DAEAD1-139B-4B44-B025-705F1D7500F3}"/>
              </a:ext>
            </a:extLst>
          </p:cNvPr>
          <p:cNvSpPr/>
          <p:nvPr/>
        </p:nvSpPr>
        <p:spPr>
          <a:xfrm>
            <a:off x="8771565" y="6416731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9A4FA4-4F4A-4119-AC77-265F56026E3A}"/>
              </a:ext>
            </a:extLst>
          </p:cNvPr>
          <p:cNvSpPr/>
          <p:nvPr/>
        </p:nvSpPr>
        <p:spPr>
          <a:xfrm>
            <a:off x="8172250" y="7655079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3B1060-3AD2-4BF5-80D7-4C90C2415F74}"/>
              </a:ext>
            </a:extLst>
          </p:cNvPr>
          <p:cNvSpPr/>
          <p:nvPr/>
        </p:nvSpPr>
        <p:spPr>
          <a:xfrm>
            <a:off x="8771565" y="6827416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1" name="Freihandform: Form 5120">
            <a:extLst>
              <a:ext uri="{FF2B5EF4-FFF2-40B4-BE49-F238E27FC236}">
                <a16:creationId xmlns:a16="http://schemas.microsoft.com/office/drawing/2014/main" id="{92FB8A1E-4A2D-4B2B-8E9E-2E264928A1D8}"/>
              </a:ext>
            </a:extLst>
          </p:cNvPr>
          <p:cNvSpPr/>
          <p:nvPr/>
        </p:nvSpPr>
        <p:spPr>
          <a:xfrm>
            <a:off x="8479855" y="5613680"/>
            <a:ext cx="359028" cy="966634"/>
          </a:xfrm>
          <a:custGeom>
            <a:avLst/>
            <a:gdLst>
              <a:gd name="connsiteX0" fmla="*/ 0 w 359028"/>
              <a:gd name="connsiteY0" fmla="*/ 1105134 h 1105134"/>
              <a:gd name="connsiteX1" fmla="*/ 89757 w 359028"/>
              <a:gd name="connsiteY1" fmla="*/ 1060255 h 1105134"/>
              <a:gd name="connsiteX2" fmla="*/ 129025 w 359028"/>
              <a:gd name="connsiteY2" fmla="*/ 841473 h 1105134"/>
              <a:gd name="connsiteX3" fmla="*/ 224392 w 359028"/>
              <a:gd name="connsiteY3" fmla="*/ 145855 h 1105134"/>
              <a:gd name="connsiteX4" fmla="*/ 359028 w 359028"/>
              <a:gd name="connsiteY4" fmla="*/ 0 h 11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28" h="1105134">
                <a:moveTo>
                  <a:pt x="0" y="1105134"/>
                </a:moveTo>
                <a:cubicBezTo>
                  <a:pt x="34126" y="1104666"/>
                  <a:pt x="68253" y="1104199"/>
                  <a:pt x="89757" y="1060255"/>
                </a:cubicBezTo>
                <a:cubicBezTo>
                  <a:pt x="111261" y="1016311"/>
                  <a:pt x="106586" y="993873"/>
                  <a:pt x="129025" y="841473"/>
                </a:cubicBezTo>
                <a:cubicBezTo>
                  <a:pt x="151464" y="689073"/>
                  <a:pt x="186058" y="286101"/>
                  <a:pt x="224392" y="145855"/>
                </a:cubicBezTo>
                <a:cubicBezTo>
                  <a:pt x="262726" y="5609"/>
                  <a:pt x="265531" y="37399"/>
                  <a:pt x="359028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3" name="Textfeld 5122">
            <a:extLst>
              <a:ext uri="{FF2B5EF4-FFF2-40B4-BE49-F238E27FC236}">
                <a16:creationId xmlns:a16="http://schemas.microsoft.com/office/drawing/2014/main" id="{9255765B-34DD-4DE5-8366-A975D32C338F}"/>
              </a:ext>
            </a:extLst>
          </p:cNvPr>
          <p:cNvSpPr txBox="1"/>
          <p:nvPr/>
        </p:nvSpPr>
        <p:spPr>
          <a:xfrm>
            <a:off x="8795882" y="5305903"/>
            <a:ext cx="213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</a:rPr>
              <a:t>CoroICA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5C046DE-4FAB-4D8A-A943-021EC719C764}"/>
              </a:ext>
            </a:extLst>
          </p:cNvPr>
          <p:cNvSpPr/>
          <p:nvPr/>
        </p:nvSpPr>
        <p:spPr>
          <a:xfrm>
            <a:off x="8771566" y="5301762"/>
            <a:ext cx="1087370" cy="3141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2: </a:t>
            </a:r>
            <a:r>
              <a:rPr lang="en-GB" sz="2400" dirty="0">
                <a:solidFill>
                  <a:schemeClr val="accent5"/>
                </a:solidFill>
              </a:rPr>
              <a:t>How to compare algorithms?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Minimum distance, MSE and SNR </a:t>
            </a:r>
            <a:endParaRPr lang="de-DE" dirty="0"/>
          </a:p>
          <a:p>
            <a:pPr lvl="1"/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/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de-DE" dirty="0" err="1">
                <a:solidFill>
                  <a:schemeClr val="accent5"/>
                </a:solidFill>
              </a:rPr>
              <a:t>One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Metric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sometimes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provides</a:t>
            </a:r>
            <a:r>
              <a:rPr lang="de-DE" dirty="0">
                <a:solidFill>
                  <a:schemeClr val="accent5"/>
                </a:solidFill>
              </a:rPr>
              <a:t> not </a:t>
            </a:r>
          </a:p>
          <a:p>
            <a:pPr marL="253365" lvl="1" indent="0">
              <a:buNone/>
            </a:pPr>
            <a:r>
              <a:rPr lang="de-DE" dirty="0">
                <a:solidFill>
                  <a:schemeClr val="accent5"/>
                </a:solidFill>
              </a:rPr>
              <a:t>     </a:t>
            </a:r>
            <a:r>
              <a:rPr lang="de-DE" dirty="0" err="1">
                <a:solidFill>
                  <a:schemeClr val="accent5"/>
                </a:solidFill>
              </a:rPr>
              <a:t>the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whole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information</a:t>
            </a:r>
            <a:r>
              <a:rPr lang="de-DE" dirty="0">
                <a:solidFill>
                  <a:schemeClr val="accent5"/>
                </a:solidFill>
              </a:rPr>
              <a:t>: </a:t>
            </a:r>
            <a:r>
              <a:rPr lang="de-DE" dirty="0" err="1">
                <a:solidFill>
                  <a:schemeClr val="accent5"/>
                </a:solidFill>
              </a:rPr>
              <a:t>We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need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to</a:t>
            </a:r>
            <a:r>
              <a:rPr lang="de-DE" dirty="0">
                <a:solidFill>
                  <a:schemeClr val="accent5"/>
                </a:solidFill>
              </a:rPr>
              <a:t> find</a:t>
            </a:r>
          </a:p>
          <a:p>
            <a:pPr marL="253365" lvl="1" indent="0">
              <a:buNone/>
            </a:pPr>
            <a:r>
              <a:rPr lang="de-DE" dirty="0">
                <a:solidFill>
                  <a:schemeClr val="accent5"/>
                </a:solidFill>
              </a:rPr>
              <a:t>     </a:t>
            </a:r>
            <a:r>
              <a:rPr lang="de-DE" dirty="0" err="1">
                <a:solidFill>
                  <a:schemeClr val="accent5"/>
                </a:solidFill>
              </a:rPr>
              <a:t>how</a:t>
            </a:r>
            <a:r>
              <a:rPr lang="de-DE" dirty="0">
                <a:solidFill>
                  <a:schemeClr val="accent5"/>
                </a:solidFill>
              </a:rPr>
              <a:t> different </a:t>
            </a:r>
            <a:r>
              <a:rPr lang="de-DE" dirty="0" err="1">
                <a:solidFill>
                  <a:schemeClr val="accent5"/>
                </a:solidFill>
              </a:rPr>
              <a:t>metrics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correlate</a:t>
            </a:r>
            <a:r>
              <a:rPr lang="de-DE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243499-3B6C-4674-8B53-057F93908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582" r="65690" b="34682"/>
          <a:stretch/>
        </p:blipFill>
        <p:spPr bwMode="auto">
          <a:xfrm>
            <a:off x="6950561" y="2604094"/>
            <a:ext cx="5418645" cy="581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FCAB1510-6F3C-4F4C-AFEC-31905A70E375}"/>
              </a:ext>
            </a:extLst>
          </p:cNvPr>
          <p:cNvSpPr/>
          <p:nvPr/>
        </p:nvSpPr>
        <p:spPr>
          <a:xfrm>
            <a:off x="8919608" y="4347606"/>
            <a:ext cx="241222" cy="32536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feil: nach oben und unten 5">
            <a:extLst>
              <a:ext uri="{FF2B5EF4-FFF2-40B4-BE49-F238E27FC236}">
                <a16:creationId xmlns:a16="http://schemas.microsoft.com/office/drawing/2014/main" id="{A8774C70-C035-478E-848C-D9934C4DBBC0}"/>
              </a:ext>
            </a:extLst>
          </p:cNvPr>
          <p:cNvSpPr/>
          <p:nvPr/>
        </p:nvSpPr>
        <p:spPr>
          <a:xfrm>
            <a:off x="9889178" y="3512678"/>
            <a:ext cx="303858" cy="111542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3: </a:t>
            </a:r>
            <a:r>
              <a:rPr lang="en-GB" sz="2400" dirty="0">
                <a:solidFill>
                  <a:schemeClr val="accent5"/>
                </a:solidFill>
              </a:rPr>
              <a:t>Which algorithm performs best? What happens with noise or outlier?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Monte Carlo run with 10.000 runs: Evaluate metrics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More or less similar with good data (simulated (stationary) and real EEG data with added artifacts (non-stationary))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 err="1"/>
              <a:t>PowerICA</a:t>
            </a:r>
            <a:r>
              <a:rPr lang="en-GB" dirty="0"/>
              <a:t>: quite good with reasonable SNR (~20dB), fast and with low variance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Low sample sizes are problematic (&lt;5000 samples)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Higher noise than 20dB SNR: smoothly becoming worse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All reach breakdown point with one large outlier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 </a:t>
            </a:r>
            <a:r>
              <a:rPr lang="de-DE" dirty="0">
                <a:solidFill>
                  <a:schemeClr val="accent5"/>
                </a:solidFill>
              </a:rPr>
              <a:t>„All </a:t>
            </a:r>
            <a:r>
              <a:rPr lang="de-DE" dirty="0" err="1">
                <a:solidFill>
                  <a:schemeClr val="accent5"/>
                </a:solidFill>
              </a:rPr>
              <a:t>four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algorithms</a:t>
            </a:r>
            <a:r>
              <a:rPr lang="de-DE" dirty="0">
                <a:solidFill>
                  <a:schemeClr val="accent5"/>
                </a:solidFill>
              </a:rPr>
              <a:t>: </a:t>
            </a:r>
            <a:r>
              <a:rPr lang="de-DE" dirty="0" err="1">
                <a:solidFill>
                  <a:schemeClr val="accent5"/>
                </a:solidFill>
              </a:rPr>
              <a:t>Good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performance</a:t>
            </a:r>
            <a:r>
              <a:rPr lang="de-DE" dirty="0">
                <a:solidFill>
                  <a:schemeClr val="accent5"/>
                </a:solidFill>
              </a:rPr>
              <a:t> on </a:t>
            </a:r>
            <a:r>
              <a:rPr lang="de-DE" dirty="0" err="1">
                <a:solidFill>
                  <a:schemeClr val="accent5"/>
                </a:solidFill>
              </a:rPr>
              <a:t>well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behaving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data</a:t>
            </a:r>
            <a:r>
              <a:rPr lang="de-DE" dirty="0">
                <a:solidFill>
                  <a:schemeClr val="accent5"/>
                </a:solidFill>
              </a:rPr>
              <a:t> but </a:t>
            </a:r>
            <a:r>
              <a:rPr lang="de-DE" dirty="0" err="1">
                <a:solidFill>
                  <a:schemeClr val="accent5"/>
                </a:solidFill>
              </a:rPr>
              <a:t>higher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noise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level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or</a:t>
            </a:r>
            <a:r>
              <a:rPr lang="de-DE" dirty="0">
                <a:solidFill>
                  <a:schemeClr val="accent5"/>
                </a:solidFill>
              </a:rPr>
              <a:t> larger </a:t>
            </a:r>
            <a:r>
              <a:rPr lang="de-DE" dirty="0" err="1">
                <a:solidFill>
                  <a:schemeClr val="accent5"/>
                </a:solidFill>
              </a:rPr>
              <a:t>outlier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cause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failure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 </a:t>
            </a:r>
            <a:r>
              <a:rPr lang="de-DE" dirty="0" err="1">
                <a:solidFill>
                  <a:schemeClr val="accent5"/>
                </a:solidFill>
                <a:sym typeface="Wingdings" panose="05000000000000000000" pitchFamily="2" charset="2"/>
              </a:rPr>
              <a:t>No</a:t>
            </a:r>
            <a:r>
              <a:rPr lang="de-DE" dirty="0">
                <a:solidFill>
                  <a:schemeClr val="accent5"/>
                </a:solidFill>
                <a:sym typeface="Wingdings" panose="05000000000000000000" pitchFamily="2" charset="2"/>
              </a:rPr>
              <a:t> real robust </a:t>
            </a:r>
            <a:r>
              <a:rPr lang="de-DE" dirty="0" err="1">
                <a:solidFill>
                  <a:schemeClr val="accent5"/>
                </a:solidFill>
                <a:sym typeface="Wingdings" panose="05000000000000000000" pitchFamily="2" charset="2"/>
              </a:rPr>
              <a:t>algorithm</a:t>
            </a:r>
            <a:r>
              <a:rPr lang="de-DE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2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4: </a:t>
            </a:r>
            <a:r>
              <a:rPr lang="en-GB" sz="2400" dirty="0">
                <a:solidFill>
                  <a:schemeClr val="accent5"/>
                </a:solidFill>
              </a:rPr>
              <a:t>How to </a:t>
            </a:r>
            <a:r>
              <a:rPr lang="en-GB" sz="2400" dirty="0" err="1">
                <a:solidFill>
                  <a:schemeClr val="accent5"/>
                </a:solidFill>
              </a:rPr>
              <a:t>robustify</a:t>
            </a:r>
            <a:r>
              <a:rPr lang="en-GB" sz="2400" dirty="0">
                <a:solidFill>
                  <a:schemeClr val="accent5"/>
                </a:solidFill>
              </a:rPr>
              <a:t>? 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Whitening process crucial for algorithms</a:t>
            </a:r>
          </a:p>
          <a:p>
            <a:pPr lvl="1"/>
            <a:r>
              <a:rPr lang="en-GB" dirty="0"/>
              <a:t>Different objective functions for some algorithms</a:t>
            </a:r>
          </a:p>
          <a:p>
            <a:pPr lvl="1"/>
            <a:r>
              <a:rPr lang="en-GB" dirty="0"/>
              <a:t>Initialization quite important (local maxima/minima)</a:t>
            </a:r>
          </a:p>
          <a:p>
            <a:pPr lvl="1"/>
            <a:r>
              <a:rPr lang="en-GB" dirty="0"/>
              <a:t>Within algorithms: quite complicated </a:t>
            </a:r>
            <a:r>
              <a:rPr lang="en-GB" dirty="0">
                <a:sym typeface="Wingdings" panose="05000000000000000000" pitchFamily="2" charset="2"/>
              </a:rPr>
              <a:t> model based</a:t>
            </a:r>
            <a:endParaRPr lang="en-GB" dirty="0"/>
          </a:p>
          <a:p>
            <a:pPr lvl="1"/>
            <a:endParaRPr lang="en-GB" dirty="0"/>
          </a:p>
          <a:p>
            <a:pPr marL="253365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What we tried: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Plug-in robustness of covariance estimation in whitening process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Trying out different robust objective functions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Initialize </a:t>
            </a:r>
            <a:r>
              <a:rPr lang="en-GB" dirty="0" err="1"/>
              <a:t>PowerICA</a:t>
            </a:r>
            <a:r>
              <a:rPr lang="en-GB" dirty="0"/>
              <a:t> with Radical as a global optimizer</a:t>
            </a:r>
          </a:p>
          <a:p>
            <a:pPr marL="253365" lvl="1" indent="0">
              <a:buNone/>
            </a:pPr>
            <a:endParaRPr lang="en-GB" dirty="0"/>
          </a:p>
          <a:p>
            <a:pPr marL="253365" lvl="1" indent="0">
              <a:buNone/>
            </a:pPr>
            <a:r>
              <a:rPr lang="en-GB" dirty="0"/>
              <a:t>     </a:t>
            </a:r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en-GB" dirty="0">
                <a:solidFill>
                  <a:schemeClr val="accent5"/>
                </a:solidFill>
              </a:rPr>
              <a:t>No real improvement: sometimes with noise a bit better, but still low    </a:t>
            </a:r>
          </a:p>
          <a:p>
            <a:pPr marL="253365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     breakdown point”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1CDB3AE-E4A4-4148-A832-23F790E1D1DB}"/>
              </a:ext>
            </a:extLst>
          </p:cNvPr>
          <p:cNvSpPr/>
          <p:nvPr/>
        </p:nvSpPr>
        <p:spPr>
          <a:xfrm>
            <a:off x="661958" y="6894463"/>
            <a:ext cx="443176" cy="30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9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5: </a:t>
            </a:r>
            <a:r>
              <a:rPr lang="en-GB" sz="2400" dirty="0">
                <a:solidFill>
                  <a:schemeClr val="accent5"/>
                </a:solidFill>
              </a:rPr>
              <a:t>What is Graph Signal processing /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Graph signal processing: Use proximity/similarity between components of the underlying signal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en-GB" dirty="0">
                <a:solidFill>
                  <a:schemeClr val="accent5"/>
                </a:solidFill>
              </a:rPr>
              <a:t>Graph BSS tries to combine the ICA approach to maximize the measure of independence and the graph signal approach to decorrelate the nodes of the graph”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8205" name="Picture 13">
            <a:extLst>
              <a:ext uri="{FF2B5EF4-FFF2-40B4-BE49-F238E27FC236}">
                <a16:creationId xmlns:a16="http://schemas.microsoft.com/office/drawing/2014/main" id="{0A064A9F-DE1E-4557-A0C8-D814B8948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7469" r="55954" b="7332"/>
          <a:stretch/>
        </p:blipFill>
        <p:spPr bwMode="auto">
          <a:xfrm>
            <a:off x="1335136" y="5168403"/>
            <a:ext cx="4465414" cy="37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FD7407-7C5A-460D-8E6E-9FB723B694D5}"/>
              </a:ext>
            </a:extLst>
          </p:cNvPr>
          <p:cNvSpPr txBox="1"/>
          <p:nvPr/>
        </p:nvSpPr>
        <p:spPr>
          <a:xfrm>
            <a:off x="1335136" y="480060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Circular</a:t>
            </a:r>
            <a:r>
              <a:rPr lang="de-DE" sz="1800" dirty="0"/>
              <a:t> </a:t>
            </a:r>
            <a:r>
              <a:rPr lang="de-DE" sz="1800" dirty="0" err="1"/>
              <a:t>sinusoidal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signal</a:t>
            </a:r>
            <a:r>
              <a:rPr lang="de-DE" sz="1800" dirty="0"/>
              <a:t>:</a:t>
            </a:r>
            <a:endParaRPr lang="en-GB" sz="1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B39D7-76F0-458B-BA31-DF9BFBFE4DE3}"/>
              </a:ext>
            </a:extLst>
          </p:cNvPr>
          <p:cNvSpPr txBox="1"/>
          <p:nvPr/>
        </p:nvSpPr>
        <p:spPr>
          <a:xfrm>
            <a:off x="6634374" y="4800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:</a:t>
            </a:r>
            <a:endParaRPr lang="en-GB" sz="1800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2765148-F72B-4FD7-A4BA-6F3496D89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8" t="17548" r="5610" b="5143"/>
          <a:stretch/>
        </p:blipFill>
        <p:spPr bwMode="auto">
          <a:xfrm>
            <a:off x="6634374" y="5168403"/>
            <a:ext cx="4516807" cy="387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7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outcomes</a:t>
            </a:r>
            <a:br>
              <a:rPr lang="de-DE" dirty="0"/>
            </a:br>
            <a:r>
              <a:rPr lang="en-GB" sz="2400" dirty="0"/>
              <a:t>Question 6: </a:t>
            </a:r>
            <a:r>
              <a:rPr lang="en-GB" sz="2400" dirty="0">
                <a:solidFill>
                  <a:schemeClr val="accent5"/>
                </a:solidFill>
              </a:rPr>
              <a:t>Outcomes of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dirty="0"/>
              <a:t>Monte Carlo with 1000 runs: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Better Blind Source Separation with good signals (low sample size)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Real EEG data with artifacts separable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Similar with noisy data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Breakdown point with one outlier as well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dirty="0"/>
              <a:t>Problem with graph structure</a:t>
            </a:r>
          </a:p>
          <a:p>
            <a:pPr marL="1021080" lvl="2" indent="-514350">
              <a:buFont typeface="+mj-lt"/>
              <a:buAutoNum type="arabicPeriod"/>
            </a:pPr>
            <a:endParaRPr lang="en-GB" dirty="0"/>
          </a:p>
          <a:p>
            <a:pPr marL="661035"/>
            <a:r>
              <a:rPr lang="de-DE" dirty="0">
                <a:solidFill>
                  <a:schemeClr val="accent5"/>
                </a:solidFill>
              </a:rPr>
              <a:t>„</a:t>
            </a:r>
            <a:r>
              <a:rPr lang="en-GB" dirty="0">
                <a:solidFill>
                  <a:schemeClr val="accent5"/>
                </a:solidFill>
              </a:rPr>
              <a:t>Graph BSS is good for low sample sizes and if the graph structure is available. Otherwise similar outcomes as standard BSS”</a:t>
            </a:r>
          </a:p>
          <a:p>
            <a:pPr marL="661035"/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22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major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outcomes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5"/>
                </a:solidFill>
              </a:rPr>
              <a:t>Problems and </a:t>
            </a:r>
            <a:r>
              <a:rPr lang="de-DE" dirty="0" err="1">
                <a:solidFill>
                  <a:schemeClr val="accent5"/>
                </a:solidFill>
              </a:rPr>
              <a:t>future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research</a:t>
            </a:r>
            <a:endParaRPr lang="de-DE" dirty="0">
              <a:solidFill>
                <a:schemeClr val="accent5"/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0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signals</a:t>
            </a:r>
            <a:r>
              <a:rPr lang="de-DE" dirty="0"/>
              <a:t> (Cos, </a:t>
            </a:r>
            <a:r>
              <a:rPr lang="de-DE" dirty="0" err="1"/>
              <a:t>Rect</a:t>
            </a:r>
            <a:r>
              <a:rPr lang="de-DE" dirty="0"/>
              <a:t>, ECG, Saw)</a:t>
            </a:r>
          </a:p>
          <a:p>
            <a:r>
              <a:rPr lang="de-DE" dirty="0"/>
              <a:t>Clean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de-DE" dirty="0"/>
              <a:t> (1000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2" y="3397795"/>
            <a:ext cx="3549511" cy="26621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323389"/>
            <a:ext cx="3549512" cy="26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57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Problems: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Low Breakdown </a:t>
            </a:r>
            <a:r>
              <a:rPr lang="de-DE" dirty="0" err="1"/>
              <a:t>point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Sample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ICA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Graph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in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problematic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Time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 time EEG </a:t>
            </a:r>
            <a:r>
              <a:rPr lang="de-DE" dirty="0" err="1"/>
              <a:t>analysis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Future </a:t>
            </a:r>
            <a:r>
              <a:rPr lang="de-DE" dirty="0" err="1">
                <a:solidFill>
                  <a:schemeClr val="accent5"/>
                </a:solidFill>
              </a:rPr>
              <a:t>research</a:t>
            </a:r>
            <a:r>
              <a:rPr lang="de-DE" dirty="0">
                <a:solidFill>
                  <a:schemeClr val="accent5"/>
                </a:solidFill>
              </a:rPr>
              <a:t>:</a:t>
            </a:r>
          </a:p>
          <a:p>
            <a:r>
              <a:rPr lang="de-DE" dirty="0"/>
              <a:t>Robust </a:t>
            </a:r>
            <a:r>
              <a:rPr lang="de-DE" dirty="0" err="1"/>
              <a:t>whitening</a:t>
            </a:r>
            <a:r>
              <a:rPr lang="de-DE" dirty="0"/>
              <a:t> / </a:t>
            </a:r>
            <a:r>
              <a:rPr lang="de-DE" dirty="0" err="1"/>
              <a:t>preprocessing</a:t>
            </a:r>
            <a:r>
              <a:rPr lang="de-DE" dirty="0"/>
              <a:t> </a:t>
            </a:r>
          </a:p>
          <a:p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and </a:t>
            </a:r>
            <a:r>
              <a:rPr lang="de-DE" dirty="0" err="1"/>
              <a:t>outlier</a:t>
            </a:r>
            <a:r>
              <a:rPr lang="de-DE" dirty="0"/>
              <a:t> 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ICA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  <a:p>
            <a:r>
              <a:rPr lang="de-DE" dirty="0"/>
              <a:t>Robust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in high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4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96BFACF-1B17-4014-B1B9-718D4D2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signals</a:t>
            </a:r>
            <a:r>
              <a:rPr lang="de-DE" dirty="0"/>
              <a:t> (Cos, </a:t>
            </a:r>
            <a:r>
              <a:rPr lang="de-DE" dirty="0" err="1"/>
              <a:t>Rect</a:t>
            </a:r>
            <a:r>
              <a:rPr lang="de-DE" dirty="0"/>
              <a:t>, ECG, Saw)</a:t>
            </a:r>
          </a:p>
          <a:p>
            <a:r>
              <a:rPr lang="de-DE" dirty="0"/>
              <a:t>Clean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de-DE" dirty="0"/>
              <a:t> (1000 </a:t>
            </a:r>
            <a:r>
              <a:rPr lang="de-DE" dirty="0" err="1"/>
              <a:t>samples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2" y="3397795"/>
            <a:ext cx="3549511" cy="26621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323389"/>
            <a:ext cx="3549512" cy="266213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395D889-7218-4C8E-90D3-1BAC9686CD9F}"/>
              </a:ext>
            </a:extLst>
          </p:cNvPr>
          <p:cNvSpPr/>
          <p:nvPr/>
        </p:nvSpPr>
        <p:spPr>
          <a:xfrm>
            <a:off x="398297" y="3281742"/>
            <a:ext cx="11899303" cy="570378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482511-FD25-474C-9862-0AF7997C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813" y="3195023"/>
            <a:ext cx="4407913" cy="58772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1C0FC8B-F6E5-4BB4-B96A-FEDC5A3F25EC}"/>
              </a:ext>
            </a:extLst>
          </p:cNvPr>
          <p:cNvSpPr txBox="1"/>
          <p:nvPr/>
        </p:nvSpPr>
        <p:spPr>
          <a:xfrm>
            <a:off x="8296918" y="4252071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0,4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2C598EE-5607-45B6-BA5C-FFB33B20CFB6}"/>
              </a:ext>
            </a:extLst>
          </p:cNvPr>
          <p:cNvCxnSpPr>
            <a:cxnSpLocks/>
          </p:cNvCxnSpPr>
          <p:nvPr/>
        </p:nvCxnSpPr>
        <p:spPr>
          <a:xfrm>
            <a:off x="4278668" y="4436737"/>
            <a:ext cx="401825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3B6222-939A-46A4-A4C7-F99497032EC9}"/>
              </a:ext>
            </a:extLst>
          </p:cNvPr>
          <p:cNvSpPr txBox="1"/>
          <p:nvPr/>
        </p:nvSpPr>
        <p:spPr>
          <a:xfrm>
            <a:off x="8295822" y="5073310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0,19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BCB4D7-C0DC-448F-98A8-60AAF24D7331}"/>
              </a:ext>
            </a:extLst>
          </p:cNvPr>
          <p:cNvCxnSpPr>
            <a:cxnSpLocks/>
          </p:cNvCxnSpPr>
          <p:nvPr/>
        </p:nvCxnSpPr>
        <p:spPr>
          <a:xfrm>
            <a:off x="4268916" y="5257976"/>
            <a:ext cx="4028002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7451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(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1" y="2954143"/>
            <a:ext cx="3922364" cy="294177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089431"/>
            <a:ext cx="3922365" cy="29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7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(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1" y="2954143"/>
            <a:ext cx="3922364" cy="294177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089431"/>
            <a:ext cx="3922365" cy="294177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8167EC1-2EA9-4B4D-9071-7EAF0504415B}"/>
              </a:ext>
            </a:extLst>
          </p:cNvPr>
          <p:cNvSpPr/>
          <p:nvPr/>
        </p:nvSpPr>
        <p:spPr>
          <a:xfrm>
            <a:off x="328642" y="2894665"/>
            <a:ext cx="12063441" cy="61327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E29279-D369-46E5-82C1-E2F5EFA36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501" y="2691143"/>
            <a:ext cx="4827948" cy="64372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FE7A7BD-0020-47DE-BFA9-9A6FC343A814}"/>
              </a:ext>
            </a:extLst>
          </p:cNvPr>
          <p:cNvSpPr txBox="1"/>
          <p:nvPr/>
        </p:nvSpPr>
        <p:spPr>
          <a:xfrm>
            <a:off x="8541661" y="4508714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0,38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3AAD856-2D11-47F9-87B6-8484E0A8AA5B}"/>
              </a:ext>
            </a:extLst>
          </p:cNvPr>
          <p:cNvCxnSpPr>
            <a:cxnSpLocks/>
          </p:cNvCxnSpPr>
          <p:nvPr/>
        </p:nvCxnSpPr>
        <p:spPr>
          <a:xfrm>
            <a:off x="4133953" y="4708290"/>
            <a:ext cx="4429084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3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dirty="0"/>
              <a:t>Breakdown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large </a:t>
            </a:r>
            <a:r>
              <a:rPr lang="de-DE" dirty="0" err="1"/>
              <a:t>outlier</a:t>
            </a:r>
            <a:r>
              <a:rPr lang="de-DE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5" y="4293096"/>
            <a:ext cx="4407913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0" y="6013380"/>
            <a:ext cx="3922365" cy="29417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0" y="2954143"/>
            <a:ext cx="3922365" cy="29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dirty="0"/>
              <a:t>Breakdown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large </a:t>
            </a:r>
            <a:r>
              <a:rPr lang="de-DE" dirty="0" err="1"/>
              <a:t>outlier</a:t>
            </a:r>
            <a:r>
              <a:rPr lang="de-DE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5" y="4293096"/>
            <a:ext cx="4407913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0" y="6013380"/>
            <a:ext cx="3922365" cy="29417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0" y="2954143"/>
            <a:ext cx="3922365" cy="294177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950474E-36F0-4CFC-AD55-5D79DD06BA3F}"/>
              </a:ext>
            </a:extLst>
          </p:cNvPr>
          <p:cNvSpPr/>
          <p:nvPr/>
        </p:nvSpPr>
        <p:spPr>
          <a:xfrm>
            <a:off x="328642" y="2877837"/>
            <a:ext cx="12114720" cy="60339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B877B3-F0EE-410B-9667-7E4ED91B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29" y="2716157"/>
            <a:ext cx="4646745" cy="61956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B17D615-8EB0-4B6D-964A-6858B0B09952}"/>
              </a:ext>
            </a:extLst>
          </p:cNvPr>
          <p:cNvSpPr txBox="1"/>
          <p:nvPr/>
        </p:nvSpPr>
        <p:spPr>
          <a:xfrm>
            <a:off x="8653275" y="4653696"/>
            <a:ext cx="533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D401D42-5166-41C7-A186-CC9C9659B35C}"/>
              </a:ext>
            </a:extLst>
          </p:cNvPr>
          <p:cNvCxnSpPr>
            <a:cxnSpLocks/>
          </p:cNvCxnSpPr>
          <p:nvPr/>
        </p:nvCxnSpPr>
        <p:spPr>
          <a:xfrm>
            <a:off x="4386876" y="4827247"/>
            <a:ext cx="4266399" cy="22231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1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614D732-E16C-40DC-86D8-1DEBF82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80" y="3549530"/>
            <a:ext cx="6334555" cy="35631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dirty="0"/>
              <a:t>Also possible </a:t>
            </a:r>
            <a:r>
              <a:rPr lang="de-DE" dirty="0" err="1"/>
              <a:t>for</a:t>
            </a:r>
            <a:r>
              <a:rPr lang="de-DE" dirty="0"/>
              <a:t> semi-</a:t>
            </a:r>
            <a:r>
              <a:rPr lang="de-DE" dirty="0" err="1"/>
              <a:t>synthetic</a:t>
            </a:r>
            <a:r>
              <a:rPr lang="de-DE" dirty="0"/>
              <a:t> EEG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051BA09-AB91-4246-8D3D-D3F41FED6A4F}"/>
              </a:ext>
            </a:extLst>
          </p:cNvPr>
          <p:cNvSpPr/>
          <p:nvPr/>
        </p:nvSpPr>
        <p:spPr>
          <a:xfrm>
            <a:off x="34620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959DC3-514C-48EF-AF98-C2E3FB258A4B}"/>
              </a:ext>
            </a:extLst>
          </p:cNvPr>
          <p:cNvSpPr/>
          <p:nvPr/>
        </p:nvSpPr>
        <p:spPr>
          <a:xfrm>
            <a:off x="346209" y="5035581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E8E95-8343-422F-BD06-45AC4B738CB2}"/>
              </a:ext>
            </a:extLst>
          </p:cNvPr>
          <p:cNvSpPr/>
          <p:nvPr/>
        </p:nvSpPr>
        <p:spPr>
          <a:xfrm>
            <a:off x="340908" y="4289413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34A116-03AA-42D3-AEC5-8C7F4C30BBE2}"/>
              </a:ext>
            </a:extLst>
          </p:cNvPr>
          <p:cNvSpPr/>
          <p:nvPr/>
        </p:nvSpPr>
        <p:spPr>
          <a:xfrm>
            <a:off x="654168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B6CBA63-88D7-4698-9658-2407AECC367E}"/>
              </a:ext>
            </a:extLst>
          </p:cNvPr>
          <p:cNvSpPr/>
          <p:nvPr/>
        </p:nvSpPr>
        <p:spPr>
          <a:xfrm>
            <a:off x="6518083" y="5816372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97D6E0-D3AB-47E7-9D63-F5C37AB8A10C}"/>
              </a:ext>
            </a:extLst>
          </p:cNvPr>
          <p:cNvSpPr/>
          <p:nvPr/>
        </p:nvSpPr>
        <p:spPr>
          <a:xfrm>
            <a:off x="6518083" y="5035581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8F6250-EBF9-4A36-A900-F5BDA8B0C3E7}"/>
              </a:ext>
            </a:extLst>
          </p:cNvPr>
          <p:cNvSpPr/>
          <p:nvPr/>
        </p:nvSpPr>
        <p:spPr>
          <a:xfrm>
            <a:off x="176316" y="4668587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9BEDDE-845E-4D91-8157-732DC3F39177}"/>
              </a:ext>
            </a:extLst>
          </p:cNvPr>
          <p:cNvSpPr/>
          <p:nvPr/>
        </p:nvSpPr>
        <p:spPr>
          <a:xfrm>
            <a:off x="6518083" y="42763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87985F-0724-4211-AFC8-0C88F4659200}"/>
              </a:ext>
            </a:extLst>
          </p:cNvPr>
          <p:cNvSpPr/>
          <p:nvPr/>
        </p:nvSpPr>
        <p:spPr>
          <a:xfrm>
            <a:off x="6518083" y="4644316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A61541-0EED-4434-A5FB-AD2807B43208}"/>
              </a:ext>
            </a:extLst>
          </p:cNvPr>
          <p:cNvSpPr/>
          <p:nvPr/>
        </p:nvSpPr>
        <p:spPr>
          <a:xfrm>
            <a:off x="6518083" y="542317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52B5A99-F80D-4377-A6BB-4705EC25304A}"/>
              </a:ext>
            </a:extLst>
          </p:cNvPr>
          <p:cNvSpPr/>
          <p:nvPr/>
        </p:nvSpPr>
        <p:spPr>
          <a:xfrm>
            <a:off x="6518083" y="6203345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4B2D5F3-FA2E-4D2A-93BA-75C6D4DE5D41}"/>
              </a:ext>
            </a:extLst>
          </p:cNvPr>
          <p:cNvSpPr/>
          <p:nvPr/>
        </p:nvSpPr>
        <p:spPr>
          <a:xfrm>
            <a:off x="196627" y="544000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9A09A1-7549-418A-9BDC-D737D0524AFB}"/>
              </a:ext>
            </a:extLst>
          </p:cNvPr>
          <p:cNvSpPr/>
          <p:nvPr/>
        </p:nvSpPr>
        <p:spPr>
          <a:xfrm>
            <a:off x="194886" y="5821982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F01604C-E48B-417D-A83E-4CB7DD4129ED}"/>
              </a:ext>
            </a:extLst>
          </p:cNvPr>
          <p:cNvSpPr/>
          <p:nvPr/>
        </p:nvSpPr>
        <p:spPr>
          <a:xfrm>
            <a:off x="194886" y="62089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3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7" grpId="0" animBg="1"/>
      <p:bldP spid="22" grpId="0" animBg="1"/>
      <p:bldP spid="23" grpId="0" animBg="1"/>
      <p:bldP spid="24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A8472E83-CB23-45E5-9907-78FB74F7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98" y="3679918"/>
            <a:ext cx="6088873" cy="34249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BSS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extractable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3451EA-0746-4531-ADDB-0F0E7CDDE0DE}"/>
              </a:ext>
            </a:extLst>
          </p:cNvPr>
          <p:cNvSpPr/>
          <p:nvPr/>
        </p:nvSpPr>
        <p:spPr>
          <a:xfrm>
            <a:off x="72928" y="3444427"/>
            <a:ext cx="6563484" cy="27151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09CB87-3E50-4BDF-9164-46B6ED6C47E4}"/>
              </a:ext>
            </a:extLst>
          </p:cNvPr>
          <p:cNvSpPr/>
          <p:nvPr/>
        </p:nvSpPr>
        <p:spPr>
          <a:xfrm>
            <a:off x="159486" y="6581659"/>
            <a:ext cx="6608363" cy="17574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F147FA-9837-40C3-B15F-7770357BC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2" t="40239" r="4586" b="40824"/>
          <a:stretch/>
        </p:blipFill>
        <p:spPr>
          <a:xfrm>
            <a:off x="1072994" y="7789098"/>
            <a:ext cx="11129743" cy="130723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6A4B761-3C1A-4CE5-87EB-08CD56043B5E}"/>
              </a:ext>
            </a:extLst>
          </p:cNvPr>
          <p:cNvSpPr/>
          <p:nvPr/>
        </p:nvSpPr>
        <p:spPr>
          <a:xfrm>
            <a:off x="250738" y="6193125"/>
            <a:ext cx="6194941" cy="3135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815BA10-598F-4C35-98B9-4196E36C7A82}"/>
              </a:ext>
            </a:extLst>
          </p:cNvPr>
          <p:cNvSpPr/>
          <p:nvPr/>
        </p:nvSpPr>
        <p:spPr>
          <a:xfrm>
            <a:off x="6400800" y="3499165"/>
            <a:ext cx="6268671" cy="1555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BE93DF6-ABB5-474D-92D3-55C595CB4878}"/>
              </a:ext>
            </a:extLst>
          </p:cNvPr>
          <p:cNvSpPr/>
          <p:nvPr/>
        </p:nvSpPr>
        <p:spPr>
          <a:xfrm>
            <a:off x="6532929" y="5752553"/>
            <a:ext cx="6085791" cy="1243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77CAFB8-29A4-48BE-AA1D-92CCAB3D6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25" r="-993" b="16012"/>
          <a:stretch/>
        </p:blipFill>
        <p:spPr>
          <a:xfrm>
            <a:off x="732363" y="6996548"/>
            <a:ext cx="11696470" cy="885313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402E46EC-DCF9-4787-880B-3C8CF8A4BCAC}"/>
              </a:ext>
            </a:extLst>
          </p:cNvPr>
          <p:cNvSpPr/>
          <p:nvPr/>
        </p:nvSpPr>
        <p:spPr>
          <a:xfrm>
            <a:off x="859851" y="7008155"/>
            <a:ext cx="11342886" cy="7761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6B9178F-0B42-4337-BEF7-EECD75C9EC30}"/>
              </a:ext>
            </a:extLst>
          </p:cNvPr>
          <p:cNvCxnSpPr>
            <a:cxnSpLocks/>
          </p:cNvCxnSpPr>
          <p:nvPr/>
        </p:nvCxnSpPr>
        <p:spPr>
          <a:xfrm>
            <a:off x="250738" y="6506714"/>
            <a:ext cx="609113" cy="501441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8A0890C-364F-4867-9E9B-2C0341196885}"/>
              </a:ext>
            </a:extLst>
          </p:cNvPr>
          <p:cNvSpPr/>
          <p:nvPr/>
        </p:nvSpPr>
        <p:spPr>
          <a:xfrm>
            <a:off x="6580598" y="5054445"/>
            <a:ext cx="6088873" cy="698108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F8013EF-986E-4B0C-A0B2-58C487C19F1B}"/>
              </a:ext>
            </a:extLst>
          </p:cNvPr>
          <p:cNvSpPr/>
          <p:nvPr/>
        </p:nvSpPr>
        <p:spPr>
          <a:xfrm>
            <a:off x="883107" y="7881860"/>
            <a:ext cx="11319630" cy="1077015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4C4DFB-DE31-4762-BCC5-712B381E19D3}"/>
              </a:ext>
            </a:extLst>
          </p:cNvPr>
          <p:cNvCxnSpPr/>
          <p:nvPr/>
        </p:nvCxnSpPr>
        <p:spPr>
          <a:xfrm flipH="1">
            <a:off x="12202737" y="5752553"/>
            <a:ext cx="466734" cy="3206322"/>
          </a:xfrm>
          <a:prstGeom prst="line">
            <a:avLst/>
          </a:prstGeom>
          <a:ln w="22225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7" grpId="0" animBg="1"/>
      <p:bldP spid="42" grpId="0" animBg="1"/>
      <p:bldP spid="43" grpId="0" animBg="1"/>
      <p:bldP spid="44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0</TotalTime>
  <Words>781</Words>
  <Application>Microsoft Office PowerPoint</Application>
  <PresentationFormat>A3-Papier (297 x 420 mm)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Systemschrift Normal</vt:lpstr>
      <vt:lpstr>Wingdings</vt:lpstr>
      <vt:lpstr>Präsentation - EMK</vt:lpstr>
      <vt:lpstr>Overview</vt:lpstr>
      <vt:lpstr>Graph BSS Results Clean data</vt:lpstr>
      <vt:lpstr>Graph BSS Results Clean data</vt:lpstr>
      <vt:lpstr>Graph BSS Results Noisy data</vt:lpstr>
      <vt:lpstr>Graph BSS Results Noisy data</vt:lpstr>
      <vt:lpstr>Graph BSS Results Outlier contamination </vt:lpstr>
      <vt:lpstr>Graph BSS Results Outlier contamination </vt:lpstr>
      <vt:lpstr>Graph BSS Results</vt:lpstr>
      <vt:lpstr>Graph BSS Results</vt:lpstr>
      <vt:lpstr>Graph BSS Results</vt:lpstr>
      <vt:lpstr>Overview</vt:lpstr>
      <vt:lpstr>Summary of major outcomes</vt:lpstr>
      <vt:lpstr>Summary of major outcomes Question 1: What is ICA?</vt:lpstr>
      <vt:lpstr>Summary of major outcomes Question 2: How to compare algorithms?</vt:lpstr>
      <vt:lpstr>Summary of major outcomes Question 3: Which algorithm performs best? What happens with noise or outlier?</vt:lpstr>
      <vt:lpstr>Summary of major outcomes Question 4: How to robustify? </vt:lpstr>
      <vt:lpstr>Summary of major outcomes Question 5: What is Graph Signal processing / Graph BSS?</vt:lpstr>
      <vt:lpstr>Summary of major outcomes Question 6: Outcomes of Graph BSS?</vt:lpstr>
      <vt:lpstr>Overview</vt:lpstr>
      <vt:lpstr>Problems and future research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Ch Apfel</cp:lastModifiedBy>
  <cp:revision>1170</cp:revision>
  <cp:lastPrinted>2016-08-30T11:31:30Z</cp:lastPrinted>
  <dcterms:created xsi:type="dcterms:W3CDTF">2014-10-29T08:05:14Z</dcterms:created>
  <dcterms:modified xsi:type="dcterms:W3CDTF">2021-02-13T16:20:35Z</dcterms:modified>
</cp:coreProperties>
</file>