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31" r:id="rId1"/>
  </p:sldMasterIdLst>
  <p:notesMasterIdLst>
    <p:notesMasterId r:id="rId12"/>
  </p:notesMasterIdLst>
  <p:sldIdLst>
    <p:sldId id="270" r:id="rId2"/>
    <p:sldId id="257" r:id="rId3"/>
    <p:sldId id="258" r:id="rId4"/>
    <p:sldId id="259" r:id="rId5"/>
    <p:sldId id="260" r:id="rId6"/>
    <p:sldId id="261" r:id="rId7"/>
    <p:sldId id="263" r:id="rId8"/>
    <p:sldId id="265" r:id="rId9"/>
    <p:sldId id="288" r:id="rId10"/>
    <p:sldId id="296" r:id="rId1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5BE6DB2-15A0-4490-82C4-9E2DBDF2310F}">
          <p14:sldIdLst>
            <p14:sldId id="270"/>
            <p14:sldId id="257"/>
            <p14:sldId id="258"/>
            <p14:sldId id="259"/>
            <p14:sldId id="260"/>
            <p14:sldId id="261"/>
          </p14:sldIdLst>
        </p14:section>
        <p14:section name="Untitled Section" id="{1827C8C7-74E8-40A5-809E-FF123C0B61C1}">
          <p14:sldIdLst>
            <p14:sldId id="263"/>
            <p14:sldId id="265"/>
            <p14:sldId id="288"/>
            <p14:sldId id="296"/>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1250" autoAdjust="0"/>
    <p:restoredTop sz="94624" autoAdjust="0"/>
  </p:normalViewPr>
  <p:slideViewPr>
    <p:cSldViewPr>
      <p:cViewPr varScale="1">
        <p:scale>
          <a:sx n="70" d="100"/>
          <a:sy n="70" d="100"/>
        </p:scale>
        <p:origin x="744" y="54"/>
      </p:cViewPr>
      <p:guideLst>
        <p:guide orient="horz" pos="2160"/>
        <p:guide pos="2880"/>
      </p:guideLst>
    </p:cSldViewPr>
  </p:slideViewPr>
  <p:outlineViewPr>
    <p:cViewPr>
      <p:scale>
        <a:sx n="33" d="100"/>
        <a:sy n="33" d="100"/>
      </p:scale>
      <p:origin x="0" y="10926"/>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2" d="100"/>
          <a:sy n="52" d="100"/>
        </p:scale>
        <p:origin x="-2844"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9E31672-195B-4B8E-A054-2489F3C2BD73}" type="datetimeFigureOut">
              <a:rPr lang="en-US" smtClean="0"/>
              <a:pPr/>
              <a:t>22-Jun-17</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D22F3B0-B391-4D8A-999F-98E92130F182}" type="slidenum">
              <a:rPr lang="en-GB" smtClean="0"/>
              <a:pPr/>
              <a:t>‹#›</a:t>
            </a:fld>
            <a:endParaRPr lang="en-GB"/>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7D22F3B0-B391-4D8A-999F-98E92130F182}" type="slidenum">
              <a:rPr lang="en-GB" smtClean="0"/>
              <a:pPr/>
              <a:t>2</a:t>
            </a:fld>
            <a:endParaRPr lang="en-GB"/>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D22F3B0-B391-4D8A-999F-98E92130F182}" type="slidenum">
              <a:rPr lang="en-GB" smtClean="0"/>
              <a:pPr/>
              <a:t>6</a:t>
            </a:fld>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9" name="Picture 8" descr="SD-PanelTitle-GrommetsCombin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ctrTitle"/>
          </p:nvPr>
        </p:nvSpPr>
        <p:spPr>
          <a:xfrm>
            <a:off x="1921934" y="1811863"/>
            <a:ext cx="5308866" cy="1515533"/>
          </a:xfrm>
        </p:spPr>
        <p:txBody>
          <a:bodyPr anchor="b">
            <a:noAutofit/>
          </a:bodyPr>
          <a:lstStyle>
            <a:lvl1pPr algn="ct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1921934" y="3598327"/>
            <a:ext cx="5308866" cy="1377651"/>
          </a:xfrm>
        </p:spPr>
        <p:txBody>
          <a:bodyPr anchor="t">
            <a:normAutofit/>
          </a:bodyPr>
          <a:lstStyle>
            <a:lvl1pPr marL="0" indent="0" algn="ctr">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6065417" y="5054602"/>
            <a:ext cx="673276" cy="279400"/>
          </a:xfrm>
        </p:spPr>
        <p:txBody>
          <a:bodyPr/>
          <a:lstStyle/>
          <a:p>
            <a:fld id="{7E768F9E-8AF1-4E65-B953-CB6BC754A8FA}" type="datetime1">
              <a:rPr lang="en-US" smtClean="0"/>
              <a:pPr/>
              <a:t>22-Jun-17</a:t>
            </a:fld>
            <a:endParaRPr lang="en-GB"/>
          </a:p>
        </p:txBody>
      </p:sp>
      <p:sp>
        <p:nvSpPr>
          <p:cNvPr id="5" name="Footer Placeholder 4"/>
          <p:cNvSpPr>
            <a:spLocks noGrp="1"/>
          </p:cNvSpPr>
          <p:nvPr>
            <p:ph type="ftr" sz="quarter" idx="11"/>
          </p:nvPr>
        </p:nvSpPr>
        <p:spPr>
          <a:xfrm>
            <a:off x="1921934" y="5054602"/>
            <a:ext cx="4064860" cy="279400"/>
          </a:xfrm>
        </p:spPr>
        <p:txBody>
          <a:bodyPr/>
          <a:lstStyle/>
          <a:p>
            <a:endParaRPr lang="en-GB"/>
          </a:p>
        </p:txBody>
      </p:sp>
      <p:sp>
        <p:nvSpPr>
          <p:cNvPr id="6" name="Slide Number Placeholder 5"/>
          <p:cNvSpPr>
            <a:spLocks noGrp="1"/>
          </p:cNvSpPr>
          <p:nvPr>
            <p:ph type="sldNum" sz="quarter" idx="12"/>
          </p:nvPr>
        </p:nvSpPr>
        <p:spPr>
          <a:xfrm>
            <a:off x="6817317" y="5054602"/>
            <a:ext cx="413483" cy="279400"/>
          </a:xfrm>
        </p:spPr>
        <p:txBody>
          <a:bodyPr/>
          <a:lstStyle/>
          <a:p>
            <a:fld id="{D88B8866-1749-4E5E-A66F-9294DE18C660}" type="slidenum">
              <a:rPr lang="en-GB" smtClean="0"/>
              <a:pPr/>
              <a:t>‹#›</a:t>
            </a:fld>
            <a:endParaRPr lang="en-GB"/>
          </a:p>
        </p:txBody>
      </p:sp>
      <p:cxnSp>
        <p:nvCxnSpPr>
          <p:cNvPr id="15" name="Straight Connector 14"/>
          <p:cNvCxnSpPr/>
          <p:nvPr/>
        </p:nvCxnSpPr>
        <p:spPr>
          <a:xfrm>
            <a:off x="2019825" y="3471329"/>
            <a:ext cx="5113083"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354532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6" y="4815415"/>
            <a:ext cx="6798734"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26260" y="1032933"/>
            <a:ext cx="7091482" cy="3361269"/>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76866" y="5382153"/>
            <a:ext cx="6798734" cy="493712"/>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811501B-2B5B-432E-86DC-998AAE1B7996}" type="datetime1">
              <a:rPr lang="en-US" smtClean="0"/>
              <a:pPr/>
              <a:t>22-Jun-17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88B8866-1749-4E5E-A66F-9294DE18C660}" type="slidenum">
              <a:rPr lang="en-GB" smtClean="0"/>
              <a:pPr/>
              <a:t>‹#›</a:t>
            </a:fld>
            <a:endParaRPr lang="en-GB"/>
          </a:p>
        </p:txBody>
      </p:sp>
    </p:spTree>
    <p:extLst>
      <p:ext uri="{BB962C8B-B14F-4D97-AF65-F5344CB8AC3E}">
        <p14:creationId xmlns:p14="http://schemas.microsoft.com/office/powerpoint/2010/main" val="1215910449"/>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6" y="906873"/>
            <a:ext cx="6798734" cy="309786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76865" y="4275666"/>
            <a:ext cx="6798736" cy="1600202"/>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811501B-2B5B-432E-86DC-998AAE1B7996}" type="datetime1">
              <a:rPr lang="en-US" smtClean="0"/>
              <a:pPr/>
              <a:t>22-Jun-17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88B8866-1749-4E5E-A66F-9294DE18C660}" type="slidenum">
              <a:rPr lang="en-GB" smtClean="0"/>
              <a:pPr/>
              <a:t>‹#›</a:t>
            </a:fld>
            <a:endParaRPr lang="en-GB"/>
          </a:p>
        </p:txBody>
      </p:sp>
      <p:cxnSp>
        <p:nvCxnSpPr>
          <p:cNvPr id="15" name="Straight Connector 14"/>
          <p:cNvCxnSpPr/>
          <p:nvPr/>
        </p:nvCxnSpPr>
        <p:spPr>
          <a:xfrm>
            <a:off x="1278465" y="4140199"/>
            <a:ext cx="6606425"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3837208"/>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34333" y="982132"/>
            <a:ext cx="6400250"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00200" y="3352799"/>
            <a:ext cx="5892798" cy="651933"/>
          </a:xfrm>
        </p:spPr>
        <p:txBody>
          <a:bodyPr anchor="ctr">
            <a:normAutofit/>
          </a:bodyPr>
          <a:lstStyle>
            <a:lvl1pPr marL="0" indent="0" algn="r">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176863" y="4343400"/>
            <a:ext cx="6798738"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811501B-2B5B-432E-86DC-998AAE1B7996}" type="datetime1">
              <a:rPr lang="en-US" smtClean="0"/>
              <a:pPr/>
              <a:t>22-Jun-17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88B8866-1749-4E5E-A66F-9294DE18C660}" type="slidenum">
              <a:rPr lang="en-GB" smtClean="0"/>
              <a:pPr/>
              <a:t>‹#›</a:t>
            </a:fld>
            <a:endParaRPr lang="en-GB"/>
          </a:p>
        </p:txBody>
      </p:sp>
      <p:sp>
        <p:nvSpPr>
          <p:cNvPr id="14" name="TextBox 13"/>
          <p:cNvSpPr txBox="1"/>
          <p:nvPr/>
        </p:nvSpPr>
        <p:spPr>
          <a:xfrm>
            <a:off x="849969" y="905362"/>
            <a:ext cx="457319" cy="584776"/>
          </a:xfrm>
          <a:prstGeom prst="rect">
            <a:avLst/>
          </a:prstGeom>
        </p:spPr>
        <p:txBody>
          <a:bodyPr vert="horz" lIns="91440" tIns="45720" rIns="91440" bIns="45720" rtlCol="0" anchor="ctr">
            <a:noAutofit/>
          </a:bodyPr>
          <a:lstStyle/>
          <a:p>
            <a:pPr lvl="0"/>
            <a:r>
              <a:rPr lang="en-US" sz="7200" dirty="0">
                <a:solidFill>
                  <a:schemeClr val="tx1"/>
                </a:solidFill>
                <a:effectLst/>
              </a:rPr>
              <a:t>“</a:t>
            </a:r>
          </a:p>
        </p:txBody>
      </p:sp>
      <p:sp>
        <p:nvSpPr>
          <p:cNvPr id="15" name="TextBox 14"/>
          <p:cNvSpPr txBox="1"/>
          <p:nvPr/>
        </p:nvSpPr>
        <p:spPr>
          <a:xfrm>
            <a:off x="7633503" y="2827870"/>
            <a:ext cx="457319" cy="584776"/>
          </a:xfrm>
          <a:prstGeom prst="rect">
            <a:avLst/>
          </a:prstGeom>
        </p:spPr>
        <p:txBody>
          <a:bodyPr vert="horz" lIns="91440" tIns="45720" rIns="91440" bIns="45720" rtlCol="0" anchor="ctr">
            <a:noAutofit/>
          </a:bodyPr>
          <a:lstStyle/>
          <a:p>
            <a:pPr lvl="0" algn="r"/>
            <a:r>
              <a:rPr lang="en-US" sz="7200" dirty="0">
                <a:solidFill>
                  <a:schemeClr val="tx1"/>
                </a:solidFill>
                <a:effectLst/>
              </a:rPr>
              <a:t>”</a:t>
            </a:r>
          </a:p>
        </p:txBody>
      </p:sp>
      <p:cxnSp>
        <p:nvCxnSpPr>
          <p:cNvPr id="19" name="Straight Connector 18"/>
          <p:cNvCxnSpPr/>
          <p:nvPr/>
        </p:nvCxnSpPr>
        <p:spPr>
          <a:xfrm>
            <a:off x="1278466" y="4140199"/>
            <a:ext cx="6595534"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82744413"/>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76869" y="3308581"/>
            <a:ext cx="679872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76868" y="4777381"/>
            <a:ext cx="6798730" cy="8604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811501B-2B5B-432E-86DC-998AAE1B7996}" type="datetime1">
              <a:rPr lang="en-US" smtClean="0"/>
              <a:pPr/>
              <a:t>22-Jun-17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88B8866-1749-4E5E-A66F-9294DE18C660}" type="slidenum">
              <a:rPr lang="en-GB" smtClean="0"/>
              <a:pPr/>
              <a:t>‹#›</a:t>
            </a:fld>
            <a:endParaRPr lang="en-GB"/>
          </a:p>
        </p:txBody>
      </p:sp>
    </p:spTree>
    <p:extLst>
      <p:ext uri="{BB962C8B-B14F-4D97-AF65-F5344CB8AC3E}">
        <p14:creationId xmlns:p14="http://schemas.microsoft.com/office/powerpoint/2010/main" val="643444853"/>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09416" y="982132"/>
            <a:ext cx="632516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4" name="Text Placeholder 2"/>
          <p:cNvSpPr>
            <a:spLocks noGrp="1"/>
          </p:cNvSpPr>
          <p:nvPr>
            <p:ph type="body" idx="13"/>
          </p:nvPr>
        </p:nvSpPr>
        <p:spPr>
          <a:xfrm>
            <a:off x="1176868" y="3639312"/>
            <a:ext cx="6798730" cy="886968"/>
          </a:xfrm>
        </p:spPr>
        <p:txBody>
          <a:bodyPr anchor="b">
            <a:normAutofit/>
          </a:bodyPr>
          <a:lstStyle>
            <a:lvl1pPr marL="0" indent="0" algn="l">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176865" y="4529667"/>
            <a:ext cx="6798736" cy="1346200"/>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811501B-2B5B-432E-86DC-998AAE1B7996}" type="datetime1">
              <a:rPr lang="en-US" smtClean="0"/>
              <a:pPr/>
              <a:t>22-Jun-17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88B8866-1749-4E5E-A66F-9294DE18C660}" type="slidenum">
              <a:rPr lang="en-GB" smtClean="0"/>
              <a:pPr/>
              <a:t>‹#›</a:t>
            </a:fld>
            <a:endParaRPr lang="en-GB"/>
          </a:p>
        </p:txBody>
      </p:sp>
      <p:sp>
        <p:nvSpPr>
          <p:cNvPr id="12" name="TextBox 11"/>
          <p:cNvSpPr txBox="1"/>
          <p:nvPr/>
        </p:nvSpPr>
        <p:spPr>
          <a:xfrm>
            <a:off x="878060" y="896895"/>
            <a:ext cx="457319"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7649796" y="2607728"/>
            <a:ext cx="457319"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278466" y="3429000"/>
            <a:ext cx="6595534"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97741735"/>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76865" y="982131"/>
            <a:ext cx="6798734" cy="2294467"/>
          </a:xfrm>
        </p:spPr>
        <p:txBody>
          <a:bodyPr vert="horz" lIns="91440" tIns="45720" rIns="91440" bIns="45720" rtlCol="0" anchor="ctr">
            <a:normAutofit/>
          </a:bodyPr>
          <a:lstStyle>
            <a:lvl1pPr>
              <a:defRPr lang="en-US" sz="3200" b="0" dirty="0"/>
            </a:lvl1pPr>
          </a:lstStyle>
          <a:p>
            <a:pPr marL="0" lvl="0"/>
            <a:r>
              <a:rPr lang="en-US"/>
              <a:t>Click to edit Master title style</a:t>
            </a:r>
            <a:endParaRPr lang="en-US" dirty="0"/>
          </a:p>
        </p:txBody>
      </p:sp>
      <p:sp>
        <p:nvSpPr>
          <p:cNvPr id="11" name="Text Placeholder 2"/>
          <p:cNvSpPr>
            <a:spLocks noGrp="1"/>
          </p:cNvSpPr>
          <p:nvPr>
            <p:ph type="body" idx="13"/>
          </p:nvPr>
        </p:nvSpPr>
        <p:spPr>
          <a:xfrm>
            <a:off x="1176868" y="3566160"/>
            <a:ext cx="6798730" cy="905256"/>
          </a:xfrm>
        </p:spPr>
        <p:txBody>
          <a:bodyPr anchor="b">
            <a:normAutofit/>
          </a:bodyPr>
          <a:lstStyle>
            <a:lvl1pPr marL="0" indent="0" algn="l">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176866" y="4470400"/>
            <a:ext cx="6798734" cy="1405467"/>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811501B-2B5B-432E-86DC-998AAE1B7996}" type="datetime1">
              <a:rPr lang="en-US" smtClean="0"/>
              <a:pPr/>
              <a:t>22-Jun-17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88B8866-1749-4E5E-A66F-9294DE18C660}" type="slidenum">
              <a:rPr lang="en-GB" smtClean="0"/>
              <a:pPr/>
              <a:t>‹#›</a:t>
            </a:fld>
            <a:endParaRPr lang="en-GB"/>
          </a:p>
        </p:txBody>
      </p:sp>
      <p:cxnSp>
        <p:nvCxnSpPr>
          <p:cNvPr id="15" name="Straight Connector 14"/>
          <p:cNvCxnSpPr/>
          <p:nvPr/>
        </p:nvCxnSpPr>
        <p:spPr>
          <a:xfrm>
            <a:off x="1278469" y="3429000"/>
            <a:ext cx="6606421"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66185392"/>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176865" y="2490135"/>
            <a:ext cx="6798736" cy="3385733"/>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38F733-349A-4F46-828A-E668EF12DF16}" type="datetime1">
              <a:rPr lang="en-US" smtClean="0"/>
              <a:pPr/>
              <a:t>22-Jun-17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88B8866-1749-4E5E-A66F-9294DE18C660}" type="slidenum">
              <a:rPr lang="en-GB" smtClean="0"/>
              <a:pPr/>
              <a:t>‹#›</a:t>
            </a:fld>
            <a:endParaRPr lang="en-GB"/>
          </a:p>
        </p:txBody>
      </p:sp>
      <p:cxnSp>
        <p:nvCxnSpPr>
          <p:cNvPr id="14" name="Straight Connector 13"/>
          <p:cNvCxnSpPr/>
          <p:nvPr/>
        </p:nvCxnSpPr>
        <p:spPr>
          <a:xfrm>
            <a:off x="1278466" y="2354670"/>
            <a:ext cx="6606424"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6035930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56667" y="906873"/>
            <a:ext cx="1618930" cy="496899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76867" y="906873"/>
            <a:ext cx="4915509" cy="4968993"/>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6AEB085-8F58-4658-87D1-AE75BD7A5B78}" type="datetime1">
              <a:rPr lang="en-US" smtClean="0"/>
              <a:pPr/>
              <a:t>22-Jun-17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88B8866-1749-4E5E-A66F-9294DE18C660}" type="slidenum">
              <a:rPr lang="en-GB" smtClean="0"/>
              <a:pPr/>
              <a:t>‹#›</a:t>
            </a:fld>
            <a:endParaRPr lang="en-GB"/>
          </a:p>
        </p:txBody>
      </p:sp>
      <p:cxnSp>
        <p:nvCxnSpPr>
          <p:cNvPr id="14" name="Straight Connector 13"/>
          <p:cNvCxnSpPr/>
          <p:nvPr/>
        </p:nvCxnSpPr>
        <p:spPr>
          <a:xfrm>
            <a:off x="6245512" y="906873"/>
            <a:ext cx="0" cy="4968993"/>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737691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278466" y="2354670"/>
            <a:ext cx="6595533"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4758A69-C0C6-4EBD-BED2-211A1EED7D28}" type="datetime1">
              <a:rPr lang="en-US" smtClean="0"/>
              <a:pPr/>
              <a:t>22-Jun-17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88B8866-1749-4E5E-A66F-9294DE18C660}" type="slidenum">
              <a:rPr lang="en-GB" smtClean="0"/>
              <a:pPr/>
              <a:t>‹#›</a:t>
            </a:fld>
            <a:endParaRPr lang="en-GB"/>
          </a:p>
        </p:txBody>
      </p:sp>
    </p:spTree>
    <p:extLst>
      <p:ext uri="{BB962C8B-B14F-4D97-AF65-F5344CB8AC3E}">
        <p14:creationId xmlns:p14="http://schemas.microsoft.com/office/powerpoint/2010/main" val="29070733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78465" y="1641413"/>
            <a:ext cx="6595534" cy="1822514"/>
          </a:xfrm>
        </p:spPr>
        <p:txBody>
          <a:bodyPr anchor="b">
            <a:normAutofit/>
          </a:bodyPr>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78465" y="3734859"/>
            <a:ext cx="6595534" cy="1090015"/>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420F680-3006-4C16-8D9D-858D4A4E0AEA}" type="datetime1">
              <a:rPr lang="en-US" smtClean="0"/>
              <a:pPr/>
              <a:t>22-Jun-17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88B8866-1749-4E5E-A66F-9294DE18C660}" type="slidenum">
              <a:rPr lang="en-GB" smtClean="0"/>
              <a:pPr/>
              <a:t>‹#›</a:t>
            </a:fld>
            <a:endParaRPr lang="en-GB"/>
          </a:p>
        </p:txBody>
      </p:sp>
      <p:cxnSp>
        <p:nvCxnSpPr>
          <p:cNvPr id="31" name="Straight Connector 30"/>
          <p:cNvCxnSpPr/>
          <p:nvPr/>
        </p:nvCxnSpPr>
        <p:spPr>
          <a:xfrm>
            <a:off x="1278466" y="3599392"/>
            <a:ext cx="6595533"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329273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278465" y="2356260"/>
            <a:ext cx="6595534"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79576" y="2487168"/>
            <a:ext cx="3337560" cy="344728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5152" y="2487168"/>
            <a:ext cx="3337560" cy="344728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72E250C-C4F5-4C10-BBB8-C5C77269D1A5}" type="datetime1">
              <a:rPr lang="en-US" smtClean="0"/>
              <a:pPr/>
              <a:t>22-Jun-17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88B8866-1749-4E5E-A66F-9294DE18C660}" type="slidenum">
              <a:rPr lang="en-GB" smtClean="0"/>
              <a:pPr/>
              <a:t>‹#›</a:t>
            </a:fld>
            <a:endParaRPr lang="en-GB"/>
          </a:p>
        </p:txBody>
      </p:sp>
    </p:spTree>
    <p:extLst>
      <p:ext uri="{BB962C8B-B14F-4D97-AF65-F5344CB8AC3E}">
        <p14:creationId xmlns:p14="http://schemas.microsoft.com/office/powerpoint/2010/main" val="16538008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76868" y="2658533"/>
            <a:ext cx="333756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76868" y="3243262"/>
            <a:ext cx="3337560" cy="270662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1832" y="2658533"/>
            <a:ext cx="333756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1832" y="3243262"/>
            <a:ext cx="3337560" cy="270662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F72261B-D9DC-405D-BAC2-AE5109D77637}" type="datetime1">
              <a:rPr lang="en-US" smtClean="0"/>
              <a:pPr/>
              <a:t>22-Jun-17</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D88B8866-1749-4E5E-A66F-9294DE18C660}" type="slidenum">
              <a:rPr lang="en-GB" smtClean="0"/>
              <a:pPr/>
              <a:t>‹#›</a:t>
            </a:fld>
            <a:endParaRPr lang="en-GB"/>
          </a:p>
        </p:txBody>
      </p:sp>
      <p:cxnSp>
        <p:nvCxnSpPr>
          <p:cNvPr id="41" name="Straight Connector 40"/>
          <p:cNvCxnSpPr/>
          <p:nvPr/>
        </p:nvCxnSpPr>
        <p:spPr>
          <a:xfrm>
            <a:off x="1278466" y="2354670"/>
            <a:ext cx="6595534"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599274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176865" y="915337"/>
            <a:ext cx="6798735" cy="1303867"/>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143EAA0-7FBF-4E53-B6AA-1D7A057900B1}" type="datetime1">
              <a:rPr lang="en-US" smtClean="0"/>
              <a:pPr/>
              <a:t>22-Jun-17</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D88B8866-1749-4E5E-A66F-9294DE18C660}" type="slidenum">
              <a:rPr lang="en-GB" smtClean="0"/>
              <a:pPr/>
              <a:t>‹#›</a:t>
            </a:fld>
            <a:endParaRPr lang="en-GB"/>
          </a:p>
        </p:txBody>
      </p:sp>
      <p:cxnSp>
        <p:nvCxnSpPr>
          <p:cNvPr id="14" name="Straight Connector 13"/>
          <p:cNvCxnSpPr/>
          <p:nvPr/>
        </p:nvCxnSpPr>
        <p:spPr>
          <a:xfrm>
            <a:off x="1278466" y="2354670"/>
            <a:ext cx="6595534"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979373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FD4DD99-5F10-4BD3-B3AD-0B4D2199A18A}" type="datetime1">
              <a:rPr lang="en-US" smtClean="0"/>
              <a:pPr/>
              <a:t>22-Jun-17</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D88B8866-1749-4E5E-A66F-9294DE18C660}" type="slidenum">
              <a:rPr lang="en-GB" smtClean="0"/>
              <a:pPr/>
              <a:t>‹#›</a:t>
            </a:fld>
            <a:endParaRPr lang="en-GB"/>
          </a:p>
        </p:txBody>
      </p:sp>
    </p:spTree>
    <p:extLst>
      <p:ext uri="{BB962C8B-B14F-4D97-AF65-F5344CB8AC3E}">
        <p14:creationId xmlns:p14="http://schemas.microsoft.com/office/powerpoint/2010/main" val="29069744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5" y="1388534"/>
            <a:ext cx="2536798"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120062" y="982132"/>
            <a:ext cx="3855539" cy="4893735"/>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76865" y="3031065"/>
            <a:ext cx="2536798"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EF32C46-59C4-412E-9B4A-22E529A5E87E}" type="datetime1">
              <a:rPr lang="en-US" smtClean="0"/>
              <a:pPr/>
              <a:t>22-Jun-17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88B8866-1749-4E5E-A66F-9294DE18C660}" type="slidenum">
              <a:rPr lang="en-GB" smtClean="0"/>
              <a:pPr/>
              <a:t>‹#›</a:t>
            </a:fld>
            <a:endParaRPr lang="en-GB"/>
          </a:p>
        </p:txBody>
      </p:sp>
      <p:cxnSp>
        <p:nvCxnSpPr>
          <p:cNvPr id="16" name="Straight Connector 15"/>
          <p:cNvCxnSpPr/>
          <p:nvPr/>
        </p:nvCxnSpPr>
        <p:spPr>
          <a:xfrm>
            <a:off x="1278466" y="2912533"/>
            <a:ext cx="2333594"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622033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5" y="1883832"/>
            <a:ext cx="3632202" cy="1371600"/>
          </a:xfrm>
        </p:spPr>
        <p:txBody>
          <a:bodyPr anchor="b">
            <a:normAutofit/>
          </a:bodyPr>
          <a:lstStyle>
            <a:lvl1pPr algn="ctr">
              <a:defRPr sz="24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5218221" y="1032933"/>
            <a:ext cx="2929463" cy="4792136"/>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76865" y="3255432"/>
            <a:ext cx="3632201" cy="182880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3B24143-4726-40F4-8072-DF8160A3C52C}" type="datetime1">
              <a:rPr lang="en-US" smtClean="0"/>
              <a:pPr/>
              <a:t>22-Jun-17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88B8866-1749-4E5E-A66F-9294DE18C660}" type="slidenum">
              <a:rPr lang="en-GB" smtClean="0"/>
              <a:pPr/>
              <a:t>‹#›</a:t>
            </a:fld>
            <a:endParaRPr lang="en-GB"/>
          </a:p>
        </p:txBody>
      </p:sp>
    </p:spTree>
    <p:extLst>
      <p:ext uri="{BB962C8B-B14F-4D97-AF65-F5344CB8AC3E}">
        <p14:creationId xmlns:p14="http://schemas.microsoft.com/office/powerpoint/2010/main" val="41682050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SD-PanelContent-GrommetsCombined.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Placeholder 1"/>
          <p:cNvSpPr>
            <a:spLocks noGrp="1"/>
          </p:cNvSpPr>
          <p:nvPr>
            <p:ph type="title"/>
          </p:nvPr>
        </p:nvSpPr>
        <p:spPr>
          <a:xfrm>
            <a:off x="1176866" y="915337"/>
            <a:ext cx="6798734"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76865" y="2490135"/>
            <a:ext cx="6798736" cy="3444997"/>
          </a:xfrm>
          <a:prstGeom prst="rect">
            <a:avLst/>
          </a:prstGeom>
        </p:spPr>
        <p:txBody>
          <a:bodyPr vert="horz" lIns="91440" tIns="45720" rIns="91440" bIns="45720" rtlCol="0"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356670" y="5960533"/>
            <a:ext cx="1148283"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811501B-2B5B-432E-86DC-998AAE1B7996}" type="datetime1">
              <a:rPr lang="en-US" smtClean="0"/>
              <a:pPr/>
              <a:t>22-Jun-17</a:t>
            </a:fld>
            <a:endParaRPr lang="en-GB"/>
          </a:p>
        </p:txBody>
      </p:sp>
      <p:sp>
        <p:nvSpPr>
          <p:cNvPr id="5" name="Footer Placeholder 4"/>
          <p:cNvSpPr>
            <a:spLocks noGrp="1"/>
          </p:cNvSpPr>
          <p:nvPr>
            <p:ph type="ftr" sz="quarter" idx="3"/>
          </p:nvPr>
        </p:nvSpPr>
        <p:spPr>
          <a:xfrm>
            <a:off x="1176865" y="5960533"/>
            <a:ext cx="5104667"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GB"/>
          </a:p>
        </p:txBody>
      </p:sp>
      <p:sp>
        <p:nvSpPr>
          <p:cNvPr id="6" name="Slide Number Placeholder 5"/>
          <p:cNvSpPr>
            <a:spLocks noGrp="1"/>
          </p:cNvSpPr>
          <p:nvPr>
            <p:ph type="sldNum" sz="quarter" idx="4"/>
          </p:nvPr>
        </p:nvSpPr>
        <p:spPr>
          <a:xfrm>
            <a:off x="7580091" y="5960533"/>
            <a:ext cx="39551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88B8866-1749-4E5E-A66F-9294DE18C660}" type="slidenum">
              <a:rPr lang="en-GB" smtClean="0"/>
              <a:pPr/>
              <a:t>‹#›</a:t>
            </a:fld>
            <a:endParaRPr lang="en-GB"/>
          </a:p>
        </p:txBody>
      </p:sp>
    </p:spTree>
    <p:extLst>
      <p:ext uri="{BB962C8B-B14F-4D97-AF65-F5344CB8AC3E}">
        <p14:creationId xmlns:p14="http://schemas.microsoft.com/office/powerpoint/2010/main" val="1580498701"/>
      </p:ext>
    </p:extLst>
  </p:cSld>
  <p:clrMap bg1="lt1" tx1="dk1" bg2="lt2" tx2="dk2" accent1="accent1" accent2="accent2" accent3="accent3" accent4="accent4" accent5="accent5" accent6="accent6" hlink="hlink" folHlink="folHlink"/>
  <p:sldLayoutIdLst>
    <p:sldLayoutId id="2147483832" r:id="rId1"/>
    <p:sldLayoutId id="2147483833" r:id="rId2"/>
    <p:sldLayoutId id="2147483834" r:id="rId3"/>
    <p:sldLayoutId id="2147483835" r:id="rId4"/>
    <p:sldLayoutId id="2147483836" r:id="rId5"/>
    <p:sldLayoutId id="2147483837" r:id="rId6"/>
    <p:sldLayoutId id="2147483838" r:id="rId7"/>
    <p:sldLayoutId id="2147483839" r:id="rId8"/>
    <p:sldLayoutId id="2147483840" r:id="rId9"/>
    <p:sldLayoutId id="2147483841" r:id="rId10"/>
    <p:sldLayoutId id="2147483842" r:id="rId11"/>
    <p:sldLayoutId id="2147483843" r:id="rId12"/>
    <p:sldLayoutId id="2147483844" r:id="rId13"/>
    <p:sldLayoutId id="2147483845" r:id="rId14"/>
    <p:sldLayoutId id="2147483846" r:id="rId15"/>
    <p:sldLayoutId id="2147483847" r:id="rId16"/>
    <p:sldLayoutId id="2147483848" r:id="rId17"/>
  </p:sldLayoutIdLst>
  <p:hf hdr="0" ftr="0" dt="0"/>
  <p:txStyles>
    <p:titleStyle>
      <a:lvl1pPr algn="ctr" defTabSz="457200" rtl="0" eaLnBrk="1" latinLnBrk="0" hangingPunct="1">
        <a:spcBef>
          <a:spcPct val="0"/>
        </a:spcBef>
        <a:buNone/>
        <a:defRPr sz="40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00034" y="620688"/>
            <a:ext cx="8229600" cy="5737270"/>
          </a:xfrm>
        </p:spPr>
        <p:txBody>
          <a:bodyPr>
            <a:normAutofit fontScale="92500" lnSpcReduction="20000"/>
          </a:bodyPr>
          <a:lstStyle/>
          <a:p>
            <a:pPr algn="ctr">
              <a:buNone/>
            </a:pPr>
            <a:endParaRPr lang="en-GB" sz="3300" b="1" dirty="0">
              <a:latin typeface="Arial" panose="020B0604020202020204" pitchFamily="34" charset="0"/>
              <a:cs typeface="Arial" panose="020B0604020202020204" pitchFamily="34" charset="0"/>
            </a:endParaRPr>
          </a:p>
          <a:p>
            <a:pPr algn="ctr">
              <a:buNone/>
            </a:pPr>
            <a:endParaRPr lang="en-GB" sz="3300" b="1" dirty="0">
              <a:latin typeface="Arial" panose="020B0604020202020204" pitchFamily="34" charset="0"/>
              <a:cs typeface="Arial" panose="020B0604020202020204" pitchFamily="34" charset="0"/>
            </a:endParaRPr>
          </a:p>
          <a:p>
            <a:pPr algn="ctr">
              <a:buNone/>
            </a:pPr>
            <a:r>
              <a:rPr lang="en-GB" sz="3300" b="1" dirty="0">
                <a:latin typeface="Arial" panose="020B0604020202020204" pitchFamily="34" charset="0"/>
                <a:cs typeface="Arial" panose="020B0604020202020204" pitchFamily="34" charset="0"/>
              </a:rPr>
              <a:t>MULTIMEDIA UNIVERSITY OF KENYA</a:t>
            </a:r>
          </a:p>
          <a:p>
            <a:pPr algn="ctr">
              <a:buNone/>
            </a:pPr>
            <a:endParaRPr lang="en-GB" sz="3300" b="1" dirty="0">
              <a:latin typeface="Arial" panose="020B0604020202020204" pitchFamily="34" charset="0"/>
              <a:cs typeface="Arial" panose="020B0604020202020204" pitchFamily="34" charset="0"/>
            </a:endParaRPr>
          </a:p>
          <a:p>
            <a:pPr algn="ctr">
              <a:buNone/>
            </a:pPr>
            <a:r>
              <a:rPr lang="en-GB" sz="2200" b="1" dirty="0">
                <a:latin typeface="Arial" panose="020B0604020202020204" pitchFamily="34" charset="0"/>
                <a:cs typeface="Arial" panose="020B0604020202020204" pitchFamily="34" charset="0"/>
              </a:rPr>
              <a:t>COMPUTING, INFORMATION &amp; TECHNOLOGY</a:t>
            </a:r>
          </a:p>
          <a:p>
            <a:pPr algn="ctr">
              <a:buNone/>
            </a:pPr>
            <a:endParaRPr lang="en-GB" sz="2200" dirty="0">
              <a:latin typeface="Arial" panose="020B0604020202020204" pitchFamily="34" charset="0"/>
              <a:cs typeface="Arial" panose="020B0604020202020204" pitchFamily="34" charset="0"/>
            </a:endParaRPr>
          </a:p>
          <a:p>
            <a:pPr algn="ctr">
              <a:buNone/>
            </a:pPr>
            <a:r>
              <a:rPr lang="en-GB" sz="2200" b="1" dirty="0">
                <a:latin typeface="Arial" panose="020B0604020202020204" pitchFamily="34" charset="0"/>
                <a:cs typeface="Arial" panose="020B0604020202020204" pitchFamily="34" charset="0"/>
              </a:rPr>
              <a:t>INFORMATION TECHNOLOGY</a:t>
            </a:r>
          </a:p>
          <a:p>
            <a:pPr algn="ctr">
              <a:buNone/>
            </a:pPr>
            <a:endParaRPr lang="en-GB" sz="2200" dirty="0">
              <a:latin typeface="Arial" panose="020B0604020202020204" pitchFamily="34" charset="0"/>
              <a:cs typeface="Arial" panose="020B0604020202020204" pitchFamily="34" charset="0"/>
            </a:endParaRPr>
          </a:p>
          <a:p>
            <a:pPr algn="ctr">
              <a:buNone/>
            </a:pPr>
            <a:r>
              <a:rPr lang="en-GB" sz="2200" b="1" dirty="0">
                <a:latin typeface="Arial" panose="020B0604020202020204" pitchFamily="34" charset="0"/>
                <a:cs typeface="Arial" panose="020B0604020202020204" pitchFamily="34" charset="0"/>
              </a:rPr>
              <a:t>EXAMINATION PROCESSING SYSTEM</a:t>
            </a:r>
          </a:p>
          <a:p>
            <a:pPr algn="ctr">
              <a:buNone/>
            </a:pPr>
            <a:endParaRPr lang="en-GB" sz="2200" dirty="0">
              <a:latin typeface="Arial" panose="020B0604020202020204" pitchFamily="34" charset="0"/>
              <a:cs typeface="Arial" panose="020B0604020202020204" pitchFamily="34" charset="0"/>
            </a:endParaRPr>
          </a:p>
          <a:p>
            <a:pPr algn="ctr">
              <a:buNone/>
            </a:pPr>
            <a:r>
              <a:rPr lang="en-GB" sz="2200" b="1" dirty="0">
                <a:latin typeface="Arial" panose="020B0604020202020204" pitchFamily="34" charset="0"/>
                <a:cs typeface="Arial" panose="020B0604020202020204" pitchFamily="34" charset="0"/>
              </a:rPr>
              <a:t>By:</a:t>
            </a:r>
          </a:p>
          <a:p>
            <a:pPr algn="ctr">
              <a:buNone/>
            </a:pPr>
            <a:r>
              <a:rPr lang="en-GB" sz="2200" b="1" dirty="0">
                <a:latin typeface="Arial" panose="020B0604020202020204" pitchFamily="34" charset="0"/>
                <a:cs typeface="Arial" panose="020B0604020202020204" pitchFamily="34" charset="0"/>
              </a:rPr>
              <a:t>WATILAH W FELIX</a:t>
            </a:r>
          </a:p>
          <a:p>
            <a:pPr algn="ctr">
              <a:buNone/>
            </a:pPr>
            <a:r>
              <a:rPr lang="en-GB" sz="2200" b="1" dirty="0">
                <a:latin typeface="Arial" panose="020B0604020202020204" pitchFamily="34" charset="0"/>
                <a:cs typeface="Arial" panose="020B0604020202020204" pitchFamily="34" charset="0"/>
              </a:rPr>
              <a:t>CIT-221-010/2014</a:t>
            </a:r>
          </a:p>
          <a:p>
            <a:pPr algn="ctr">
              <a:buNone/>
            </a:pPr>
            <a:endParaRPr lang="en-GB" b="1" dirty="0">
              <a:latin typeface="Arial" panose="020B0604020202020204" pitchFamily="34" charset="0"/>
              <a:cs typeface="Arial" panose="020B0604020202020204" pitchFamily="34" charset="0"/>
            </a:endParaRPr>
          </a:p>
        </p:txBody>
      </p:sp>
      <p:sp>
        <p:nvSpPr>
          <p:cNvPr id="5" name="Slide Number Placeholder 4"/>
          <p:cNvSpPr>
            <a:spLocks noGrp="1"/>
          </p:cNvSpPr>
          <p:nvPr>
            <p:ph type="sldNum" sz="quarter" idx="12"/>
          </p:nvPr>
        </p:nvSpPr>
        <p:spPr/>
        <p:txBody>
          <a:bodyPr/>
          <a:lstStyle/>
          <a:p>
            <a:fld id="{D88B8866-1749-4E5E-A66F-9294DE18C660}" type="slidenum">
              <a:rPr lang="en-GB" smtClean="0">
                <a:solidFill>
                  <a:schemeClr val="bg1"/>
                </a:solidFill>
              </a:rPr>
              <a:pPr/>
              <a:t>1</a:t>
            </a:fld>
            <a:endParaRPr lang="en-GB" dirty="0">
              <a:solidFill>
                <a:schemeClr val="bg1"/>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84203" y="476672"/>
            <a:ext cx="1261261" cy="1238739"/>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97806" y="2495517"/>
            <a:ext cx="8291264" cy="3744416"/>
          </a:xfrm>
        </p:spPr>
        <p:txBody>
          <a:bodyPr>
            <a:normAutofit/>
          </a:bodyPr>
          <a:lstStyle/>
          <a:p>
            <a:pPr>
              <a:buNone/>
            </a:pPr>
            <a:r>
              <a:rPr lang="en-US" sz="2400" dirty="0">
                <a:latin typeface="Arial" panose="020B0604020202020204" pitchFamily="34" charset="0"/>
                <a:cs typeface="Arial" panose="020B0604020202020204" pitchFamily="34" charset="0"/>
              </a:rPr>
              <a:t>	In order to successfully roll out the proper and efficient use of the Examination Processing System to protect both the students and lecturers from unnecessary delays in the releasing of the exam. The students will have to be informed on the timely registration of units in order to avoid the cases of missing marks.</a:t>
            </a:r>
          </a:p>
          <a:p>
            <a:pPr>
              <a:buNone/>
            </a:pPr>
            <a:r>
              <a:rPr lang="en-US" sz="2400" dirty="0">
                <a:latin typeface="Arial" panose="020B0604020202020204" pitchFamily="34" charset="0"/>
                <a:cs typeface="Arial" panose="020B0604020202020204" pitchFamily="34" charset="0"/>
              </a:rPr>
              <a:t>	Future advancement in the system will have to be made on the security protocols to ensure security of data.</a:t>
            </a:r>
          </a:p>
          <a:p>
            <a:pPr>
              <a:buNone/>
            </a:pPr>
            <a:endParaRPr lang="en-GB" sz="2400" b="1" dirty="0">
              <a:latin typeface="Arial" panose="020B0604020202020204" pitchFamily="34" charset="0"/>
              <a:cs typeface="Arial" panose="020B0604020202020204" pitchFamily="34" charset="0"/>
            </a:endParaRPr>
          </a:p>
        </p:txBody>
      </p:sp>
      <p:sp>
        <p:nvSpPr>
          <p:cNvPr id="3" name="Slide Number Placeholder 2"/>
          <p:cNvSpPr>
            <a:spLocks noGrp="1"/>
          </p:cNvSpPr>
          <p:nvPr>
            <p:ph type="sldNum" sz="quarter" idx="12"/>
          </p:nvPr>
        </p:nvSpPr>
        <p:spPr/>
        <p:txBody>
          <a:bodyPr/>
          <a:lstStyle/>
          <a:p>
            <a:fld id="{D88B8866-1749-4E5E-A66F-9294DE18C660}" type="slidenum">
              <a:rPr lang="en-GB" smtClean="0"/>
              <a:pPr/>
              <a:t>10</a:t>
            </a:fld>
            <a:endParaRPr lang="en-GB"/>
          </a:p>
        </p:txBody>
      </p:sp>
      <p:sp>
        <p:nvSpPr>
          <p:cNvPr id="5" name="Title 2"/>
          <p:cNvSpPr txBox="1">
            <a:spLocks/>
          </p:cNvSpPr>
          <p:nvPr/>
        </p:nvSpPr>
        <p:spPr>
          <a:xfrm>
            <a:off x="482336" y="1124744"/>
            <a:ext cx="8572560" cy="781040"/>
          </a:xfrm>
          <a:prstGeom prst="rect">
            <a:avLst/>
          </a:prstGeom>
        </p:spPr>
        <p:txBody>
          <a:bodyPr vert="horz" rtlCol="0" anchor="ctr">
            <a:normAutofit/>
            <a:scene3d>
              <a:camera prst="orthographicFront"/>
              <a:lightRig rig="soft" dir="t"/>
            </a:scene3d>
            <a:sp3d prstMaterial="softEdge">
              <a:bevelT w="25400" h="25400"/>
            </a:sp3d>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GB" sz="3400" b="1" i="0" u="none" strike="noStrike" kern="1200" cap="none" spc="0" normalizeH="0" baseline="0" noProof="0" dirty="0">
                <a:ln>
                  <a:noFill/>
                </a:ln>
                <a:solidFill>
                  <a:schemeClr val="accent3">
                    <a:lumMod val="50000"/>
                  </a:schemeClr>
                </a:solidFill>
                <a:effectLst>
                  <a:outerShdw blurRad="31750" dist="25400" dir="5400000" algn="tl" rotWithShape="0">
                    <a:srgbClr val="000000">
                      <a:alpha val="25000"/>
                    </a:srgbClr>
                  </a:outerShdw>
                </a:effectLst>
                <a:uLnTx/>
                <a:uFillTx/>
                <a:latin typeface="Goudy Old Style" pitchFamily="18" charset="0"/>
                <a:ea typeface="+mj-ea"/>
                <a:cs typeface="+mj-cs"/>
              </a:rPr>
              <a:t>Recommendations and Conclusions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158" y="1030089"/>
            <a:ext cx="8501122" cy="4827804"/>
          </a:xfrm>
        </p:spPr>
        <p:txBody>
          <a:bodyPr>
            <a:normAutofit/>
          </a:bodyPr>
          <a:lstStyle/>
          <a:p>
            <a:pPr marL="0" indent="0" algn="just">
              <a:buNone/>
            </a:pPr>
            <a:endParaRPr lang="en-GB" sz="2400" dirty="0">
              <a:latin typeface="Goudy Old Style" pitchFamily="18" charset="0"/>
            </a:endParaRPr>
          </a:p>
          <a:p>
            <a:pPr marL="0" indent="0">
              <a:buNone/>
            </a:pPr>
            <a:endParaRPr lang="en-GB" sz="2400" dirty="0">
              <a:latin typeface="Goudy Old Style" pitchFamily="18" charset="0"/>
            </a:endParaRPr>
          </a:p>
          <a:p>
            <a:endParaRPr lang="en-GB" dirty="0">
              <a:latin typeface="Goudy Old Style" pitchFamily="18" charset="0"/>
            </a:endParaRPr>
          </a:p>
        </p:txBody>
      </p:sp>
      <p:sp>
        <p:nvSpPr>
          <p:cNvPr id="5" name="Slide Number Placeholder 4"/>
          <p:cNvSpPr>
            <a:spLocks noGrp="1"/>
          </p:cNvSpPr>
          <p:nvPr>
            <p:ph type="sldNum" sz="quarter" idx="12"/>
          </p:nvPr>
        </p:nvSpPr>
        <p:spPr/>
        <p:txBody>
          <a:bodyPr/>
          <a:lstStyle/>
          <a:p>
            <a:fld id="{D88B8866-1749-4E5E-A66F-9294DE18C660}" type="slidenum">
              <a:rPr lang="en-GB" smtClean="0"/>
              <a:pPr/>
              <a:t>2</a:t>
            </a:fld>
            <a:endParaRPr lang="en-GB"/>
          </a:p>
        </p:txBody>
      </p:sp>
      <p:sp>
        <p:nvSpPr>
          <p:cNvPr id="4" name="Title 2"/>
          <p:cNvSpPr txBox="1">
            <a:spLocks/>
          </p:cNvSpPr>
          <p:nvPr/>
        </p:nvSpPr>
        <p:spPr>
          <a:xfrm>
            <a:off x="357158" y="655385"/>
            <a:ext cx="8572560" cy="868346"/>
          </a:xfrm>
          <a:prstGeom prst="rect">
            <a:avLst/>
          </a:prstGeom>
        </p:spPr>
        <p:txBody>
          <a:bodyPr vert="horz" rtlCol="0" anchor="ctr">
            <a:normAutofit/>
            <a:scene3d>
              <a:camera prst="orthographicFront"/>
              <a:lightRig rig="soft" dir="t"/>
            </a:scene3d>
            <a:sp3d prstMaterial="softEdge">
              <a:bevelT w="25400" h="25400"/>
            </a:sp3d>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GB" sz="3400" b="1" i="0" u="none" strike="noStrike" kern="1200" cap="none" spc="0" normalizeH="0" baseline="0" noProof="0" dirty="0">
                <a:ln>
                  <a:noFill/>
                </a:ln>
                <a:solidFill>
                  <a:schemeClr val="accent3">
                    <a:lumMod val="50000"/>
                  </a:schemeClr>
                </a:solidFill>
                <a:effectLst>
                  <a:outerShdw blurRad="31750" dist="25400" dir="5400000" algn="tl" rotWithShape="0">
                    <a:srgbClr val="000000">
                      <a:alpha val="25000"/>
                    </a:srgbClr>
                  </a:outerShdw>
                </a:effectLst>
                <a:uLnTx/>
                <a:uFillTx/>
                <a:latin typeface="Goudy Old Style" pitchFamily="18" charset="0"/>
                <a:ea typeface="+mj-ea"/>
                <a:cs typeface="+mj-cs"/>
              </a:rPr>
              <a:t>Background</a:t>
            </a:r>
            <a:r>
              <a:rPr kumimoji="0" lang="en-GB" sz="3400" b="1" i="0" u="none" strike="noStrike" kern="1200" cap="none" spc="0" normalizeH="0" noProof="0" dirty="0">
                <a:ln>
                  <a:noFill/>
                </a:ln>
                <a:solidFill>
                  <a:schemeClr val="accent3">
                    <a:lumMod val="50000"/>
                  </a:schemeClr>
                </a:solidFill>
                <a:effectLst>
                  <a:outerShdw blurRad="31750" dist="25400" dir="5400000" algn="tl" rotWithShape="0">
                    <a:srgbClr val="000000">
                      <a:alpha val="25000"/>
                    </a:srgbClr>
                  </a:outerShdw>
                </a:effectLst>
                <a:uLnTx/>
                <a:uFillTx/>
                <a:latin typeface="Goudy Old Style" pitchFamily="18" charset="0"/>
                <a:ea typeface="+mj-ea"/>
                <a:cs typeface="+mj-cs"/>
              </a:rPr>
              <a:t> of Study</a:t>
            </a:r>
            <a:endParaRPr kumimoji="0" lang="en-GB" sz="3400" b="1" i="0" u="none" strike="noStrike" kern="1200" cap="none" spc="0" normalizeH="0" baseline="0" noProof="0" dirty="0">
              <a:ln>
                <a:noFill/>
              </a:ln>
              <a:solidFill>
                <a:schemeClr val="accent3">
                  <a:lumMod val="50000"/>
                </a:schemeClr>
              </a:solidFill>
              <a:effectLst>
                <a:outerShdw blurRad="31750" dist="25400" dir="5400000" algn="tl" rotWithShape="0">
                  <a:srgbClr val="000000">
                    <a:alpha val="25000"/>
                  </a:srgbClr>
                </a:outerShdw>
              </a:effectLst>
              <a:uLnTx/>
              <a:uFillTx/>
              <a:latin typeface="Goudy Old Style" pitchFamily="18" charset="0"/>
              <a:ea typeface="+mj-ea"/>
              <a:cs typeface="+mj-cs"/>
            </a:endParaRPr>
          </a:p>
        </p:txBody>
      </p:sp>
      <p:sp>
        <p:nvSpPr>
          <p:cNvPr id="2" name="Rectangle 1"/>
          <p:cNvSpPr/>
          <p:nvPr/>
        </p:nvSpPr>
        <p:spPr>
          <a:xfrm>
            <a:off x="899307" y="1628800"/>
            <a:ext cx="7416824" cy="3970318"/>
          </a:xfrm>
          <a:prstGeom prst="rect">
            <a:avLst/>
          </a:prstGeom>
        </p:spPr>
        <p:txBody>
          <a:bodyPr wrap="square">
            <a:spAutoFit/>
          </a:bodyPr>
          <a:lstStyle/>
          <a:p>
            <a:pPr>
              <a:lnSpc>
                <a:spcPct val="150000"/>
              </a:lnSpc>
            </a:pPr>
            <a:r>
              <a:rPr lang="en-US" sz="2400" dirty="0">
                <a:latin typeface="Arial" panose="020B0604020202020204" pitchFamily="34" charset="0"/>
                <a:ea typeface="Calibri" panose="020F0502020204030204" pitchFamily="34" charset="0"/>
                <a:cs typeface="Arial" panose="020B0604020202020204" pitchFamily="34" charset="0"/>
              </a:rPr>
              <a:t>The changing trends in technology has led to the need for dynamic ways of doing things. With a web-based examination processing portal, a case study of Multimedia University of Kenya, the lecturers can be able to submit the marks for the student on time. They can do it from wherever they are. This can also enable students to view their results on time.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887963"/>
            <a:ext cx="8329642" cy="4752527"/>
          </a:xfrm>
        </p:spPr>
        <p:txBody>
          <a:bodyPr>
            <a:normAutofit/>
          </a:bodyPr>
          <a:lstStyle/>
          <a:p>
            <a:pPr>
              <a:buNone/>
            </a:pPr>
            <a:r>
              <a:rPr lang="en-US" dirty="0">
                <a:latin typeface="Arial" panose="020B0604020202020204" pitchFamily="34" charset="0"/>
                <a:cs typeface="Arial" panose="020B0604020202020204" pitchFamily="34" charset="0"/>
              </a:rPr>
              <a:t>	</a:t>
            </a:r>
          </a:p>
          <a:p>
            <a:pPr>
              <a:buNone/>
            </a:pPr>
            <a:endParaRPr lang="en-US" dirty="0">
              <a:latin typeface="Arial" panose="020B0604020202020204" pitchFamily="34" charset="0"/>
              <a:cs typeface="Arial" panose="020B0604020202020204" pitchFamily="34" charset="0"/>
            </a:endParaRPr>
          </a:p>
          <a:p>
            <a:pPr>
              <a:buNone/>
            </a:pPr>
            <a:endParaRPr lang="en-US" dirty="0">
              <a:latin typeface="Arial" panose="020B0604020202020204" pitchFamily="34" charset="0"/>
              <a:cs typeface="Arial" panose="020B0604020202020204" pitchFamily="34" charset="0"/>
            </a:endParaRPr>
          </a:p>
          <a:p>
            <a:pPr>
              <a:buNone/>
            </a:pPr>
            <a:r>
              <a:rPr lang="en-US" dirty="0">
                <a:latin typeface="Arial" panose="020B0604020202020204" pitchFamily="34" charset="0"/>
                <a:cs typeface="Arial" panose="020B0604020202020204" pitchFamily="34" charset="0"/>
              </a:rPr>
              <a:t>	In Multimedia University of Kenya, students have to personally go to school for them to access their results. This wastes a lot of time and money for those staying far away from school. The lecturers are also forced to go through some challenges before the compilation of the results is completed. This makes some faculties to delay in the process of releasing of the results.</a:t>
            </a:r>
          </a:p>
          <a:p>
            <a:pPr>
              <a:buNone/>
            </a:pPr>
            <a:endParaRPr lang="en-GB" dirty="0">
              <a:latin typeface="Arial" panose="020B0604020202020204" pitchFamily="34" charset="0"/>
              <a:cs typeface="Arial" panose="020B0604020202020204" pitchFamily="34" charset="0"/>
            </a:endParaRPr>
          </a:p>
        </p:txBody>
      </p:sp>
      <p:sp>
        <p:nvSpPr>
          <p:cNvPr id="5" name="Slide Number Placeholder 4"/>
          <p:cNvSpPr>
            <a:spLocks noGrp="1"/>
          </p:cNvSpPr>
          <p:nvPr>
            <p:ph type="sldNum" sz="quarter" idx="12"/>
          </p:nvPr>
        </p:nvSpPr>
        <p:spPr/>
        <p:txBody>
          <a:bodyPr/>
          <a:lstStyle/>
          <a:p>
            <a:fld id="{D88B8866-1749-4E5E-A66F-9294DE18C660}" type="slidenum">
              <a:rPr lang="en-GB" smtClean="0"/>
              <a:pPr/>
              <a:t>3</a:t>
            </a:fld>
            <a:endParaRPr lang="en-GB"/>
          </a:p>
        </p:txBody>
      </p:sp>
      <p:sp>
        <p:nvSpPr>
          <p:cNvPr id="4" name="Title 2"/>
          <p:cNvSpPr txBox="1">
            <a:spLocks/>
          </p:cNvSpPr>
          <p:nvPr/>
        </p:nvSpPr>
        <p:spPr>
          <a:xfrm>
            <a:off x="335741" y="908720"/>
            <a:ext cx="8572560" cy="868346"/>
          </a:xfrm>
          <a:prstGeom prst="rect">
            <a:avLst/>
          </a:prstGeom>
        </p:spPr>
        <p:txBody>
          <a:bodyPr vert="horz" rtlCol="0" anchor="ctr">
            <a:normAutofit/>
            <a:scene3d>
              <a:camera prst="orthographicFront"/>
              <a:lightRig rig="soft" dir="t"/>
            </a:scene3d>
            <a:sp3d prstMaterial="softEdge">
              <a:bevelT w="25400" h="25400"/>
            </a:sp3d>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GB" sz="3400" b="1" i="0" u="none" strike="noStrike" kern="1200" cap="none" spc="0" normalizeH="0" baseline="0" noProof="0" dirty="0">
                <a:ln>
                  <a:noFill/>
                </a:ln>
                <a:solidFill>
                  <a:schemeClr val="accent3">
                    <a:lumMod val="50000"/>
                  </a:schemeClr>
                </a:solidFill>
                <a:effectLst>
                  <a:outerShdw blurRad="38100" dist="38100" dir="2700000" algn="tl">
                    <a:srgbClr val="000000">
                      <a:alpha val="43137"/>
                    </a:srgbClr>
                  </a:outerShdw>
                </a:effectLst>
                <a:uLnTx/>
                <a:uFillTx/>
                <a:latin typeface="Goudy Old Style" pitchFamily="18" charset="0"/>
                <a:ea typeface="+mj-ea"/>
                <a:cs typeface="+mj-cs"/>
              </a:rPr>
              <a:t>Statement of the Problem</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78617" y="1124744"/>
            <a:ext cx="8329642" cy="5357850"/>
          </a:xfrm>
        </p:spPr>
        <p:txBody>
          <a:bodyPr>
            <a:normAutofit/>
          </a:bodyPr>
          <a:lstStyle/>
          <a:p>
            <a:pPr lvl="2"/>
            <a:r>
              <a:rPr lang="en-US" sz="2400" b="1" i="1" dirty="0">
                <a:latin typeface="Arial" panose="020B0604020202020204" pitchFamily="34" charset="0"/>
                <a:cs typeface="Arial" panose="020B0604020202020204" pitchFamily="34" charset="0"/>
              </a:rPr>
              <a:t>General Objective</a:t>
            </a:r>
            <a:endParaRPr lang="en-US" sz="2400" b="1" dirty="0">
              <a:latin typeface="Arial" panose="020B0604020202020204"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rPr>
              <a:t>The main objective of the project will be to design, develop and test the system that will assist both the lecturers and the students in the processing of the examination, and generation of report forms for both of them.</a:t>
            </a:r>
          </a:p>
          <a:p>
            <a:pPr lvl="2"/>
            <a:r>
              <a:rPr lang="en-US" sz="2400" b="1" i="1" dirty="0">
                <a:latin typeface="Arial" panose="020B0604020202020204" pitchFamily="34" charset="0"/>
                <a:cs typeface="Arial" panose="020B0604020202020204" pitchFamily="34" charset="0"/>
              </a:rPr>
              <a:t>Specific Objectives</a:t>
            </a:r>
            <a:endParaRPr lang="en-US" sz="2400" b="1" dirty="0">
              <a:latin typeface="Arial" panose="020B0604020202020204" pitchFamily="34" charset="0"/>
              <a:cs typeface="Arial" panose="020B0604020202020204" pitchFamily="34" charset="0"/>
            </a:endParaRPr>
          </a:p>
          <a:p>
            <a:pPr lvl="0"/>
            <a:r>
              <a:rPr lang="en-US" sz="2400" dirty="0">
                <a:latin typeface="Arial" panose="020B0604020202020204" pitchFamily="34" charset="0"/>
                <a:cs typeface="Arial" panose="020B0604020202020204" pitchFamily="34" charset="0"/>
              </a:rPr>
              <a:t>To develop a better examination processing portal than the current one.</a:t>
            </a:r>
          </a:p>
          <a:p>
            <a:pPr lvl="0"/>
            <a:r>
              <a:rPr lang="en-US" sz="2400" dirty="0">
                <a:latin typeface="Arial" panose="020B0604020202020204" pitchFamily="34" charset="0"/>
                <a:cs typeface="Arial" panose="020B0604020202020204" pitchFamily="34" charset="0"/>
              </a:rPr>
              <a:t>To develop a web-based system that will have the best technical feasibility in the examination management process.</a:t>
            </a:r>
          </a:p>
          <a:p>
            <a:pPr algn="just">
              <a:buNone/>
            </a:pPr>
            <a:endParaRPr lang="en-GB" sz="24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D88B8866-1749-4E5E-A66F-9294DE18C660}" type="slidenum">
              <a:rPr lang="en-GB" smtClean="0"/>
              <a:pPr/>
              <a:t>4</a:t>
            </a:fld>
            <a:endParaRPr lang="en-GB"/>
          </a:p>
        </p:txBody>
      </p:sp>
      <p:sp>
        <p:nvSpPr>
          <p:cNvPr id="5" name="Title 2"/>
          <p:cNvSpPr txBox="1">
            <a:spLocks/>
          </p:cNvSpPr>
          <p:nvPr/>
        </p:nvSpPr>
        <p:spPr>
          <a:xfrm>
            <a:off x="357158" y="376557"/>
            <a:ext cx="8572560" cy="714694"/>
          </a:xfrm>
          <a:prstGeom prst="rect">
            <a:avLst/>
          </a:prstGeom>
        </p:spPr>
        <p:txBody>
          <a:bodyPr vert="horz" rtlCol="0" anchor="ctr">
            <a:normAutofit/>
            <a:scene3d>
              <a:camera prst="orthographicFront"/>
              <a:lightRig rig="soft" dir="t"/>
            </a:scene3d>
            <a:sp3d prstMaterial="softEdge">
              <a:bevelT w="25400" h="25400"/>
            </a:sp3d>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GB" sz="3400" b="1" i="0" u="none" strike="noStrike" kern="1200" cap="none" spc="0" normalizeH="0" baseline="0" noProof="0" dirty="0">
                <a:ln>
                  <a:noFill/>
                </a:ln>
                <a:solidFill>
                  <a:schemeClr val="accent3">
                    <a:lumMod val="50000"/>
                  </a:schemeClr>
                </a:solidFill>
                <a:effectLst>
                  <a:outerShdw blurRad="31750" dist="25400" dir="5400000" algn="tl" rotWithShape="0">
                    <a:srgbClr val="000000">
                      <a:alpha val="25000"/>
                    </a:srgbClr>
                  </a:outerShdw>
                </a:effectLst>
                <a:uLnTx/>
                <a:uFillTx/>
                <a:latin typeface="Goudy Old Style" pitchFamily="18" charset="0"/>
                <a:ea typeface="+mj-ea"/>
                <a:cs typeface="+mj-cs"/>
              </a:rPr>
              <a:t>Objectives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071546"/>
            <a:ext cx="8229600" cy="4643470"/>
          </a:xfrm>
        </p:spPr>
        <p:txBody>
          <a:bodyPr>
            <a:normAutofit/>
          </a:bodyPr>
          <a:lstStyle/>
          <a:p>
            <a:pPr algn="just">
              <a:buNone/>
            </a:pPr>
            <a:endParaRPr lang="en-GB" dirty="0">
              <a:latin typeface="Goudy Old Style" pitchFamily="18" charset="0"/>
            </a:endParaRPr>
          </a:p>
          <a:p>
            <a:endParaRPr lang="en-GB" dirty="0"/>
          </a:p>
        </p:txBody>
      </p:sp>
      <p:sp>
        <p:nvSpPr>
          <p:cNvPr id="4" name="Slide Number Placeholder 3"/>
          <p:cNvSpPr>
            <a:spLocks noGrp="1"/>
          </p:cNvSpPr>
          <p:nvPr>
            <p:ph type="sldNum" sz="quarter" idx="12"/>
          </p:nvPr>
        </p:nvSpPr>
        <p:spPr/>
        <p:txBody>
          <a:bodyPr/>
          <a:lstStyle/>
          <a:p>
            <a:fld id="{D88B8866-1749-4E5E-A66F-9294DE18C660}" type="slidenum">
              <a:rPr lang="en-GB" smtClean="0"/>
              <a:pPr/>
              <a:t>5</a:t>
            </a:fld>
            <a:endParaRPr lang="en-GB" dirty="0"/>
          </a:p>
        </p:txBody>
      </p:sp>
      <p:sp>
        <p:nvSpPr>
          <p:cNvPr id="5" name="Title 2"/>
          <p:cNvSpPr txBox="1">
            <a:spLocks/>
          </p:cNvSpPr>
          <p:nvPr/>
        </p:nvSpPr>
        <p:spPr>
          <a:xfrm>
            <a:off x="285720" y="1001441"/>
            <a:ext cx="8572560" cy="868346"/>
          </a:xfrm>
          <a:prstGeom prst="rect">
            <a:avLst/>
          </a:prstGeom>
        </p:spPr>
        <p:txBody>
          <a:bodyPr vert="horz" rtlCol="0" anchor="ctr">
            <a:normAutofit/>
            <a:scene3d>
              <a:camera prst="orthographicFront"/>
              <a:lightRig rig="soft" dir="t"/>
            </a:scene3d>
            <a:sp3d prstMaterial="softEdge">
              <a:bevelT w="25400" h="25400"/>
            </a:sp3d>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GB" sz="3400" b="1" i="0" u="none" strike="noStrike" kern="1200" cap="none" spc="0" normalizeH="0" baseline="0" noProof="0" dirty="0">
                <a:ln>
                  <a:noFill/>
                </a:ln>
                <a:solidFill>
                  <a:schemeClr val="accent3">
                    <a:lumMod val="50000"/>
                  </a:schemeClr>
                </a:solidFill>
                <a:effectLst>
                  <a:outerShdw blurRad="31750" dist="25400" dir="5400000" algn="tl" rotWithShape="0">
                    <a:srgbClr val="000000">
                      <a:alpha val="25000"/>
                    </a:srgbClr>
                  </a:outerShdw>
                </a:effectLst>
                <a:uLnTx/>
                <a:uFillTx/>
                <a:latin typeface="Goudy Old Style" pitchFamily="18" charset="0"/>
                <a:ea typeface="+mj-ea"/>
                <a:cs typeface="+mj-cs"/>
              </a:rPr>
              <a:t>Justification and Significance</a:t>
            </a:r>
            <a:r>
              <a:rPr kumimoji="0" lang="en-GB" sz="3400" b="1" i="0" u="none" strike="noStrike" kern="1200" cap="none" spc="0" normalizeH="0" noProof="0" dirty="0">
                <a:ln>
                  <a:noFill/>
                </a:ln>
                <a:solidFill>
                  <a:schemeClr val="accent3">
                    <a:lumMod val="50000"/>
                  </a:schemeClr>
                </a:solidFill>
                <a:effectLst>
                  <a:outerShdw blurRad="31750" dist="25400" dir="5400000" algn="tl" rotWithShape="0">
                    <a:srgbClr val="000000">
                      <a:alpha val="25000"/>
                    </a:srgbClr>
                  </a:outerShdw>
                </a:effectLst>
                <a:uLnTx/>
                <a:uFillTx/>
                <a:latin typeface="Goudy Old Style" pitchFamily="18" charset="0"/>
                <a:ea typeface="+mj-ea"/>
                <a:cs typeface="+mj-cs"/>
              </a:rPr>
              <a:t> of Study</a:t>
            </a:r>
            <a:endParaRPr kumimoji="0" lang="en-GB" sz="3400" b="1" i="0" u="none" strike="noStrike" kern="1200" cap="none" spc="0" normalizeH="0" baseline="0" noProof="0" dirty="0">
              <a:ln>
                <a:noFill/>
              </a:ln>
              <a:solidFill>
                <a:schemeClr val="accent3">
                  <a:lumMod val="50000"/>
                </a:schemeClr>
              </a:solidFill>
              <a:effectLst>
                <a:outerShdw blurRad="31750" dist="25400" dir="5400000" algn="tl" rotWithShape="0">
                  <a:srgbClr val="000000">
                    <a:alpha val="25000"/>
                  </a:srgbClr>
                </a:outerShdw>
              </a:effectLst>
              <a:uLnTx/>
              <a:uFillTx/>
              <a:latin typeface="Goudy Old Style" pitchFamily="18" charset="0"/>
              <a:ea typeface="+mj-ea"/>
              <a:cs typeface="+mj-cs"/>
            </a:endParaRPr>
          </a:p>
        </p:txBody>
      </p:sp>
      <p:sp>
        <p:nvSpPr>
          <p:cNvPr id="6" name="Rectangle 5"/>
          <p:cNvSpPr/>
          <p:nvPr/>
        </p:nvSpPr>
        <p:spPr>
          <a:xfrm>
            <a:off x="733354" y="2668028"/>
            <a:ext cx="7931224" cy="3046988"/>
          </a:xfrm>
          <a:prstGeom prst="rect">
            <a:avLst/>
          </a:prstGeom>
        </p:spPr>
        <p:txBody>
          <a:bodyPr wrap="square">
            <a:spAutoFit/>
          </a:bodyPr>
          <a:lstStyle/>
          <a:p>
            <a:r>
              <a:rPr lang="en-US" sz="2400" dirty="0">
                <a:latin typeface="Arial" panose="020B0604020202020204" pitchFamily="34" charset="0"/>
                <a:ea typeface="Calibri" panose="020F0502020204030204" pitchFamily="34" charset="0"/>
                <a:cs typeface="Arial" panose="020B0604020202020204" pitchFamily="34" charset="0"/>
              </a:rPr>
              <a:t>Examination Processing System will benefit the University, the lecturers and the student fraternity. The institution will benefit from the system by getting the examination being processed at the right time, so that other activities can be scheduled on time. The lecturers will be able to do their work from wherever they wish, especially when it comes to submit the examination marks for the students for processing</a:t>
            </a:r>
            <a:endParaRPr lang="en-US" sz="2400" dirty="0">
              <a:latin typeface="Arial" panose="020B0604020202020204" pitchFamily="34" charset="0"/>
              <a:cs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95536" y="1636002"/>
            <a:ext cx="8501122" cy="5221998"/>
          </a:xfrm>
        </p:spPr>
        <p:txBody>
          <a:bodyPr>
            <a:noAutofit/>
          </a:bodyPr>
          <a:lstStyle/>
          <a:p>
            <a:pPr lvl="0"/>
            <a:r>
              <a:rPr lang="en-US" sz="2400" dirty="0">
                <a:latin typeface="Arial" panose="020B0604020202020204" pitchFamily="34" charset="0"/>
                <a:cs typeface="Arial" panose="020B0604020202020204" pitchFamily="34" charset="0"/>
              </a:rPr>
              <a:t>All the lecturers will have an access the internet connection whenever they will want to submit the marks.</a:t>
            </a:r>
          </a:p>
          <a:p>
            <a:pPr lvl="0"/>
            <a:r>
              <a:rPr lang="en-US" sz="2400" dirty="0">
                <a:latin typeface="Arial" panose="020B0604020202020204" pitchFamily="34" charset="0"/>
                <a:cs typeface="Arial" panose="020B0604020202020204" pitchFamily="34" charset="0"/>
              </a:rPr>
              <a:t>All the students will have the access to the internet for them to see or download their results from the portal.</a:t>
            </a:r>
          </a:p>
          <a:p>
            <a:pPr lvl="0"/>
            <a:r>
              <a:rPr lang="en-US" sz="2400" dirty="0">
                <a:latin typeface="Arial" panose="020B0604020202020204" pitchFamily="34" charset="0"/>
                <a:cs typeface="Arial" panose="020B0604020202020204" pitchFamily="34" charset="0"/>
              </a:rPr>
              <a:t>The examination processing portal will always be online and running.</a:t>
            </a:r>
          </a:p>
          <a:p>
            <a:pPr lvl="0"/>
            <a:r>
              <a:rPr lang="en-US" sz="2400" dirty="0">
                <a:latin typeface="Arial" panose="020B0604020202020204" pitchFamily="34" charset="0"/>
                <a:cs typeface="Arial" panose="020B0604020202020204" pitchFamily="34" charset="0"/>
              </a:rPr>
              <a:t>All the users are English literate; this is because the system will be developed in English.</a:t>
            </a:r>
          </a:p>
          <a:p>
            <a:pPr lvl="0"/>
            <a:r>
              <a:rPr lang="en-US" sz="2400" dirty="0">
                <a:latin typeface="Arial" panose="020B0604020202020204" pitchFamily="34" charset="0"/>
                <a:cs typeface="Arial" panose="020B0604020202020204" pitchFamily="34" charset="0"/>
              </a:rPr>
              <a:t>Users have basic knowledge and should be comfortable using general purpose applications on computers.</a:t>
            </a:r>
          </a:p>
          <a:p>
            <a:endParaRPr lang="en-GB" sz="24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D88B8866-1749-4E5E-A66F-9294DE18C660}" type="slidenum">
              <a:rPr lang="en-GB" sz="1200" smtClean="0">
                <a:latin typeface="Goudy Old Style" pitchFamily="18" charset="0"/>
              </a:rPr>
              <a:pPr/>
              <a:t>6</a:t>
            </a:fld>
            <a:endParaRPr lang="en-GB" sz="1200" dirty="0">
              <a:latin typeface="Goudy Old Style" pitchFamily="18" charset="0"/>
            </a:endParaRPr>
          </a:p>
        </p:txBody>
      </p:sp>
      <p:sp>
        <p:nvSpPr>
          <p:cNvPr id="5" name="Title 2"/>
          <p:cNvSpPr txBox="1">
            <a:spLocks/>
          </p:cNvSpPr>
          <p:nvPr/>
        </p:nvSpPr>
        <p:spPr>
          <a:xfrm>
            <a:off x="395536" y="583762"/>
            <a:ext cx="8572560" cy="868346"/>
          </a:xfrm>
          <a:prstGeom prst="rect">
            <a:avLst/>
          </a:prstGeom>
        </p:spPr>
        <p:txBody>
          <a:bodyPr vert="horz" rtlCol="0" anchor="ctr">
            <a:normAutofit/>
            <a:scene3d>
              <a:camera prst="orthographicFront"/>
              <a:lightRig rig="soft" dir="t"/>
            </a:scene3d>
            <a:sp3d prstMaterial="softEdge">
              <a:bevelT w="25400" h="25400"/>
            </a:sp3d>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GB" sz="3400" b="1" i="0" u="none" strike="noStrike" kern="1200" cap="none" spc="0" normalizeH="0" baseline="0" noProof="0" dirty="0">
                <a:ln>
                  <a:noFill/>
                </a:ln>
                <a:solidFill>
                  <a:schemeClr val="accent3">
                    <a:lumMod val="50000"/>
                  </a:schemeClr>
                </a:solidFill>
                <a:effectLst>
                  <a:outerShdw blurRad="31750" dist="25400" dir="5400000" algn="tl" rotWithShape="0">
                    <a:srgbClr val="000000">
                      <a:alpha val="25000"/>
                    </a:srgbClr>
                  </a:outerShdw>
                </a:effectLst>
                <a:uLnTx/>
                <a:uFillTx/>
                <a:latin typeface="Goudy Old Style" pitchFamily="18" charset="0"/>
                <a:ea typeface="+mj-ea"/>
                <a:cs typeface="+mj-cs"/>
              </a:rPr>
              <a:t>Assumptions and Limitations of the Study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928670"/>
            <a:ext cx="8229600" cy="5078621"/>
          </a:xfrm>
        </p:spPr>
        <p:txBody>
          <a:bodyPr/>
          <a:lstStyle/>
          <a:p>
            <a:pPr algn="just">
              <a:buNone/>
            </a:pPr>
            <a:endParaRPr lang="en-GB" sz="2400" dirty="0">
              <a:latin typeface="Goudy Old Style" pitchFamily="18" charset="0"/>
            </a:endParaRPr>
          </a:p>
          <a:p>
            <a:endParaRPr lang="en-GB" dirty="0"/>
          </a:p>
        </p:txBody>
      </p:sp>
      <p:sp>
        <p:nvSpPr>
          <p:cNvPr id="4" name="Slide Number Placeholder 3"/>
          <p:cNvSpPr>
            <a:spLocks noGrp="1"/>
          </p:cNvSpPr>
          <p:nvPr>
            <p:ph type="sldNum" sz="quarter" idx="12"/>
          </p:nvPr>
        </p:nvSpPr>
        <p:spPr/>
        <p:txBody>
          <a:bodyPr/>
          <a:lstStyle/>
          <a:p>
            <a:fld id="{D88B8866-1749-4E5E-A66F-9294DE18C660}" type="slidenum">
              <a:rPr lang="en-GB" smtClean="0"/>
              <a:pPr/>
              <a:t>7</a:t>
            </a:fld>
            <a:endParaRPr lang="en-GB"/>
          </a:p>
        </p:txBody>
      </p:sp>
      <p:sp>
        <p:nvSpPr>
          <p:cNvPr id="5" name="Title 2"/>
          <p:cNvSpPr txBox="1">
            <a:spLocks/>
          </p:cNvSpPr>
          <p:nvPr/>
        </p:nvSpPr>
        <p:spPr>
          <a:xfrm>
            <a:off x="357158" y="872121"/>
            <a:ext cx="8572560" cy="868346"/>
          </a:xfrm>
          <a:prstGeom prst="rect">
            <a:avLst/>
          </a:prstGeom>
        </p:spPr>
        <p:txBody>
          <a:bodyPr vert="horz" rtlCol="0" anchor="ctr">
            <a:normAutofit/>
            <a:scene3d>
              <a:camera prst="orthographicFront"/>
              <a:lightRig rig="soft" dir="t"/>
            </a:scene3d>
            <a:sp3d prstMaterial="softEdge">
              <a:bevelT w="25400" h="25400"/>
            </a:sp3d>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GB" sz="3400" b="1" i="0" u="none" strike="noStrike" kern="1200" cap="none" spc="0" normalizeH="0" baseline="0" noProof="0" dirty="0">
                <a:ln>
                  <a:noFill/>
                </a:ln>
                <a:solidFill>
                  <a:schemeClr val="accent3">
                    <a:lumMod val="50000"/>
                  </a:schemeClr>
                </a:solidFill>
                <a:effectLst>
                  <a:outerShdw blurRad="31750" dist="25400" dir="5400000" algn="tl" rotWithShape="0">
                    <a:srgbClr val="000000">
                      <a:alpha val="25000"/>
                    </a:srgbClr>
                  </a:outerShdw>
                </a:effectLst>
                <a:uLnTx/>
                <a:uFillTx/>
                <a:latin typeface="Goudy Old Style" pitchFamily="18" charset="0"/>
                <a:ea typeface="+mj-ea"/>
                <a:cs typeface="+mj-cs"/>
              </a:rPr>
              <a:t>Literature Review</a:t>
            </a:r>
          </a:p>
        </p:txBody>
      </p:sp>
      <p:sp>
        <p:nvSpPr>
          <p:cNvPr id="3" name="TextBox 2"/>
          <p:cNvSpPr txBox="1"/>
          <p:nvPr/>
        </p:nvSpPr>
        <p:spPr>
          <a:xfrm>
            <a:off x="899022" y="1773008"/>
            <a:ext cx="7488832" cy="4154984"/>
          </a:xfrm>
          <a:prstGeom prst="rect">
            <a:avLst/>
          </a:prstGeom>
          <a:noFill/>
        </p:spPr>
        <p:txBody>
          <a:bodyPr wrap="square" rtlCol="0">
            <a:spAutoFit/>
          </a:bodyPr>
          <a:lstStyle/>
          <a:p>
            <a:r>
              <a:rPr lang="en-US" sz="2400" dirty="0">
                <a:latin typeface="Arial" panose="020B0604020202020204" pitchFamily="34" charset="0"/>
                <a:cs typeface="Arial" panose="020B0604020202020204" pitchFamily="34" charset="0"/>
              </a:rPr>
              <a:t>In Kenya, very few universities use Examination Processing Systems for the preparation of examinations and allowing the retrieval of the results by the students. Two among the few universities that use Examination Processing System include Multimedia University of Kenya (MMU) and University of Nairobi (</a:t>
            </a:r>
            <a:r>
              <a:rPr lang="en-US" sz="2400" dirty="0" err="1">
                <a:latin typeface="Arial" panose="020B0604020202020204" pitchFamily="34" charset="0"/>
                <a:cs typeface="Arial" panose="020B0604020202020204" pitchFamily="34" charset="0"/>
              </a:rPr>
              <a:t>UoN</a:t>
            </a:r>
            <a:r>
              <a:rPr lang="en-US" sz="2400" dirty="0">
                <a:latin typeface="Arial" panose="020B0604020202020204" pitchFamily="34" charset="0"/>
                <a:cs typeface="Arial" panose="020B0604020202020204" pitchFamily="34" charset="0"/>
              </a:rPr>
              <a:t>). According to the review of these systems, most of the universities use intranet set up within the university environments. With the exception of when the students want to retrieve their results, that’s when they can use the internet.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57157" y="715638"/>
            <a:ext cx="8572560" cy="582594"/>
          </a:xfrm>
        </p:spPr>
        <p:txBody>
          <a:bodyPr>
            <a:normAutofit/>
          </a:bodyPr>
          <a:lstStyle/>
          <a:p>
            <a:pPr algn="ctr"/>
            <a:r>
              <a:rPr lang="en-GB" sz="2800" b="1" dirty="0">
                <a:solidFill>
                  <a:schemeClr val="accent3">
                    <a:lumMod val="50000"/>
                  </a:schemeClr>
                </a:solidFill>
                <a:latin typeface="Arial" panose="020B0604020202020204" pitchFamily="34" charset="0"/>
                <a:cs typeface="Arial" panose="020B0604020202020204" pitchFamily="34" charset="0"/>
              </a:rPr>
              <a:t>Methodology</a:t>
            </a:r>
          </a:p>
        </p:txBody>
      </p:sp>
      <p:sp>
        <p:nvSpPr>
          <p:cNvPr id="4" name="Slide Number Placeholder 3"/>
          <p:cNvSpPr>
            <a:spLocks noGrp="1"/>
          </p:cNvSpPr>
          <p:nvPr>
            <p:ph type="sldNum" sz="quarter" idx="12"/>
          </p:nvPr>
        </p:nvSpPr>
        <p:spPr/>
        <p:txBody>
          <a:bodyPr/>
          <a:lstStyle/>
          <a:p>
            <a:fld id="{D88B8866-1749-4E5E-A66F-9294DE18C660}" type="slidenum">
              <a:rPr lang="en-GB" smtClean="0"/>
              <a:pPr/>
              <a:t>8</a:t>
            </a:fld>
            <a:endParaRPr lang="en-GB"/>
          </a:p>
        </p:txBody>
      </p:sp>
      <p:sp>
        <p:nvSpPr>
          <p:cNvPr id="2" name="Rectangle 1"/>
          <p:cNvSpPr/>
          <p:nvPr/>
        </p:nvSpPr>
        <p:spPr>
          <a:xfrm>
            <a:off x="3420282" y="1499592"/>
            <a:ext cx="2446311" cy="830997"/>
          </a:xfrm>
          <a:prstGeom prst="rect">
            <a:avLst/>
          </a:prstGeom>
        </p:spPr>
        <p:txBody>
          <a:bodyPr wrap="none">
            <a:spAutoFit/>
          </a:bodyPr>
          <a:lstStyle/>
          <a:p>
            <a:r>
              <a:rPr lang="en-US" sz="2400" b="1" dirty="0">
                <a:latin typeface="Arial" panose="020B0604020202020204" pitchFamily="34" charset="0"/>
                <a:ea typeface="Calibri" panose="020F0502020204030204" pitchFamily="34" charset="0"/>
                <a:cs typeface="Arial" panose="020B0604020202020204" pitchFamily="34" charset="0"/>
              </a:rPr>
              <a:t>Waterfall Model</a:t>
            </a:r>
          </a:p>
          <a:p>
            <a:endParaRPr lang="en-US" sz="2400" dirty="0">
              <a:latin typeface="Arial" panose="020B0604020202020204" pitchFamily="34" charset="0"/>
              <a:cs typeface="Arial" panose="020B0604020202020204" pitchFamily="34" charset="0"/>
            </a:endParaRPr>
          </a:p>
        </p:txBody>
      </p:sp>
      <p:sp>
        <p:nvSpPr>
          <p:cNvPr id="5" name="Rectangle 4"/>
          <p:cNvSpPr/>
          <p:nvPr/>
        </p:nvSpPr>
        <p:spPr>
          <a:xfrm>
            <a:off x="1187624" y="2420888"/>
            <a:ext cx="7459648" cy="3046988"/>
          </a:xfrm>
          <a:prstGeom prst="rect">
            <a:avLst/>
          </a:prstGeom>
        </p:spPr>
        <p:txBody>
          <a:bodyPr wrap="square">
            <a:spAutoFit/>
          </a:bodyPr>
          <a:lstStyle/>
          <a:p>
            <a:r>
              <a:rPr lang="en-US" sz="2400" dirty="0">
                <a:latin typeface="Arial" panose="020B0604020202020204" pitchFamily="34" charset="0"/>
                <a:ea typeface="Calibri" panose="020F0502020204030204" pitchFamily="34" charset="0"/>
                <a:cs typeface="Arial" panose="020B0604020202020204" pitchFamily="34" charset="0"/>
              </a:rPr>
              <a:t>Waterfall model was best suited for development of Online Examination Processing System because the System is developed by one person within a specified short time. Therefore, the need for coming up with specific requirements for use in the project was a necessity. The requirements used in the Waterfall Model are very well-known, clear and fixed for the development of the project</a:t>
            </a:r>
            <a:endParaRPr lang="en-US" sz="2400" dirty="0">
              <a:latin typeface="Arial" panose="020B0604020202020204" pitchFamily="34" charset="0"/>
              <a:cs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457200" y="1196752"/>
            <a:ext cx="8229600" cy="5211192"/>
          </a:xfrm>
        </p:spPr>
        <p:txBody>
          <a:bodyPr>
            <a:normAutofit fontScale="77500" lnSpcReduction="20000"/>
          </a:bodyPr>
          <a:lstStyle/>
          <a:p>
            <a:pPr lvl="0"/>
            <a:r>
              <a:rPr lang="en-US" sz="2800" b="1" dirty="0">
                <a:latin typeface="Arial" panose="020B0604020202020204" pitchFamily="34" charset="0"/>
                <a:cs typeface="Arial" panose="020B0604020202020204" pitchFamily="34" charset="0"/>
              </a:rPr>
              <a:t>Administrator’s Module</a:t>
            </a:r>
            <a:endParaRPr lang="en-US" sz="2800" dirty="0">
              <a:latin typeface="Arial" panose="020B0604020202020204" pitchFamily="34" charset="0"/>
              <a:cs typeface="Arial" panose="020B0604020202020204" pitchFamily="34" charset="0"/>
            </a:endParaRPr>
          </a:p>
          <a:p>
            <a:r>
              <a:rPr lang="en-US" sz="2800" dirty="0">
                <a:latin typeface="Arial" panose="020B0604020202020204" pitchFamily="34" charset="0"/>
                <a:cs typeface="Arial" panose="020B0604020202020204" pitchFamily="34" charset="0"/>
              </a:rPr>
              <a:t>The Administrator will be able to manage all the lecturers and the student details. He/she will be able view all the reports available on the system.</a:t>
            </a:r>
          </a:p>
          <a:p>
            <a:pPr lvl="0"/>
            <a:r>
              <a:rPr lang="en-US" sz="2800" b="1" dirty="0">
                <a:latin typeface="Arial" panose="020B0604020202020204" pitchFamily="34" charset="0"/>
                <a:cs typeface="Arial" panose="020B0604020202020204" pitchFamily="34" charset="0"/>
              </a:rPr>
              <a:t>Lecturers’ Module</a:t>
            </a:r>
            <a:endParaRPr lang="en-US" sz="2800" dirty="0">
              <a:latin typeface="Arial" panose="020B0604020202020204" pitchFamily="34" charset="0"/>
              <a:cs typeface="Arial" panose="020B0604020202020204" pitchFamily="34" charset="0"/>
            </a:endParaRPr>
          </a:p>
          <a:p>
            <a:r>
              <a:rPr lang="en-US" sz="2800" dirty="0">
                <a:latin typeface="Arial" panose="020B0604020202020204" pitchFamily="34" charset="0"/>
                <a:cs typeface="Arial" panose="020B0604020202020204" pitchFamily="34" charset="0"/>
              </a:rPr>
              <a:t>The lecturer will be able to log into his dashboard where he/she can be able to register a student, enter marks for the CATs, assignments and marks for the final exam. The lecturer can be able to create personal weekly timetable.</a:t>
            </a:r>
          </a:p>
          <a:p>
            <a:pPr lvl="0"/>
            <a:r>
              <a:rPr lang="en-US" sz="2800" b="1" dirty="0">
                <a:latin typeface="Arial" panose="020B0604020202020204" pitchFamily="34" charset="0"/>
                <a:cs typeface="Arial" panose="020B0604020202020204" pitchFamily="34" charset="0"/>
              </a:rPr>
              <a:t>Students’ Module</a:t>
            </a:r>
            <a:endParaRPr lang="en-US" sz="2800" dirty="0">
              <a:latin typeface="Arial" panose="020B0604020202020204" pitchFamily="34" charset="0"/>
              <a:cs typeface="Arial" panose="020B0604020202020204" pitchFamily="34" charset="0"/>
            </a:endParaRPr>
          </a:p>
          <a:p>
            <a:r>
              <a:rPr lang="en-US" sz="2800" dirty="0">
                <a:latin typeface="Arial" panose="020B0604020202020204" pitchFamily="34" charset="0"/>
                <a:cs typeface="Arial" panose="020B0604020202020204" pitchFamily="34" charset="0"/>
              </a:rPr>
              <a:t>The registered students will be able to sign in into their accounts and be able to see the final results, as well as the breakdown of results per subject. The students cannot modify any details on their accounts with exception of changing their passwords. </a:t>
            </a:r>
          </a:p>
          <a:p>
            <a:endParaRPr lang="en-US" dirty="0">
              <a:latin typeface="Arial" panose="020B0604020202020204" pitchFamily="34" charset="0"/>
              <a:cs typeface="Arial" panose="020B0604020202020204" pitchFamily="34" charset="0"/>
            </a:endParaRPr>
          </a:p>
        </p:txBody>
      </p:sp>
      <p:sp>
        <p:nvSpPr>
          <p:cNvPr id="3" name="Slide Number Placeholder 2"/>
          <p:cNvSpPr>
            <a:spLocks noGrp="1"/>
          </p:cNvSpPr>
          <p:nvPr>
            <p:ph type="sldNum" sz="quarter" idx="12"/>
          </p:nvPr>
        </p:nvSpPr>
        <p:spPr/>
        <p:txBody>
          <a:bodyPr/>
          <a:lstStyle/>
          <a:p>
            <a:fld id="{D88B8866-1749-4E5E-A66F-9294DE18C660}" type="slidenum">
              <a:rPr lang="en-GB" smtClean="0">
                <a:latin typeface="Arial" panose="020B0604020202020204" pitchFamily="34" charset="0"/>
                <a:cs typeface="Arial" panose="020B0604020202020204" pitchFamily="34" charset="0"/>
              </a:rPr>
              <a:pPr/>
              <a:t>9</a:t>
            </a:fld>
            <a:endParaRPr lang="en-GB">
              <a:latin typeface="Arial" panose="020B0604020202020204" pitchFamily="34" charset="0"/>
              <a:cs typeface="Arial" panose="020B0604020202020204" pitchFamily="34" charset="0"/>
            </a:endParaRPr>
          </a:p>
        </p:txBody>
      </p:sp>
      <p:sp>
        <p:nvSpPr>
          <p:cNvPr id="5" name="Title 2"/>
          <p:cNvSpPr txBox="1">
            <a:spLocks/>
          </p:cNvSpPr>
          <p:nvPr/>
        </p:nvSpPr>
        <p:spPr>
          <a:xfrm>
            <a:off x="453431" y="328406"/>
            <a:ext cx="8572560" cy="868346"/>
          </a:xfrm>
          <a:prstGeom prst="rect">
            <a:avLst/>
          </a:prstGeom>
        </p:spPr>
        <p:txBody>
          <a:bodyPr vert="horz" rtlCol="0" anchor="ctr">
            <a:normAutofit/>
            <a:scene3d>
              <a:camera prst="orthographicFront"/>
              <a:lightRig rig="soft" dir="t"/>
            </a:scene3d>
            <a:sp3d prstMaterial="softEdge">
              <a:bevelT w="25400" h="25400"/>
            </a:sp3d>
          </a:bodyPr>
          <a:lstStyle/>
          <a:p>
            <a:pPr lvl="0" algn="ctr">
              <a:spcBef>
                <a:spcPct val="0"/>
              </a:spcBef>
              <a:defRPr/>
            </a:pPr>
            <a:r>
              <a:rPr lang="en-GB" sz="3100" b="1" dirty="0">
                <a:solidFill>
                  <a:schemeClr val="accent3">
                    <a:lumMod val="50000"/>
                  </a:schemeClr>
                </a:solidFill>
                <a:effectLst>
                  <a:outerShdw blurRad="31750" dist="25400" dir="5400000" algn="tl" rotWithShape="0">
                    <a:srgbClr val="000000">
                      <a:alpha val="25000"/>
                    </a:srgbClr>
                  </a:outerShdw>
                </a:effectLst>
                <a:latin typeface="Arial" panose="020B0604020202020204" pitchFamily="34" charset="0"/>
                <a:ea typeface="+mj-ea"/>
                <a:cs typeface="Arial" panose="020B0604020202020204" pitchFamily="34" charset="0"/>
              </a:rPr>
              <a:t>Proposed System</a:t>
            </a:r>
            <a:endParaRPr kumimoji="0" lang="en-GB" sz="3100" b="1" i="0" u="none" strike="noStrike" kern="1200" cap="none" spc="0" normalizeH="0" baseline="0" noProof="0" dirty="0">
              <a:ln>
                <a:noFill/>
              </a:ln>
              <a:solidFill>
                <a:schemeClr val="accent3">
                  <a:lumMod val="50000"/>
                </a:schemeClr>
              </a:solidFill>
              <a:effectLst>
                <a:outerShdw blurRad="31750" dist="25400" dir="5400000" algn="tl" rotWithShape="0">
                  <a:srgbClr val="000000">
                    <a:alpha val="25000"/>
                  </a:srgbClr>
                </a:outerShdw>
              </a:effectLst>
              <a:uLnTx/>
              <a:uFillTx/>
              <a:latin typeface="Arial" panose="020B0604020202020204" pitchFamily="34" charset="0"/>
              <a:ea typeface="+mj-ea"/>
              <a:cs typeface="Arial" panose="020B0604020202020204" pitchFamily="34" charset="0"/>
            </a:endParaRPr>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D9B247"/>
      </a:accent1>
      <a:accent2>
        <a:srgbClr val="CC702D"/>
      </a:accent2>
      <a:accent3>
        <a:srgbClr val="B53A31"/>
      </a:accent3>
      <a:accent4>
        <a:srgbClr val="815F56"/>
      </a:accent4>
      <a:accent5>
        <a:srgbClr val="AE9E7C"/>
      </a:accent5>
      <a:accent6>
        <a:srgbClr val="7B8864"/>
      </a:accent6>
      <a:hlink>
        <a:srgbClr val="BB7826"/>
      </a:hlink>
      <a:folHlink>
        <a:srgbClr val="CF9C5F"/>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rotWithShape="1">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E4E49EB0-FB00-41F5-9359-4843D783A23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Organic</Template>
  <TotalTime>1766</TotalTime>
  <Words>652</Words>
  <Application>Microsoft Office PowerPoint</Application>
  <PresentationFormat>On-screen Show (4:3)</PresentationFormat>
  <Paragraphs>62</Paragraphs>
  <Slides>10</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Garamond</vt:lpstr>
      <vt:lpstr>Goudy Old Style</vt:lpstr>
      <vt:lpstr>Organic</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Methodology</vt:lpstr>
      <vt:lpstr>PowerPoint Presentation</vt:lpstr>
      <vt:lpstr>PowerPoint Presentation</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Microsoft</cp:lastModifiedBy>
  <cp:revision>135</cp:revision>
  <dcterms:created xsi:type="dcterms:W3CDTF">2014-04-30T13:46:02Z</dcterms:created>
  <dcterms:modified xsi:type="dcterms:W3CDTF">2017-06-22T05:30:57Z</dcterms:modified>
</cp:coreProperties>
</file>