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6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C3A5B66-E84B-4C88-BDDA-FE9A320448F3}"/>
    <pc:docChg chg="custSel addSld modSld">
      <pc:chgData name="Wick, Felix" userId="85efb633-acf6-425d-a271-4f136bfa2fb0" providerId="ADAL" clId="{2C3A5B66-E84B-4C88-BDDA-FE9A320448F3}" dt="2025-03-05T09:54:32.744" v="300" actId="20577"/>
      <pc:docMkLst>
        <pc:docMk/>
      </pc:docMkLst>
      <pc:sldChg chg="modSp new mod">
        <pc:chgData name="Wick, Felix" userId="85efb633-acf6-425d-a271-4f136bfa2fb0" providerId="ADAL" clId="{2C3A5B66-E84B-4C88-BDDA-FE9A320448F3}" dt="2025-03-05T09:54:32.744" v="300" actId="20577"/>
        <pc:sldMkLst>
          <pc:docMk/>
          <pc:sldMk cId="1914280527" sldId="256"/>
        </pc:sldMkLst>
        <pc:spChg chg="mod">
          <ac:chgData name="Wick, Felix" userId="85efb633-acf6-425d-a271-4f136bfa2fb0" providerId="ADAL" clId="{2C3A5B66-E84B-4C88-BDDA-FE9A320448F3}" dt="2025-03-01T22:27:16.465" v="295" actId="20577"/>
          <ac:spMkLst>
            <pc:docMk/>
            <pc:sldMk cId="1914280527" sldId="256"/>
            <ac:spMk id="2" creationId="{C4105AC3-F822-34CF-DA18-4741EE50C3D2}"/>
          </ac:spMkLst>
        </pc:spChg>
        <pc:spChg chg="mod">
          <ac:chgData name="Wick, Felix" userId="85efb633-acf6-425d-a271-4f136bfa2fb0" providerId="ADAL" clId="{2C3A5B66-E84B-4C88-BDDA-FE9A320448F3}" dt="2025-03-05T09:54:32.744" v="300" actId="20577"/>
          <ac:spMkLst>
            <pc:docMk/>
            <pc:sldMk cId="1914280527" sldId="256"/>
            <ac:spMk id="3" creationId="{4A10814F-932F-D5F3-D7B8-B9E35859007F}"/>
          </ac:spMkLst>
        </pc:spChg>
      </pc:sldChg>
      <pc:sldChg chg="modSp new mod">
        <pc:chgData name="Wick, Felix" userId="85efb633-acf6-425d-a271-4f136bfa2fb0" providerId="ADAL" clId="{2C3A5B66-E84B-4C88-BDDA-FE9A320448F3}" dt="2025-02-25T15:46:21.953" v="282" actId="20577"/>
        <pc:sldMkLst>
          <pc:docMk/>
          <pc:sldMk cId="1150368315" sldId="257"/>
        </pc:sldMkLst>
        <pc:spChg chg="mod">
          <ac:chgData name="Wick, Felix" userId="85efb633-acf6-425d-a271-4f136bfa2fb0" providerId="ADAL" clId="{2C3A5B66-E84B-4C88-BDDA-FE9A320448F3}" dt="2025-02-25T15:46:21.953" v="282" actId="20577"/>
          <ac:spMkLst>
            <pc:docMk/>
            <pc:sldMk cId="1150368315" sldId="257"/>
            <ac:spMk id="3" creationId="{E337C069-EE21-B732-EB54-9EBBB85293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7151-A70E-4C9B-9104-98B4602AD2C7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05BF-9636-4C55-A032-806EFF4230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8DE-56CE-9FE5-85DD-A011676C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C8B4-86D0-6A42-F91A-68921843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FBFE-DBC7-FC7B-257D-C7FDADD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A192-3F90-42A8-994C-63F3EABE94C3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F3D-203F-9048-D76C-F82E185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3B7A-63C4-A79E-9943-BC989B50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7DF-7F7D-D18B-4070-AECDAC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527F-876C-77FA-7F60-61D63A10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C8A-3954-86E8-25E1-D8F77669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1E9D-1276-49F2-A93F-2B41C18AF0B6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925B-8C1B-FC11-7E75-46B826D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5378-1EFB-44FB-E2CC-7C2D487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D74F-6210-014C-509C-80E7ACC2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91EC-EB7A-B0F7-B45F-9388686A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CCDA-9928-312C-BB1A-37A82B7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0982-BB23-4BA0-9C61-E79C8D9D887C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FD96-3F9D-4E09-E92A-AA3FAA51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1419-5732-FF10-D745-0B06174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EED2-71DE-A31C-3D0A-5FA038B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844-A10C-E907-0624-9488DE3C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3C0B-E756-BC71-8407-649A4DE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A62-DC19-4437-8878-4BE4304BEF9C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D383-3A04-CFBB-96F3-1097427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8674-4206-7CC5-C81A-E319FA59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2F-D83C-7050-1880-48DF7EA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002F-BA6C-1A31-9EC6-E5283A35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85D0-ACBD-E918-13D8-B755077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B2F1-D765-429F-B48E-ED92C6F912BF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FB73-9D4A-6E1A-8DCA-69D1C66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9BFB-DDB7-87DB-E12A-A944BD9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111-EC3E-DF80-529B-030EC02B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DBBA-1640-EC14-C927-88AE7FF1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033D-D31C-5E99-7D76-FE874243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3F4E-CC14-207B-B99D-6D4FBFA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DC90-0F0F-465B-847C-48244F4AF3EB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B2A3A-47A6-A9F2-6B93-E31963A6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CB33-1FD2-1034-4320-3AD2637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EFB-ECED-3C28-3FB4-44FD8818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CBB-1575-6335-4238-E0AB7ACB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F20F-2466-BF6E-E357-81ADB1F0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90521-6900-4ADA-257D-DF432C0B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3422-B00F-6C83-62A6-9F329DD7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8A36-5F76-9F47-DD2F-D83B3A10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AE30-8141-42A2-90CB-A4B44B44B1D3}" type="datetime1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FC30D-6DC0-E415-F00A-CA26969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ADFD3-1374-D17E-7BDA-01FB1EAE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D43-24D1-D370-D341-F5C06788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DB937-9DAF-B254-2AC8-1CD971A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DB64-F90E-4084-A089-5A429678C416}" type="datetime1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3292-289D-8E0B-0A08-BDACEAA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89DD-87D5-BDAA-968F-0ECDE6D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8550-7F97-D4ED-380A-D81F9C9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969D-C9C9-4D34-B809-F9F4E7E3B760}" type="datetime1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FBC4-8E69-06AE-53EB-F76D923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D769-FBD6-EBC2-71F6-7DC9631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B8C-A5E5-490A-B9A4-157A34E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A9-90D1-AFBC-D6AB-60D032DC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3766-092B-0061-8026-B171CB70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6DD8-9280-45DF-FFAE-0C1D482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F3B-5F0F-47E3-AA29-09B8A65F9A4F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EB86-443B-66EE-9FEB-1C6219C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E7A4-AFCD-AA76-9372-ACB5D5D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1F7-292D-E680-0BE4-DFB90CD0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E2C94-B415-4F5B-078F-7A507632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F084-1D9F-B29E-ECAE-DD808DB1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86D2-6B4C-DFAB-C426-F94026B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B89-4640-4304-A14F-CB7D6D2A08CD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6E48-FEA1-F7FF-EB9D-3F3D5F2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B584-0B49-BCC6-F322-F7F92C2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4E958-9DD5-9794-8A2F-8217769C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7F6D-C32A-C117-20F2-61C3E9F2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29C2-837F-0104-BBA3-575BAAA7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9DC2A-B12E-44FE-BB5D-F8E62C35C5A2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7809-56EA-0E29-D467-D5092DEFF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00EE-A3D1-538A-924E-9378DD2D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0134-022-00399-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AC3-F822-34CF-DA18-4741EE50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Computerized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814F-932F-D5F3-D7B8-B9E35859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Learning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142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B6B167-C937-DE3F-9862-6386589D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 Back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145F-1A06-F40D-859D-559314C1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reduce blurring effect: filter projections before back projection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9897C-A31E-BAB2-54E0-1D80A03D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80D8F14-A022-9070-9F66-A627A7BF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7" y="2716182"/>
            <a:ext cx="3636884" cy="3651668"/>
          </a:xfrm>
          <a:prstGeom prst="rect">
            <a:avLst/>
          </a:prstGeom>
        </p:spPr>
      </p:pic>
      <p:pic>
        <p:nvPicPr>
          <p:cNvPr id="8" name="Picture 7" descr="A close-up of a grey oval&#10;&#10;AI-generated content may be incorrect.">
            <a:extLst>
              <a:ext uri="{FF2B5EF4-FFF2-40B4-BE49-F238E27FC236}">
                <a16:creationId xmlns:a16="http://schemas.microsoft.com/office/drawing/2014/main" id="{55552A9A-7CAB-1268-B02E-99A8622D1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1" y="2744617"/>
            <a:ext cx="3606800" cy="361173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812133B-BB06-16CA-8C33-260BADBD8E18}"/>
              </a:ext>
            </a:extLst>
          </p:cNvPr>
          <p:cNvSpPr txBox="1"/>
          <p:nvPr/>
        </p:nvSpPr>
        <p:spPr>
          <a:xfrm>
            <a:off x="363017" y="2716182"/>
            <a:ext cx="3520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need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b="1" dirty="0"/>
              <a:t>high-pass </a:t>
            </a:r>
            <a:r>
              <a:rPr lang="de-DE" sz="2400" b="1" dirty="0" err="1"/>
              <a:t>filter</a:t>
            </a:r>
            <a:endParaRPr lang="de-DE" sz="2400" b="1" dirty="0"/>
          </a:p>
          <a:p>
            <a:endParaRPr lang="de-DE" sz="2400" dirty="0"/>
          </a:p>
          <a:p>
            <a:r>
              <a:rPr lang="de-DE" sz="2400" dirty="0"/>
              <a:t>e.g., band-limited </a:t>
            </a:r>
            <a:r>
              <a:rPr lang="de-DE" sz="2400" dirty="0" err="1"/>
              <a:t>ramp</a:t>
            </a:r>
            <a:r>
              <a:rPr lang="de-DE" sz="2400" dirty="0"/>
              <a:t> </a:t>
            </a:r>
            <a:r>
              <a:rPr lang="de-DE" sz="2400" dirty="0" err="1"/>
              <a:t>filter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a Hamming </a:t>
            </a:r>
            <a:r>
              <a:rPr lang="de-DE" sz="2400" dirty="0" err="1"/>
              <a:t>windowing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ABAE22-24F3-7EA7-BF15-AF2FA326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8" y="4839566"/>
            <a:ext cx="3326266" cy="15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3145-C3BF-2CBF-FA2B-2E7F573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Fan-Beam Filtered Back Projection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7A8A-5C69-D677-C304-235DFB9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A collage of a white letter&#10;&#10;AI-generated content may be incorrect.">
            <a:extLst>
              <a:ext uri="{FF2B5EF4-FFF2-40B4-BE49-F238E27FC236}">
                <a16:creationId xmlns:a16="http://schemas.microsoft.com/office/drawing/2014/main" id="{051CB981-3345-6156-0C8B-6630BB78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813261"/>
            <a:ext cx="3725333" cy="3725333"/>
          </a:xfrm>
          <a:prstGeom prst="rect">
            <a:avLst/>
          </a:prstGeom>
        </p:spPr>
      </p:pic>
      <p:pic>
        <p:nvPicPr>
          <p:cNvPr id="9" name="Picture 8" descr="A collage of images of a brain&#10;&#10;AI-generated content may be incorrect.">
            <a:extLst>
              <a:ext uri="{FF2B5EF4-FFF2-40B4-BE49-F238E27FC236}">
                <a16:creationId xmlns:a16="http://schemas.microsoft.com/office/drawing/2014/main" id="{DAD7C2E0-008D-1228-3AC7-F9F6BDAD6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99" y="2817245"/>
            <a:ext cx="3725333" cy="372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A2241-996F-E374-C849-BAF99220FFA7}"/>
              </a:ext>
            </a:extLst>
          </p:cNvPr>
          <p:cNvSpPr txBox="1"/>
          <p:nvPr/>
        </p:nvSpPr>
        <p:spPr>
          <a:xfrm>
            <a:off x="838200" y="1459855"/>
            <a:ext cx="9893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so far looked at parallel beams</a:t>
            </a:r>
          </a:p>
          <a:p>
            <a:r>
              <a:rPr lang="de-DE" sz="2400" dirty="0"/>
              <a:t>but modern CT systems use fan-beam geometry: need for many detectors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4098-23DA-2073-3D7C-113F30B5A464}"/>
              </a:ext>
            </a:extLst>
          </p:cNvPr>
          <p:cNvSpPr txBox="1"/>
          <p:nvPr/>
        </p:nvSpPr>
        <p:spPr>
          <a:xfrm>
            <a:off x="8578714" y="23673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aliasing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5FF19-78A4-F61B-FE9D-2D56DF9395E4}"/>
              </a:ext>
            </a:extLst>
          </p:cNvPr>
          <p:cNvCxnSpPr>
            <a:stCxn id="11" idx="2"/>
          </p:cNvCxnSpPr>
          <p:nvPr/>
        </p:nvCxnSpPr>
        <p:spPr>
          <a:xfrm flipH="1">
            <a:off x="8712200" y="2736722"/>
            <a:ext cx="341965" cy="412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05202F-B1B4-56EB-FA7B-4BD68089CB28}"/>
              </a:ext>
            </a:extLst>
          </p:cNvPr>
          <p:cNvCxnSpPr>
            <a:stCxn id="11" idx="2"/>
          </p:cNvCxnSpPr>
          <p:nvPr/>
        </p:nvCxnSpPr>
        <p:spPr>
          <a:xfrm>
            <a:off x="9054165" y="2736722"/>
            <a:ext cx="242235" cy="49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AD07A4-9667-D71E-9A63-88457FB2FF6F}"/>
              </a:ext>
            </a:extLst>
          </p:cNvPr>
          <p:cNvSpPr txBox="1"/>
          <p:nvPr/>
        </p:nvSpPr>
        <p:spPr>
          <a:xfrm>
            <a:off x="5130800" y="4352761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decreasing angle increments (more detectors)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6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631AB-A004-8E71-EE7A-B41D67BB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Radiation Dose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F1FD-6226-E62E-43FA-D7D9D0C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low</a:t>
            </a:r>
            <a:r>
              <a:rPr lang="de-DE" b="1" dirty="0"/>
              <a:t>-dose </a:t>
            </a:r>
            <a:r>
              <a:rPr lang="de-DE" b="1" dirty="0" err="1"/>
              <a:t>method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back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susceptible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but</a:t>
            </a:r>
            <a:r>
              <a:rPr lang="de-DE" dirty="0">
                <a:sym typeface="Wingdings" panose="05000000000000000000" pitchFamily="2" charset="2"/>
              </a:rPr>
              <a:t> large dose </a:t>
            </a:r>
            <a:r>
              <a:rPr lang="de-DE" dirty="0" err="1">
                <a:sym typeface="Wingdings" panose="05000000000000000000" pitchFamily="2" charset="2"/>
              </a:rPr>
              <a:t>increases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lower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 (inverse </a:t>
            </a:r>
            <a:r>
              <a:rPr lang="de-DE" dirty="0" err="1">
                <a:sym typeface="Wingdings" panose="05000000000000000000" pitchFamily="2" charset="2"/>
              </a:rPr>
              <a:t>quadratic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dependency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iterative and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regularization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GB" dirty="0"/>
              <a:t>but worse performance at low doses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59EBC-2F4F-11EA-0915-ED4225F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5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5B39D31-40C1-3C86-7728-B1BCCC1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Reconstruction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BDD5452-A6B0-2029-C8B9-08156159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2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idea: enhance noisy low-dose images to resemble high-dose ones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~30% lower radiation dose at same image quality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EC1AC5-F855-86B0-45D1-D3A899B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13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1F3B00-FE2A-CB46-D8C6-ABFBC642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29" y="1698684"/>
            <a:ext cx="8623271" cy="4717118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83023F2B-C04A-EC79-3DE7-181E5489DD59}"/>
              </a:ext>
            </a:extLst>
          </p:cNvPr>
          <p:cNvSpPr txBox="1"/>
          <p:nvPr/>
        </p:nvSpPr>
        <p:spPr>
          <a:xfrm>
            <a:off x="9449682" y="641580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960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Showing Magnetic Resonance Imaging Machine Stock Vector ...">
            <a:extLst>
              <a:ext uri="{FF2B5EF4-FFF2-40B4-BE49-F238E27FC236}">
                <a16:creationId xmlns:a16="http://schemas.microsoft.com/office/drawing/2014/main" id="{D6A33450-C1C6-57DB-D801-34899A0F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70" y="3779520"/>
            <a:ext cx="4397829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A4989-6272-0FB5-7D67-C95DA1F4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Magnetic Resonance Imaging (MRI)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6828-48DB-6F62-69F8-8E44DC14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25625"/>
            <a:ext cx="11136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MRI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and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 (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),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nuclear</a:t>
            </a:r>
            <a:r>
              <a:rPr lang="de-DE" dirty="0"/>
              <a:t>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resonance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hydrogen </a:t>
            </a:r>
            <a:r>
              <a:rPr lang="de-DE" dirty="0" err="1"/>
              <a:t>nuclei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ionizing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radiation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observed objects directly induce electrical signals (instead of X-ray absorption)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high resolutions possible</a:t>
            </a:r>
          </a:p>
          <a:p>
            <a:pPr marL="0" indent="0">
              <a:buNone/>
            </a:pPr>
            <a:r>
              <a:rPr lang="en-GB" dirty="0"/>
              <a:t>drawback: long scan times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deep learning reconstruction also used for MRI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faster scans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594492-77B2-23FE-5ECE-FEBF893E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8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97DD3-D16E-BF02-20B3-81277454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Deep Learning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BB0FE-DFDC-B5FC-6BA8-EEB7CDB5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,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r>
              <a:rPr lang="de-DE" dirty="0" err="1"/>
              <a:t>classification</a:t>
            </a:r>
            <a:r>
              <a:rPr lang="de-DE" dirty="0"/>
              <a:t> and </a:t>
            </a:r>
            <a:r>
              <a:rPr lang="de-DE" dirty="0" err="1"/>
              <a:t>detection</a:t>
            </a:r>
            <a:r>
              <a:rPr lang="de-DE" dirty="0"/>
              <a:t> (e.g., </a:t>
            </a:r>
            <a:r>
              <a:rPr lang="de-DE" dirty="0" err="1"/>
              <a:t>tumors</a:t>
            </a:r>
            <a:r>
              <a:rPr lang="de-DE" dirty="0"/>
              <a:t>)</a:t>
            </a:r>
          </a:p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(e.g., </a:t>
            </a:r>
            <a:r>
              <a:rPr lang="de-DE" dirty="0" err="1"/>
              <a:t>organs</a:t>
            </a:r>
            <a:r>
              <a:rPr lang="de-DE" dirty="0"/>
              <a:t>)</a:t>
            </a:r>
          </a:p>
          <a:p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and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enhancement</a:t>
            </a:r>
            <a:endParaRPr lang="de-DE" dirty="0"/>
          </a:p>
          <a:p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and </a:t>
            </a:r>
            <a:r>
              <a:rPr lang="de-DE" dirty="0" err="1"/>
              <a:t>fusion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modalities</a:t>
            </a:r>
            <a:r>
              <a:rPr lang="de-DE" dirty="0"/>
              <a:t> (e.g., CT and MRI)</a:t>
            </a:r>
          </a:p>
          <a:p>
            <a:r>
              <a:rPr lang="de-DE" dirty="0"/>
              <a:t>quantitative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19650-0786-61BE-7053-7BDA4D4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3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A9C-CF25-7BC1-08E8-6EBD1E84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Tomography (CT) Scan</a:t>
            </a:r>
          </a:p>
        </p:txBody>
      </p:sp>
      <p:pic>
        <p:nvPicPr>
          <p:cNvPr id="5" name="Grafik 4" descr="Ein Bild, das medizinische Ausrüstung, Im Haus, medizinisch, Gesundheitsversorgung enthält.&#10;&#10;KI-generierte Inhalte können fehlerhaft sein.">
            <a:extLst>
              <a:ext uri="{FF2B5EF4-FFF2-40B4-BE49-F238E27FC236}">
                <a16:creationId xmlns:a16="http://schemas.microsoft.com/office/drawing/2014/main" id="{73BF554D-2323-8DD1-B537-035C7F9D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19948" cy="4626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779542-9125-A160-44DE-E24FAAAD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57" y="1690687"/>
            <a:ext cx="3631668" cy="4626429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1D3C9DB-D82F-F6FE-D9D2-4BD0D9B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364531-2613-40DE-D161-13FB8813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74664-69C8-5908-037F-CDF1973C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irradiate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different </a:t>
            </a:r>
            <a:r>
              <a:rPr lang="de-DE" b="1" dirty="0" err="1"/>
              <a:t>directions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attenuations</a:t>
            </a:r>
            <a:r>
              <a:rPr lang="de-DE" dirty="0"/>
              <a:t> (</a:t>
            </a:r>
            <a:r>
              <a:rPr lang="de-DE" dirty="0" err="1"/>
              <a:t>absorption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after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(different </a:t>
            </a:r>
            <a:r>
              <a:rPr lang="de-DE" dirty="0" err="1"/>
              <a:t>attenuations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different </a:t>
            </a:r>
            <a:r>
              <a:rPr lang="de-DE" dirty="0" err="1"/>
              <a:t>tissues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reconstruct</a:t>
            </a:r>
            <a:r>
              <a:rPr lang="de-DE" dirty="0"/>
              <a:t> digital, </a:t>
            </a:r>
            <a:r>
              <a:rPr lang="de-DE" dirty="0" err="1"/>
              <a:t>cross-sectional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interior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free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superpositions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move patient and repeat  3D image (stacking of 2D slices)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4EC4A0-1618-B04C-079E-D376D7BD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EF719-5F44-E0BA-5E8B-A93DD8F6DF14}"/>
              </a:ext>
            </a:extLst>
          </p:cNvPr>
          <p:cNvSpPr txBox="1"/>
          <p:nvPr/>
        </p:nvSpPr>
        <p:spPr>
          <a:xfrm flipH="1">
            <a:off x="4908460" y="496371"/>
            <a:ext cx="34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BA1D39-7B50-E18E-1024-3760A2BABD54}"/>
              </a:ext>
            </a:extLst>
          </p:cNvPr>
          <p:cNvCxnSpPr/>
          <p:nvPr/>
        </p:nvCxnSpPr>
        <p:spPr>
          <a:xfrm flipH="1">
            <a:off x="3766457" y="849086"/>
            <a:ext cx="1589314" cy="976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8B36-C1FA-9283-318B-4A243D3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A diagram of a ray detector&#10;&#10;AI-generated content may be incorrect.">
            <a:extLst>
              <a:ext uri="{FF2B5EF4-FFF2-40B4-BE49-F238E27FC236}">
                <a16:creationId xmlns:a16="http://schemas.microsoft.com/office/drawing/2014/main" id="{F9F51B8A-78E1-6E50-A0FF-8F09446A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95" y="0"/>
            <a:ext cx="773800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2BB1E-6B0E-85D6-7DDD-B7D4CC82D8BA}"/>
              </a:ext>
            </a:extLst>
          </p:cNvPr>
          <p:cNvSpPr txBox="1"/>
          <p:nvPr/>
        </p:nvSpPr>
        <p:spPr>
          <a:xfrm>
            <a:off x="6824132" y="2675466"/>
            <a:ext cx="2186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back projection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10709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D80EB-F2B0-A0FA-94CA-C1C6A94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 descr="A collage of different images of light&#10;&#10;AI-generated content may be incorrect.">
            <a:extLst>
              <a:ext uri="{FF2B5EF4-FFF2-40B4-BE49-F238E27FC236}">
                <a16:creationId xmlns:a16="http://schemas.microsoft.com/office/drawing/2014/main" id="{3DCD7689-9081-031F-F2B9-5071D6B0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4" y="380736"/>
            <a:ext cx="9129551" cy="60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4F3B3-2FA5-F9AC-78A3-0AC1E3170D8A}"/>
              </a:ext>
            </a:extLst>
          </p:cNvPr>
          <p:cNvSpPr txBox="1"/>
          <p:nvPr/>
        </p:nvSpPr>
        <p:spPr>
          <a:xfrm>
            <a:off x="7848600" y="6477264"/>
            <a:ext cx="26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with 32 back projections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3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95D0-9E40-7B98-2035-2E745491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Tomographic</a:t>
            </a:r>
            <a:r>
              <a:rPr lang="de-DE" dirty="0"/>
              <a:t> Reconstruction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6068A-67DC-A8C6-9176-6CDE00D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raw data </a:t>
            </a:r>
            <a:r>
              <a:rPr lang="en-US" dirty="0">
                <a:solidFill>
                  <a:srgbClr val="202122"/>
                </a:solidFill>
              </a:rPr>
              <a:t>from CT scan: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multiple projections of the object (</a:t>
            </a:r>
            <a:r>
              <a:rPr lang="en-US" dirty="0">
                <a:solidFill>
                  <a:srgbClr val="202122"/>
                </a:solidFill>
              </a:rPr>
              <a:t>each projected point corresponds to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superposition of specific direction)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</a:rPr>
              <a:t>in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math terms: Radon transformation of the scanned structure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sym typeface="Wingdings" panose="05000000000000000000" pitchFamily="2" charset="2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econstruction: inverse Radon transformation (resulting in two-dimensional image </a:t>
            </a:r>
            <a:r>
              <a:rPr lang="en-US" b="0" i="0" dirty="0">
                <a:solidFill>
                  <a:srgbClr val="20212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de-DE" dirty="0"/>
              <a:t>virtual slice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803CDE-5BD0-94F7-A9F6-145C2C35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3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human brain&#10;&#10;AI-generated content may be incorrect.">
            <a:extLst>
              <a:ext uri="{FF2B5EF4-FFF2-40B4-BE49-F238E27FC236}">
                <a16:creationId xmlns:a16="http://schemas.microsoft.com/office/drawing/2014/main" id="{5E8D29BE-7EF8-FD2E-A097-18EE74F4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3" y="0"/>
            <a:ext cx="9836450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902F73-C144-B331-351E-50A30BEDB9DD}"/>
              </a:ext>
            </a:extLst>
          </p:cNvPr>
          <p:cNvSpPr/>
          <p:nvPr/>
        </p:nvSpPr>
        <p:spPr>
          <a:xfrm>
            <a:off x="406400" y="1703097"/>
            <a:ext cx="4060614" cy="29265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A3CD-AEF2-67E2-E93E-C3F2E547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C4BAF78-A09A-F167-A594-12FF0D9A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" y="5558944"/>
            <a:ext cx="6843168" cy="979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01979-9CA1-2901-1E47-E201FA536710}"/>
              </a:ext>
            </a:extLst>
          </p:cNvPr>
          <p:cNvSpPr txBox="1"/>
          <p:nvPr/>
        </p:nvSpPr>
        <p:spPr>
          <a:xfrm>
            <a:off x="518160" y="4778191"/>
            <a:ext cx="36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discrete Radon transform:</a:t>
            </a:r>
            <a:endParaRPr lang="en-GB" sz="2400" dirty="0"/>
          </a:p>
        </p:txBody>
      </p:sp>
      <p:pic>
        <p:nvPicPr>
          <p:cNvPr id="12" name="Picture 11" descr="A graph of a line with a point&#10;&#10;AI-generated content may be incorrect.">
            <a:extLst>
              <a:ext uri="{FF2B5EF4-FFF2-40B4-BE49-F238E27FC236}">
                <a16:creationId xmlns:a16="http://schemas.microsoft.com/office/drawing/2014/main" id="{4B3ED19C-25EB-1A2D-0591-04CE3175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79" y="1873677"/>
            <a:ext cx="2143760" cy="2585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EB8B3-D681-5E3B-98CA-8D10736AB199}"/>
              </a:ext>
            </a:extLst>
          </p:cNvPr>
          <p:cNvSpPr txBox="1"/>
          <p:nvPr/>
        </p:nvSpPr>
        <p:spPr>
          <a:xfrm>
            <a:off x="406400" y="2782669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using normal representation of straight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0AFD4-CAF4-9E99-9B70-39D0CB0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 descr="A collage of images of smoke&#10;&#10;AI-generated content may be incorrect.">
            <a:extLst>
              <a:ext uri="{FF2B5EF4-FFF2-40B4-BE49-F238E27FC236}">
                <a16:creationId xmlns:a16="http://schemas.microsoft.com/office/drawing/2014/main" id="{9C9AE153-5395-60FB-9F52-0553E806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0" y="536959"/>
            <a:ext cx="7628281" cy="5784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64C3A-E51F-FD99-0C94-163AED714BB4}"/>
              </a:ext>
            </a:extLst>
          </p:cNvPr>
          <p:cNvSpPr txBox="1"/>
          <p:nvPr/>
        </p:nvSpPr>
        <p:spPr>
          <a:xfrm>
            <a:off x="9448801" y="1497875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sinogram:</a:t>
            </a:r>
          </a:p>
          <a:p>
            <a:r>
              <a:rPr lang="de-DE" sz="2200" dirty="0"/>
              <a:t>Radon transform displayed as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1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009E-15EF-01B2-64BE-94393392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3" descr="A close-up of a light&#10;&#10;AI-generated content may be incorrect.">
            <a:extLst>
              <a:ext uri="{FF2B5EF4-FFF2-40B4-BE49-F238E27FC236}">
                <a16:creationId xmlns:a16="http://schemas.microsoft.com/office/drawing/2014/main" id="{A69B264E-0180-98D3-3355-D6191DFDF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48" y="1025146"/>
            <a:ext cx="7635902" cy="3825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55B05-5FA0-2D99-C6A9-A8E6A847BBEB}"/>
              </a:ext>
            </a:extLst>
          </p:cNvPr>
          <p:cNvSpPr txBox="1"/>
          <p:nvPr/>
        </p:nvSpPr>
        <p:spPr>
          <a:xfrm>
            <a:off x="3766964" y="451383"/>
            <a:ext cx="465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back projections of the sinograms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6BF76-93C8-270C-09AC-EB67A10A2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88" y="5060438"/>
            <a:ext cx="5200932" cy="635982"/>
          </a:xfrm>
          <a:prstGeom prst="rect">
            <a:avLst/>
          </a:prstGeom>
        </p:spPr>
      </p:pic>
      <p:pic>
        <p:nvPicPr>
          <p:cNvPr id="9" name="Picture 8" descr="A mathematical equation with a number and equal sign&#10;&#10;AI-generated content may be incorrect.">
            <a:extLst>
              <a:ext uri="{FF2B5EF4-FFF2-40B4-BE49-F238E27FC236}">
                <a16:creationId xmlns:a16="http://schemas.microsoft.com/office/drawing/2014/main" id="{683C0693-0BF6-2902-CC10-AD7322931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96" y="5696420"/>
            <a:ext cx="3220111" cy="997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05D4B-FF76-EAB6-C431-86E4CC908378}"/>
              </a:ext>
            </a:extLst>
          </p:cNvPr>
          <p:cNvSpPr txBox="1"/>
          <p:nvPr/>
        </p:nvSpPr>
        <p:spPr>
          <a:xfrm>
            <a:off x="169334" y="5215333"/>
            <a:ext cx="523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single back projection (one direction):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C40D1-9D4B-532F-7AC6-BE304484AFF9}"/>
              </a:ext>
            </a:extLst>
          </p:cNvPr>
          <p:cNvSpPr txBox="1"/>
          <p:nvPr/>
        </p:nvSpPr>
        <p:spPr>
          <a:xfrm>
            <a:off x="169334" y="5953909"/>
            <a:ext cx="668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final image by summing over all back projections:</a:t>
            </a:r>
          </a:p>
        </p:txBody>
      </p:sp>
    </p:spTree>
    <p:extLst>
      <p:ext uri="{BB962C8B-B14F-4D97-AF65-F5344CB8AC3E}">
        <p14:creationId xmlns:p14="http://schemas.microsoft.com/office/powerpoint/2010/main" val="339993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79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Computerized Tomography</vt:lpstr>
      <vt:lpstr>Computed Tomography (CT) Scan</vt:lpstr>
      <vt:lpstr>Principle</vt:lpstr>
      <vt:lpstr>PowerPoint-Präsentation</vt:lpstr>
      <vt:lpstr>PowerPoint-Präsentation</vt:lpstr>
      <vt:lpstr>Tomographic Reconstruction</vt:lpstr>
      <vt:lpstr>PowerPoint-Präsentation</vt:lpstr>
      <vt:lpstr>PowerPoint-Präsentation</vt:lpstr>
      <vt:lpstr>PowerPoint-Präsentation</vt:lpstr>
      <vt:lpstr>Filtered Back Projection</vt:lpstr>
      <vt:lpstr>Fan-Beam Filtered Back Projection</vt:lpstr>
      <vt:lpstr>Radiation Dose</vt:lpstr>
      <vt:lpstr>Deep Learning Reconstruction</vt:lpstr>
      <vt:lpstr>Magnetic Resonance Imaging (MRI)</vt:lpstr>
      <vt:lpstr>Other Deep Learning Applications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Felix Wick</cp:lastModifiedBy>
  <cp:revision>27</cp:revision>
  <dcterms:created xsi:type="dcterms:W3CDTF">2025-02-25T15:42:06Z</dcterms:created>
  <dcterms:modified xsi:type="dcterms:W3CDTF">2025-04-16T11:41:15Z</dcterms:modified>
</cp:coreProperties>
</file>