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62" r:id="rId3"/>
    <p:sldId id="263" r:id="rId4"/>
    <p:sldId id="265" r:id="rId5"/>
    <p:sldId id="266" r:id="rId6"/>
    <p:sldId id="264" r:id="rId7"/>
    <p:sldId id="261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2C3A5B66-E84B-4C88-BDDA-FE9A320448F3}"/>
    <pc:docChg chg="custSel addSld modSld">
      <pc:chgData name="Wick, Felix" userId="85efb633-acf6-425d-a271-4f136bfa2fb0" providerId="ADAL" clId="{2C3A5B66-E84B-4C88-BDDA-FE9A320448F3}" dt="2025-03-05T09:54:32.744" v="300" actId="20577"/>
      <pc:docMkLst>
        <pc:docMk/>
      </pc:docMkLst>
      <pc:sldChg chg="modSp new mod">
        <pc:chgData name="Wick, Felix" userId="85efb633-acf6-425d-a271-4f136bfa2fb0" providerId="ADAL" clId="{2C3A5B66-E84B-4C88-BDDA-FE9A320448F3}" dt="2025-03-05T09:54:32.744" v="300" actId="20577"/>
        <pc:sldMkLst>
          <pc:docMk/>
          <pc:sldMk cId="1914280527" sldId="256"/>
        </pc:sldMkLst>
        <pc:spChg chg="mod">
          <ac:chgData name="Wick, Felix" userId="85efb633-acf6-425d-a271-4f136bfa2fb0" providerId="ADAL" clId="{2C3A5B66-E84B-4C88-BDDA-FE9A320448F3}" dt="2025-03-01T22:27:16.465" v="295" actId="20577"/>
          <ac:spMkLst>
            <pc:docMk/>
            <pc:sldMk cId="1914280527" sldId="256"/>
            <ac:spMk id="2" creationId="{C4105AC3-F822-34CF-DA18-4741EE50C3D2}"/>
          </ac:spMkLst>
        </pc:spChg>
        <pc:spChg chg="mod">
          <ac:chgData name="Wick, Felix" userId="85efb633-acf6-425d-a271-4f136bfa2fb0" providerId="ADAL" clId="{2C3A5B66-E84B-4C88-BDDA-FE9A320448F3}" dt="2025-03-05T09:54:32.744" v="300" actId="20577"/>
          <ac:spMkLst>
            <pc:docMk/>
            <pc:sldMk cId="1914280527" sldId="256"/>
            <ac:spMk id="3" creationId="{4A10814F-932F-D5F3-D7B8-B9E35859007F}"/>
          </ac:spMkLst>
        </pc:spChg>
      </pc:sldChg>
      <pc:sldChg chg="modSp new mod">
        <pc:chgData name="Wick, Felix" userId="85efb633-acf6-425d-a271-4f136bfa2fb0" providerId="ADAL" clId="{2C3A5B66-E84B-4C88-BDDA-FE9A320448F3}" dt="2025-02-25T15:46:21.953" v="282" actId="20577"/>
        <pc:sldMkLst>
          <pc:docMk/>
          <pc:sldMk cId="1150368315" sldId="257"/>
        </pc:sldMkLst>
        <pc:spChg chg="mod">
          <ac:chgData name="Wick, Felix" userId="85efb633-acf6-425d-a271-4f136bfa2fb0" providerId="ADAL" clId="{2C3A5B66-E84B-4C88-BDDA-FE9A320448F3}" dt="2025-02-25T15:46:21.953" v="282" actId="20577"/>
          <ac:spMkLst>
            <pc:docMk/>
            <pc:sldMk cId="1150368315" sldId="257"/>
            <ac:spMk id="3" creationId="{E337C069-EE21-B732-EB54-9EBBB852935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7151-A70E-4C9B-9104-98B4602AD2C7}" type="datetimeFigureOut">
              <a:rPr lang="de-DE" smtClean="0"/>
              <a:t>11.04.2025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5105BF-9636-4C55-A032-806EFF4230A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3750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7C8DE-56CE-9FE5-85DD-A011676C3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3DC8B4-86D0-6A42-F91A-689218438D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4FBFE-DBC7-FC7B-257D-C7FDADDB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78A192-3F90-42A8-994C-63F3EABE94C3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65F3D-203F-9048-D76C-F82E185B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03B7A-63C4-A79E-9943-BC989B50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0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307DF-7F7D-D18B-4070-AECDAC38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5E527F-876C-77FA-7F60-61D63A102F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B3C8A-3954-86E8-25E1-D8F77669E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21E9D-1276-49F2-A93F-2B41C18AF0B6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B925B-8C1B-FC11-7E75-46B826D4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D5378-1EFB-44FB-E2CC-7C2D48740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751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80D74F-6210-014C-509C-80E7ACC2D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891EC-EB7A-B0F7-B45F-9388686A5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ECCDA-9928-312C-BB1A-37A82B756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C0982-BB23-4BA0-9C61-E79C8D9D887C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E6FD96-3F9D-4E09-E92A-AA3FAA517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91419-5732-FF10-D745-0B0617478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505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0EED2-71DE-A31C-3D0A-5FA038B5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96844-A10C-E907-0624-9488DE3CE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23C0B-E756-BC71-8407-649A4DEDC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6AA62-DC19-4437-8878-4BE4304BEF9C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D383-3A04-CFBB-96F3-1097427C6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8674-4206-7CC5-C81A-E319FA59D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C252F-D83C-7050-1880-48DF7EAF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0002F-BA6C-1A31-9EC6-E5283A351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085D0-ACBD-E918-13D8-B7550772C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BB2F1-D765-429F-B48E-ED92C6F912BF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FB73-9D4A-6E1A-8DCA-69D1C662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9BFB-DDB7-87DB-E12A-A944BD931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8866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7A111-EC3E-DF80-529B-030EC02B4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7DBBA-1640-EC14-C927-88AE7FF15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07033D-D31C-5E99-7D76-FE8742433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253F4E-CC14-207B-B99D-6D4FBFA7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CDC90-0F0F-465B-847C-48244F4AF3EB}" type="datetime1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B2A3A-47A6-A9F2-6B93-E31963A66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2CB33-1FD2-1034-4320-3AD26378A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021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10EFB-ECED-3C28-3FB4-44FD8818A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B62CBB-1575-6335-4238-E0AB7ACBE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0F20F-2466-BF6E-E357-81ADB1F003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D90521-6900-4ADA-257D-DF432C0BB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4E3422-B00F-6C83-62A6-9F329DD70D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228A36-5F76-9F47-DD2F-D83B3A101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9AE30-8141-42A2-90CB-A4B44B44B1D3}" type="datetime1">
              <a:rPr lang="en-GB" smtClean="0"/>
              <a:t>11/04/2025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AFC30D-6DC0-E415-F00A-CA269696E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5ADFD3-1374-D17E-7BDA-01FB1EAED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31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56D43-24D1-D370-D341-F5C067884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CDB937-9DAF-B254-2AC8-1CD971AEE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DDB64-F90E-4084-A089-5A429678C416}" type="datetime1">
              <a:rPr lang="en-GB" smtClean="0"/>
              <a:t>11/04/2025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F3292-289D-8E0B-0A08-BDACEAAC9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489DD-87D5-BDAA-968F-0ECDE6D3D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337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048550-7F97-D4ED-380A-D81F9C975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12969D-C9C9-4D34-B809-F9F4E7E3B760}" type="datetime1">
              <a:rPr lang="en-GB" smtClean="0"/>
              <a:t>11/04/2025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78FBC4-8E69-06AE-53EB-F76D9231C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49D769-FBD6-EBC2-71F6-7DC9631D5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752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ADB8C-A5E5-490A-B9A4-157A34ECE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91A9-90D1-AFBC-D6AB-60D032DC50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473766-092B-0061-8026-B171CB70D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3E6DD8-9280-45DF-FFAE-0C1D48288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7DF3B-5F0F-47E3-AA29-09B8A65F9A4F}" type="datetime1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DEB86-443B-66EE-9FEB-1C6219C05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E9E7A4-AFCD-AA76-9372-ACB5D5D4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383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81F7-292D-E680-0BE4-DFB90CD08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BE2C94-B415-4F5B-078F-7A5076329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AF084-1D9F-B29E-ECAE-DD808DB1E5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7E86D2-6B4C-DFAB-C426-F94026BA8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EBB89-4640-4304-A14F-CB7D6D2A08CD}" type="datetime1">
              <a:rPr lang="en-GB" smtClean="0"/>
              <a:t>11/04/2025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26E48-FEA1-F7FF-EB9D-3F3D5F27A8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CEB584-0B49-BCC6-F322-F7F92C27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845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E4E958-9DD5-9794-8A2F-8217769C7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CD7F6D-C32A-C117-20F2-61C3E9F22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129C2-837F-0104-BBA3-575BAAA752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D9DC2A-B12E-44FE-BB5D-F8E62C35C5A2}" type="datetime1">
              <a:rPr lang="en-GB" smtClean="0"/>
              <a:t>11/04/2025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37809-56EA-0E29-D467-D5092DEFF2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C00EE-A3D1-538A-924E-9378DD2D0C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0B010-3F09-4BF2-AC9E-0082EFF861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971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5AC3-F822-34CF-DA18-4741EE50C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Computerized Tomography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10814F-932F-D5F3-D7B8-B9E3585900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Deep Learning and 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1914280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B34009E-15EF-01B2-64BE-943933929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10</a:t>
            </a:fld>
            <a:endParaRPr lang="en-GB"/>
          </a:p>
        </p:txBody>
      </p:sp>
      <p:pic>
        <p:nvPicPr>
          <p:cNvPr id="4" name="Picture 3" descr="A close-up of a light&#10;&#10;AI-generated content may be incorrect.">
            <a:extLst>
              <a:ext uri="{FF2B5EF4-FFF2-40B4-BE49-F238E27FC236}">
                <a16:creationId xmlns:a16="http://schemas.microsoft.com/office/drawing/2014/main" id="{A69B264E-0180-98D3-3355-D6191DFDF3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48" y="1025146"/>
            <a:ext cx="7635902" cy="38255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C55B05-5FA0-2D99-C6A9-A8E6A847BBEB}"/>
              </a:ext>
            </a:extLst>
          </p:cNvPr>
          <p:cNvSpPr txBox="1"/>
          <p:nvPr/>
        </p:nvSpPr>
        <p:spPr>
          <a:xfrm>
            <a:off x="3766964" y="451383"/>
            <a:ext cx="4658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back projections of the sinograms</a:t>
            </a:r>
            <a:endParaRPr lang="en-GB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C6BF76-93C8-270C-09AC-EB67A10A2B0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1188" y="5060438"/>
            <a:ext cx="5200932" cy="635982"/>
          </a:xfrm>
          <a:prstGeom prst="rect">
            <a:avLst/>
          </a:prstGeom>
        </p:spPr>
      </p:pic>
      <p:pic>
        <p:nvPicPr>
          <p:cNvPr id="9" name="Picture 8" descr="A mathematical equation with a number and equal sign&#10;&#10;AI-generated content may be incorrect.">
            <a:extLst>
              <a:ext uri="{FF2B5EF4-FFF2-40B4-BE49-F238E27FC236}">
                <a16:creationId xmlns:a16="http://schemas.microsoft.com/office/drawing/2014/main" id="{683C0693-0BF6-2902-CC10-AD73229313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7896" y="5696420"/>
            <a:ext cx="3220111" cy="9979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2505D4B-FF76-EAB6-C431-86E4CC908378}"/>
              </a:ext>
            </a:extLst>
          </p:cNvPr>
          <p:cNvSpPr txBox="1"/>
          <p:nvPr/>
        </p:nvSpPr>
        <p:spPr>
          <a:xfrm>
            <a:off x="169334" y="5215333"/>
            <a:ext cx="5232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single back projection (one direction):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9C40D1-9D4B-532F-7AC6-BE304484AFF9}"/>
              </a:ext>
            </a:extLst>
          </p:cNvPr>
          <p:cNvSpPr txBox="1"/>
          <p:nvPr/>
        </p:nvSpPr>
        <p:spPr>
          <a:xfrm>
            <a:off x="169334" y="5953909"/>
            <a:ext cx="668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final image by summing over all back projections:</a:t>
            </a:r>
          </a:p>
        </p:txBody>
      </p:sp>
    </p:spTree>
    <p:extLst>
      <p:ext uri="{BB962C8B-B14F-4D97-AF65-F5344CB8AC3E}">
        <p14:creationId xmlns:p14="http://schemas.microsoft.com/office/powerpoint/2010/main" val="339993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7B6B167-C937-DE3F-9862-6386589D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Filtered Back Projection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95145F-1A06-F40D-859D-559314C1F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to reduce blurring effect: filter projections before back projection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19897C-A31E-BAB2-54E0-1D80A03D5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11</a:t>
            </a:fld>
            <a:endParaRPr lang="en-GB"/>
          </a:p>
        </p:txBody>
      </p:sp>
      <p:pic>
        <p:nvPicPr>
          <p:cNvPr id="6" name="Picture 5" descr="A white letter on a black background&#10;&#10;AI-generated content may be incorrect.">
            <a:extLst>
              <a:ext uri="{FF2B5EF4-FFF2-40B4-BE49-F238E27FC236}">
                <a16:creationId xmlns:a16="http://schemas.microsoft.com/office/drawing/2014/main" id="{980D8F14-A022-9070-9F66-A627A7BFE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967" y="2716182"/>
            <a:ext cx="3636884" cy="3651668"/>
          </a:xfrm>
          <a:prstGeom prst="rect">
            <a:avLst/>
          </a:prstGeom>
        </p:spPr>
      </p:pic>
      <p:pic>
        <p:nvPicPr>
          <p:cNvPr id="8" name="Picture 7" descr="A close-up of a grey oval&#10;&#10;AI-generated content may be incorrect.">
            <a:extLst>
              <a:ext uri="{FF2B5EF4-FFF2-40B4-BE49-F238E27FC236}">
                <a16:creationId xmlns:a16="http://schemas.microsoft.com/office/drawing/2014/main" id="{55552A9A-7CAB-1268-B02E-99A8622D1B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7001" y="2744617"/>
            <a:ext cx="3606800" cy="3611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4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1D3145-C3BF-2CBF-FA2B-2E7F57351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Fan-Beam Filtered Back Projection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77A8A-5C69-D677-C304-235DFB985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 descr="A collage of a white letter&#10;&#10;AI-generated content may be incorrect.">
            <a:extLst>
              <a:ext uri="{FF2B5EF4-FFF2-40B4-BE49-F238E27FC236}">
                <a16:creationId xmlns:a16="http://schemas.microsoft.com/office/drawing/2014/main" id="{051CB981-3345-6156-0C8B-6630BB78A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867" y="2813261"/>
            <a:ext cx="3725333" cy="3725333"/>
          </a:xfrm>
          <a:prstGeom prst="rect">
            <a:avLst/>
          </a:prstGeom>
        </p:spPr>
      </p:pic>
      <p:pic>
        <p:nvPicPr>
          <p:cNvPr id="9" name="Picture 8" descr="A collage of images of a brain&#10;&#10;AI-generated content may be incorrect.">
            <a:extLst>
              <a:ext uri="{FF2B5EF4-FFF2-40B4-BE49-F238E27FC236}">
                <a16:creationId xmlns:a16="http://schemas.microsoft.com/office/drawing/2014/main" id="{DAD7C2E0-008D-1228-3AC7-F9F6BDAD64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499" y="2817245"/>
            <a:ext cx="3725333" cy="3721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EA2241-996F-E374-C849-BAF99220FFA7}"/>
              </a:ext>
            </a:extLst>
          </p:cNvPr>
          <p:cNvSpPr txBox="1"/>
          <p:nvPr/>
        </p:nvSpPr>
        <p:spPr>
          <a:xfrm>
            <a:off x="838200" y="1459855"/>
            <a:ext cx="98934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so far looked at parallel beams</a:t>
            </a:r>
          </a:p>
          <a:p>
            <a:r>
              <a:rPr lang="de-DE" sz="2400" dirty="0"/>
              <a:t>but modern CT systems use fan-beam geometry: need for many detectors</a:t>
            </a:r>
            <a:endParaRPr lang="en-GB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4098-23DA-2073-3D7C-113F30B5A464}"/>
              </a:ext>
            </a:extLst>
          </p:cNvPr>
          <p:cNvSpPr txBox="1"/>
          <p:nvPr/>
        </p:nvSpPr>
        <p:spPr>
          <a:xfrm>
            <a:off x="8578714" y="2367390"/>
            <a:ext cx="950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aliasing</a:t>
            </a:r>
            <a:endParaRPr lang="en-GB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55FF19-78A4-F61B-FE9D-2D56DF9395E4}"/>
              </a:ext>
            </a:extLst>
          </p:cNvPr>
          <p:cNvCxnSpPr>
            <a:stCxn id="11" idx="2"/>
          </p:cNvCxnSpPr>
          <p:nvPr/>
        </p:nvCxnSpPr>
        <p:spPr>
          <a:xfrm flipH="1">
            <a:off x="8712200" y="2736722"/>
            <a:ext cx="341965" cy="4128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05202F-B1B4-56EB-FA7B-4BD68089CB28}"/>
              </a:ext>
            </a:extLst>
          </p:cNvPr>
          <p:cNvCxnSpPr>
            <a:stCxn id="11" idx="2"/>
          </p:cNvCxnSpPr>
          <p:nvPr/>
        </p:nvCxnSpPr>
        <p:spPr>
          <a:xfrm>
            <a:off x="9054165" y="2736722"/>
            <a:ext cx="242235" cy="4975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1AD07A4-9667-D71E-9A63-88457FB2FF6F}"/>
              </a:ext>
            </a:extLst>
          </p:cNvPr>
          <p:cNvSpPr txBox="1"/>
          <p:nvPr/>
        </p:nvSpPr>
        <p:spPr>
          <a:xfrm>
            <a:off x="5130800" y="4352761"/>
            <a:ext cx="193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decreasing angle increments (more detectors)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650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C631AB-A004-8E71-EE7A-B41D67BBE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Issues with Filtered Back Projection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45BF1FD-6226-E62E-43FA-D7D9D0CD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...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E59EBC-2F4F-11EA-0915-ED4225FCA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550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7E277-8DDC-329E-74A1-1A83976B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Iterative and Model-Based Reconstruction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C714-7D03-3079-F9CF-15CC51602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...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C71FE-0A2F-02D4-AA97-ABC80C1D2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518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BEB66-97BA-F250-6278-7C0BF1CCC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Deep Learning Reconstruction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F1F7C-C25F-9F5C-3C22-113C96D2F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~30% lower radiation dose at same image quality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also for MRI </a:t>
            </a:r>
            <a:r>
              <a:rPr lang="en-GB" dirty="0">
                <a:sym typeface="Wingdings" panose="05000000000000000000" pitchFamily="2" charset="2"/>
              </a:rPr>
              <a:t> faster acquisition</a:t>
            </a:r>
            <a:endParaRPr lang="en-GB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185B-C20E-C6A2-5892-06A799EE4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632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7A9C-CF25-7BC1-08E8-6EBD1E84A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Tomography (CT) Scan</a:t>
            </a:r>
          </a:p>
        </p:txBody>
      </p:sp>
      <p:pic>
        <p:nvPicPr>
          <p:cNvPr id="5" name="Grafik 4" descr="Ein Bild, das medizinische Ausrüstung, Im Haus, medizinisch, Gesundheitsversorgung enthält.&#10;&#10;KI-generierte Inhalte können fehlerhaft sein.">
            <a:extLst>
              <a:ext uri="{FF2B5EF4-FFF2-40B4-BE49-F238E27FC236}">
                <a16:creationId xmlns:a16="http://schemas.microsoft.com/office/drawing/2014/main" id="{73BF554D-2323-8DD1-B537-035C7F9D3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4719948" cy="4626429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09779542-9125-A160-44DE-E24FAAAD2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3457" y="1690687"/>
            <a:ext cx="3631668" cy="4626429"/>
          </a:xfrm>
          <a:prstGeom prst="rect">
            <a:avLst/>
          </a:prstGeom>
        </p:spPr>
      </p:pic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1D3C9DB-D82F-F6FE-D9D2-4BD0D9B1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31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C364531-2613-40DE-D161-13FB88131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F6974664-69C8-5908-037F-CDF1973CA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de-DE" dirty="0" err="1"/>
              <a:t>irradiate</a:t>
            </a:r>
            <a:r>
              <a:rPr lang="de-DE" dirty="0"/>
              <a:t> </a:t>
            </a:r>
            <a:r>
              <a:rPr lang="de-DE" dirty="0" err="1"/>
              <a:t>patient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X-</a:t>
            </a:r>
            <a:r>
              <a:rPr lang="de-DE" dirty="0" err="1"/>
              <a:t>rays</a:t>
            </a:r>
            <a:r>
              <a:rPr lang="de-DE" dirty="0"/>
              <a:t> </a:t>
            </a:r>
            <a:r>
              <a:rPr lang="de-DE" b="1" dirty="0" err="1"/>
              <a:t>from</a:t>
            </a:r>
            <a:r>
              <a:rPr lang="de-DE" b="1" dirty="0"/>
              <a:t> different </a:t>
            </a:r>
            <a:r>
              <a:rPr lang="de-DE" b="1" dirty="0" err="1"/>
              <a:t>directions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attenuations</a:t>
            </a:r>
            <a:r>
              <a:rPr lang="de-DE" dirty="0"/>
              <a:t> (</a:t>
            </a:r>
            <a:r>
              <a:rPr lang="de-DE" dirty="0" err="1"/>
              <a:t>absorption</a:t>
            </a:r>
            <a:r>
              <a:rPr lang="de-DE" dirty="0"/>
              <a:t>) </a:t>
            </a:r>
            <a:r>
              <a:rPr lang="de-DE" dirty="0" err="1"/>
              <a:t>of</a:t>
            </a:r>
            <a:r>
              <a:rPr lang="de-DE" dirty="0"/>
              <a:t> X-</a:t>
            </a:r>
            <a:r>
              <a:rPr lang="de-DE" dirty="0" err="1"/>
              <a:t>rays</a:t>
            </a:r>
            <a:r>
              <a:rPr lang="de-DE" dirty="0"/>
              <a:t> after </a:t>
            </a:r>
            <a:r>
              <a:rPr lang="de-DE" dirty="0" err="1"/>
              <a:t>passing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(different </a:t>
            </a:r>
            <a:r>
              <a:rPr lang="de-DE" dirty="0" err="1"/>
              <a:t>attenuations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different </a:t>
            </a:r>
            <a:r>
              <a:rPr lang="de-DE" dirty="0" err="1"/>
              <a:t>tissues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eriod"/>
            </a:pPr>
            <a:endParaRPr lang="de-DE" dirty="0"/>
          </a:p>
          <a:p>
            <a:pPr marL="514350" indent="-514350">
              <a:buFont typeface="+mj-lt"/>
              <a:buAutoNum type="arabicPeriod"/>
            </a:pP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b="1" dirty="0" err="1"/>
              <a:t>reconstruct</a:t>
            </a:r>
            <a:r>
              <a:rPr lang="de-DE" dirty="0"/>
              <a:t> digital, </a:t>
            </a:r>
            <a:r>
              <a:rPr lang="de-DE" dirty="0" err="1"/>
              <a:t>cross-sectional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body</a:t>
            </a:r>
            <a:r>
              <a:rPr lang="de-DE" dirty="0"/>
              <a:t> </a:t>
            </a:r>
            <a:r>
              <a:rPr lang="de-DE" dirty="0" err="1"/>
              <a:t>interior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b="1" dirty="0" err="1"/>
              <a:t>free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/>
              <a:t>superpositions</a:t>
            </a:r>
            <a:endParaRPr lang="de-DE" b="1" dirty="0"/>
          </a:p>
          <a:p>
            <a:pPr marL="514350" indent="-514350">
              <a:buFont typeface="+mj-lt"/>
              <a:buAutoNum type="arabicPeriod"/>
            </a:pPr>
            <a:endParaRPr lang="de-DE" dirty="0">
              <a:sym typeface="Wingdings" panose="05000000000000000000" pitchFamily="2" charset="2"/>
            </a:endParaRPr>
          </a:p>
          <a:p>
            <a:pPr marL="514350" indent="-514350">
              <a:buFont typeface="+mj-lt"/>
              <a:buAutoNum type="arabicPeriod"/>
            </a:pPr>
            <a:r>
              <a:rPr lang="de-DE" dirty="0">
                <a:sym typeface="Wingdings" panose="05000000000000000000" pitchFamily="2" charset="2"/>
              </a:rPr>
              <a:t>move patient and repeat  3D image (stacking of 2D slices)</a:t>
            </a:r>
            <a:endParaRPr lang="de-DE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04EC4A0-1618-B04C-079E-D376D7BDD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3</a:t>
            </a:fld>
            <a:endParaRPr lang="en-GB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DCEF719-5F44-E0BA-5E8B-A93DD8F6DF14}"/>
              </a:ext>
            </a:extLst>
          </p:cNvPr>
          <p:cNvSpPr txBox="1"/>
          <p:nvPr/>
        </p:nvSpPr>
        <p:spPr>
          <a:xfrm flipH="1">
            <a:off x="4908460" y="496371"/>
            <a:ext cx="3429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else</a:t>
            </a:r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FBA1D39-7B50-E18E-1024-3760A2BABD54}"/>
              </a:ext>
            </a:extLst>
          </p:cNvPr>
          <p:cNvCxnSpPr/>
          <p:nvPr/>
        </p:nvCxnSpPr>
        <p:spPr>
          <a:xfrm flipH="1">
            <a:off x="3766457" y="849086"/>
            <a:ext cx="1589314" cy="976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42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48B36-C1FA-9283-318B-4A243D3D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 descr="A diagram of a ray detector&#10;&#10;AI-generated content may be incorrect.">
            <a:extLst>
              <a:ext uri="{FF2B5EF4-FFF2-40B4-BE49-F238E27FC236}">
                <a16:creationId xmlns:a16="http://schemas.microsoft.com/office/drawing/2014/main" id="{F9F51B8A-78E1-6E50-A0FF-8F09446ADD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6995" y="0"/>
            <a:ext cx="7738009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882BB1E-6B0E-85D6-7DDD-B7D4CC82D8BA}"/>
              </a:ext>
            </a:extLst>
          </p:cNvPr>
          <p:cNvSpPr txBox="1"/>
          <p:nvPr/>
        </p:nvSpPr>
        <p:spPr>
          <a:xfrm>
            <a:off x="6824132" y="2675466"/>
            <a:ext cx="218688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00" b="1" dirty="0"/>
              <a:t>back projection</a:t>
            </a:r>
            <a:endParaRPr lang="en-GB" sz="2200" b="1" dirty="0"/>
          </a:p>
        </p:txBody>
      </p:sp>
    </p:spTree>
    <p:extLst>
      <p:ext uri="{BB962C8B-B14F-4D97-AF65-F5344CB8AC3E}">
        <p14:creationId xmlns:p14="http://schemas.microsoft.com/office/powerpoint/2010/main" val="1107090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BD80EB-F2B0-A0FA-94CA-C1C6A94EA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5</a:t>
            </a:fld>
            <a:endParaRPr lang="en-GB"/>
          </a:p>
        </p:txBody>
      </p:sp>
      <p:pic>
        <p:nvPicPr>
          <p:cNvPr id="4" name="Picture 3" descr="A collage of different images of light&#10;&#10;AI-generated content may be incorrect.">
            <a:extLst>
              <a:ext uri="{FF2B5EF4-FFF2-40B4-BE49-F238E27FC236}">
                <a16:creationId xmlns:a16="http://schemas.microsoft.com/office/drawing/2014/main" id="{3DCD7689-9081-031F-F2B9-5071D6B0F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224" y="380736"/>
            <a:ext cx="9129551" cy="6096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34F3B3-2FA5-F9AC-78A3-0AC1E3170D8A}"/>
              </a:ext>
            </a:extLst>
          </p:cNvPr>
          <p:cNvSpPr txBox="1"/>
          <p:nvPr/>
        </p:nvSpPr>
        <p:spPr>
          <a:xfrm>
            <a:off x="7848600" y="6477264"/>
            <a:ext cx="260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with 32 back projections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4326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995D0-9E40-7B98-2035-2E745491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Tomographic</a:t>
            </a:r>
            <a:r>
              <a:rPr lang="de-DE" dirty="0"/>
              <a:t> Reconstruction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4C6068A-67DC-A8C6-9176-6CDE00DA49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202122"/>
                </a:solidFill>
                <a:effectLst/>
              </a:rPr>
              <a:t>raw data </a:t>
            </a:r>
            <a:r>
              <a:rPr lang="en-US" dirty="0">
                <a:solidFill>
                  <a:srgbClr val="202122"/>
                </a:solidFill>
              </a:rPr>
              <a:t>from CT scan: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multiple projections of the object (</a:t>
            </a:r>
            <a:r>
              <a:rPr lang="en-US" dirty="0">
                <a:solidFill>
                  <a:srgbClr val="202122"/>
                </a:solidFill>
              </a:rPr>
              <a:t>each projected point corresponds to </a:t>
            </a:r>
            <a:r>
              <a:rPr lang="en-US" b="0" i="0" dirty="0">
                <a:solidFill>
                  <a:srgbClr val="202122"/>
                </a:solidFill>
                <a:effectLst/>
              </a:rPr>
              <a:t>superposition of specific direction)</a:t>
            </a:r>
          </a:p>
          <a:p>
            <a:pPr marL="0" indent="0">
              <a:buNone/>
            </a:pPr>
            <a:endParaRPr lang="en-US" b="0" i="0" dirty="0">
              <a:solidFill>
                <a:srgbClr val="202122"/>
              </a:solidFill>
              <a:effectLst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2"/>
                </a:solidFill>
              </a:rPr>
              <a:t>in</a:t>
            </a:r>
            <a:r>
              <a:rPr lang="en-US" b="0" i="0" dirty="0">
                <a:solidFill>
                  <a:srgbClr val="202122"/>
                </a:solidFill>
                <a:effectLst/>
              </a:rPr>
              <a:t> math terms: Radon transformation of the scanned structure</a:t>
            </a:r>
          </a:p>
          <a:p>
            <a:pPr marL="0" indent="0">
              <a:buNone/>
            </a:pPr>
            <a:endParaRPr lang="en-US" dirty="0">
              <a:solidFill>
                <a:srgbClr val="202122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202122"/>
                </a:solidFill>
                <a:sym typeface="Wingdings" panose="05000000000000000000" pitchFamily="2" charset="2"/>
              </a:rPr>
              <a:t>r</a:t>
            </a:r>
            <a:r>
              <a:rPr lang="en-US" b="0" i="0" dirty="0">
                <a:solidFill>
                  <a:srgbClr val="202122"/>
                </a:solidFill>
                <a:effectLst/>
              </a:rPr>
              <a:t>econstruction: inverse Radon transformation (resulting in two-dimensional image </a:t>
            </a:r>
            <a:r>
              <a:rPr lang="en-US" b="0" i="0" dirty="0">
                <a:solidFill>
                  <a:srgbClr val="202122"/>
                </a:solidFill>
                <a:effectLst/>
                <a:sym typeface="Wingdings" panose="05000000000000000000" pitchFamily="2" charset="2"/>
              </a:rPr>
              <a:t> </a:t>
            </a:r>
            <a:r>
              <a:rPr lang="de-DE" dirty="0"/>
              <a:t>virtual slice</a:t>
            </a:r>
            <a:r>
              <a:rPr lang="en-US" b="0" i="0" dirty="0">
                <a:solidFill>
                  <a:srgbClr val="202122"/>
                </a:solidFill>
                <a:effectLst/>
              </a:rPr>
              <a:t>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803CDE-5BD0-94F7-A9F6-145C2C35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439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4989-6272-0FB5-7D67-C95DA1F42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Magnetic Resonance Imaging (MRI)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46828-48DB-6F62-69F8-8E44DC14D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not only applicable for X-rays ...</a:t>
            </a:r>
            <a:endParaRPr lang="en-GB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5594492-77B2-23FE-5ECE-FEBF893E9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084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human brain&#10;&#10;AI-generated content may be incorrect.">
            <a:extLst>
              <a:ext uri="{FF2B5EF4-FFF2-40B4-BE49-F238E27FC236}">
                <a16:creationId xmlns:a16="http://schemas.microsoft.com/office/drawing/2014/main" id="{5E8D29BE-7EF8-FD2E-A097-18EE74F42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3" y="0"/>
            <a:ext cx="9836450" cy="6858000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E902F73-C144-B331-351E-50A30BEDB9DD}"/>
              </a:ext>
            </a:extLst>
          </p:cNvPr>
          <p:cNvSpPr/>
          <p:nvPr/>
        </p:nvSpPr>
        <p:spPr>
          <a:xfrm>
            <a:off x="406400" y="1703097"/>
            <a:ext cx="4060614" cy="2926585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A3CD-AEF2-67E2-E93E-C3F2E547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8</a:t>
            </a:fld>
            <a:endParaRPr lang="en-GB"/>
          </a:p>
        </p:txBody>
      </p:sp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C4BAF78-A09A-F167-A594-12FF0D9A2D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17" y="5558944"/>
            <a:ext cx="6843168" cy="9799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601979-9CA1-2901-1E47-E201FA536710}"/>
              </a:ext>
            </a:extLst>
          </p:cNvPr>
          <p:cNvSpPr txBox="1"/>
          <p:nvPr/>
        </p:nvSpPr>
        <p:spPr>
          <a:xfrm>
            <a:off x="518160" y="4778191"/>
            <a:ext cx="3639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discrete Radon transform:</a:t>
            </a:r>
            <a:endParaRPr lang="en-GB" sz="2400" dirty="0"/>
          </a:p>
        </p:txBody>
      </p:sp>
      <p:pic>
        <p:nvPicPr>
          <p:cNvPr id="12" name="Picture 11" descr="A graph of a line with a point&#10;&#10;AI-generated content may be incorrect.">
            <a:extLst>
              <a:ext uri="{FF2B5EF4-FFF2-40B4-BE49-F238E27FC236}">
                <a16:creationId xmlns:a16="http://schemas.microsoft.com/office/drawing/2014/main" id="{4B3ED19C-25EB-1A2D-0591-04CE317529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179" y="1873677"/>
            <a:ext cx="2143760" cy="258542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E5EB8B3-D681-5E3B-98CA-8D10736AB199}"/>
              </a:ext>
            </a:extLst>
          </p:cNvPr>
          <p:cNvSpPr txBox="1"/>
          <p:nvPr/>
        </p:nvSpPr>
        <p:spPr>
          <a:xfrm>
            <a:off x="406400" y="2782669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using normal representation of straight line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670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20AFD4-CAF4-9E99-9B70-39D0CB03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50B010-3F09-4BF2-AC9E-0082EFF861BF}" type="slidenum">
              <a:rPr lang="en-GB" smtClean="0"/>
              <a:t>9</a:t>
            </a:fld>
            <a:endParaRPr lang="en-GB"/>
          </a:p>
        </p:txBody>
      </p:sp>
      <p:pic>
        <p:nvPicPr>
          <p:cNvPr id="4" name="Picture 3" descr="A collage of images of smoke&#10;&#10;AI-generated content may be incorrect.">
            <a:extLst>
              <a:ext uri="{FF2B5EF4-FFF2-40B4-BE49-F238E27FC236}">
                <a16:creationId xmlns:a16="http://schemas.microsoft.com/office/drawing/2014/main" id="{9C9AE153-5395-60FB-9F52-0553E8066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0520" y="536959"/>
            <a:ext cx="7628281" cy="57840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F64C3A-E51F-FD99-0C94-163AED714BB4}"/>
              </a:ext>
            </a:extLst>
          </p:cNvPr>
          <p:cNvSpPr txBox="1"/>
          <p:nvPr/>
        </p:nvSpPr>
        <p:spPr>
          <a:xfrm>
            <a:off x="9448801" y="1497875"/>
            <a:ext cx="274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200" dirty="0"/>
              <a:t>sinogram:</a:t>
            </a:r>
          </a:p>
          <a:p>
            <a:r>
              <a:rPr lang="de-DE" sz="2200" dirty="0"/>
              <a:t>Radon transform displayed as image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4163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</TotalTime>
  <Words>266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Wingdings</vt:lpstr>
      <vt:lpstr>Office Theme</vt:lpstr>
      <vt:lpstr>Computerized Tomography</vt:lpstr>
      <vt:lpstr>Computed Tomography (CT) Scan</vt:lpstr>
      <vt:lpstr>Principle</vt:lpstr>
      <vt:lpstr>PowerPoint Presentation</vt:lpstr>
      <vt:lpstr>PowerPoint Presentation</vt:lpstr>
      <vt:lpstr>Tomographic Reconstruction</vt:lpstr>
      <vt:lpstr>Magnetic Resonance Imaging (MRI)</vt:lpstr>
      <vt:lpstr>PowerPoint Presentation</vt:lpstr>
      <vt:lpstr>PowerPoint Presentation</vt:lpstr>
      <vt:lpstr>PowerPoint Presentation</vt:lpstr>
      <vt:lpstr>Filtered Back Projection</vt:lpstr>
      <vt:lpstr>Fan-Beam Filtered Back Projection</vt:lpstr>
      <vt:lpstr>Issues with Filtered Back Projection</vt:lpstr>
      <vt:lpstr>Iterative and Model-Based Reconstruction</vt:lpstr>
      <vt:lpstr>Deep Learning Reconstruction</vt:lpstr>
    </vt:vector>
  </TitlesOfParts>
  <Company>Panasonic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Wick, Felix</dc:creator>
  <cp:lastModifiedBy>Wick, Felix</cp:lastModifiedBy>
  <cp:revision>19</cp:revision>
  <dcterms:created xsi:type="dcterms:W3CDTF">2025-02-25T15:42:06Z</dcterms:created>
  <dcterms:modified xsi:type="dcterms:W3CDTF">2025-04-11T17:46:30Z</dcterms:modified>
</cp:coreProperties>
</file>