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694" r:id="rId3"/>
    <p:sldId id="337" r:id="rId4"/>
    <p:sldId id="330" r:id="rId5"/>
    <p:sldId id="286" r:id="rId6"/>
    <p:sldId id="285" r:id="rId7"/>
    <p:sldId id="280" r:id="rId8"/>
    <p:sldId id="340" r:id="rId9"/>
    <p:sldId id="339" r:id="rId10"/>
    <p:sldId id="321" r:id="rId11"/>
    <p:sldId id="328" r:id="rId12"/>
    <p:sldId id="332" r:id="rId13"/>
    <p:sldId id="342" r:id="rId14"/>
    <p:sldId id="333" r:id="rId15"/>
    <p:sldId id="272" r:id="rId16"/>
    <p:sldId id="338" r:id="rId17"/>
    <p:sldId id="287" r:id="rId18"/>
    <p:sldId id="695" r:id="rId19"/>
    <p:sldId id="575" r:id="rId20"/>
    <p:sldId id="320" r:id="rId21"/>
    <p:sldId id="334" r:id="rId22"/>
    <p:sldId id="336" r:id="rId23"/>
    <p:sldId id="693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94"/>
  </p:normalViewPr>
  <p:slideViewPr>
    <p:cSldViewPr snapToGrid="0">
      <p:cViewPr varScale="1"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06/16/2024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16.06.2024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16.06.2024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16.06.2024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16.06.2024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16.06.2024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16.06.2024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16.06.2024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16.06.2024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16.06.2024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16.06.2024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16.06.2024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16.06.2024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mriggio/bert-for-sequence-classification-from-scratch-code-and-theory-fb88053800f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ort.arxiv.org/abs/2405.17247" TargetMode="Externa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lama.com/" TargetMode="External"/><Relationship Id="rId5" Type="http://schemas.openxmlformats.org/officeDocument/2006/relationships/hyperlink" Target="https://www.llamaindex.ai/" TargetMode="External"/><Relationship Id="rId4" Type="http://schemas.openxmlformats.org/officeDocument/2006/relationships/hyperlink" Target="https://www.langcha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13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9BA4E-F13C-48A6-BC0D-C00F4FFE0EFB}"/>
              </a:ext>
            </a:extLst>
          </p:cNvPr>
          <p:cNvSpPr txBox="1"/>
          <p:nvPr/>
        </p:nvSpPr>
        <p:spPr>
          <a:xfrm>
            <a:off x="8772988" y="5570807"/>
            <a:ext cx="83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127B-53C4-3F52-0483-3AFB5EBE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923F-79BC-C031-E369-846A413E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/>
              <a:t>current AI good at learning statistical patterns and making predictions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but no real “understanding”, and limited reasoning and planning capabilities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dirty="0"/>
              <a:t>desired agent capabilities:</a:t>
            </a:r>
          </a:p>
          <a:p>
            <a:r>
              <a:rPr lang="en-GB" dirty="0"/>
              <a:t>planning (LLM: decomposition of complex issue in multiple simple steps)</a:t>
            </a:r>
          </a:p>
          <a:p>
            <a:r>
              <a:rPr lang="en-GB" dirty="0"/>
              <a:t>tool use (LLM: use predictive models for numerical/optimization tasks)</a:t>
            </a:r>
          </a:p>
          <a:p>
            <a:r>
              <a:rPr lang="en-GB" dirty="0"/>
              <a:t>reflection</a:t>
            </a:r>
          </a:p>
          <a:p>
            <a:r>
              <a:rPr lang="en-GB" dirty="0"/>
              <a:t>collaboration with other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E254-08CF-85F9-193B-E90D024E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78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93F-C8E0-AABA-06EF-BF5916C1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Autonomous End-to-End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DA0A-3394-1274-5D3F-3D2BFD3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2F2BF518-07A9-BED3-6560-8450C6DBE3A2}"/>
              </a:ext>
            </a:extLst>
          </p:cNvPr>
          <p:cNvSpPr/>
          <p:nvPr/>
        </p:nvSpPr>
        <p:spPr>
          <a:xfrm>
            <a:off x="695324" y="3834677"/>
            <a:ext cx="1808207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domain knowledge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9FEFB8F3-1491-ACB8-B1CC-C2FA3D36AF2D}"/>
              </a:ext>
            </a:extLst>
          </p:cNvPr>
          <p:cNvSpPr/>
          <p:nvPr/>
        </p:nvSpPr>
        <p:spPr>
          <a:xfrm>
            <a:off x="4756965" y="1940796"/>
            <a:ext cx="2678064" cy="604023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LLM/VLM agent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01F8A2ED-E962-AC35-C77A-ACD3A0F83A1C}"/>
              </a:ext>
            </a:extLst>
          </p:cNvPr>
          <p:cNvSpPr/>
          <p:nvPr/>
        </p:nvSpPr>
        <p:spPr>
          <a:xfrm>
            <a:off x="4846516" y="3824830"/>
            <a:ext cx="2498963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游ゴシック Medium"/>
                <a:ea typeface="游ゴシック Medium"/>
              </a:rPr>
              <a:t>prediction, optimization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 Medium"/>
              <a:ea typeface="游ゴシック Medium"/>
              <a:cs typeface="+mn-cs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8003EAA6-3C28-60E0-DB6E-72A6996578AE}"/>
              </a:ext>
            </a:extLst>
          </p:cNvPr>
          <p:cNvSpPr/>
          <p:nvPr/>
        </p:nvSpPr>
        <p:spPr>
          <a:xfrm>
            <a:off x="9688467" y="3834677"/>
            <a:ext cx="1454751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decision making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6924054E-8F83-0BC5-7558-3B02C5C90C2A}"/>
              </a:ext>
            </a:extLst>
          </p:cNvPr>
          <p:cNvSpPr/>
          <p:nvPr/>
        </p:nvSpPr>
        <p:spPr>
          <a:xfrm>
            <a:off x="5214550" y="5726160"/>
            <a:ext cx="1762897" cy="539577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perception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445DD9E3-67CA-0242-7493-68440CA6EE28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1599428" y="4790266"/>
            <a:ext cx="3615122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9DD17454-C864-0612-AE33-1F39D1432C7A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977447" y="4790266"/>
            <a:ext cx="3438396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BAC7DCF3-924D-7ACC-EE4E-847BFD48E6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1599428" y="2242808"/>
            <a:ext cx="3157537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B44A87B9-60FC-D03A-E54D-BA7AB01ED288}"/>
              </a:ext>
            </a:extLst>
          </p:cNvPr>
          <p:cNvSpPr txBox="1"/>
          <p:nvPr/>
        </p:nvSpPr>
        <p:spPr>
          <a:xfrm>
            <a:off x="2675058" y="3148177"/>
            <a:ext cx="81144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RAG</a:t>
            </a: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3EB9ABF8-9E31-3CC5-6EDD-0B0CA9E317F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095997" y="2544819"/>
            <a:ext cx="1" cy="1280011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D8A3BD67-1B65-A31B-58E4-E93E3FDE737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435029" y="2242808"/>
            <a:ext cx="2980814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4">
            <a:extLst>
              <a:ext uri="{FF2B5EF4-FFF2-40B4-BE49-F238E27FC236}">
                <a16:creationId xmlns:a16="http://schemas.microsoft.com/office/drawing/2014/main" id="{49E8EA8B-2736-A0C1-5132-3856F4EC14D4}"/>
              </a:ext>
            </a:extLst>
          </p:cNvPr>
          <p:cNvSpPr txBox="1"/>
          <p:nvPr/>
        </p:nvSpPr>
        <p:spPr>
          <a:xfrm>
            <a:off x="5416640" y="3050446"/>
            <a:ext cx="1648208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tool usage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9EA84B78-F0E6-D602-EFD6-4ACE12E34908}"/>
              </a:ext>
            </a:extLst>
          </p:cNvPr>
          <p:cNvSpPr txBox="1"/>
          <p:nvPr/>
        </p:nvSpPr>
        <p:spPr>
          <a:xfrm>
            <a:off x="9832188" y="3050446"/>
            <a:ext cx="1167307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>
                <a:solidFill>
                  <a:srgbClr val="000000"/>
                </a:solidFill>
                <a:latin typeface="游ゴシック Medium"/>
              </a:rPr>
              <a:t>control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CA4DEEFE-6684-8CD5-E3F1-184373D0975C}"/>
              </a:ext>
            </a:extLst>
          </p:cNvPr>
          <p:cNvSpPr txBox="1"/>
          <p:nvPr/>
        </p:nvSpPr>
        <p:spPr>
          <a:xfrm>
            <a:off x="2503531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BF1ACE61-3336-BEB1-3010-893B4093EC2C}"/>
              </a:ext>
            </a:extLst>
          </p:cNvPr>
          <p:cNvSpPr txBox="1"/>
          <p:nvPr/>
        </p:nvSpPr>
        <p:spPr>
          <a:xfrm>
            <a:off x="8441358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B8011727-3418-FD68-02B0-1455C5636B4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03531" y="4302625"/>
            <a:ext cx="2342985" cy="9847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29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self-supervised learning: e.g., next-word prediction</a:t>
            </a:r>
          </a:p>
          <a:p>
            <a:r>
              <a:rPr lang="en-GB" dirty="0"/>
              <a:t>tokenization: split text into chunks (e.g., words)</a:t>
            </a:r>
          </a:p>
          <a:p>
            <a:r>
              <a:rPr lang="en-GB" dirty="0"/>
              <a:t>semantics by means of vector embeddings: e.g., via bag-of-words (or end-to-end in transformer)</a:t>
            </a:r>
          </a:p>
          <a:p>
            <a:r>
              <a:rPr lang="en-GB" dirty="0"/>
              <a:t>positional encoding &amp; embeddings: order of sequence</a:t>
            </a:r>
          </a:p>
          <a:p>
            <a:r>
              <a:rPr lang="en-GB" dirty="0"/>
              <a:t>contextual embeddings: (self-)attention (weighted averages: influence from other tokens)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3535-25F6-2D2D-CF2E-13506BC8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0" y="4898321"/>
            <a:ext cx="6149820" cy="1594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55624-1DDD-A961-E47A-09FB20A316B6}"/>
              </a:ext>
            </a:extLst>
          </p:cNvPr>
          <p:cNvSpPr txBox="1"/>
          <p:nvPr/>
        </p:nvSpPr>
        <p:spPr>
          <a:xfrm>
            <a:off x="8766496" y="63697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814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21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3976-A38B-8DEE-4D68-24D26A9F03A2}"/>
              </a:ext>
            </a:extLst>
          </p:cNvPr>
          <p:cNvSpPr txBox="1"/>
          <p:nvPr/>
        </p:nvSpPr>
        <p:spPr>
          <a:xfrm>
            <a:off x="10797910" y="180459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VLM 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22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F21-B500-C599-245E-F4EA9047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C0EF-4C46-3EC9-982E-47225D57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classification: </a:t>
            </a:r>
            <a:r>
              <a:rPr lang="en-GB" dirty="0">
                <a:hlinkClick r:id="rId2"/>
              </a:rPr>
              <a:t>Kaggle Disaster Tweets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(prompt engineering or fine-tune a </a:t>
            </a:r>
            <a:r>
              <a:rPr lang="en-GB" dirty="0">
                <a:hlinkClick r:id="rId3"/>
              </a:rPr>
              <a:t>Transformers</a:t>
            </a:r>
            <a:r>
              <a:rPr lang="en-GB" dirty="0"/>
              <a:t> model)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local LLM assistant with RAG</a:t>
            </a:r>
            <a:r>
              <a:rPr lang="en-GB" dirty="0">
                <a:sym typeface="Wingdings" panose="05000000000000000000" pitchFamily="2" charset="2"/>
              </a:rPr>
              <a:t>: be creative ;)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(options: chat with pdf/website using </a:t>
            </a:r>
            <a:r>
              <a:rPr lang="en-GB" dirty="0" err="1">
                <a:hlinkClick r:id="rId4"/>
              </a:rPr>
              <a:t>langchain</a:t>
            </a:r>
            <a:r>
              <a:rPr lang="en-GB" dirty="0"/>
              <a:t>/</a:t>
            </a:r>
            <a:r>
              <a:rPr lang="en-GB" dirty="0" err="1">
                <a:hlinkClick r:id="rId5"/>
              </a:rPr>
              <a:t>llamaindex</a:t>
            </a:r>
            <a:r>
              <a:rPr lang="en-GB" dirty="0"/>
              <a:t>, </a:t>
            </a:r>
            <a:r>
              <a:rPr lang="en-GB" dirty="0" err="1">
                <a:hlinkClick r:id="rId6"/>
              </a:rPr>
              <a:t>Ollama</a:t>
            </a:r>
            <a:r>
              <a:rPr lang="en-GB" dirty="0"/>
              <a:t> for coding with </a:t>
            </a:r>
            <a:r>
              <a:rPr lang="en-GB" dirty="0" err="1"/>
              <a:t>CodeLlama</a:t>
            </a:r>
            <a:r>
              <a:rPr lang="en-GB" dirty="0"/>
              <a:t> or image understanding with </a:t>
            </a:r>
            <a:r>
              <a:rPr lang="en-GB" dirty="0" err="1"/>
              <a:t>Llava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3D212-C02A-CECA-D1AC-E66122ED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63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(contextual embeddings)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masked tokens to be predicted from context</a:t>
            </a:r>
          </a:p>
          <a:p>
            <a:pPr lvl="1"/>
            <a:r>
              <a:rPr lang="en-GB" dirty="0"/>
              <a:t>next sentence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19367</TotalTime>
  <Words>1415</Words>
  <Application>Microsoft Office PowerPoint</Application>
  <PresentationFormat>Widescreen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游ゴシック Medium</vt:lpstr>
      <vt:lpstr>Arial</vt:lpstr>
      <vt:lpstr>Calibri</vt:lpstr>
      <vt:lpstr>Calibri Light</vt:lpstr>
      <vt:lpstr>Wingdings</vt:lpstr>
      <vt:lpstr>Office Theme</vt:lpstr>
      <vt:lpstr>Large Language Models (LLM)</vt:lpstr>
      <vt:lpstr>Modern Language Models in a Nutshell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Hot LLM Research Topics</vt:lpstr>
      <vt:lpstr>Application</vt:lpstr>
      <vt:lpstr>LLMs in Plain Terms</vt:lpstr>
      <vt:lpstr>What You Get Is What You Asked For</vt:lpstr>
      <vt:lpstr>LLM Agents</vt:lpstr>
      <vt:lpstr>Goal: Autonomous End-to-End Workflow</vt:lpstr>
      <vt:lpstr>Combination of Vision and Text: Multi-Modality</vt:lpstr>
      <vt:lpstr>Image Understanding and Multi-Purpose Models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392</cp:revision>
  <dcterms:created xsi:type="dcterms:W3CDTF">2022-07-19T11:32:37Z</dcterms:created>
  <dcterms:modified xsi:type="dcterms:W3CDTF">2024-06-16T13:34:17Z</dcterms:modified>
</cp:coreProperties>
</file>