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73" r:id="rId5"/>
    <p:sldId id="266" r:id="rId6"/>
    <p:sldId id="262" r:id="rId7"/>
    <p:sldId id="272" r:id="rId8"/>
    <p:sldId id="263" r:id="rId9"/>
    <p:sldId id="260" r:id="rId10"/>
    <p:sldId id="261" r:id="rId11"/>
    <p:sldId id="268" r:id="rId12"/>
    <p:sldId id="279" r:id="rId13"/>
    <p:sldId id="285" r:id="rId14"/>
    <p:sldId id="278" r:id="rId15"/>
    <p:sldId id="286" r:id="rId16"/>
    <p:sldId id="274" r:id="rId17"/>
    <p:sldId id="280" r:id="rId18"/>
    <p:sldId id="282" r:id="rId19"/>
    <p:sldId id="283" r:id="rId20"/>
    <p:sldId id="284" r:id="rId21"/>
    <p:sldId id="287" r:id="rId22"/>
    <p:sldId id="288" r:id="rId23"/>
    <p:sldId id="289" r:id="rId24"/>
    <p:sldId id="295" r:id="rId25"/>
    <p:sldId id="294" r:id="rId26"/>
    <p:sldId id="293" r:id="rId27"/>
    <p:sldId id="292" r:id="rId28"/>
    <p:sldId id="290" r:id="rId29"/>
    <p:sldId id="291" r:id="rId30"/>
    <p:sldId id="29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0DBE5-119B-9546-A717-70798062973B}" type="datetimeFigureOut">
              <a:rPr lang="de-DE" smtClean="0"/>
              <a:t>23.08.25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6195-90EE-3742-8546-99F2F4129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02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F06C-E38E-16BD-7DCB-A02917BF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E02D5-3018-50CA-CB8E-2B0273FB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FF7FE-96C7-A3B2-8515-7E248C31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352-3465-4344-964A-B25153893676}" type="datetime1">
              <a:rPr lang="de-DE" smtClean="0"/>
              <a:t>23.08.25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171111-E8C0-534A-0D38-6BBC61ED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0ED76-5E40-64AE-B6BA-2022E82F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8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ACA7-8488-47CB-17DB-B1E8347F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D7141-239F-0484-5CC1-1CD9EDDA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31242-0B1E-594A-6BBD-10F635AE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76C1-F079-0F40-9C5B-039EA12ABDAA}" type="datetime1">
              <a:rPr lang="de-DE" smtClean="0"/>
              <a:t>23.08.25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D2ECA-7F86-13E2-8F9E-A100CF2D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D6640-877E-76CD-C55D-3FE2C8D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3FBC2E-1EA1-B808-E3B8-83C7E848D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D0204D-CEF3-F688-5B0F-EED50BE9A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51832-86B3-9A67-B6D1-06C02043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66F0-C736-5846-BD29-206B3FE0CE89}" type="datetime1">
              <a:rPr lang="de-DE" smtClean="0"/>
              <a:t>23.08.25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5F0E4-A840-B119-65A1-98F77584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4831D-5BB8-8AA2-05E7-31C54AC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38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40775-0779-660C-24E2-2209643E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E09F2-329D-301B-4E24-EF661394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A5D0D-8618-0E98-26C5-8E8480A6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BE91-62CD-C14F-A910-7294FC82D4A0}" type="datetime1">
              <a:rPr lang="de-DE" smtClean="0"/>
              <a:t>23.08.25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6ADFB-E3B7-9B01-7578-7AA27B79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61069B-51D3-8CFE-0F21-DFE5651A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73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7EB80-11B7-B7E4-67ED-43C639A0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497D-0171-AE8E-CEAF-87CB0D6F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1323BE-9988-14EF-9B62-BBD7756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C23-8003-8246-BE47-B5ECC9F69FCF}" type="datetime1">
              <a:rPr lang="de-DE" smtClean="0"/>
              <a:t>23.08.25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C051C0-A422-B063-A2EE-8813A7CD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63CC1-AC2B-4D9F-0431-8F345961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133C-9F2A-3D07-C40B-F118E0E8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576D8-F780-352F-39A4-EEE2521E2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35EA3-E055-6360-07DD-7058052E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39E95-85DB-08B1-8146-B84AA76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C134-D3BA-F044-A1BA-5D8F00C16B33}" type="datetime1">
              <a:rPr lang="de-DE" smtClean="0"/>
              <a:t>23.08.25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CA4C7-7744-8294-F106-967893DA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F05C6-A18F-CAF5-6741-291E9069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E7204-5F12-F8F5-FC42-AEB57FA3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5B6B3-483C-8CDD-49A7-DEBBE818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6DF69-7267-4581-6EBA-92BEB9A0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801C6C-AB57-DEB2-E8E9-951A816C9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A1DE7E-602A-2DFF-AB90-0C33A22BA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13BC0-D066-A8DF-FA7D-4C1D09F3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E14A-B13F-B84D-BA0A-4382E133E05F}" type="datetime1">
              <a:rPr lang="de-DE" smtClean="0"/>
              <a:t>23.08.25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8C5106-2154-31AE-0C69-CD805D86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B7468F-B25B-BD41-47CC-F3B004C1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8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0E992-B6D8-F254-226A-ED6F71E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21A48D-8B72-698A-4BEC-05BB533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9081-64A1-E641-A060-B3FE5E7414AE}" type="datetime1">
              <a:rPr lang="de-DE" smtClean="0"/>
              <a:t>23.08.25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5B43F9-A9F6-C8B5-08B3-A9724CE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5B4CE-8187-A4DB-E184-DF48BF2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661D7B-2F5E-DEE1-1577-3841FA4C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7737-E8BF-5348-A8D5-F635D39F9B4A}" type="datetime1">
              <a:rPr lang="de-DE" smtClean="0"/>
              <a:t>23.08.25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05F845-0DFB-4414-D581-3D0E52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D63DC-2819-72D6-A907-7CAEACA3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2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C0E7C-F51D-380F-07EC-1AE8BA3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87DA6-C732-048A-9588-1ED14820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B8FEE6-460C-C565-4491-9D525083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C0CBC-574A-5053-2110-A0547B5B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2D44-8DB2-1E42-B969-A879F4E80DE2}" type="datetime1">
              <a:rPr lang="de-DE" smtClean="0"/>
              <a:t>23.08.25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2A5F6-793D-40D6-E422-47A6B322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BC6977-CD68-ED8F-20FB-76A3B46C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31AD-5A62-3A0D-414E-439385A5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699CB0-D7C0-9A54-0634-A95CFD0C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D7D7A-0FB8-D6CC-1B1F-B6BEC9C0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1AE38-2F50-30E9-BA08-9C707581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8AD7-B1B1-5742-9D45-5FF116011C65}" type="datetime1">
              <a:rPr lang="de-DE" smtClean="0"/>
              <a:t>23.08.25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42F51C-30F6-205F-CC5B-9A1D827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D1D5ED-944B-281D-530A-74436CC5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235971-8887-6021-0EC5-8709B14D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0D36C-1B25-A41A-75AE-B112566D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A8A7E-99C5-4117-BF89-B0A9A8A6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D9C44-3672-2C4D-8D64-277C579E81B1}" type="datetime1">
              <a:rPr lang="de-DE" smtClean="0"/>
              <a:t>23.08.25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B529F-F865-4B99-BDEB-EE92056BC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88F8C-25B7-A32E-E8A6-99AA5E29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EAA6B-85FB-CD46-8BDC-C1BC3364C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2923D-3895-BF25-8FF0-9063E9CA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Engineering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E1015-F0F7-BDF7-81A6-8D77EBEA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0" y="4581128"/>
            <a:ext cx="1973065" cy="19192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F523FF-EDDE-CBCE-CF3C-23754CE8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664" y="4581128"/>
            <a:ext cx="2193433" cy="19192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D6C663-1B18-BF64-775E-7688EF404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581128"/>
            <a:ext cx="2846090" cy="2276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BBB93-FC05-4423-CA66-B8B94BF79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2090" y="4582955"/>
            <a:ext cx="2712054" cy="1988840"/>
          </a:xfrm>
          <a:prstGeom prst="rect">
            <a:avLst/>
          </a:prstGeom>
        </p:spPr>
      </p:pic>
      <p:pic>
        <p:nvPicPr>
          <p:cNvPr id="9" name="Grafik 8" descr="Ein Bild, das Grafiken, Schrift, Screenshot, Grafikdesign enthält.&#10;&#10;KI-generierte Inhalte können fehlerhaft sein.">
            <a:extLst>
              <a:ext uri="{FF2B5EF4-FFF2-40B4-BE49-F238E27FC236}">
                <a16:creationId xmlns:a16="http://schemas.microsoft.com/office/drawing/2014/main" id="{44C8233E-B9AF-4B79-8A1E-12D4DBDF5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2572" y="286205"/>
            <a:ext cx="2251572" cy="11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902DB-D2FE-B34C-E3ED-3BB281CA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Kirchhoff‘s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Law (KVL)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7846EA6-82DA-FA9C-A994-133FD1D29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sum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voltage</a:t>
                </a:r>
                <a:r>
                  <a:rPr lang="de-DE" dirty="0"/>
                  <a:t> </a:t>
                </a:r>
                <a:r>
                  <a:rPr lang="de-DE" dirty="0" err="1"/>
                  <a:t>drops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closed</a:t>
                </a:r>
                <a:r>
                  <a:rPr lang="de-DE" dirty="0"/>
                  <a:t> loop </a:t>
                </a:r>
                <a:r>
                  <a:rPr lang="de-DE" dirty="0" err="1"/>
                  <a:t>equals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zero</a:t>
                </a:r>
                <a:r>
                  <a:rPr lang="de-DE" dirty="0"/>
                  <a:t> (</a:t>
                </a:r>
                <a:r>
                  <a:rPr lang="de-DE" dirty="0" err="1"/>
                  <a:t>conservation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7846EA6-82DA-FA9C-A994-133FD1D29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1" t="-2326" b="-159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3E86A-F08F-FD7C-3010-B08CED93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73C6-CA32-9230-13B9-FD9C7976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7063" y="2798543"/>
            <a:ext cx="3704897" cy="3241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8411D00-3DB6-C795-7105-590765FE3B15}"/>
                  </a:ext>
                </a:extLst>
              </p:cNvPr>
              <p:cNvSpPr txBox="1"/>
              <p:nvPr/>
            </p:nvSpPr>
            <p:spPr>
              <a:xfrm>
                <a:off x="5620360" y="5945737"/>
                <a:ext cx="29902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8411D00-3DB6-C795-7105-590765FE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60" y="5945737"/>
                <a:ext cx="2990240" cy="461665"/>
              </a:xfrm>
              <a:prstGeom prst="rect">
                <a:avLst/>
              </a:prstGeom>
              <a:blipFill>
                <a:blip r:embed="rId5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1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884E57DA-E68A-772E-09C4-CFC671744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8001000" cy="1800443"/>
              </a:xfrm>
            </p:spPr>
            <p:txBody>
              <a:bodyPr>
                <a:noAutofit/>
              </a:bodyPr>
              <a:lstStyle/>
              <a:p>
                <a:r>
                  <a:rPr lang="de-DE" sz="2600" dirty="0"/>
                  <a:t>sum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potential </a:t>
                </a:r>
                <a:r>
                  <a:rPr lang="de-DE" sz="2600" dirty="0" err="1"/>
                  <a:t>drops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around</a:t>
                </a:r>
                <a:r>
                  <a:rPr lang="de-DE" sz="2600" dirty="0"/>
                  <a:t> a </a:t>
                </a:r>
                <a:r>
                  <a:rPr lang="de-DE" sz="2600" dirty="0" err="1"/>
                  <a:t>closed</a:t>
                </a:r>
                <a:r>
                  <a:rPr lang="de-DE" sz="2600" dirty="0"/>
                  <a:t> loop </a:t>
                </a:r>
                <a:r>
                  <a:rPr lang="de-DE" sz="2600" dirty="0" err="1"/>
                  <a:t>equals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supply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voltage</a:t>
                </a:r>
                <a:r>
                  <a:rPr lang="de-DE" sz="2600" dirty="0"/>
                  <a:t> (KVL)</a:t>
                </a:r>
              </a:p>
              <a:p>
                <a:r>
                  <a:rPr lang="de-DE" sz="2600" dirty="0"/>
                  <a:t>same </a:t>
                </a:r>
                <a:r>
                  <a:rPr lang="de-DE" sz="2600" dirty="0" err="1"/>
                  <a:t>current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through</a:t>
                </a:r>
                <a:r>
                  <a:rPr lang="de-DE" sz="2600" dirty="0"/>
                  <a:t> all </a:t>
                </a:r>
                <a:r>
                  <a:rPr lang="de-DE" sz="2600" dirty="0" err="1"/>
                  <a:t>components</a:t>
                </a:r>
                <a:r>
                  <a:rPr lang="de-DE" sz="2600" dirty="0"/>
                  <a:t> (</a:t>
                </a:r>
                <a:r>
                  <a:rPr lang="de-DE" sz="2600" dirty="0" err="1"/>
                  <a:t>only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one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path</a:t>
                </a:r>
                <a:r>
                  <a:rPr lang="de-DE" sz="2600" dirty="0"/>
                  <a:t>)</a:t>
                </a:r>
              </a:p>
              <a:p>
                <a:pPr marL="0" indent="0">
                  <a:buNone/>
                </a:pPr>
                <a:r>
                  <a:rPr lang="de-DE" sz="2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de-DE" sz="2600" dirty="0"/>
              </a:p>
            </p:txBody>
          </p:sp>
        </mc:Choice>
        <mc:Fallback xmlns="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884E57DA-E68A-772E-09C4-CFC671744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8001000" cy="1800443"/>
              </a:xfrm>
              <a:blipFill>
                <a:blip r:embed="rId2"/>
                <a:stretch>
                  <a:fillRect l="-1429" t="-4895" r="-794" b="-6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6DBBA2F9-9B35-3FA0-08DF-3D1D4DAF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Series Circuit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09D3B-E133-818F-939B-453AAAF6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F15B7E-3744-E4E4-0CB6-7C96A062F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7077" y="1937412"/>
            <a:ext cx="2416723" cy="15768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DFF4C1-981A-3FDD-A41C-2C9A6B985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777" y="3973543"/>
            <a:ext cx="4228400" cy="1143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CAB22D2-0D97-06D5-DC7E-8A6CC725D299}"/>
                  </a:ext>
                </a:extLst>
              </p:cNvPr>
              <p:cNvSpPr txBox="1"/>
              <p:nvPr/>
            </p:nvSpPr>
            <p:spPr>
              <a:xfrm>
                <a:off x="6193877" y="3786693"/>
                <a:ext cx="2743200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CAB22D2-0D97-06D5-DC7E-8A6CC725D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77" y="3786693"/>
                <a:ext cx="2743200" cy="1268552"/>
              </a:xfrm>
              <a:prstGeom prst="rect">
                <a:avLst/>
              </a:prstGeom>
              <a:blipFill>
                <a:blip r:embed="rId7"/>
                <a:stretch>
                  <a:fillRect l="-3226" t="-108000" b="-16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106B15D-3430-BC8E-296C-F2FE125B0119}"/>
                  </a:ext>
                </a:extLst>
              </p:cNvPr>
              <p:cNvSpPr txBox="1"/>
              <p:nvPr/>
            </p:nvSpPr>
            <p:spPr>
              <a:xfrm>
                <a:off x="838201" y="5829937"/>
                <a:ext cx="10515599" cy="662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/>
                  <a:t>for </a:t>
                </a:r>
                <a:r>
                  <a:rPr lang="de-DE" sz="2800" dirty="0" err="1"/>
                  <a:t>two</a:t>
                </a:r>
                <a:r>
                  <a:rPr lang="de-DE" sz="2800" dirty="0"/>
                  <a:t> </a:t>
                </a:r>
                <a:r>
                  <a:rPr lang="de-DE" sz="2800" dirty="0" err="1"/>
                  <a:t>resistors</a:t>
                </a:r>
                <a:r>
                  <a:rPr lang="de-DE" sz="2800" dirty="0"/>
                  <a:t>:	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;     </m:t>
                    </m:r>
                    <m:f>
                      <m:f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106B15D-3430-BC8E-296C-F2FE125B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829937"/>
                <a:ext cx="10515599" cy="662938"/>
              </a:xfrm>
              <a:prstGeom prst="rect">
                <a:avLst/>
              </a:prstGeom>
              <a:blipFill>
                <a:blip r:embed="rId8"/>
                <a:stretch>
                  <a:fillRect l="-2171" t="-1852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13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4404D-E28A-7159-DCAD-2286A91E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9F54B-7B69-A9FB-C9E6-CE651AF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708093F6-63D3-3FF5-42EA-E9EA4A649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1719" cy="4351338"/>
              </a:xfrm>
            </p:spPr>
            <p:txBody>
              <a:bodyPr>
                <a:noAutofit/>
              </a:bodyPr>
              <a:lstStyle/>
              <a:p>
                <a:r>
                  <a:rPr lang="de-DE" sz="2600" dirty="0"/>
                  <a:t>sum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branch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currents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equals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current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from</a:t>
                </a:r>
                <a:r>
                  <a:rPr lang="de-DE" sz="2600" dirty="0"/>
                  <a:t> source (KCL)</a:t>
                </a:r>
              </a:p>
              <a:p>
                <a:r>
                  <a:rPr lang="de-DE" sz="2600" dirty="0"/>
                  <a:t>same </a:t>
                </a:r>
                <a:r>
                  <a:rPr lang="de-DE" sz="2600" dirty="0" err="1"/>
                  <a:t>voltage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across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each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branch</a:t>
                </a:r>
                <a:r>
                  <a:rPr lang="de-DE" sz="2600" dirty="0"/>
                  <a:t> (KVL)</a:t>
                </a:r>
              </a:p>
              <a:p>
                <a:pPr marL="0" indent="0">
                  <a:buNone/>
                </a:pPr>
                <a:r>
                  <a:rPr lang="de-DE" sz="2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de-DE" sz="2600" dirty="0"/>
              </a:p>
            </p:txBody>
          </p:sp>
        </mc:Choice>
        <mc:Fallback xmlns="">
          <p:sp>
            <p:nvSpPr>
              <p:cNvPr id="16" name="Inhaltsplatzhalter 15">
                <a:extLst>
                  <a:ext uri="{FF2B5EF4-FFF2-40B4-BE49-F238E27FC236}">
                    <a16:creationId xmlns:a16="http://schemas.microsoft.com/office/drawing/2014/main" id="{708093F6-63D3-3FF5-42EA-E9EA4A649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1719" cy="4351338"/>
              </a:xfrm>
              <a:blipFill>
                <a:blip r:embed="rId2"/>
                <a:stretch>
                  <a:fillRect l="-1648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4AC04-9DAA-BE50-FFE7-375C70BD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055A664-A239-FCEA-2E4A-0DE5AAD654F6}"/>
                  </a:ext>
                </a:extLst>
              </p:cNvPr>
              <p:cNvSpPr txBox="1"/>
              <p:nvPr/>
            </p:nvSpPr>
            <p:spPr>
              <a:xfrm>
                <a:off x="2463690" y="4001294"/>
                <a:ext cx="2743200" cy="1352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055A664-A239-FCEA-2E4A-0DE5AAD65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90" y="4001294"/>
                <a:ext cx="2743200" cy="1352743"/>
              </a:xfrm>
              <a:prstGeom prst="rect">
                <a:avLst/>
              </a:prstGeom>
              <a:blipFill>
                <a:blip r:embed="rId3"/>
                <a:stretch>
                  <a:fillRect l="-9677" t="-93519" b="-15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3B967368-3D08-EC8D-A176-C024A2132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719" y="1812833"/>
            <a:ext cx="3593881" cy="2108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ADA290D-04AA-0EFF-7F92-50358EA110B9}"/>
                  </a:ext>
                </a:extLst>
              </p:cNvPr>
              <p:cNvSpPr txBox="1"/>
              <p:nvPr/>
            </p:nvSpPr>
            <p:spPr>
              <a:xfrm>
                <a:off x="6096000" y="4043389"/>
                <a:ext cx="2743200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ADA290D-04AA-0EFF-7F92-50358EA1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43389"/>
                <a:ext cx="2743200" cy="1268552"/>
              </a:xfrm>
              <a:prstGeom prst="rect">
                <a:avLst/>
              </a:prstGeom>
              <a:blipFill>
                <a:blip r:embed="rId6"/>
                <a:stretch>
                  <a:fillRect l="-3704" t="-106931" b="-1623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A6B3945-25AB-918E-F411-0E3385BA8976}"/>
                  </a:ext>
                </a:extLst>
              </p:cNvPr>
              <p:cNvSpPr txBox="1"/>
              <p:nvPr/>
            </p:nvSpPr>
            <p:spPr>
              <a:xfrm>
                <a:off x="838200" y="5829937"/>
                <a:ext cx="10197662" cy="662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/>
                  <a:t>for </a:t>
                </a:r>
                <a:r>
                  <a:rPr lang="de-DE" sz="2800" dirty="0" err="1"/>
                  <a:t>two</a:t>
                </a:r>
                <a:r>
                  <a:rPr lang="de-DE" sz="2800" dirty="0"/>
                  <a:t> </a:t>
                </a:r>
                <a:r>
                  <a:rPr lang="de-DE" sz="2800" dirty="0" err="1"/>
                  <a:t>resistors</a:t>
                </a:r>
                <a:r>
                  <a:rPr lang="de-DE" sz="2800" dirty="0"/>
                  <a:t>: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;     </m:t>
                    </m:r>
                    <m:f>
                      <m:f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A6B3945-25AB-918E-F411-0E3385BA8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29937"/>
                <a:ext cx="10197662" cy="662938"/>
              </a:xfrm>
              <a:prstGeom prst="rect">
                <a:avLst/>
              </a:prstGeom>
              <a:blipFill>
                <a:blip r:embed="rId7"/>
                <a:stretch>
                  <a:fillRect l="-2242" t="-1852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0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6998B-0601-0801-14AB-33EEA8E2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E1CDE-61FE-76B0-1793-E9CA91C8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ideal </a:t>
            </a:r>
            <a:r>
              <a:rPr lang="de-DE" dirty="0" err="1"/>
              <a:t>voltage</a:t>
            </a:r>
            <a:r>
              <a:rPr lang="de-DE" dirty="0"/>
              <a:t> source in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internal </a:t>
            </a:r>
            <a:r>
              <a:rPr lang="de-DE" dirty="0" err="1"/>
              <a:t>resistance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load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B1B087-C72B-3537-037D-D7B7AB09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76024FCF-43DC-9463-6F38-9CF04585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0" y="3679134"/>
            <a:ext cx="4540250" cy="1837124"/>
          </a:xfrm>
          <a:prstGeom prst="rect">
            <a:avLst/>
          </a:prstGeom>
        </p:spPr>
      </p:pic>
      <p:pic>
        <p:nvPicPr>
          <p:cNvPr id="8" name="Grafik 7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2A5B75A2-E2A7-C08A-F546-4305D853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7459"/>
            <a:ext cx="6338987" cy="331766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D7B25FA-399D-2568-0EBF-635999758391}"/>
              </a:ext>
            </a:extLst>
          </p:cNvPr>
          <p:cNvSpPr txBox="1"/>
          <p:nvPr/>
        </p:nvSpPr>
        <p:spPr>
          <a:xfrm>
            <a:off x="8862310" y="3027459"/>
            <a:ext cx="22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voltage</a:t>
            </a:r>
            <a:r>
              <a:rPr lang="de-DE" dirty="0"/>
              <a:t> source: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B3F265-13ED-394F-6ED2-0316FF9369B4}"/>
              </a:ext>
            </a:extLst>
          </p:cNvPr>
          <p:cNvSpPr txBox="1"/>
          <p:nvPr/>
        </p:nvSpPr>
        <p:spPr>
          <a:xfrm>
            <a:off x="9107215" y="805273"/>
            <a:ext cx="199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real </a:t>
            </a:r>
            <a:r>
              <a:rPr lang="de-DE" dirty="0" err="1"/>
              <a:t>component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7122EA-880D-35C8-D2B5-A4CC2C548B59}"/>
              </a:ext>
            </a:extLst>
          </p:cNvPr>
          <p:cNvCxnSpPr>
            <a:stCxn id="10" idx="1"/>
          </p:cNvCxnSpPr>
          <p:nvPr/>
        </p:nvCxnSpPr>
        <p:spPr>
          <a:xfrm flipH="1">
            <a:off x="7462345" y="1128439"/>
            <a:ext cx="1644870" cy="697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0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6E54891-78F7-5CDB-2C92-AFA4A4A4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I-V </a:t>
            </a:r>
            <a:r>
              <a:rPr lang="de-DE" dirty="0" err="1"/>
              <a:t>Curves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984F8-EF99-62CF-AF6E-9A8B860F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377E95-7014-72E5-89D1-B0875F40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569" y="2499083"/>
            <a:ext cx="10808862" cy="22049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D024F8A-748F-A6CD-F4AA-86E22F555068}"/>
              </a:ext>
            </a:extLst>
          </p:cNvPr>
          <p:cNvSpPr txBox="1"/>
          <p:nvPr/>
        </p:nvSpPr>
        <p:spPr>
          <a:xfrm>
            <a:off x="6096000" y="4704015"/>
            <a:ext cx="2743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nonlinear</a:t>
            </a:r>
            <a:endParaRPr lang="de-DE" sz="2400" dirty="0"/>
          </a:p>
          <a:p>
            <a:r>
              <a:rPr lang="de-DE" dirty="0"/>
              <a:t>(</a:t>
            </a:r>
            <a:r>
              <a:rPr lang="de-DE" dirty="0" err="1"/>
              <a:t>considerations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linearized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14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A5F76-B30F-2CA6-F45D-825B1C0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DC63B-A346-0B38-40B9-7B1050DE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internal </a:t>
            </a:r>
            <a:r>
              <a:rPr lang="de-DE" dirty="0" err="1"/>
              <a:t>resistance</a:t>
            </a:r>
            <a:r>
              <a:rPr lang="de-DE" dirty="0"/>
              <a:t> in parallel </a:t>
            </a:r>
            <a:r>
              <a:rPr lang="de-DE" dirty="0" err="1"/>
              <a:t>with</a:t>
            </a:r>
            <a:r>
              <a:rPr lang="de-DE" dirty="0"/>
              <a:t> ideal </a:t>
            </a:r>
            <a:r>
              <a:rPr lang="de-DE" dirty="0" err="1"/>
              <a:t>current</a:t>
            </a:r>
            <a:r>
              <a:rPr lang="de-DE" dirty="0"/>
              <a:t> source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load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3F23F-16B0-C840-EC4D-5BC4E776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 descr="Ein Bild, das Diagramm, Reihe, Text, parallel enthält.&#10;&#10;KI-generierte Inhalte können fehlerhaft sein.">
            <a:extLst>
              <a:ext uri="{FF2B5EF4-FFF2-40B4-BE49-F238E27FC236}">
                <a16:creationId xmlns:a16="http://schemas.microsoft.com/office/drawing/2014/main" id="{A28F29F8-23D8-878E-656A-8590908A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8" y="3325489"/>
            <a:ext cx="4916652" cy="2177570"/>
          </a:xfrm>
          <a:prstGeom prst="rect">
            <a:avLst/>
          </a:prstGeom>
        </p:spPr>
      </p:pic>
      <p:pic>
        <p:nvPicPr>
          <p:cNvPr id="8" name="Grafik 7" descr="Ein Bild, das Reihe, Tex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C098945E-DDA5-BCD7-CEF5-4128607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40" y="3326142"/>
            <a:ext cx="6125560" cy="21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7886D-AF1B-6D69-CF64-C0EB78D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Several</a:t>
            </a:r>
            <a:r>
              <a:rPr lang="de-DE" dirty="0"/>
              <a:t> Independent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EE8989-0AF4-22F7-B4D9-3CF667C57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059"/>
                <a:ext cx="10515600" cy="23301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sz="2200" dirty="0" err="1"/>
                  <a:t>simplification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by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means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superposition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principle</a:t>
                </a:r>
                <a:r>
                  <a:rPr lang="de-DE" sz="2200" dirty="0"/>
                  <a:t> in linear </a:t>
                </a:r>
                <a:r>
                  <a:rPr lang="de-DE" sz="2200" dirty="0" err="1"/>
                  <a:t>circuits</a:t>
                </a:r>
                <a:r>
                  <a:rPr lang="de-DE" sz="2200" dirty="0"/>
                  <a:t>:</a:t>
                </a:r>
              </a:p>
              <a:p>
                <a:r>
                  <a:rPr lang="de-DE" sz="2200" dirty="0"/>
                  <a:t>turn on </a:t>
                </a:r>
                <a:r>
                  <a:rPr lang="de-DE" sz="2200" dirty="0" err="1"/>
                  <a:t>one</a:t>
                </a:r>
                <a:r>
                  <a:rPr lang="de-DE" sz="2200" dirty="0"/>
                  <a:t> source at a time (</a:t>
                </a:r>
                <a:r>
                  <a:rPr lang="de-DE" sz="2200" dirty="0" err="1"/>
                  <a:t>others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turned</a:t>
                </a:r>
                <a:r>
                  <a:rPr lang="de-DE" sz="2200" dirty="0"/>
                  <a:t> off: </a:t>
                </a:r>
                <a:r>
                  <a:rPr lang="de-DE" sz="2200" dirty="0" err="1"/>
                  <a:t>replace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voltage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sources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short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circuits</a:t>
                </a:r>
                <a:r>
                  <a:rPr lang="de-DE" sz="2200" dirty="0"/>
                  <a:t> and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sources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open </a:t>
                </a:r>
                <a:r>
                  <a:rPr lang="de-DE" sz="2200" dirty="0" err="1"/>
                  <a:t>circuits</a:t>
                </a:r>
                <a:r>
                  <a:rPr lang="de-DE" sz="2200" dirty="0"/>
                  <a:t>)</a:t>
                </a:r>
              </a:p>
              <a:p>
                <a:r>
                  <a:rPr lang="de-DE" sz="2200" dirty="0"/>
                  <a:t>find </a:t>
                </a:r>
                <a:r>
                  <a:rPr lang="de-DE" sz="2200" dirty="0" err="1"/>
                  <a:t>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contribution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the</a:t>
                </a:r>
                <a:r>
                  <a:rPr lang="de-DE" sz="2200" dirty="0"/>
                  <a:t> terminal </a:t>
                </a:r>
                <a:r>
                  <a:rPr lang="de-DE" sz="2200" dirty="0" err="1"/>
                  <a:t>voltage</a:t>
                </a:r>
                <a:r>
                  <a:rPr lang="de-DE" sz="2200" dirty="0"/>
                  <a:t>/</a:t>
                </a:r>
                <a:r>
                  <a:rPr lang="de-DE" sz="2200" dirty="0" err="1"/>
                  <a:t>current</a:t>
                </a:r>
                <a:endParaRPr lang="de-DE" sz="2200" dirty="0"/>
              </a:p>
              <a:p>
                <a:r>
                  <a:rPr lang="de-DE" sz="2200" dirty="0" err="1"/>
                  <a:t>add</a:t>
                </a:r>
                <a:r>
                  <a:rPr lang="de-DE" sz="2200" dirty="0"/>
                  <a:t> all </a:t>
                </a:r>
                <a:r>
                  <a:rPr lang="de-DE" sz="2200" dirty="0" err="1"/>
                  <a:t>contributions</a:t>
                </a:r>
                <a:endParaRPr lang="de-DE" sz="2200" dirty="0"/>
              </a:p>
              <a:p>
                <a:pPr marL="0" indent="0">
                  <a:buNone/>
                </a:pPr>
                <a:r>
                  <a:rPr lang="de-DE" sz="2200" dirty="0" err="1"/>
                  <a:t>additionally</a:t>
                </a:r>
                <a:r>
                  <a:rPr lang="de-DE" sz="2200" dirty="0"/>
                  <a:t>, </a:t>
                </a:r>
                <a:r>
                  <a:rPr lang="de-DE" sz="2200" dirty="0" err="1"/>
                  <a:t>single</a:t>
                </a:r>
                <a:r>
                  <a:rPr lang="de-DE" sz="2200" dirty="0"/>
                  <a:t> “turn off all” </a:t>
                </a:r>
                <a:r>
                  <a:rPr lang="de-DE" sz="2200" dirty="0" err="1"/>
                  <a:t>reduction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get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EE8989-0AF4-22F7-B4D9-3CF667C57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059"/>
                <a:ext cx="10515600" cy="2330104"/>
              </a:xfrm>
              <a:blipFill>
                <a:blip r:embed="rId2"/>
                <a:stretch>
                  <a:fillRect l="-724" t="-3804" b="-5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40EE3C-A6AD-BAB2-5207-AEBB446D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16</a:t>
            </a:fld>
            <a:endParaRPr lang="de-DE" dirty="0"/>
          </a:p>
        </p:txBody>
      </p:sp>
      <p:pic>
        <p:nvPicPr>
          <p:cNvPr id="6" name="Grafik 5" descr="Ein Bild, das Diagramm, Entwurf, technische Zeichnung, Zeichnung enthält.&#10;&#10;KI-generierte Inhalte können fehlerhaft sein.">
            <a:extLst>
              <a:ext uri="{FF2B5EF4-FFF2-40B4-BE49-F238E27FC236}">
                <a16:creationId xmlns:a16="http://schemas.microsoft.com/office/drawing/2014/main" id="{EEBEB03F-31F8-B1B8-4DC0-ABE399C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6" y="4470740"/>
            <a:ext cx="3292366" cy="1625606"/>
          </a:xfrm>
          <a:prstGeom prst="rect">
            <a:avLst/>
          </a:prstGeom>
        </p:spPr>
      </p:pic>
      <p:pic>
        <p:nvPicPr>
          <p:cNvPr id="5" name="Grafik 4" descr="Ein Bild, das Diagramm, Entwurf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B526543D-909C-B715-7D48-1F7824F77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64" y="4528445"/>
            <a:ext cx="3292366" cy="16257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D30B83-2891-D4F1-D0C4-8DF36E9A15DD}"/>
              </a:ext>
            </a:extLst>
          </p:cNvPr>
          <p:cNvSpPr txBox="1"/>
          <p:nvPr/>
        </p:nvSpPr>
        <p:spPr>
          <a:xfrm>
            <a:off x="4437064" y="4024176"/>
            <a:ext cx="3292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Norton‘s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4C6BC9-2DE0-ABEB-AD42-FA02AA2F8D46}"/>
              </a:ext>
            </a:extLst>
          </p:cNvPr>
          <p:cNvSpPr txBox="1"/>
          <p:nvPr/>
        </p:nvSpPr>
        <p:spPr>
          <a:xfrm>
            <a:off x="434266" y="4020792"/>
            <a:ext cx="3292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Thévenin‘s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:</a:t>
            </a:r>
          </a:p>
        </p:txBody>
      </p:sp>
      <p:pic>
        <p:nvPicPr>
          <p:cNvPr id="11" name="Grafik 10" descr="Ein Bild, das Diagramm, technische Zeichnung, Entwurf, Kreis enthält.&#10;&#10;KI-generierte Inhalte können fehlerhaft sein.">
            <a:extLst>
              <a:ext uri="{FF2B5EF4-FFF2-40B4-BE49-F238E27FC236}">
                <a16:creationId xmlns:a16="http://schemas.microsoft.com/office/drawing/2014/main" id="{24688475-FF0F-DD64-A166-DDE219B23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862" y="4467254"/>
            <a:ext cx="2508003" cy="162909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C59A807-407A-E0CC-A141-CFA743ABD989}"/>
              </a:ext>
            </a:extLst>
          </p:cNvPr>
          <p:cNvSpPr txBox="1"/>
          <p:nvPr/>
        </p:nvSpPr>
        <p:spPr>
          <a:xfrm>
            <a:off x="8439863" y="4020792"/>
            <a:ext cx="331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Norton-</a:t>
            </a:r>
            <a:r>
              <a:rPr lang="de-DE" dirty="0" err="1"/>
              <a:t>Thévenin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8CFB72-2C88-17B1-945C-FFE8D0185DFE}"/>
              </a:ext>
            </a:extLst>
          </p:cNvPr>
          <p:cNvSpPr txBox="1"/>
          <p:nvPr/>
        </p:nvSpPr>
        <p:spPr>
          <a:xfrm>
            <a:off x="51210" y="6126054"/>
            <a:ext cx="2385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dirty="0" err="1"/>
              <a:t>any</a:t>
            </a:r>
            <a:r>
              <a:rPr lang="de-DE" dirty="0"/>
              <a:t> linear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terminals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F55C6EA-89E9-139D-D699-834D6BEA8E9A}"/>
                  </a:ext>
                </a:extLst>
              </p:cNvPr>
              <p:cNvSpPr txBox="1"/>
              <p:nvPr/>
            </p:nvSpPr>
            <p:spPr>
              <a:xfrm>
                <a:off x="9309676" y="6211631"/>
                <a:ext cx="1382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F55C6EA-89E9-139D-D699-834D6BEA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76" y="6211631"/>
                <a:ext cx="1382686" cy="553998"/>
              </a:xfrm>
              <a:prstGeom prst="rect">
                <a:avLst/>
              </a:prstGeom>
              <a:blipFill>
                <a:blip r:embed="rId6"/>
                <a:stretch>
                  <a:fillRect l="-2727" t="-36364" r="-1818" b="-120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33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B0829-37C3-9D53-6D00-55E92FB6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79A40-3010-7C99-3F7F-4BD7D72D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5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dirty="0" err="1"/>
              <a:t>approach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mixed</a:t>
            </a:r>
            <a:r>
              <a:rPr lang="de-DE" sz="2600" dirty="0"/>
              <a:t> </a:t>
            </a:r>
            <a:r>
              <a:rPr lang="de-DE" sz="2600" dirty="0" err="1"/>
              <a:t>circuits</a:t>
            </a:r>
            <a:r>
              <a:rPr lang="de-DE" sz="2600" dirty="0"/>
              <a:t>:</a:t>
            </a:r>
          </a:p>
          <a:p>
            <a:r>
              <a:rPr lang="de-DE" sz="2600" dirty="0" err="1"/>
              <a:t>reduce</a:t>
            </a:r>
            <a:r>
              <a:rPr lang="de-DE" sz="2600" dirty="0"/>
              <a:t> </a:t>
            </a:r>
            <a:r>
              <a:rPr lang="de-DE" sz="2600" dirty="0" err="1"/>
              <a:t>series</a:t>
            </a:r>
            <a:r>
              <a:rPr lang="de-DE" sz="2600" dirty="0"/>
              <a:t> </a:t>
            </a:r>
            <a:r>
              <a:rPr lang="de-DE" sz="2600" dirty="0" err="1"/>
              <a:t>groups</a:t>
            </a:r>
            <a:r>
              <a:rPr lang="de-DE" sz="2600" dirty="0"/>
              <a:t> (same </a:t>
            </a:r>
            <a:r>
              <a:rPr lang="de-DE" sz="2600" dirty="0" err="1"/>
              <a:t>current</a:t>
            </a:r>
            <a:r>
              <a:rPr lang="de-DE" sz="2600" dirty="0"/>
              <a:t> </a:t>
            </a:r>
            <a:r>
              <a:rPr lang="de-DE" sz="2600" dirty="0" err="1"/>
              <a:t>path</a:t>
            </a:r>
            <a:r>
              <a:rPr lang="de-DE" sz="2600" dirty="0"/>
              <a:t>): </a:t>
            </a:r>
            <a:r>
              <a:rPr lang="de-DE" sz="2600" dirty="0" err="1"/>
              <a:t>add</a:t>
            </a:r>
            <a:r>
              <a:rPr lang="de-DE" sz="2600" dirty="0"/>
              <a:t> </a:t>
            </a:r>
            <a:r>
              <a:rPr lang="de-DE" sz="2600" dirty="0" err="1"/>
              <a:t>resistances</a:t>
            </a:r>
            <a:endParaRPr lang="de-DE" sz="2600" dirty="0"/>
          </a:p>
          <a:p>
            <a:r>
              <a:rPr lang="de-DE" sz="2600" dirty="0" err="1"/>
              <a:t>reduce</a:t>
            </a:r>
            <a:r>
              <a:rPr lang="de-DE" sz="2600" dirty="0"/>
              <a:t> parallel </a:t>
            </a:r>
            <a:r>
              <a:rPr lang="de-DE" sz="2600" dirty="0" err="1"/>
              <a:t>groups</a:t>
            </a:r>
            <a:r>
              <a:rPr lang="de-DE" sz="2600" dirty="0"/>
              <a:t> (same </a:t>
            </a:r>
            <a:r>
              <a:rPr lang="de-DE" sz="2600" dirty="0" err="1"/>
              <a:t>two</a:t>
            </a:r>
            <a:r>
              <a:rPr lang="de-DE" sz="2600" dirty="0"/>
              <a:t> </a:t>
            </a:r>
            <a:r>
              <a:rPr lang="de-DE" sz="2600" dirty="0" err="1"/>
              <a:t>nodes</a:t>
            </a:r>
            <a:r>
              <a:rPr lang="de-DE" sz="2600" dirty="0"/>
              <a:t>): </a:t>
            </a:r>
            <a:r>
              <a:rPr lang="de-DE" sz="2600" dirty="0" err="1"/>
              <a:t>add</a:t>
            </a:r>
            <a:r>
              <a:rPr lang="de-DE" sz="2600" dirty="0"/>
              <a:t> </a:t>
            </a:r>
            <a:r>
              <a:rPr lang="de-DE" sz="2600" dirty="0" err="1"/>
              <a:t>conductances</a:t>
            </a:r>
            <a:endParaRPr lang="de-DE" sz="2600" dirty="0"/>
          </a:p>
          <a:p>
            <a:r>
              <a:rPr lang="de-DE" sz="2600" dirty="0" err="1"/>
              <a:t>redraw</a:t>
            </a:r>
            <a:r>
              <a:rPr lang="de-DE" sz="2600" dirty="0"/>
              <a:t> after </a:t>
            </a:r>
            <a:r>
              <a:rPr lang="de-DE" sz="2600" dirty="0" err="1"/>
              <a:t>each</a:t>
            </a:r>
            <a:r>
              <a:rPr lang="de-DE" sz="2600" dirty="0"/>
              <a:t> </a:t>
            </a:r>
            <a:r>
              <a:rPr lang="de-DE" sz="2600" dirty="0" err="1"/>
              <a:t>combine</a:t>
            </a:r>
            <a:r>
              <a:rPr lang="de-DE" sz="2600" dirty="0"/>
              <a:t>, </a:t>
            </a:r>
            <a:r>
              <a:rPr lang="de-DE" sz="2600" dirty="0" err="1"/>
              <a:t>repeat</a:t>
            </a:r>
            <a:r>
              <a:rPr lang="de-DE" sz="2600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3D28C-FEA8-FF5F-817E-6707A8CC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77A8EE-ACE7-C1C4-3892-9C94DA5A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48" y="4093752"/>
            <a:ext cx="5492385" cy="2302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2D305C-697E-FE21-C622-68624F3289C2}"/>
                  </a:ext>
                </a:extLst>
              </p:cNvPr>
              <p:cNvSpPr txBox="1"/>
              <p:nvPr/>
            </p:nvSpPr>
            <p:spPr>
              <a:xfrm>
                <a:off x="838200" y="4093752"/>
                <a:ext cx="5788948" cy="237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de-DE" sz="2400" dirty="0" err="1"/>
                  <a:t>example</a:t>
                </a:r>
                <a:r>
                  <a:rPr lang="de-DE" sz="2400" dirty="0"/>
                  <a:t>: total </a:t>
                </a:r>
                <a:r>
                  <a:rPr lang="de-DE" sz="2400" dirty="0" err="1"/>
                  <a:t>resistance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1 and 2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1,2,3,4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1,2,3,4,5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1,2,3,4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1,2,3,4,5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2D305C-697E-FE21-C622-68624F328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3752"/>
                <a:ext cx="5788948" cy="2373214"/>
              </a:xfrm>
              <a:prstGeom prst="rect">
                <a:avLst/>
              </a:prstGeom>
              <a:blipFill>
                <a:blip r:embed="rId3"/>
                <a:stretch>
                  <a:fillRect l="-1754" t="-2128" r="-2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28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C2D28-7097-C45D-6726-9FE0F66F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82584-9FCF-5614-F1D3-31BADE2C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Y-</a:t>
            </a:r>
            <a:r>
              <a:rPr lang="el-GR" dirty="0"/>
              <a:t>Δ </a:t>
            </a:r>
            <a:r>
              <a:rPr lang="de-DE" dirty="0" err="1"/>
              <a:t>transform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D881EA-2198-076D-9153-AFBF260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A7B01B-E5FC-61C3-8E7D-46CDD33C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79" y="2383086"/>
            <a:ext cx="7576242" cy="29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6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99C5-0AB5-7CC4-866E-0671E971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Y-</a:t>
            </a:r>
            <a:r>
              <a:rPr lang="el-GR" dirty="0"/>
              <a:t>Δ </a:t>
            </a:r>
            <a:r>
              <a:rPr lang="de-DE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FE0C2BA7-E00F-06C5-2225-5CFE7A5329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4193627"/>
                <a:ext cx="5181600" cy="252784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600" dirty="0" err="1"/>
                  <a:t>transformation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from</a:t>
                </a:r>
                <a:r>
                  <a:rPr lang="el-GR" sz="2600" dirty="0"/>
                  <a:t> Δ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Y:</a:t>
                </a:r>
              </a:p>
              <a:p>
                <a:pPr marL="0" indent="0">
                  <a:buNone/>
                </a:pPr>
                <a:r>
                  <a:rPr lang="de-DE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FE0C2BA7-E00F-06C5-2225-5CFE7A532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4193627"/>
                <a:ext cx="5181600" cy="2527847"/>
              </a:xfrm>
              <a:blipFill>
                <a:blip r:embed="rId2"/>
                <a:stretch>
                  <a:fillRect t="-3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908563CE-5948-57B1-8AE6-DEAC545BEC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4193627"/>
                <a:ext cx="5181600" cy="252784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600" dirty="0" err="1"/>
                  <a:t>transformation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from</a:t>
                </a:r>
                <a:r>
                  <a:rPr lang="de-DE" sz="2600" dirty="0"/>
                  <a:t> Y </a:t>
                </a:r>
                <a:r>
                  <a:rPr lang="de-DE" sz="2600" dirty="0" err="1"/>
                  <a:t>to</a:t>
                </a:r>
                <a:r>
                  <a:rPr lang="el-GR" sz="2600" dirty="0"/>
                  <a:t> Δ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:r>
                  <a:rPr lang="de-DE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908563CE-5948-57B1-8AE6-DEAC545BE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4193627"/>
                <a:ext cx="5181600" cy="2527847"/>
              </a:xfrm>
              <a:blipFill>
                <a:blip r:embed="rId3"/>
                <a:stretch>
                  <a:fillRect t="-3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9DBD98-4CEC-0C8C-3A06-2C392D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19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BC4466-74D4-DE27-F56D-BEB4F10C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367871"/>
            <a:ext cx="5605080" cy="259300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01CE1BD-F300-704E-FC26-DFE165CDE2CD}"/>
              </a:ext>
            </a:extLst>
          </p:cNvPr>
          <p:cNvSpPr txBox="1"/>
          <p:nvPr/>
        </p:nvSpPr>
        <p:spPr>
          <a:xfrm>
            <a:off x="6632028" y="1291299"/>
            <a:ext cx="518160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600" dirty="0" err="1"/>
              <a:t>idea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Y-</a:t>
            </a:r>
            <a:r>
              <a:rPr lang="el-GR" sz="2600" dirty="0"/>
              <a:t>Δ </a:t>
            </a:r>
            <a:r>
              <a:rPr lang="de-DE" sz="2600" dirty="0"/>
              <a:t> </a:t>
            </a:r>
            <a:r>
              <a:rPr lang="de-DE" sz="2600" dirty="0" err="1"/>
              <a:t>equivalence</a:t>
            </a:r>
            <a:r>
              <a:rPr lang="de-DE" sz="2600" dirty="0"/>
              <a:t>:</a:t>
            </a:r>
          </a:p>
          <a:p>
            <a:r>
              <a:rPr lang="de-DE" sz="2600" dirty="0" err="1"/>
              <a:t>define</a:t>
            </a:r>
            <a:r>
              <a:rPr lang="de-DE" sz="2600" dirty="0"/>
              <a:t> same </a:t>
            </a:r>
            <a:r>
              <a:rPr lang="de-DE" sz="2600" dirty="0" err="1"/>
              <a:t>effective</a:t>
            </a:r>
            <a:r>
              <a:rPr lang="de-DE" sz="2600" dirty="0"/>
              <a:t> </a:t>
            </a:r>
            <a:r>
              <a:rPr lang="de-DE" sz="2600" dirty="0" err="1"/>
              <a:t>resistance</a:t>
            </a:r>
            <a:r>
              <a:rPr lang="de-DE" sz="2600" dirty="0"/>
              <a:t> </a:t>
            </a:r>
            <a:r>
              <a:rPr lang="de-DE" sz="2600" dirty="0" err="1"/>
              <a:t>between</a:t>
            </a:r>
            <a:r>
              <a:rPr lang="de-DE" sz="2600" dirty="0"/>
              <a:t> </a:t>
            </a:r>
            <a:r>
              <a:rPr lang="de-DE" sz="2600" dirty="0" err="1"/>
              <a:t>corresponding</a:t>
            </a:r>
            <a:r>
              <a:rPr lang="de-DE" sz="2600" dirty="0"/>
              <a:t> </a:t>
            </a:r>
            <a:r>
              <a:rPr lang="de-DE" sz="2600" dirty="0" err="1"/>
              <a:t>terminals</a:t>
            </a:r>
            <a:endParaRPr lang="de-DE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76FA861-96DA-02A5-360C-0F46EE554626}"/>
                  </a:ext>
                </a:extLst>
              </p:cNvPr>
              <p:cNvSpPr txBox="1"/>
              <p:nvPr/>
            </p:nvSpPr>
            <p:spPr>
              <a:xfrm>
                <a:off x="6936827" y="2830048"/>
                <a:ext cx="3309945" cy="990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e.g.,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76FA861-96DA-02A5-360C-0F46EE55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27" y="2830048"/>
                <a:ext cx="3309945" cy="990656"/>
              </a:xfrm>
              <a:prstGeom prst="rect">
                <a:avLst/>
              </a:prstGeom>
              <a:blipFill>
                <a:blip r:embed="rId6"/>
                <a:stretch>
                  <a:fillRect l="-1533" t="-2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877E-8B63-4736-A589-18D96CC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A3E6E-DB3F-1143-1ADE-C8BBC012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 and Basic </a:t>
            </a:r>
            <a:r>
              <a:rPr lang="de-DE" dirty="0" err="1"/>
              <a:t>Concepts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Circuits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Electric and </a:t>
            </a:r>
            <a:r>
              <a:rPr lang="de-DE" dirty="0" err="1"/>
              <a:t>Magnetic</a:t>
            </a:r>
            <a:r>
              <a:rPr lang="de-DE" dirty="0"/>
              <a:t> Fields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Technology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48FD64-4E75-C8DE-40EE-ED62EA0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53EB-36EE-1F44-B26B-550DFA5AE2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2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1760CA-161A-FB34-6771-0F21970A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 descr="Ein Bild, das Text, Rechteck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03143BE8-081B-368E-9FB6-01B96C16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" y="1841020"/>
            <a:ext cx="6044850" cy="4284105"/>
          </a:xfrm>
          <a:prstGeom prst="rect">
            <a:avLst/>
          </a:prstGeom>
        </p:spPr>
      </p:pic>
      <p:pic>
        <p:nvPicPr>
          <p:cNvPr id="10" name="Grafik 9" descr="Ein Bild, das Text, Reihe, gelb, Rechteck enthält.&#10;&#10;KI-generierte Inhalte können fehlerhaft sein.">
            <a:extLst>
              <a:ext uri="{FF2B5EF4-FFF2-40B4-BE49-F238E27FC236}">
                <a16:creationId xmlns:a16="http://schemas.microsoft.com/office/drawing/2014/main" id="{48F4AAC4-01A2-0BAE-B6A7-A32EB0A1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85" y="2081054"/>
            <a:ext cx="6045915" cy="380403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AFBC947-62FA-0CB7-D41A-887A1CDF40F2}"/>
              </a:ext>
            </a:extLst>
          </p:cNvPr>
          <p:cNvSpPr txBox="1"/>
          <p:nvPr/>
        </p:nvSpPr>
        <p:spPr>
          <a:xfrm>
            <a:off x="51151" y="756012"/>
            <a:ext cx="6044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l-GR" sz="2800" dirty="0"/>
              <a:t>Δ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6F392D9-A19F-6C09-5C26-91924DAB6E7A}"/>
              </a:ext>
            </a:extLst>
          </p:cNvPr>
          <p:cNvSpPr txBox="1"/>
          <p:nvPr/>
        </p:nvSpPr>
        <p:spPr>
          <a:xfrm>
            <a:off x="6146085" y="756012"/>
            <a:ext cx="5666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Font typeface="+mj-lt"/>
              <a:buAutoNum type="arabicPeriod" startAt="2"/>
            </a:pPr>
            <a:r>
              <a:rPr lang="de-DE" sz="2800" dirty="0" err="1"/>
              <a:t>combine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4584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B369D-1D18-6F24-49B6-5CC1BE66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Systematic</a:t>
            </a:r>
            <a:r>
              <a:rPr lang="de-DE" dirty="0"/>
              <a:t> Network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E1FA1-FA2D-0FBC-8632-EC566C71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DC resistive </a:t>
            </a:r>
            <a:r>
              <a:rPr lang="de-DE" dirty="0" err="1"/>
              <a:t>networks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formulate</a:t>
            </a:r>
            <a:r>
              <a:rPr lang="de-DE" dirty="0"/>
              <a:t> </a:t>
            </a:r>
            <a:r>
              <a:rPr lang="de-DE" dirty="0" err="1"/>
              <a:t>equations</a:t>
            </a:r>
            <a:r>
              <a:rPr lang="de-DE" dirty="0"/>
              <a:t>: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(different </a:t>
            </a:r>
            <a:r>
              <a:rPr lang="de-DE" dirty="0" err="1"/>
              <a:t>heuristics</a:t>
            </a:r>
            <a:r>
              <a:rPr lang="de-DE" dirty="0"/>
              <a:t>) and </a:t>
            </a:r>
            <a:r>
              <a:rPr lang="de-DE" dirty="0" err="1"/>
              <a:t>apply</a:t>
            </a:r>
            <a:r>
              <a:rPr lang="de-DE" dirty="0"/>
              <a:t> KCL / KVL / </a:t>
            </a:r>
            <a:r>
              <a:rPr lang="de-DE" dirty="0" err="1"/>
              <a:t>Ohm’s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accordingly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equations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70D5E3-F811-0823-9FAA-5FF6A73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53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2382FCE-B0D1-D762-351C-C03A34D2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52" y="3486963"/>
            <a:ext cx="4900448" cy="3234512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7C08142-ABF8-7466-FE3C-F791D8C3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62295E-5571-ED76-43F0-3507D28C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22</a:t>
            </a:fld>
            <a:endParaRPr lang="de-DE"/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B8ADC2A2-180E-952B-8557-B3F2A4C8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044"/>
            <a:ext cx="5971614" cy="3392961"/>
          </a:xfrm>
          <a:prstGeom prst="rect">
            <a:avLst/>
          </a:prstGeom>
        </p:spPr>
      </p:pic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1D256C0A-06BA-9F0F-B22C-74AEA04AF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6" y="181295"/>
            <a:ext cx="4458124" cy="3018786"/>
          </a:xfrm>
          <a:prstGeom prst="rect">
            <a:avLst/>
          </a:prstGeom>
        </p:spPr>
      </p:pic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E3759643-A6D7-CAB8-DEC4-6099AB8BAA6F}"/>
              </a:ext>
            </a:extLst>
          </p:cNvPr>
          <p:cNvSpPr/>
          <p:nvPr/>
        </p:nvSpPr>
        <p:spPr>
          <a:xfrm rot="19815202">
            <a:off x="5780690" y="2301766"/>
            <a:ext cx="515007" cy="294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6A96F4EE-8CD9-E06E-94CF-325C4693F428}"/>
              </a:ext>
            </a:extLst>
          </p:cNvPr>
          <p:cNvSpPr/>
          <p:nvPr/>
        </p:nvSpPr>
        <p:spPr>
          <a:xfrm rot="5400000">
            <a:off x="7281592" y="3245226"/>
            <a:ext cx="515007" cy="294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316245-AC94-434F-71E7-19AD952BE952}"/>
              </a:ext>
            </a:extLst>
          </p:cNvPr>
          <p:cNvSpPr/>
          <p:nvPr/>
        </p:nvSpPr>
        <p:spPr>
          <a:xfrm>
            <a:off x="8040414" y="3649874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DF797CE-D053-0C5D-1128-9B11A6403882}"/>
              </a:ext>
            </a:extLst>
          </p:cNvPr>
          <p:cNvSpPr/>
          <p:nvPr/>
        </p:nvSpPr>
        <p:spPr>
          <a:xfrm>
            <a:off x="9561786" y="3631741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E7D986-30F1-F4DD-1367-E8FBA3915F02}"/>
              </a:ext>
            </a:extLst>
          </p:cNvPr>
          <p:cNvSpPr/>
          <p:nvPr/>
        </p:nvSpPr>
        <p:spPr>
          <a:xfrm>
            <a:off x="10922876" y="4942701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6551EE1-1EBD-2A43-BB30-C163B2179DAA}"/>
              </a:ext>
            </a:extLst>
          </p:cNvPr>
          <p:cNvSpPr/>
          <p:nvPr/>
        </p:nvSpPr>
        <p:spPr>
          <a:xfrm>
            <a:off x="9777248" y="4942701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7E59211-AF97-F0D5-705A-4D28A2C8F5D3}"/>
              </a:ext>
            </a:extLst>
          </p:cNvPr>
          <p:cNvSpPr/>
          <p:nvPr/>
        </p:nvSpPr>
        <p:spPr>
          <a:xfrm>
            <a:off x="8040414" y="6289268"/>
            <a:ext cx="570186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87BD6CB-0CAC-004F-3D45-CD66C9464B58}"/>
              </a:ext>
            </a:extLst>
          </p:cNvPr>
          <p:cNvSpPr/>
          <p:nvPr/>
        </p:nvSpPr>
        <p:spPr>
          <a:xfrm>
            <a:off x="8809428" y="4129176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3320FB3-7684-0236-50B6-DD695085FD4B}"/>
              </a:ext>
            </a:extLst>
          </p:cNvPr>
          <p:cNvSpPr/>
          <p:nvPr/>
        </p:nvSpPr>
        <p:spPr>
          <a:xfrm>
            <a:off x="8809428" y="5746432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856A78-C020-EE5F-9E59-9B1F6A497A62}"/>
              </a:ext>
            </a:extLst>
          </p:cNvPr>
          <p:cNvSpPr/>
          <p:nvPr/>
        </p:nvSpPr>
        <p:spPr>
          <a:xfrm>
            <a:off x="8255876" y="4950872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688A1F-638E-7C9E-92B5-E166B20F5A3C}"/>
              </a:ext>
            </a:extLst>
          </p:cNvPr>
          <p:cNvSpPr/>
          <p:nvPr/>
        </p:nvSpPr>
        <p:spPr>
          <a:xfrm>
            <a:off x="7152289" y="4935078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FD9AF4-A286-6D29-63A1-2CC750CFBA8E}"/>
              </a:ext>
            </a:extLst>
          </p:cNvPr>
          <p:cNvSpPr/>
          <p:nvPr/>
        </p:nvSpPr>
        <p:spPr>
          <a:xfrm>
            <a:off x="9551276" y="6277569"/>
            <a:ext cx="430924" cy="32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75225FC-CA54-35CC-473C-CB7F1CBB9517}"/>
              </a:ext>
            </a:extLst>
          </p:cNvPr>
          <p:cNvSpPr/>
          <p:nvPr/>
        </p:nvSpPr>
        <p:spPr>
          <a:xfrm>
            <a:off x="6968359" y="1358693"/>
            <a:ext cx="215460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B409E2-9873-6876-21AA-C9A3A4327B3C}"/>
              </a:ext>
            </a:extLst>
          </p:cNvPr>
          <p:cNvSpPr/>
          <p:nvPr/>
        </p:nvSpPr>
        <p:spPr>
          <a:xfrm>
            <a:off x="8120557" y="1447540"/>
            <a:ext cx="215460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4DD8DBE-C76A-05DF-478C-5CB57E689EF5}"/>
              </a:ext>
            </a:extLst>
          </p:cNvPr>
          <p:cNvSpPr/>
          <p:nvPr/>
        </p:nvSpPr>
        <p:spPr>
          <a:xfrm>
            <a:off x="8707820" y="2165814"/>
            <a:ext cx="215460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835F8-D1DB-D8E1-DC72-CB50C853C896}"/>
              </a:ext>
            </a:extLst>
          </p:cNvPr>
          <p:cNvSpPr/>
          <p:nvPr/>
        </p:nvSpPr>
        <p:spPr>
          <a:xfrm>
            <a:off x="9737178" y="1447540"/>
            <a:ext cx="215460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3D8F9-634D-BEAB-6511-4C86275D3FA7}"/>
              </a:ext>
            </a:extLst>
          </p:cNvPr>
          <p:cNvSpPr/>
          <p:nvPr/>
        </p:nvSpPr>
        <p:spPr>
          <a:xfrm>
            <a:off x="10954408" y="1392581"/>
            <a:ext cx="215460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B29020F-622A-0AF8-A46A-575B1E98B804}"/>
              </a:ext>
            </a:extLst>
          </p:cNvPr>
          <p:cNvSpPr/>
          <p:nvPr/>
        </p:nvSpPr>
        <p:spPr>
          <a:xfrm>
            <a:off x="8739350" y="626109"/>
            <a:ext cx="215460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FE8874C-B23D-FB88-B397-AB6189874765}"/>
              </a:ext>
            </a:extLst>
          </p:cNvPr>
          <p:cNvSpPr/>
          <p:nvPr/>
        </p:nvSpPr>
        <p:spPr>
          <a:xfrm>
            <a:off x="7903779" y="52558"/>
            <a:ext cx="296156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371BF4-AB29-7436-FB2E-741837917EC9}"/>
              </a:ext>
            </a:extLst>
          </p:cNvPr>
          <p:cNvSpPr/>
          <p:nvPr/>
        </p:nvSpPr>
        <p:spPr>
          <a:xfrm>
            <a:off x="9424218" y="75506"/>
            <a:ext cx="296156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C3409BC-63E8-8DD4-D79D-9D16CEFDC747}"/>
              </a:ext>
            </a:extLst>
          </p:cNvPr>
          <p:cNvSpPr/>
          <p:nvPr/>
        </p:nvSpPr>
        <p:spPr>
          <a:xfrm>
            <a:off x="7903779" y="2854046"/>
            <a:ext cx="296156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6CDFE69-3B18-D270-38E2-5958FA198DCD}"/>
              </a:ext>
            </a:extLst>
          </p:cNvPr>
          <p:cNvSpPr/>
          <p:nvPr/>
        </p:nvSpPr>
        <p:spPr>
          <a:xfrm>
            <a:off x="9413708" y="2854046"/>
            <a:ext cx="296156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DA79F2C-A803-A309-E8B9-6F989B0B326E}"/>
              </a:ext>
            </a:extLst>
          </p:cNvPr>
          <p:cNvSpPr txBox="1"/>
          <p:nvPr/>
        </p:nvSpPr>
        <p:spPr>
          <a:xfrm>
            <a:off x="6886063" y="139452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DF17B9E-C722-ABE2-4FA6-242378611E71}"/>
              </a:ext>
            </a:extLst>
          </p:cNvPr>
          <p:cNvSpPr txBox="1"/>
          <p:nvPr/>
        </p:nvSpPr>
        <p:spPr>
          <a:xfrm>
            <a:off x="8040414" y="139018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08E2C36-12FF-DB44-F586-4C8E44977213}"/>
              </a:ext>
            </a:extLst>
          </p:cNvPr>
          <p:cNvSpPr txBox="1"/>
          <p:nvPr/>
        </p:nvSpPr>
        <p:spPr>
          <a:xfrm>
            <a:off x="9644372" y="139018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85018A-4363-B840-1110-C554F9416DD7}"/>
              </a:ext>
            </a:extLst>
          </p:cNvPr>
          <p:cNvSpPr txBox="1"/>
          <p:nvPr/>
        </p:nvSpPr>
        <p:spPr>
          <a:xfrm>
            <a:off x="10861602" y="139018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E5034B2-2112-73A8-4288-3611B72ADAD8}"/>
              </a:ext>
            </a:extLst>
          </p:cNvPr>
          <p:cNvSpPr txBox="1"/>
          <p:nvPr/>
        </p:nvSpPr>
        <p:spPr>
          <a:xfrm>
            <a:off x="8646544" y="59385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69A803F-7818-4DA4-91CC-89A2FAE5AF32}"/>
              </a:ext>
            </a:extLst>
          </p:cNvPr>
          <p:cNvSpPr txBox="1"/>
          <p:nvPr/>
        </p:nvSpPr>
        <p:spPr>
          <a:xfrm>
            <a:off x="8610600" y="223940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F2ECC87-86CB-28EC-89DC-EE2F8D7E5B1F}"/>
              </a:ext>
            </a:extLst>
          </p:cNvPr>
          <p:cNvSpPr txBox="1"/>
          <p:nvPr/>
        </p:nvSpPr>
        <p:spPr>
          <a:xfrm>
            <a:off x="7832887" y="54871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DA0881B-43D4-97E0-CFCE-835D8CC90F57}"/>
              </a:ext>
            </a:extLst>
          </p:cNvPr>
          <p:cNvSpPr txBox="1"/>
          <p:nvPr/>
        </p:nvSpPr>
        <p:spPr>
          <a:xfrm>
            <a:off x="9351133" y="49159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B2E6C0B-9CE7-1853-59BB-FDA3DF681A46}"/>
              </a:ext>
            </a:extLst>
          </p:cNvPr>
          <p:cNvSpPr txBox="1"/>
          <p:nvPr/>
        </p:nvSpPr>
        <p:spPr>
          <a:xfrm>
            <a:off x="7837346" y="2809977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E0027D2-3F47-91A0-6558-A1FE4827F99B}"/>
              </a:ext>
            </a:extLst>
          </p:cNvPr>
          <p:cNvSpPr txBox="1"/>
          <p:nvPr/>
        </p:nvSpPr>
        <p:spPr>
          <a:xfrm>
            <a:off x="9342816" y="2788221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529C7C4-4F17-E321-C454-7EF4ABDCA67E}"/>
              </a:ext>
            </a:extLst>
          </p:cNvPr>
          <p:cNvSpPr txBox="1"/>
          <p:nvPr/>
        </p:nvSpPr>
        <p:spPr>
          <a:xfrm>
            <a:off x="5664779" y="1881000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FE33A89-3887-02E3-1B3C-8FAF7DF4DBAF}"/>
              </a:ext>
            </a:extLst>
          </p:cNvPr>
          <p:cNvSpPr txBox="1"/>
          <p:nvPr/>
        </p:nvSpPr>
        <p:spPr>
          <a:xfrm>
            <a:off x="6243984" y="3048557"/>
            <a:ext cx="119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reference</a:t>
            </a:r>
            <a:endParaRPr lang="de-DE" dirty="0"/>
          </a:p>
          <a:p>
            <a:r>
              <a:rPr lang="de-DE" dirty="0" err="1"/>
              <a:t>directions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60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2A7A88-3120-5324-049B-07B47F53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Equations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0D7386B-EDDE-DB06-634E-9358541F3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600" dirty="0"/>
                  <a:t>f</a:t>
                </a:r>
                <a:r>
                  <a:rPr lang="de-DE" sz="2600" dirty="0" err="1"/>
                  <a:t>or</a:t>
                </a:r>
                <a:r>
                  <a:rPr lang="de-DE" sz="2600" dirty="0"/>
                  <a:t> network </a:t>
                </a:r>
                <a:r>
                  <a:rPr lang="de-DE" sz="2600" dirty="0" err="1"/>
                  <a:t>with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2600" dirty="0"/>
                  <a:t> </a:t>
                </a:r>
                <a:r>
                  <a:rPr lang="de-DE" sz="2600" dirty="0" err="1"/>
                  <a:t>nodes</a:t>
                </a:r>
                <a:r>
                  <a:rPr lang="de-DE" sz="2600" dirty="0"/>
                  <a:t>: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600" dirty="0"/>
                  <a:t> </a:t>
                </a:r>
                <a:r>
                  <a:rPr lang="de-DE" sz="2600" dirty="0" err="1"/>
                  <a:t>linearly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independent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node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equations</a:t>
                </a: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here</a:t>
                </a:r>
                <a:r>
                  <a:rPr lang="de-DE" sz="2600" dirty="0"/>
                  <a:t>:</a:t>
                </a:r>
              </a:p>
              <a:p>
                <a:r>
                  <a:rPr lang="de-DE" sz="2600" dirty="0"/>
                  <a:t>N1: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600" dirty="0"/>
              </a:p>
              <a:p>
                <a:r>
                  <a:rPr lang="de-DE" sz="2600" dirty="0"/>
                  <a:t>N2:	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600" dirty="0"/>
              </a:p>
              <a:p>
                <a:r>
                  <a:rPr lang="de-DE" sz="2600" dirty="0"/>
                  <a:t>N3: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for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600" dirty="0"/>
                  <a:t> </a:t>
                </a:r>
                <a:r>
                  <a:rPr lang="de-DE" sz="2600" dirty="0" err="1"/>
                  <a:t>branches</a:t>
                </a:r>
                <a:r>
                  <a:rPr lang="de-DE" sz="2600" dirty="0"/>
                  <a:t>: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de-DE" sz="2600" dirty="0"/>
                  <a:t> linearly </a:t>
                </a:r>
                <a:r>
                  <a:rPr lang="de-DE" sz="2600" dirty="0" err="1"/>
                  <a:t>independent</a:t>
                </a:r>
                <a:r>
                  <a:rPr lang="de-DE" sz="2600" dirty="0"/>
                  <a:t> loop </a:t>
                </a:r>
                <a:r>
                  <a:rPr lang="de-DE" sz="2600" dirty="0" err="1"/>
                  <a:t>equations</a:t>
                </a: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here</a:t>
                </a:r>
                <a:r>
                  <a:rPr lang="de-DE" sz="2600" dirty="0"/>
                  <a:t>: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sz="2600" dirty="0">
                    <a:sym typeface="Wingdings" pitchFamily="2" charset="2"/>
                  </a:rPr>
                  <a:t>  </a:t>
                </a:r>
                <a:r>
                  <a:rPr lang="de-DE" sz="2600" dirty="0" err="1">
                    <a:sym typeface="Wingdings" pitchFamily="2" charset="2"/>
                  </a:rPr>
                  <a:t>n</a:t>
                </a:r>
                <a:r>
                  <a:rPr lang="de-DE" sz="2600" dirty="0" err="1"/>
                  <a:t>eed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pick 3 out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6 </a:t>
                </a:r>
                <a:r>
                  <a:rPr lang="de-DE" sz="2600" dirty="0" err="1"/>
                  <a:t>loops</a:t>
                </a:r>
                <a:endParaRPr lang="de-DE" sz="26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0D7386B-EDDE-DB06-634E-9358541F3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F37AC3-A88C-8107-00C4-B3A62BC2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36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3165F-2D62-D6EA-B215-80F59E59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Mesh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5D6BE-6FB6-5E15-AB35-8DB6F7EC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pick </a:t>
            </a:r>
            <a:r>
              <a:rPr lang="de-DE" dirty="0" err="1"/>
              <a:t>meshes</a:t>
            </a:r>
            <a:r>
              <a:rPr lang="de-DE" dirty="0"/>
              <a:t>: </a:t>
            </a:r>
            <a:r>
              <a:rPr lang="de-DE" dirty="0" err="1"/>
              <a:t>smallest</a:t>
            </a:r>
            <a:r>
              <a:rPr lang="de-DE" dirty="0"/>
              <a:t> possible </a:t>
            </a:r>
            <a:r>
              <a:rPr lang="de-DE" dirty="0" err="1"/>
              <a:t>loops</a:t>
            </a:r>
            <a:r>
              <a:rPr lang="de-DE" dirty="0"/>
              <a:t>, not </a:t>
            </a:r>
            <a:r>
              <a:rPr lang="de-DE" dirty="0" err="1"/>
              <a:t>enclosing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loop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here</a:t>
            </a:r>
            <a:r>
              <a:rPr lang="de-DE" dirty="0"/>
              <a:t>: 3 </a:t>
            </a:r>
            <a:r>
              <a:rPr lang="de-DE" dirty="0" err="1"/>
              <a:t>meshes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3 </a:t>
            </a:r>
            <a:r>
              <a:rPr lang="de-DE" dirty="0" err="1"/>
              <a:t>linearly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loop/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equations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DF1586-28FA-DE40-228E-0D1DF47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24</a:t>
            </a:fld>
            <a:endParaRPr lang="de-DE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6C0CC39D-F7A6-5114-0067-5FA9F342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76" y="3561136"/>
            <a:ext cx="4458124" cy="30187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04A8789-86A9-6081-6718-D68A1261D9F4}"/>
              </a:ext>
            </a:extLst>
          </p:cNvPr>
          <p:cNvSpPr/>
          <p:nvPr/>
        </p:nvSpPr>
        <p:spPr>
          <a:xfrm>
            <a:off x="4225158" y="4738534"/>
            <a:ext cx="401067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112F37-78F3-5675-818F-216BE08045D8}"/>
              </a:ext>
            </a:extLst>
          </p:cNvPr>
          <p:cNvSpPr/>
          <p:nvPr/>
        </p:nvSpPr>
        <p:spPr>
          <a:xfrm>
            <a:off x="5377357" y="4827381"/>
            <a:ext cx="401068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0A820E-5DAF-D31B-F4C7-5DFB429B02D9}"/>
              </a:ext>
            </a:extLst>
          </p:cNvPr>
          <p:cNvSpPr/>
          <p:nvPr/>
        </p:nvSpPr>
        <p:spPr>
          <a:xfrm>
            <a:off x="5964620" y="5545655"/>
            <a:ext cx="401072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A48EEC6-EA1E-62BE-74C7-5AE521537201}"/>
              </a:ext>
            </a:extLst>
          </p:cNvPr>
          <p:cNvSpPr/>
          <p:nvPr/>
        </p:nvSpPr>
        <p:spPr>
          <a:xfrm>
            <a:off x="6993977" y="4827381"/>
            <a:ext cx="401071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98D1361-EC09-DFF2-7EEE-01989D146174}"/>
              </a:ext>
            </a:extLst>
          </p:cNvPr>
          <p:cNvSpPr/>
          <p:nvPr/>
        </p:nvSpPr>
        <p:spPr>
          <a:xfrm>
            <a:off x="8211207" y="4772422"/>
            <a:ext cx="492197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5E0DC1-A3CA-00EC-31AD-A637E2E439BC}"/>
              </a:ext>
            </a:extLst>
          </p:cNvPr>
          <p:cNvSpPr/>
          <p:nvPr/>
        </p:nvSpPr>
        <p:spPr>
          <a:xfrm>
            <a:off x="5996150" y="4005950"/>
            <a:ext cx="401072" cy="49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76562F-B024-C4B8-3D83-4D157FD1ED57}"/>
              </a:ext>
            </a:extLst>
          </p:cNvPr>
          <p:cNvSpPr/>
          <p:nvPr/>
        </p:nvSpPr>
        <p:spPr>
          <a:xfrm>
            <a:off x="5160579" y="3432399"/>
            <a:ext cx="401068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FD02793-F7B3-13DE-A7C6-BFD197977F09}"/>
              </a:ext>
            </a:extLst>
          </p:cNvPr>
          <p:cNvSpPr/>
          <p:nvPr/>
        </p:nvSpPr>
        <p:spPr>
          <a:xfrm>
            <a:off x="6681018" y="3455347"/>
            <a:ext cx="528420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412E7A-66A7-DF94-1B4F-733F3478049C}"/>
              </a:ext>
            </a:extLst>
          </p:cNvPr>
          <p:cNvSpPr/>
          <p:nvPr/>
        </p:nvSpPr>
        <p:spPr>
          <a:xfrm>
            <a:off x="5160578" y="6233887"/>
            <a:ext cx="537707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36348C-73A7-3A4A-F32F-1BDCA0F35904}"/>
              </a:ext>
            </a:extLst>
          </p:cNvPr>
          <p:cNvSpPr/>
          <p:nvPr/>
        </p:nvSpPr>
        <p:spPr>
          <a:xfrm>
            <a:off x="6670508" y="6233887"/>
            <a:ext cx="538930" cy="41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E525C53-F1C2-EBD0-D418-3ACA789F3E26}"/>
              </a:ext>
            </a:extLst>
          </p:cNvPr>
          <p:cNvSpPr/>
          <p:nvPr/>
        </p:nvSpPr>
        <p:spPr>
          <a:xfrm>
            <a:off x="4214648" y="4005949"/>
            <a:ext cx="1083464" cy="2086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A7F849F-4E58-D571-C22E-DC4FC9B9D2FE}"/>
              </a:ext>
            </a:extLst>
          </p:cNvPr>
          <p:cNvSpPr/>
          <p:nvPr/>
        </p:nvSpPr>
        <p:spPr>
          <a:xfrm>
            <a:off x="6993977" y="3999674"/>
            <a:ext cx="1088599" cy="20863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33ABB2-423C-D280-B379-AF785F3966CC}"/>
              </a:ext>
            </a:extLst>
          </p:cNvPr>
          <p:cNvSpPr/>
          <p:nvPr/>
        </p:nvSpPr>
        <p:spPr>
          <a:xfrm>
            <a:off x="5407123" y="3999674"/>
            <a:ext cx="1486767" cy="20863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57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C9B75-95E4-65F0-9782-CACC66BB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 Method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689362-9842-B12A-4805-02CDC669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25</a:t>
            </a:fld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C9BFEAF-8003-A50C-7CB6-52570826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68194" cy="3518263"/>
          </a:xfrm>
          <a:prstGeom prst="rect">
            <a:avLst/>
          </a:prstGeo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B500EBF-DF2C-D6BC-DEFD-30466100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38" y="1690688"/>
            <a:ext cx="4973162" cy="178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5690A0-41B5-D4E2-2366-6531596240F0}"/>
                  </a:ext>
                </a:extLst>
              </p:cNvPr>
              <p:cNvSpPr/>
              <p:nvPr/>
            </p:nvSpPr>
            <p:spPr>
              <a:xfrm>
                <a:off x="6380638" y="4804918"/>
                <a:ext cx="4973162" cy="149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2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2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M3: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2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M4: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5690A0-41B5-D4E2-2366-653159624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38" y="4804918"/>
                <a:ext cx="4973162" cy="1492203"/>
              </a:xfrm>
              <a:prstGeom prst="rect">
                <a:avLst/>
              </a:prstGeom>
              <a:blipFill>
                <a:blip r:embed="rId4"/>
                <a:stretch>
                  <a:fillRect l="-1272" b="-42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1038E562-6ECB-53F9-46B3-BEA7A8387565}"/>
              </a:ext>
            </a:extLst>
          </p:cNvPr>
          <p:cNvSpPr txBox="1"/>
          <p:nvPr/>
        </p:nvSpPr>
        <p:spPr>
          <a:xfrm>
            <a:off x="6243132" y="3805807"/>
            <a:ext cx="524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fundamental </a:t>
            </a:r>
            <a:r>
              <a:rPr lang="de-DE" dirty="0" err="1"/>
              <a:t>loops</a:t>
            </a:r>
            <a:r>
              <a:rPr lang="de-DE" dirty="0"/>
              <a:t> (not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meshes</a:t>
            </a:r>
            <a:r>
              <a:rPr lang="de-DE" dirty="0"/>
              <a:t>) </a:t>
            </a:r>
            <a:r>
              <a:rPr lang="de-DE" dirty="0" err="1"/>
              <a:t>by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adding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the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different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co-tree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branches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back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to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the</a:t>
            </a:r>
            <a:r>
              <a:rPr lang="de-DE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"/>
              </a:rPr>
              <a:t>tree</a:t>
            </a:r>
            <a:endParaRPr lang="de-DE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B4C8CE-3C69-0BA5-95B0-A491AC324D79}"/>
              </a:ext>
            </a:extLst>
          </p:cNvPr>
          <p:cNvSpPr txBox="1"/>
          <p:nvPr/>
        </p:nvSpPr>
        <p:spPr>
          <a:xfrm>
            <a:off x="6380638" y="1832474"/>
            <a:ext cx="18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C93E1E-69AA-61DC-270F-FA550DF9F32A}"/>
              </a:ext>
            </a:extLst>
          </p:cNvPr>
          <p:cNvSpPr txBox="1"/>
          <p:nvPr/>
        </p:nvSpPr>
        <p:spPr>
          <a:xfrm>
            <a:off x="838200" y="5410228"/>
            <a:ext cx="44681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all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forming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loop</a:t>
            </a:r>
          </a:p>
          <a:p>
            <a:r>
              <a:rPr lang="de-DE" dirty="0" err="1"/>
              <a:t>co-tree</a:t>
            </a:r>
            <a:r>
              <a:rPr lang="de-DE" dirty="0"/>
              <a:t>: all </a:t>
            </a:r>
            <a:r>
              <a:rPr lang="de-DE" dirty="0" err="1"/>
              <a:t>branches</a:t>
            </a:r>
            <a:r>
              <a:rPr lang="de-DE" dirty="0"/>
              <a:t> –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6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A4BA08-1420-406A-3B99-C8E391C5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System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Equations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FEC0B9-FE9F-3A90-B77A-233EA69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26</a:t>
            </a:fld>
            <a:endParaRPr lang="de-DE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D71A1BEC-56F7-6CC3-BF25-833DDE5B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22" y="4333320"/>
            <a:ext cx="5400355" cy="235651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4A51C5B-93D0-C4C6-FFF4-84C8E01B13FB}"/>
                  </a:ext>
                </a:extLst>
              </p:cNvPr>
              <p:cNvSpPr txBox="1"/>
              <p:nvPr/>
            </p:nvSpPr>
            <p:spPr>
              <a:xfrm>
                <a:off x="2317529" y="1608538"/>
                <a:ext cx="7556939" cy="2434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4A51C5B-93D0-C4C6-FFF4-84C8E01B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29" y="1608538"/>
                <a:ext cx="7556939" cy="2434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24ACA647-4A68-652D-B80F-76501C447102}"/>
              </a:ext>
            </a:extLst>
          </p:cNvPr>
          <p:cNvCxnSpPr>
            <a:cxnSpLocks/>
          </p:cNvCxnSpPr>
          <p:nvPr/>
        </p:nvCxnSpPr>
        <p:spPr>
          <a:xfrm>
            <a:off x="-1" y="416209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6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709BA-815B-B60F-818B-1302030C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3BE683E-1E27-D6CD-0120-00FC86055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4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de-DE" sz="3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4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3400" dirty="0"/>
              </a:p>
              <a:p>
                <a:pPr marL="0" indent="0">
                  <a:buNone/>
                </a:pPr>
                <a:endParaRPr lang="de-DE" sz="3400" dirty="0"/>
              </a:p>
              <a:p>
                <a:pPr marL="0" indent="0">
                  <a:buNone/>
                </a:pPr>
                <a:r>
                  <a:rPr lang="de-DE" sz="2600" dirty="0" err="1"/>
                  <a:t>example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:r>
                  <a:rPr lang="de-DE" sz="2600" dirty="0"/>
                  <a:t>A </a:t>
                </a:r>
                <a:r>
                  <a:rPr lang="de-DE" sz="2600" dirty="0" err="1"/>
                  <a:t>device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draws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200 </m:t>
                    </m:r>
                    <m:r>
                      <m:rPr>
                        <m:sty m:val="p"/>
                      </m:rPr>
                      <a:rPr lang="de-DE" sz="26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de-DE" sz="2600" dirty="0"/>
                  <a:t> and </a:t>
                </a:r>
                <a:r>
                  <a:rPr lang="de-DE" sz="2600" dirty="0" err="1"/>
                  <a:t>has</a:t>
                </a:r>
                <a:r>
                  <a:rPr lang="de-DE" sz="2600" dirty="0"/>
                  <a:t> a </a:t>
                </a:r>
                <a:r>
                  <a:rPr lang="de-DE" sz="2600" dirty="0" err="1"/>
                  <a:t>useful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output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de-DE" sz="26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de-DE" sz="2600" dirty="0"/>
                  <a:t>.</a:t>
                </a:r>
              </a:p>
              <a:p>
                <a:pPr marL="0" indent="0">
                  <a:buNone/>
                </a:pPr>
                <a:r>
                  <a:rPr lang="de-DE" sz="26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=60%</m:t>
                    </m:r>
                  </m:oMath>
                </a14:m>
                <a:r>
                  <a:rPr lang="de-DE" sz="2600" dirty="0"/>
                  <a:t>, i.e., </a:t>
                </a:r>
                <a:r>
                  <a:rPr lang="de-DE" sz="2600" dirty="0" err="1"/>
                  <a:t>wasting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input</a:t>
                </a:r>
                <a:r>
                  <a:rPr lang="de-DE" sz="2600" dirty="0"/>
                  <a:t> power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3BE683E-1E27-D6CD-0120-00FC86055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498E51-21D7-E510-9D0A-599DF336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853E45-20E6-890D-11B3-4876AF8BF26F}"/>
              </a:ext>
            </a:extLst>
          </p:cNvPr>
          <p:cNvSpPr txBox="1"/>
          <p:nvPr/>
        </p:nvSpPr>
        <p:spPr>
          <a:xfrm>
            <a:off x="6957849" y="1431355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useful</a:t>
            </a:r>
            <a:r>
              <a:rPr lang="de-DE" sz="2400" dirty="0"/>
              <a:t> </a:t>
            </a:r>
            <a:r>
              <a:rPr lang="de-DE" sz="2400" dirty="0" err="1"/>
              <a:t>output</a:t>
            </a:r>
            <a:endParaRPr lang="de-DE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4F19FD-0851-B36F-4937-FB422B8C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36" y="2365984"/>
            <a:ext cx="2952328" cy="17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C8B0153-22DB-E758-F617-53EF8FCCFA53}"/>
              </a:ext>
            </a:extLst>
          </p:cNvPr>
          <p:cNvCxnSpPr>
            <a:stCxn id="5" idx="2"/>
          </p:cNvCxnSpPr>
          <p:nvPr/>
        </p:nvCxnSpPr>
        <p:spPr>
          <a:xfrm flipH="1">
            <a:off x="6632028" y="1893020"/>
            <a:ext cx="1305417" cy="944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44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75798-43D7-2BE6-CB47-E8FCD4E3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Power/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C9FBC9-76A5-C97C-FB2B-2F4C39438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sz="2400" dirty="0"/>
                  <a:t>p</a:t>
                </a:r>
                <a:r>
                  <a:rPr lang="de-DE" sz="2400" dirty="0" err="1"/>
                  <a:t>ractical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voltage</a:t>
                </a:r>
                <a:r>
                  <a:rPr lang="de-DE" sz="2400" dirty="0"/>
                  <a:t> source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resistive </a:t>
                </a:r>
                <a:r>
                  <a:rPr lang="de-DE" sz="2400" dirty="0" err="1"/>
                  <a:t>load</a:t>
                </a:r>
                <a:r>
                  <a:rPr lang="de-DE" sz="2400" dirty="0"/>
                  <a:t>:</a:t>
                </a: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waste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𝑈𝐼</m:t>
                          </m:r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/>
                  <a:t>maximum power </a:t>
                </a:r>
                <a:r>
                  <a:rPr lang="de-DE" sz="2400" dirty="0" err="1"/>
                  <a:t>transfer</a:t>
                </a:r>
                <a:r>
                  <a:rPr lang="de-D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𝑑𝑅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=0=</m:t>
                      </m:r>
                      <m:sSubSup>
                        <m:sSub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C9FBC9-76A5-C97C-FB2B-2F4C39438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7EDFC5-7BD5-4E04-6401-71E3EC58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1A8375-1294-3FD7-15A4-AD722E84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31" y="547911"/>
            <a:ext cx="3397469" cy="1755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A28E1EC-3509-8F62-C11B-16A05C978621}"/>
                  </a:ext>
                </a:extLst>
              </p:cNvPr>
              <p:cNvSpPr txBox="1"/>
              <p:nvPr/>
            </p:nvSpPr>
            <p:spPr>
              <a:xfrm>
                <a:off x="9655065" y="3631962"/>
                <a:ext cx="2141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=100%</m:t>
                    </m:r>
                  </m:oMath>
                </a14:m>
                <a:r>
                  <a:rPr lang="de-DE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A28E1EC-3509-8F62-C11B-16A05C97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065" y="3631962"/>
                <a:ext cx="2141933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41DD6CA-F3F7-6B31-B9D3-F797CA13B35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610600" y="3816628"/>
            <a:ext cx="1044465" cy="14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FE1294-133D-F55F-A0ED-2527BBBCCBE1}"/>
                  </a:ext>
                </a:extLst>
              </p:cNvPr>
              <p:cNvSpPr txBox="1"/>
              <p:nvPr/>
            </p:nvSpPr>
            <p:spPr>
              <a:xfrm>
                <a:off x="9655064" y="5114667"/>
                <a:ext cx="219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de-DE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FE1294-133D-F55F-A0ED-2527BBBC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064" y="5114667"/>
                <a:ext cx="2197974" cy="369332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656DB5-A5CE-1D0A-53D9-0D810A574BA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0600" y="4242316"/>
            <a:ext cx="1044464" cy="105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C9AB-9284-2FD8-236B-7FD0CD4C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Voltage</a:t>
            </a:r>
            <a:r>
              <a:rPr lang="de-DE" dirty="0"/>
              <a:t> and </a:t>
            </a:r>
            <a:r>
              <a:rPr lang="de-DE" dirty="0" err="1"/>
              <a:t>Current</a:t>
            </a:r>
            <a:r>
              <a:rPr lang="de-DE" dirty="0"/>
              <a:t> Measurement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AF3D22-6180-DA60-DA24-7170D67A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29</a:t>
            </a:fld>
            <a:endParaRPr lang="de-DE"/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89F2A623-53DE-F73B-24DA-D34D30F86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7" y="1868998"/>
            <a:ext cx="7755003" cy="9993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1ADB4F0-8285-35C9-DE92-48FF583A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00" y="3166505"/>
            <a:ext cx="2009997" cy="16053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012139-141A-7F45-AB3E-439A3B37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60" y="3309159"/>
            <a:ext cx="2011840" cy="880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D35DDF8-0953-7060-FA86-CD608756EE26}"/>
                  </a:ext>
                </a:extLst>
              </p:cNvPr>
              <p:cNvSpPr txBox="1"/>
              <p:nvPr/>
            </p:nvSpPr>
            <p:spPr>
              <a:xfrm>
                <a:off x="3728099" y="5070044"/>
                <a:ext cx="287065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err="1"/>
                  <a:t>connected</a:t>
                </a:r>
                <a:r>
                  <a:rPr lang="de-DE" sz="2200" dirty="0"/>
                  <a:t> in parallel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D35DDF8-0953-7060-FA86-CD608756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99" y="5070044"/>
                <a:ext cx="2870659" cy="1107996"/>
              </a:xfrm>
              <a:prstGeom prst="rect">
                <a:avLst/>
              </a:prstGeom>
              <a:blipFill>
                <a:blip r:embed="rId5"/>
                <a:stretch>
                  <a:fillRect l="-2643" t="-3409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7F21B58-D77D-B7FD-7AD4-5FC90A5E1DA2}"/>
                  </a:ext>
                </a:extLst>
              </p:cNvPr>
              <p:cNvSpPr txBox="1"/>
              <p:nvPr/>
            </p:nvSpPr>
            <p:spPr>
              <a:xfrm>
                <a:off x="6598759" y="5070044"/>
                <a:ext cx="339214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 err="1"/>
                  <a:t>connected</a:t>
                </a:r>
                <a:r>
                  <a:rPr lang="de-DE" sz="2200" dirty="0"/>
                  <a:t> in </a:t>
                </a:r>
                <a:r>
                  <a:rPr lang="de-DE" sz="2200" dirty="0" err="1"/>
                  <a:t>series</a:t>
                </a:r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ideal: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2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7F21B58-D77D-B7FD-7AD4-5FC90A5E1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59" y="5070044"/>
                <a:ext cx="3392140" cy="1107996"/>
              </a:xfrm>
              <a:prstGeom prst="rect">
                <a:avLst/>
              </a:prstGeom>
              <a:blipFill>
                <a:blip r:embed="rId6"/>
                <a:stretch>
                  <a:fillRect l="-2239" t="-3409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2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4D2FB-12C7-57AA-FADD-8E8C9694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B17E7-EF89-1307-64B3-BBA6BC80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Reference </a:t>
            </a:r>
            <a:r>
              <a:rPr lang="de-DE" dirty="0" err="1"/>
              <a:t>Directions</a:t>
            </a:r>
            <a:endParaRPr lang="de-DE" dirty="0"/>
          </a:p>
          <a:p>
            <a:r>
              <a:rPr lang="de-DE" dirty="0" err="1"/>
              <a:t>Kirchhoff‘s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Law</a:t>
            </a:r>
          </a:p>
          <a:p>
            <a:r>
              <a:rPr lang="de-DE" dirty="0" err="1"/>
              <a:t>Kirchhoff‘s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Law</a:t>
            </a:r>
          </a:p>
          <a:p>
            <a:r>
              <a:rPr lang="de-DE" dirty="0"/>
              <a:t>Series Circuit</a:t>
            </a:r>
          </a:p>
          <a:p>
            <a:r>
              <a:rPr lang="de-DE" dirty="0"/>
              <a:t>Parallel Circuit</a:t>
            </a:r>
          </a:p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&amp; </a:t>
            </a:r>
            <a:r>
              <a:rPr lang="de-DE" dirty="0" err="1"/>
              <a:t>Current</a:t>
            </a:r>
            <a:r>
              <a:rPr lang="de-DE" dirty="0"/>
              <a:t> Sources</a:t>
            </a:r>
          </a:p>
          <a:p>
            <a:r>
              <a:rPr lang="de-DE" dirty="0"/>
              <a:t>Network Analysis</a:t>
            </a:r>
          </a:p>
          <a:p>
            <a:r>
              <a:rPr lang="de-DE" dirty="0"/>
              <a:t>Efficiency &amp; Power/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  <a:p>
            <a:r>
              <a:rPr lang="de-DE" dirty="0" err="1"/>
              <a:t>Voltage</a:t>
            </a:r>
            <a:r>
              <a:rPr lang="de-DE" dirty="0"/>
              <a:t> &amp; </a:t>
            </a:r>
            <a:r>
              <a:rPr lang="de-DE" dirty="0" err="1"/>
              <a:t>Current</a:t>
            </a:r>
            <a:r>
              <a:rPr lang="de-DE" dirty="0"/>
              <a:t> Measurement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88B751-5AB7-71F9-9B7D-4A3F44B1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86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3E91-8E79-89EA-180A-CC94C7D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Simultaneous</a:t>
            </a:r>
            <a:r>
              <a:rPr lang="de-DE" dirty="0"/>
              <a:t> Measurement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FCA06-457A-9329-5A49-4DE97BFF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power </a:t>
            </a:r>
            <a:r>
              <a:rPr lang="de-DE" dirty="0" err="1"/>
              <a:t>measurement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simultaneous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and </a:t>
            </a:r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92E42C-D2C0-F148-34D1-81788FA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30</a:t>
            </a:fld>
            <a:endParaRPr lang="de-DE"/>
          </a:p>
        </p:txBody>
      </p:sp>
      <p:pic>
        <p:nvPicPr>
          <p:cNvPr id="6" name="Inhaltsplatzhalter 8">
            <a:extLst>
              <a:ext uri="{FF2B5EF4-FFF2-40B4-BE49-F238E27FC236}">
                <a16:creationId xmlns:a16="http://schemas.microsoft.com/office/drawing/2014/main" id="{B381D136-1982-AD16-8F8E-6A8012DE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1" y="2815864"/>
            <a:ext cx="3316820" cy="1895326"/>
          </a:xfrm>
          <a:prstGeom prst="rect">
            <a:avLst/>
          </a:prstGeom>
        </p:spPr>
      </p:pic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9C36A721-2BC4-422F-148F-9F52A584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90" y="2812307"/>
            <a:ext cx="3316820" cy="1902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6FCA076-29ED-69CC-C52D-A514768ACB1E}"/>
                  </a:ext>
                </a:extLst>
              </p:cNvPr>
              <p:cNvSpPr txBox="1"/>
              <p:nvPr/>
            </p:nvSpPr>
            <p:spPr>
              <a:xfrm>
                <a:off x="912716" y="4846127"/>
                <a:ext cx="460918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/>
                  <a:t>measurement </a:t>
                </a:r>
                <a:r>
                  <a:rPr lang="de-DE" sz="2400" dirty="0" err="1"/>
                  <a:t>correct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current</a:t>
                </a:r>
                <a:endParaRPr lang="de-DE" sz="2400" dirty="0"/>
              </a:p>
              <a:p>
                <a:endParaRPr lang="de-DE" sz="2400" dirty="0"/>
              </a:p>
              <a:p>
                <a:r>
                  <a:rPr lang="de-DE" sz="2400" dirty="0" err="1"/>
                  <a:t>preferable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2400" dirty="0"/>
                  <a:t> 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6FCA076-29ED-69CC-C52D-A514768AC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16" y="4846127"/>
                <a:ext cx="4609189" cy="1200329"/>
              </a:xfrm>
              <a:prstGeom prst="rect">
                <a:avLst/>
              </a:prstGeom>
              <a:blipFill>
                <a:blip r:embed="rId4"/>
                <a:stretch>
                  <a:fillRect l="-2204" t="-4167" b="-1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AF08B89-741C-D411-C5FF-17038A7A907D}"/>
                  </a:ext>
                </a:extLst>
              </p:cNvPr>
              <p:cNvSpPr txBox="1"/>
              <p:nvPr/>
            </p:nvSpPr>
            <p:spPr>
              <a:xfrm>
                <a:off x="6952190" y="4846126"/>
                <a:ext cx="460918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dirty="0" err="1"/>
                  <a:t>measurement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correct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voltage</a:t>
                </a:r>
                <a:endParaRPr lang="de-DE" sz="2400" dirty="0"/>
              </a:p>
              <a:p>
                <a:endParaRPr lang="de-DE" sz="2400" dirty="0"/>
              </a:p>
              <a:p>
                <a:r>
                  <a:rPr lang="de-DE" sz="2400" dirty="0"/>
                  <a:t>preferable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low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sz="2400" dirty="0"/>
                  <a:t>  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AF08B89-741C-D411-C5FF-17038A7A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90" y="4846126"/>
                <a:ext cx="4609189" cy="1200329"/>
              </a:xfrm>
              <a:prstGeom prst="rect">
                <a:avLst/>
              </a:prstGeom>
              <a:blipFill>
                <a:blip r:embed="rId5"/>
                <a:stretch>
                  <a:fillRect l="-1923" t="-4167" b="-1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9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3F0F-73D9-3430-8D16-0502A26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(DC)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EEDA9-8CF4-DBB9-AEB5-EE58E7EC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one-directional</a:t>
            </a:r>
            <a:r>
              <a:rPr lang="de-DE" dirty="0"/>
              <a:t> (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)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</a:t>
            </a:r>
            <a:r>
              <a:rPr lang="de-DE" dirty="0"/>
              <a:t> </a:t>
            </a:r>
            <a:r>
              <a:rPr lang="de-DE" dirty="0" err="1"/>
              <a:t>charge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416065-8574-D998-3BAA-593F4CBF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FC3B7A-47C8-1131-E165-33910D87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790" y="2608925"/>
            <a:ext cx="6742419" cy="3657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E996AA6-B9E3-EDF5-24C3-8C90A85715DD}"/>
                  </a:ext>
                </a:extLst>
              </p:cNvPr>
              <p:cNvSpPr txBox="1"/>
              <p:nvPr/>
            </p:nvSpPr>
            <p:spPr>
              <a:xfrm>
                <a:off x="2823559" y="3520483"/>
                <a:ext cx="590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E996AA6-B9E3-EDF5-24C3-8C90A8571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59" y="3520483"/>
                <a:ext cx="590803" cy="430887"/>
              </a:xfrm>
              <a:prstGeom prst="rect">
                <a:avLst/>
              </a:prstGeom>
              <a:blipFill>
                <a:blip r:embed="rId4"/>
                <a:stretch>
                  <a:fillRect l="-14894" r="-12766"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5A2BA64-B9DD-82F1-4A5F-1E989B0C179C}"/>
              </a:ext>
            </a:extLst>
          </p:cNvPr>
          <p:cNvSpPr txBox="1"/>
          <p:nvPr/>
        </p:nvSpPr>
        <p:spPr>
          <a:xfrm>
            <a:off x="197067" y="2876688"/>
            <a:ext cx="21162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time </a:t>
            </a:r>
            <a:r>
              <a:rPr lang="de-DE" sz="2200" dirty="0" err="1"/>
              <a:t>dependent</a:t>
            </a:r>
            <a:endParaRPr lang="de-DE" sz="22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4987D2-D813-47CE-22FA-136D3B9E830F}"/>
              </a:ext>
            </a:extLst>
          </p:cNvPr>
          <p:cNvCxnSpPr>
            <a:cxnSpLocks/>
          </p:cNvCxnSpPr>
          <p:nvPr/>
        </p:nvCxnSpPr>
        <p:spPr>
          <a:xfrm>
            <a:off x="2260802" y="3113152"/>
            <a:ext cx="562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6892B48-5F64-B357-ECC4-B3945D1FCF22}"/>
              </a:ext>
            </a:extLst>
          </p:cNvPr>
          <p:cNvSpPr txBox="1"/>
          <p:nvPr/>
        </p:nvSpPr>
        <p:spPr>
          <a:xfrm>
            <a:off x="9306776" y="4992413"/>
            <a:ext cx="801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(AC)</a:t>
            </a:r>
          </a:p>
        </p:txBody>
      </p:sp>
    </p:spTree>
    <p:extLst>
      <p:ext uri="{BB962C8B-B14F-4D97-AF65-F5344CB8AC3E}">
        <p14:creationId xmlns:p14="http://schemas.microsoft.com/office/powerpoint/2010/main" val="317429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5E602-375B-E609-53F2-A0B27C4D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 </a:t>
            </a:r>
            <a:r>
              <a:rPr lang="de-DE" dirty="0" err="1"/>
              <a:t>Calculations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4AB1F-ECB6-3DAC-24D7-5CD28A76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08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currents</a:t>
            </a:r>
            <a:r>
              <a:rPr lang="de-DE" dirty="0"/>
              <a:t> and </a:t>
            </a:r>
            <a:r>
              <a:rPr lang="de-DE" dirty="0" err="1"/>
              <a:t>voltages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network: </a:t>
            </a:r>
            <a:r>
              <a:rPr lang="de-DE" dirty="0" err="1"/>
              <a:t>interconnection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/</a:t>
            </a:r>
            <a:r>
              <a:rPr lang="de-DE" dirty="0" err="1"/>
              <a:t>elements</a:t>
            </a:r>
            <a:r>
              <a:rPr lang="de-DE" dirty="0"/>
              <a:t> (</a:t>
            </a:r>
            <a:r>
              <a:rPr lang="de-DE" dirty="0" err="1"/>
              <a:t>often</a:t>
            </a:r>
            <a:r>
              <a:rPr lang="de-DE" dirty="0"/>
              <a:t> large-</a:t>
            </a:r>
            <a:r>
              <a:rPr lang="de-DE" dirty="0" err="1"/>
              <a:t>scale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circuit</a:t>
            </a:r>
            <a:r>
              <a:rPr lang="de-DE" dirty="0"/>
              <a:t>: </a:t>
            </a:r>
            <a:r>
              <a:rPr lang="de-DE" dirty="0" err="1"/>
              <a:t>closed</a:t>
            </a:r>
            <a:r>
              <a:rPr lang="de-DE" dirty="0"/>
              <a:t>-loop network (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fundamental </a:t>
            </a:r>
            <a:r>
              <a:rPr lang="de-DE" dirty="0" err="1"/>
              <a:t>concepts</a:t>
            </a:r>
            <a:r>
              <a:rPr lang="de-DE" dirty="0"/>
              <a:t>:</a:t>
            </a:r>
          </a:p>
          <a:p>
            <a:r>
              <a:rPr lang="de-DE" dirty="0" err="1"/>
              <a:t>nodes</a:t>
            </a:r>
            <a:r>
              <a:rPr lang="de-DE" dirty="0"/>
              <a:t> (</a:t>
            </a:r>
            <a:r>
              <a:rPr lang="de-DE" dirty="0" err="1"/>
              <a:t>junctions</a:t>
            </a:r>
            <a:r>
              <a:rPr lang="de-DE" dirty="0"/>
              <a:t>)</a:t>
            </a:r>
          </a:p>
          <a:p>
            <a:r>
              <a:rPr lang="de-DE" dirty="0" err="1"/>
              <a:t>branches</a:t>
            </a:r>
            <a:endParaRPr lang="de-DE" dirty="0"/>
          </a:p>
          <a:p>
            <a:r>
              <a:rPr lang="de-DE" dirty="0" err="1"/>
              <a:t>loops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30FBE80-4B11-BAC5-7830-663D5983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loops of electric circuit">
            <a:extLst>
              <a:ext uri="{FF2B5EF4-FFF2-40B4-BE49-F238E27FC236}">
                <a16:creationId xmlns:a16="http://schemas.microsoft.com/office/drawing/2014/main" id="{2617946A-D582-7F8A-DA96-97F7CBAD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31" y="4777617"/>
            <a:ext cx="4201729" cy="16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s of electric circuit">
            <a:extLst>
              <a:ext uri="{FF2B5EF4-FFF2-40B4-BE49-F238E27FC236}">
                <a16:creationId xmlns:a16="http://schemas.microsoft.com/office/drawing/2014/main" id="{AB2049E2-EB78-6294-DFCE-27042568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31" y="121543"/>
            <a:ext cx="4201729" cy="194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 of electric circuit">
            <a:extLst>
              <a:ext uri="{FF2B5EF4-FFF2-40B4-BE49-F238E27FC236}">
                <a16:creationId xmlns:a16="http://schemas.microsoft.com/office/drawing/2014/main" id="{C4235E21-B034-DEB5-AE72-33BFC9A88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30" y="2418404"/>
            <a:ext cx="4201729" cy="20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7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981DD-3403-4D23-CA06-2C35CFBC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 </a:t>
            </a:r>
            <a:r>
              <a:rPr lang="de-DE" dirty="0" err="1"/>
              <a:t>Directions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B4DCBE18-181E-AAB3-CFD0-745FEA8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6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2132178-5B98-BB73-1EDA-F8B7C641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7090" y="2090274"/>
            <a:ext cx="5279246" cy="386649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483A38A-EBFD-A446-C612-1184AA22D088}"/>
              </a:ext>
            </a:extLst>
          </p:cNvPr>
          <p:cNvSpPr txBox="1"/>
          <p:nvPr/>
        </p:nvSpPr>
        <p:spPr>
          <a:xfrm>
            <a:off x="9307223" y="2238596"/>
            <a:ext cx="40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FF0000"/>
                </a:solidFill>
              </a:rPr>
              <a:t>&gt;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3DAFF3F-E913-A9EC-C176-B0175251E5CD}"/>
              </a:ext>
            </a:extLst>
          </p:cNvPr>
          <p:cNvCxnSpPr/>
          <p:nvPr/>
        </p:nvCxnSpPr>
        <p:spPr bwMode="auto">
          <a:xfrm>
            <a:off x="11693378" y="3113088"/>
            <a:ext cx="0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F7FE529-3CBF-3E47-F502-7EE55073C3E8}"/>
              </a:ext>
            </a:extLst>
          </p:cNvPr>
          <p:cNvSpPr txBox="1"/>
          <p:nvPr/>
        </p:nvSpPr>
        <p:spPr>
          <a:xfrm>
            <a:off x="9365030" y="1887208"/>
            <a:ext cx="2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FEC9F88-65F9-372D-E5CC-68AC909CA311}"/>
              </a:ext>
            </a:extLst>
          </p:cNvPr>
          <p:cNvSpPr txBox="1"/>
          <p:nvPr/>
        </p:nvSpPr>
        <p:spPr>
          <a:xfrm>
            <a:off x="11701701" y="3582010"/>
            <a:ext cx="46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7332670-994D-137A-3675-ACA99ED61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0341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600" dirty="0" err="1"/>
                  <a:t>before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calculation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voltages</a:t>
                </a:r>
                <a:r>
                  <a:rPr lang="de-DE" sz="2600" dirty="0"/>
                  <a:t> and </a:t>
                </a:r>
                <a:r>
                  <a:rPr lang="de-DE" sz="2600" dirty="0" err="1"/>
                  <a:t>currents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:r>
                  <a:rPr lang="de-DE" sz="2600" b="1" dirty="0" err="1"/>
                  <a:t>arbitrary</a:t>
                </a:r>
                <a:r>
                  <a:rPr lang="de-DE" sz="2600" b="1" dirty="0"/>
                  <a:t> </a:t>
                </a:r>
                <a:r>
                  <a:rPr lang="de-DE" sz="2600" b="1" dirty="0" err="1"/>
                  <a:t>choices</a:t>
                </a:r>
                <a:endParaRPr lang="de-DE" sz="2600" b="1" dirty="0"/>
              </a:p>
              <a:p>
                <a:r>
                  <a:rPr lang="de-DE" sz="2600" dirty="0" err="1"/>
                  <a:t>define</a:t>
                </a:r>
                <a:r>
                  <a:rPr lang="de-DE" sz="2600" dirty="0"/>
                  <a:t> positive </a:t>
                </a:r>
                <a:r>
                  <a:rPr lang="de-DE" sz="2600" dirty="0" err="1"/>
                  <a:t>current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directions</a:t>
                </a:r>
                <a:endParaRPr lang="de-DE" sz="2600" dirty="0"/>
              </a:p>
              <a:p>
                <a:r>
                  <a:rPr lang="de-DE" sz="2600" dirty="0" err="1"/>
                  <a:t>define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voltage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directions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after </a:t>
                </a:r>
                <a:r>
                  <a:rPr lang="de-DE" sz="2600" dirty="0" err="1"/>
                  <a:t>calculation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:r>
                  <a:rPr lang="de-DE" sz="2600" dirty="0"/>
                  <a:t>negative </a:t>
                </a:r>
                <a:r>
                  <a:rPr lang="de-DE" sz="2600" dirty="0" err="1"/>
                  <a:t>value</a:t>
                </a:r>
                <a:r>
                  <a:rPr lang="de-DE" sz="2600" dirty="0"/>
                  <a:t> </a:t>
                </a:r>
                <a:r>
                  <a:rPr lang="de-DE" sz="2600" dirty="0">
                    <a:sym typeface="Wingdings" pitchFamily="2" charset="2"/>
                  </a:rPr>
                  <a:t> </a:t>
                </a:r>
                <a:r>
                  <a:rPr lang="de-DE" sz="2600" dirty="0" err="1"/>
                  <a:t>actual</a:t>
                </a:r>
                <a:r>
                  <a:rPr lang="de-DE" sz="2600" dirty="0"/>
                  <a:t> </a:t>
                </a:r>
                <a:r>
                  <a:rPr lang="de-DE" sz="2600" dirty="0" err="1"/>
                  <a:t>direction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opposite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chosen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reference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direction</a:t>
                </a:r>
                <a:endParaRPr lang="de-DE" sz="2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7332670-994D-137A-3675-ACA99ED61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03412" cy="4351338"/>
              </a:xfrm>
              <a:blipFill>
                <a:blip r:embed="rId4"/>
                <a:stretch>
                  <a:fillRect l="-1581" t="-2035" r="-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3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E318EA-0231-6468-BD35-7D84F4FF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55C308-8CEB-B03A-986F-4F2211220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6719" y="1764453"/>
            <a:ext cx="5279246" cy="38664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0C1D75-FFB7-345E-4E7A-58A108D642B2}"/>
              </a:ext>
            </a:extLst>
          </p:cNvPr>
          <p:cNvSpPr txBox="1"/>
          <p:nvPr/>
        </p:nvSpPr>
        <p:spPr>
          <a:xfrm rot="10800000">
            <a:off x="5746852" y="1912775"/>
            <a:ext cx="40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FF0000"/>
                </a:solidFill>
              </a:rPr>
              <a:t>&gt;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F7F8917-515E-52A4-0F35-CABF6CE8F78E}"/>
              </a:ext>
            </a:extLst>
          </p:cNvPr>
          <p:cNvCxnSpPr/>
          <p:nvPr/>
        </p:nvCxnSpPr>
        <p:spPr bwMode="auto">
          <a:xfrm rot="10800000">
            <a:off x="8133007" y="2787267"/>
            <a:ext cx="0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596AA32-828E-ACCA-54CB-72ED16696ACA}"/>
              </a:ext>
            </a:extLst>
          </p:cNvPr>
          <p:cNvSpPr txBox="1"/>
          <p:nvPr/>
        </p:nvSpPr>
        <p:spPr>
          <a:xfrm>
            <a:off x="5804659" y="1561387"/>
            <a:ext cx="2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4F4A2C-A29F-C592-4175-CB552DB3144A}"/>
              </a:ext>
            </a:extLst>
          </p:cNvPr>
          <p:cNvSpPr txBox="1"/>
          <p:nvPr/>
        </p:nvSpPr>
        <p:spPr>
          <a:xfrm>
            <a:off x="8141330" y="3256189"/>
            <a:ext cx="46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04927-5B39-8625-0E76-36EC47AF62E0}"/>
              </a:ext>
            </a:extLst>
          </p:cNvPr>
          <p:cNvSpPr txBox="1"/>
          <p:nvPr/>
        </p:nvSpPr>
        <p:spPr>
          <a:xfrm>
            <a:off x="4544614" y="635636"/>
            <a:ext cx="3102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200" dirty="0"/>
              <a:t>also </a:t>
            </a:r>
            <a:r>
              <a:rPr lang="de-DE" sz="4200" dirty="0" err="1"/>
              <a:t>correct</a:t>
            </a:r>
            <a:r>
              <a:rPr lang="de-DE" sz="4200" dirty="0"/>
              <a:t>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C34394-A830-25F2-56C5-DC6DAD80115A}"/>
              </a:ext>
            </a:extLst>
          </p:cNvPr>
          <p:cNvSpPr txBox="1"/>
          <p:nvPr/>
        </p:nvSpPr>
        <p:spPr>
          <a:xfrm>
            <a:off x="2700941" y="5699144"/>
            <a:ext cx="6906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Will just </a:t>
            </a:r>
            <a:r>
              <a:rPr lang="de-DE" sz="2800" dirty="0" err="1"/>
              <a:t>result</a:t>
            </a:r>
            <a:r>
              <a:rPr lang="de-DE" sz="2800" dirty="0"/>
              <a:t> in negative </a:t>
            </a:r>
            <a:r>
              <a:rPr lang="de-DE" sz="2800" dirty="0" err="1"/>
              <a:t>values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I and V!</a:t>
            </a:r>
          </a:p>
        </p:txBody>
      </p:sp>
    </p:spTree>
    <p:extLst>
      <p:ext uri="{BB962C8B-B14F-4D97-AF65-F5344CB8AC3E}">
        <p14:creationId xmlns:p14="http://schemas.microsoft.com/office/powerpoint/2010/main" val="2131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01998E6-89F6-92D8-E004-7AA3B18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Sign</a:t>
            </a:r>
            <a:r>
              <a:rPr lang="de-DE" dirty="0"/>
              <a:t> Conventions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03A862E-9314-AF30-223D-A21B8EDFBB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5137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2200" b="1" dirty="0"/>
                  <a:t>passive </a:t>
                </a:r>
                <a:r>
                  <a:rPr lang="de-DE" sz="2200" b="1" dirty="0" err="1"/>
                  <a:t>sign</a:t>
                </a:r>
                <a:r>
                  <a:rPr lang="de-DE" sz="2200" b="1" dirty="0"/>
                  <a:t> </a:t>
                </a:r>
                <a:r>
                  <a:rPr lang="de-DE" sz="2200" b="1" dirty="0" err="1"/>
                  <a:t>convention</a:t>
                </a:r>
                <a:r>
                  <a:rPr lang="de-DE" sz="2200" dirty="0"/>
                  <a:t>:</a:t>
                </a:r>
              </a:p>
              <a:p>
                <a:pPr marL="0" indent="0">
                  <a:buNone/>
                </a:pPr>
                <a:r>
                  <a:rPr lang="de-DE" sz="2200" dirty="0" err="1"/>
                  <a:t>reference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direction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points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into</a:t>
                </a:r>
                <a:r>
                  <a:rPr lang="de-DE" sz="2200" dirty="0"/>
                  <a:t> positive </a:t>
                </a:r>
                <a:r>
                  <a:rPr lang="de-DE" sz="2200" dirty="0" err="1"/>
                  <a:t>reference</a:t>
                </a:r>
                <a:r>
                  <a:rPr lang="de-DE" sz="2200" dirty="0"/>
                  <a:t> terminal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voltage</a:t>
                </a:r>
                <a:endParaRPr lang="de-DE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power </a:t>
                </a:r>
                <a:r>
                  <a:rPr lang="de-DE" sz="2200" dirty="0" err="1"/>
                  <a:t>flowing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into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component</a:t>
                </a:r>
                <a:r>
                  <a:rPr lang="de-DE" sz="2200" dirty="0"/>
                  <a:t> (passive </a:t>
                </a:r>
                <a:r>
                  <a:rPr lang="de-DE" sz="2200" dirty="0" err="1"/>
                  <a:t>component</a:t>
                </a:r>
                <a:r>
                  <a:rPr lang="de-DE" sz="22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200" dirty="0"/>
                  <a:t> for active </a:t>
                </a:r>
                <a:r>
                  <a:rPr lang="de-DE" sz="2200" dirty="0" err="1"/>
                  <a:t>component</a:t>
                </a:r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03A862E-9314-AF30-223D-A21B8EDFB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513716"/>
              </a:xfrm>
              <a:blipFill>
                <a:blip r:embed="rId2"/>
                <a:stretch>
                  <a:fillRect l="-1467" t="-25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84F6B076-21A6-0E1C-FB8B-022D2BC0221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25137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2200" b="1" dirty="0" err="1"/>
                  <a:t>active</a:t>
                </a:r>
                <a:r>
                  <a:rPr lang="de-DE" sz="2200" b="1" dirty="0"/>
                  <a:t> </a:t>
                </a:r>
                <a:r>
                  <a:rPr lang="de-DE" sz="2200" b="1" dirty="0" err="1"/>
                  <a:t>sign</a:t>
                </a:r>
                <a:r>
                  <a:rPr lang="de-DE" sz="2200" b="1" dirty="0"/>
                  <a:t> </a:t>
                </a:r>
                <a:r>
                  <a:rPr lang="de-DE" sz="2200" b="1" dirty="0" err="1"/>
                  <a:t>convention</a:t>
                </a:r>
                <a:r>
                  <a:rPr lang="de-DE" sz="2200" dirty="0"/>
                  <a:t>:</a:t>
                </a:r>
              </a:p>
              <a:p>
                <a:pPr marL="0" indent="0">
                  <a:buNone/>
                </a:pPr>
                <a:r>
                  <a:rPr lang="de-DE" sz="2200" dirty="0"/>
                  <a:t>reference </a:t>
                </a:r>
                <a:r>
                  <a:rPr lang="de-DE" sz="2200" dirty="0" err="1"/>
                  <a:t>direction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points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into</a:t>
                </a:r>
                <a:r>
                  <a:rPr lang="de-DE" sz="2200" dirty="0"/>
                  <a:t> negative </a:t>
                </a:r>
                <a:r>
                  <a:rPr lang="de-DE" sz="2200" dirty="0" err="1"/>
                  <a:t>reference</a:t>
                </a:r>
                <a:r>
                  <a:rPr lang="de-DE" sz="2200" dirty="0"/>
                  <a:t> terminal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voltage</a:t>
                </a:r>
                <a:endParaRPr lang="de-DE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200" dirty="0"/>
                  <a:t> 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power </a:t>
                </a:r>
                <a:r>
                  <a:rPr lang="de-DE" sz="2200" dirty="0" err="1"/>
                  <a:t>flowing</a:t>
                </a:r>
                <a:r>
                  <a:rPr lang="de-DE" sz="2200" dirty="0"/>
                  <a:t> out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component</a:t>
                </a:r>
                <a:r>
                  <a:rPr lang="de-DE" sz="2200" dirty="0"/>
                  <a:t> (</a:t>
                </a:r>
                <a:r>
                  <a:rPr lang="de-DE" sz="2200" dirty="0" err="1"/>
                  <a:t>active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component</a:t>
                </a:r>
                <a:r>
                  <a:rPr lang="de-DE" sz="22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2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sz="2200" dirty="0"/>
                  <a:t> for passive </a:t>
                </a:r>
                <a:r>
                  <a:rPr lang="de-DE" sz="2200" dirty="0" err="1"/>
                  <a:t>component</a:t>
                </a:r>
                <a:endParaRPr lang="de-DE" sz="2200" dirty="0"/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84F6B076-21A6-0E1C-FB8B-022D2BC02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2513716"/>
              </a:xfrm>
              <a:blipFill>
                <a:blip r:embed="rId3"/>
                <a:stretch>
                  <a:fillRect l="-1467" t="-25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1913994-E6AE-209D-2896-9CD4C7F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FBDAF4-50D9-791B-51EA-AA215EF33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9855" y="4254178"/>
            <a:ext cx="2478559" cy="25137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935EA7-F242-8E1A-951D-4B0C77962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770" y="4254178"/>
            <a:ext cx="2593940" cy="251371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03C58DF-9C1C-E221-523F-A72092A87AF8}"/>
              </a:ext>
            </a:extLst>
          </p:cNvPr>
          <p:cNvSpPr txBox="1"/>
          <p:nvPr/>
        </p:nvSpPr>
        <p:spPr>
          <a:xfrm>
            <a:off x="3583957" y="5141704"/>
            <a:ext cx="164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34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34D68-460B-0810-0F61-31F0C5D0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Kirchhoff‘s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Law (KCL)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6CD885-272B-E2E7-DA1D-5107CAF2E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sum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currents</a:t>
                </a:r>
                <a:r>
                  <a:rPr lang="de-DE" dirty="0"/>
                  <a:t> </a:t>
                </a:r>
                <a:r>
                  <a:rPr lang="de-DE" dirty="0" err="1"/>
                  <a:t>entering</a:t>
                </a:r>
                <a:r>
                  <a:rPr lang="de-DE" dirty="0"/>
                  <a:t> a </a:t>
                </a:r>
                <a:r>
                  <a:rPr lang="de-DE" dirty="0" err="1"/>
                  <a:t>junction</a:t>
                </a:r>
                <a:r>
                  <a:rPr lang="de-DE" dirty="0"/>
                  <a:t> (</a:t>
                </a:r>
                <a:r>
                  <a:rPr lang="de-DE" dirty="0" err="1"/>
                  <a:t>node</a:t>
                </a:r>
                <a:r>
                  <a:rPr lang="de-DE" dirty="0"/>
                  <a:t>) </a:t>
                </a:r>
                <a:r>
                  <a:rPr lang="de-DE" dirty="0" err="1"/>
                  <a:t>equals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currents</a:t>
                </a:r>
                <a:r>
                  <a:rPr lang="de-DE" dirty="0"/>
                  <a:t> </a:t>
                </a:r>
                <a:r>
                  <a:rPr lang="de-DE" dirty="0" err="1"/>
                  <a:t>leaving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junction</a:t>
                </a:r>
                <a:r>
                  <a:rPr lang="de-DE" dirty="0"/>
                  <a:t> (</a:t>
                </a:r>
                <a:r>
                  <a:rPr lang="de-DE" dirty="0" err="1"/>
                  <a:t>conservation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charge</a:t>
                </a:r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6CD885-272B-E2E7-DA1D-5107CAF2E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1" t="-2326" b="-159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F181A0-9A1C-22EC-DFBF-DCCB5135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AA6B-85FB-CD46-8BDC-C1BC3364C8C0}" type="slidenum">
              <a:rPr lang="de-DE" smtClean="0"/>
              <a:t>9</a:t>
            </a:fld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B5AD93-B8BE-EE84-E78F-68D7EE5D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17" y="3103181"/>
            <a:ext cx="3113783" cy="2592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CDA6B18-DA66-F780-B3E6-FA094A163153}"/>
                  </a:ext>
                </a:extLst>
              </p:cNvPr>
              <p:cNvSpPr txBox="1"/>
              <p:nvPr/>
            </p:nvSpPr>
            <p:spPr>
              <a:xfrm>
                <a:off x="5620360" y="5945737"/>
                <a:ext cx="28666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CDA6B18-DA66-F780-B3E6-FA094A163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60" y="5945737"/>
                <a:ext cx="2866696" cy="461665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47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Macintosh PowerPoint</Application>
  <PresentationFormat>Breitbild</PresentationFormat>
  <Paragraphs>261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.AppleSystemUIFont</vt:lpstr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</vt:lpstr>
      <vt:lpstr>Introduction to Electrical Engineering</vt:lpstr>
      <vt:lpstr>Overview</vt:lpstr>
      <vt:lpstr>Direct Current Circuits</vt:lpstr>
      <vt:lpstr>Direct Current (DC)</vt:lpstr>
      <vt:lpstr>Circuit Calculations</vt:lpstr>
      <vt:lpstr>Reference Directions</vt:lpstr>
      <vt:lpstr>PowerPoint-Präsentation</vt:lpstr>
      <vt:lpstr>Sign Conventions</vt:lpstr>
      <vt:lpstr>Kirchhoff‘s Current Law (KCL)</vt:lpstr>
      <vt:lpstr>Kirchhoff‘s Voltage Law (KVL)</vt:lpstr>
      <vt:lpstr>Series Circuit</vt:lpstr>
      <vt:lpstr>Parallel Circuit</vt:lpstr>
      <vt:lpstr>Practical Voltage Source</vt:lpstr>
      <vt:lpstr>I-V Curves</vt:lpstr>
      <vt:lpstr>Practical Current Source</vt:lpstr>
      <vt:lpstr>Several Independent Sources</vt:lpstr>
      <vt:lpstr>Circuit Analysis</vt:lpstr>
      <vt:lpstr>Bridges</vt:lpstr>
      <vt:lpstr>Y-Δ Transform</vt:lpstr>
      <vt:lpstr>PowerPoint-Präsentation</vt:lpstr>
      <vt:lpstr>Systematic Network Analysis</vt:lpstr>
      <vt:lpstr>Example: Representation</vt:lpstr>
      <vt:lpstr>Example: Formulation of Equations</vt:lpstr>
      <vt:lpstr>Example: Mesh Analysis</vt:lpstr>
      <vt:lpstr>Example: Method of Complete Tree</vt:lpstr>
      <vt:lpstr>Example: System of Linear Equations</vt:lpstr>
      <vt:lpstr>Efficiency</vt:lpstr>
      <vt:lpstr>Power/Impedance Matching</vt:lpstr>
      <vt:lpstr>Voltage and Current Measurement</vt:lpstr>
      <vt:lpstr>Simultaneous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94</cp:revision>
  <dcterms:created xsi:type="dcterms:W3CDTF">2025-08-07T19:07:55Z</dcterms:created>
  <dcterms:modified xsi:type="dcterms:W3CDTF">2025-08-23T19:23:52Z</dcterms:modified>
</cp:coreProperties>
</file>