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792" r:id="rId3"/>
    <p:sldId id="790" r:id="rId4"/>
    <p:sldId id="793" r:id="rId5"/>
    <p:sldId id="819" r:id="rId6"/>
    <p:sldId id="822" r:id="rId7"/>
    <p:sldId id="831" r:id="rId8"/>
    <p:sldId id="824" r:id="rId9"/>
    <p:sldId id="832" r:id="rId10"/>
    <p:sldId id="803" r:id="rId11"/>
    <p:sldId id="828" r:id="rId12"/>
    <p:sldId id="827" r:id="rId13"/>
    <p:sldId id="829" r:id="rId14"/>
    <p:sldId id="830" r:id="rId15"/>
    <p:sldId id="818" r:id="rId16"/>
    <p:sldId id="834" r:id="rId17"/>
    <p:sldId id="826" r:id="rId18"/>
    <p:sldId id="833" r:id="rId19"/>
    <p:sldId id="812" r:id="rId20"/>
    <p:sldId id="81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b="1" dirty="0" err="1"/>
            <a:t>Agents</a:t>
          </a:r>
          <a:endParaRPr lang="en-US" b="1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 err="1"/>
            <a:t>Agents</a:t>
          </a:r>
          <a:endParaRPr lang="en-US" sz="2500" b="1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7B4AA-1AD3-B645-8C46-4DD33D66A771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E142D-FA49-2A47-97D1-0BC6D85AD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84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20F7-6C91-3C46-AB35-1A00849882C2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22EE-8BC1-4F47-9F25-6E6DC0837CD0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7086-E239-CB4C-AE08-764D923FF446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0D4-D4D8-A942-9E01-A0F3487CA2AE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364B-D759-F14C-A18A-77E1D17B19D4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6AF-F89F-2E4E-92DF-9EEE6DD3C59D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3CD-AF3C-CB44-B965-65B6EC4247CF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B66C-CFE0-CA4E-9046-939F1A7C2E41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A422-F575-E249-A0DB-51723ECD1D10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53E8-F479-1249-A1B6-5903063FF698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5EAB-7032-2B41-ACE6-C364C7875874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179E-33AE-1B4B-8EB8-E924F1C7104A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0.03629" TargetMode="External"/><Relationship Id="rId2" Type="http://schemas.openxmlformats.org/officeDocument/2006/relationships/hyperlink" Target="https://arxiv.org/abs/2201.119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9.0340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2309.034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11.0727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delcontextprotocol.io/int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766EFC-9D2F-C966-C022-20067A8F5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67864-9E11-5FB5-BC1E-A808910F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Prompting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254E2-EEF9-35D3-FA17-64F0E3B0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LLM agents show reasoning capabilities by clever prompts</a:t>
            </a:r>
          </a:p>
          <a:p>
            <a:r>
              <a:rPr lang="en-GB" dirty="0">
                <a:solidFill>
                  <a:srgbClr val="212529"/>
                </a:solidFill>
              </a:rPr>
              <a:t>… </a:t>
            </a:r>
            <a:r>
              <a:rPr lang="en-GB" dirty="0">
                <a:solidFill>
                  <a:srgbClr val="212529"/>
                </a:solidFill>
                <a:hlinkClick r:id="rId2"/>
              </a:rPr>
              <a:t>chain-of-thought prompting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… </a:t>
            </a:r>
            <a:r>
              <a:rPr lang="en-GB" dirty="0">
                <a:solidFill>
                  <a:srgbClr val="212529"/>
                </a:solidFill>
                <a:hlinkClick r:id="rId3"/>
              </a:rPr>
              <a:t>ReAct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/>
              <a:t>prompt optimization (</a:t>
            </a:r>
            <a:r>
              <a:rPr lang="en-GB" dirty="0">
                <a:hlinkClick r:id="rId4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test-time 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BACC79-FB8B-ECD2-C82F-7F0CC817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318C8-73B9-EC43-542B-973C6D5D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Chain-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Thought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23DBD-2794-C31A-80DB-8E96FCD1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3817CB-7601-B6C0-8EE5-823BC42E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3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CEEA0-8B29-3C1D-D0C6-FC10285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4A5B7-F54B-4BB6-7F6A-6CFDE25B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1C98F-0DA1-1BC2-0CB9-BCBEFCA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6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646C0-9DE6-1614-0D5F-7524EEA1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OPRO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AFB34-87BB-A05E-1496-1D217F53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6A156-69CB-BD1E-116E-70E5767C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FBAE8D1C-F934-A573-7E5F-4333C629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54668"/>
            <a:ext cx="7772400" cy="4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86D0-81C0-6D65-DD79-FFED278A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Test-Time 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73D71-9010-09DA-2EB7-5F1CA719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thinking</a:t>
            </a:r>
            <a:r>
              <a:rPr lang="de-DE" dirty="0"/>
              <a:t> time (i.e., </a:t>
            </a:r>
            <a:r>
              <a:rPr lang="de-DE" dirty="0" err="1"/>
              <a:t>compute</a:t>
            </a:r>
            <a:r>
              <a:rPr lang="de-DE" dirty="0"/>
              <a:t>),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52094D-0E7C-4795-9CA0-BBEBEE72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5D31-09E7-37D3-7B4B-64D7BF2D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Reasoning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36B4B-ECB5-59A6-0FED-B3140FC3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finetuning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reasoning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LLMs</a:t>
            </a:r>
          </a:p>
          <a:p>
            <a:endParaRPr lang="de-DE" dirty="0"/>
          </a:p>
          <a:p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native </a:t>
            </a:r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chain-of-thought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650135-6F1E-0A6A-7FAD-339FF40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C20C4-5209-19D7-483A-98696C46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Test-Time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B78A2-9831-C082-306C-27212A8F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TTT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53C98-BCF2-DF15-62E2-53F1B7EE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91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B335-B909-3481-F78C-2F6FA8F6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Agents</a:t>
            </a:r>
            <a:r>
              <a:rPr lang="de-DE" dirty="0"/>
              <a:t> and LLM Orchestration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74722-F2FE-4CB7-44ED-EDB2E891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err="1"/>
              <a:t>LangChain</a:t>
            </a:r>
            <a:r>
              <a:rPr lang="de-DE" dirty="0"/>
              <a:t>, </a:t>
            </a:r>
            <a:r>
              <a:rPr lang="de-DE" dirty="0" err="1"/>
              <a:t>AutoGPT</a:t>
            </a:r>
            <a:r>
              <a:rPr lang="de-DE" dirty="0"/>
              <a:t>, </a:t>
            </a:r>
            <a:r>
              <a:rPr lang="de-DE" dirty="0" err="1"/>
              <a:t>OpenAgents</a:t>
            </a:r>
            <a:r>
              <a:rPr lang="de-DE" dirty="0"/>
              <a:t>, </a:t>
            </a:r>
            <a:r>
              <a:rPr lang="de-DE" dirty="0" err="1"/>
              <a:t>BabyAGI</a:t>
            </a:r>
            <a:r>
              <a:rPr lang="de-DE" dirty="0"/>
              <a:t>, …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 err="1"/>
              <a:t>prompting</a:t>
            </a:r>
            <a:r>
              <a:rPr lang="de-DE" b="1" dirty="0"/>
              <a:t> </a:t>
            </a:r>
            <a:r>
              <a:rPr lang="de-DE" b="1" dirty="0" err="1"/>
              <a:t>strategies</a:t>
            </a:r>
            <a:r>
              <a:rPr lang="de-DE" b="1" dirty="0"/>
              <a:t> + </a:t>
            </a:r>
            <a:r>
              <a:rPr lang="de-DE" b="1" dirty="0" err="1"/>
              <a:t>orchestration</a:t>
            </a:r>
            <a:r>
              <a:rPr lang="de-DE" b="1" dirty="0"/>
              <a:t> </a:t>
            </a:r>
            <a:r>
              <a:rPr lang="de-DE" b="1" dirty="0" err="1"/>
              <a:t>logic</a:t>
            </a:r>
            <a:r>
              <a:rPr lang="de-DE" b="1" dirty="0"/>
              <a:t> + </a:t>
            </a:r>
            <a:r>
              <a:rPr lang="de-DE" b="1" dirty="0" err="1"/>
              <a:t>access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tools</a:t>
            </a:r>
            <a:r>
              <a:rPr lang="de-DE" b="1" dirty="0"/>
              <a:t>/</a:t>
            </a:r>
            <a:r>
              <a:rPr lang="de-DE" b="1" dirty="0" err="1"/>
              <a:t>memory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b="1" dirty="0" err="1"/>
              <a:t>wrap</a:t>
            </a:r>
            <a:r>
              <a:rPr lang="de-DE" dirty="0"/>
              <a:t> an LLM (like GPT-4) in an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r>
              <a:rPr lang="de-DE" b="1" dirty="0"/>
              <a:t>Prompt </a:t>
            </a:r>
            <a:r>
              <a:rPr lang="de-DE" b="1" dirty="0" err="1"/>
              <a:t>itself</a:t>
            </a:r>
            <a:r>
              <a:rPr lang="de-DE" b="1" dirty="0"/>
              <a:t> in a loop</a:t>
            </a:r>
            <a:r>
              <a:rPr lang="de-DE" dirty="0"/>
              <a:t> (</a:t>
            </a:r>
            <a:r>
              <a:rPr lang="de-DE" dirty="0" err="1"/>
              <a:t>self-reflect</a:t>
            </a:r>
            <a:r>
              <a:rPr lang="de-DE" dirty="0"/>
              <a:t>, plan, </a:t>
            </a:r>
            <a:r>
              <a:rPr lang="de-DE" dirty="0" err="1"/>
              <a:t>re</a:t>
            </a:r>
            <a:r>
              <a:rPr lang="de-DE" dirty="0"/>
              <a:t>-prompt).</a:t>
            </a:r>
          </a:p>
          <a:p>
            <a:r>
              <a:rPr lang="de-DE" b="1" dirty="0" err="1"/>
              <a:t>Persist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dirty="0"/>
              <a:t> (via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databases</a:t>
            </a:r>
            <a:r>
              <a:rPr lang="de-DE" dirty="0"/>
              <a:t>).</a:t>
            </a:r>
          </a:p>
          <a:p>
            <a:r>
              <a:rPr lang="de-DE" b="1" dirty="0"/>
              <a:t>Call external </a:t>
            </a:r>
            <a:r>
              <a:rPr lang="de-DE" b="1" dirty="0" err="1"/>
              <a:t>tools</a:t>
            </a:r>
            <a:r>
              <a:rPr lang="de-DE" b="1" dirty="0"/>
              <a:t>/APIs</a:t>
            </a:r>
            <a:r>
              <a:rPr lang="de-DE" dirty="0"/>
              <a:t> (web </a:t>
            </a:r>
            <a:r>
              <a:rPr lang="de-DE" dirty="0" err="1"/>
              <a:t>search</a:t>
            </a:r>
            <a:r>
              <a:rPr lang="de-DE" dirty="0"/>
              <a:t>, code </a:t>
            </a:r>
            <a:r>
              <a:rPr lang="de-DE" dirty="0" err="1"/>
              <a:t>execution</a:t>
            </a:r>
            <a:r>
              <a:rPr lang="de-DE" dirty="0"/>
              <a:t>,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).</a:t>
            </a:r>
          </a:p>
          <a:p>
            <a:r>
              <a:rPr lang="de-DE" b="1" dirty="0" err="1"/>
              <a:t>Iteratively</a:t>
            </a:r>
            <a:r>
              <a:rPr lang="de-DE" b="1" dirty="0"/>
              <a:t> </a:t>
            </a:r>
            <a:r>
              <a:rPr lang="de-DE" b="1" dirty="0" err="1"/>
              <a:t>refine</a:t>
            </a:r>
            <a:r>
              <a:rPr lang="de-DE" b="1" dirty="0"/>
              <a:t> </a:t>
            </a:r>
            <a:r>
              <a:rPr lang="de-DE" b="1" dirty="0" err="1"/>
              <a:t>output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a </a:t>
            </a:r>
            <a:r>
              <a:rPr lang="de-DE" dirty="0" err="1"/>
              <a:t>goal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68C356-CB0F-390F-3607-F244D67E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3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03D78-315B-F9C7-BAA4-AC1A147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Structured Outputs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AD284-115D-8814-3F2F-20FCF4F8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turn </a:t>
            </a:r>
            <a:r>
              <a:rPr lang="de-DE" dirty="0" err="1"/>
              <a:t>freeform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parsable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ACC4D-CF30-105F-C4EC-D49CA20E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2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93F-C8E0-AABA-06EF-BF5916C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Autonomous End-to-End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DA0A-3394-1274-5D3F-3D2BFD3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2F2BF518-07A9-BED3-6560-8450C6DBE3A2}"/>
              </a:ext>
            </a:extLst>
          </p:cNvPr>
          <p:cNvSpPr/>
          <p:nvPr/>
        </p:nvSpPr>
        <p:spPr>
          <a:xfrm>
            <a:off x="695324" y="3834677"/>
            <a:ext cx="1808207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domain knowledge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9FEFB8F3-1491-ACB8-B1CC-C2FA3D36AF2D}"/>
              </a:ext>
            </a:extLst>
          </p:cNvPr>
          <p:cNvSpPr/>
          <p:nvPr/>
        </p:nvSpPr>
        <p:spPr>
          <a:xfrm>
            <a:off x="4756965" y="1940796"/>
            <a:ext cx="2678064" cy="604023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LLM/VLM agent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01F8A2ED-E962-AC35-C77A-ACD3A0F83A1C}"/>
              </a:ext>
            </a:extLst>
          </p:cNvPr>
          <p:cNvSpPr/>
          <p:nvPr/>
        </p:nvSpPr>
        <p:spPr>
          <a:xfrm>
            <a:off x="4846516" y="3824830"/>
            <a:ext cx="2498963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游ゴシック Medium"/>
                <a:ea typeface="游ゴシック Medium"/>
              </a:rPr>
              <a:t>e.g., tabular models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 Medium"/>
              <a:ea typeface="游ゴシック Medium"/>
              <a:cs typeface="+mn-cs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8003EAA6-3C28-60E0-DB6E-72A6996578AE}"/>
              </a:ext>
            </a:extLst>
          </p:cNvPr>
          <p:cNvSpPr/>
          <p:nvPr/>
        </p:nvSpPr>
        <p:spPr>
          <a:xfrm>
            <a:off x="9688467" y="3834677"/>
            <a:ext cx="1454751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decision making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6924054E-8F83-0BC5-7558-3B02C5C90C2A}"/>
              </a:ext>
            </a:extLst>
          </p:cNvPr>
          <p:cNvSpPr/>
          <p:nvPr/>
        </p:nvSpPr>
        <p:spPr>
          <a:xfrm>
            <a:off x="5214550" y="5726160"/>
            <a:ext cx="1762897" cy="539577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perception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445DD9E3-67CA-0242-7493-68440CA6EE28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599428" y="4790266"/>
            <a:ext cx="3615122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9DD17454-C864-0612-AE33-1F39D1432C7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977447" y="4790266"/>
            <a:ext cx="3438396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BAC7DCF3-924D-7ACC-EE4E-847BFD48E6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1599428" y="2242808"/>
            <a:ext cx="3157537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B44A87B9-60FC-D03A-E54D-BA7AB01ED288}"/>
              </a:ext>
            </a:extLst>
          </p:cNvPr>
          <p:cNvSpPr txBox="1"/>
          <p:nvPr/>
        </p:nvSpPr>
        <p:spPr>
          <a:xfrm>
            <a:off x="2675058" y="3148177"/>
            <a:ext cx="81144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RAG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3EB9ABF8-9E31-3CC5-6EDD-0B0CA9E317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095997" y="2544819"/>
            <a:ext cx="1" cy="1280011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D8A3BD67-1B65-A31B-58E4-E93E3FDE737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435029" y="2242808"/>
            <a:ext cx="2980814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4">
            <a:extLst>
              <a:ext uri="{FF2B5EF4-FFF2-40B4-BE49-F238E27FC236}">
                <a16:creationId xmlns:a16="http://schemas.microsoft.com/office/drawing/2014/main" id="{49E8EA8B-2736-A0C1-5132-3856F4EC14D4}"/>
              </a:ext>
            </a:extLst>
          </p:cNvPr>
          <p:cNvSpPr txBox="1"/>
          <p:nvPr/>
        </p:nvSpPr>
        <p:spPr>
          <a:xfrm>
            <a:off x="5416640" y="3050446"/>
            <a:ext cx="1648208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tool usage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9EA84B78-F0E6-D602-EFD6-4ACE12E34908}"/>
              </a:ext>
            </a:extLst>
          </p:cNvPr>
          <p:cNvSpPr txBox="1"/>
          <p:nvPr/>
        </p:nvSpPr>
        <p:spPr>
          <a:xfrm>
            <a:off x="9832188" y="3050446"/>
            <a:ext cx="1167307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>
                <a:solidFill>
                  <a:srgbClr val="000000"/>
                </a:solidFill>
                <a:latin typeface="游ゴシック Medium"/>
              </a:rPr>
              <a:t>control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A4DEEFE-6684-8CD5-E3F1-184373D0975C}"/>
              </a:ext>
            </a:extLst>
          </p:cNvPr>
          <p:cNvSpPr txBox="1"/>
          <p:nvPr/>
        </p:nvSpPr>
        <p:spPr>
          <a:xfrm>
            <a:off x="2503531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BF1ACE61-3336-BEB1-3010-893B4093EC2C}"/>
              </a:ext>
            </a:extLst>
          </p:cNvPr>
          <p:cNvSpPr txBox="1"/>
          <p:nvPr/>
        </p:nvSpPr>
        <p:spPr>
          <a:xfrm>
            <a:off x="8441358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B8011727-3418-FD68-02B0-1455C5636B4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03531" y="4302625"/>
            <a:ext cx="2342985" cy="9847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73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605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D4E3E1-7C49-4A90-7447-9372AC2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2127B-53C4-3F52-0483-3AFB5EBED9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b">
                <a:normAutofit/>
              </a:bodyPr>
              <a:lstStyle/>
              <a:p>
                <a:r>
                  <a:rPr lang="en-GB" sz="5400" dirty="0"/>
                  <a:t>LLMs </a:t>
                </a:r>
                <a14:m>
                  <m:oMath xmlns:m="http://schemas.openxmlformats.org/officeDocument/2006/math">
                    <m:r>
                      <a:rPr lang="en-GB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5400" dirty="0"/>
                  <a:t> AGI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2127B-53C4-3F52-0483-3AFB5EBED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6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23F-79BC-C031-E369-846A413E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37"/>
            <a:ext cx="4473502" cy="380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current AI good at learning statistical patterns and making predictions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but no real “understanding” or world model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000" dirty="0"/>
              <a:t>And don’t get fooled by alignment ;).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E254-08CF-85F9-193B-E90D024E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9D05A8-43E9-1C49-8606-50AB68220DEC}" type="slidenum">
              <a:rPr lang="en-DE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DE">
              <a:solidFill>
                <a:srgbClr val="FFFFFF"/>
              </a:solidFill>
            </a:endParaRPr>
          </a:p>
        </p:txBody>
      </p:sp>
      <p:pic>
        <p:nvPicPr>
          <p:cNvPr id="5" name="Grafik 4" descr="Ein Bild, das Clipart, Cartoon, Animierter Cartoon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2C84D3D4-5D6D-4D71-AFE2-8873EC57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2" b="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830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This Part: </a:t>
            </a:r>
            <a:r>
              <a:rPr lang="de-DE" dirty="0" err="1"/>
              <a:t>Agents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memory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reasoning</a:t>
            </a:r>
            <a:r>
              <a:rPr lang="de-DE" dirty="0"/>
              <a:t> &amp;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424F2-CE49-5AE1-5F30-B179100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BB7E3-B91B-49C3-7C09-E55514F7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Agentic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BFECA-516D-6E83-3D25-17E2897C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autonomous</a:t>
            </a:r>
            <a:r>
              <a:rPr lang="de-DE" dirty="0"/>
              <a:t> problem-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8BE5CD-7768-B975-FEF2-2972908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006EE481-2657-354D-0453-140F5CCF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53" y="2567975"/>
            <a:ext cx="6598287" cy="4290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1972CF-786C-E926-9DE7-52A60518937E}"/>
              </a:ext>
            </a:extLst>
          </p:cNvPr>
          <p:cNvSpPr txBox="1"/>
          <p:nvPr/>
        </p:nvSpPr>
        <p:spPr>
          <a:xfrm>
            <a:off x="7664667" y="3795556"/>
            <a:ext cx="3949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decomposition of complex task in simpler steps</a:t>
            </a:r>
          </a:p>
          <a:p>
            <a:r>
              <a:rPr lang="en-GB" sz="2400" dirty="0"/>
              <a:t>(uses reasoning capabilities)</a:t>
            </a:r>
            <a:endParaRPr lang="de-DE" sz="24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3111587-2BBC-2606-9B27-1EEEE55309E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400800" y="4395721"/>
            <a:ext cx="1263867" cy="1171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45563-25D9-F873-91CB-D77F3E96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4821-200B-1485-D46E-11D1AEED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Intuitive and Analytical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02AA-9A7F-6AF9-6A26-7532DCEF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two systems of human thinking (from Kahneman, </a:t>
            </a:r>
            <a:r>
              <a:rPr lang="en-GB" sz="2400" i="1" dirty="0"/>
              <a:t>Thinking, Fast and Slow</a:t>
            </a:r>
            <a:r>
              <a:rPr lang="en-GB" sz="2400" dirty="0"/>
              <a:t>):</a:t>
            </a:r>
            <a:endParaRPr lang="de-DE" sz="2400" b="1" i="1" dirty="0"/>
          </a:p>
          <a:p>
            <a:r>
              <a:rPr lang="de-DE" sz="2400" dirty="0" err="1"/>
              <a:t>system</a:t>
            </a:r>
            <a:r>
              <a:rPr lang="de-DE" sz="2400" dirty="0"/>
              <a:t> 1: fast, </a:t>
            </a:r>
            <a:r>
              <a:rPr lang="de-DE" sz="2400" dirty="0" err="1"/>
              <a:t>automatic</a:t>
            </a:r>
            <a:r>
              <a:rPr lang="de-DE" sz="2400" dirty="0"/>
              <a:t>, intuitive, </a:t>
            </a:r>
            <a:r>
              <a:rPr lang="de-DE" sz="2400" dirty="0" err="1"/>
              <a:t>effortless</a:t>
            </a:r>
            <a:r>
              <a:rPr lang="de-DE" sz="2400" dirty="0"/>
              <a:t>, </a:t>
            </a:r>
            <a:r>
              <a:rPr lang="de-DE" sz="2400" dirty="0" err="1"/>
              <a:t>often</a:t>
            </a:r>
            <a:r>
              <a:rPr lang="de-DE" sz="2400" dirty="0"/>
              <a:t> </a:t>
            </a:r>
            <a:r>
              <a:rPr lang="de-DE" sz="2400" dirty="0" err="1"/>
              <a:t>subconscious</a:t>
            </a:r>
            <a:endParaRPr lang="de-DE" sz="2400" dirty="0"/>
          </a:p>
          <a:p>
            <a:r>
              <a:rPr lang="de-DE" sz="2400" dirty="0" err="1"/>
              <a:t>system</a:t>
            </a:r>
            <a:r>
              <a:rPr lang="de-DE" sz="2400" dirty="0"/>
              <a:t> 2: slow, </a:t>
            </a:r>
            <a:r>
              <a:rPr lang="de-DE" sz="2400" dirty="0" err="1"/>
              <a:t>deliberate</a:t>
            </a:r>
            <a:r>
              <a:rPr lang="de-DE" sz="2400" dirty="0"/>
              <a:t>, </a:t>
            </a:r>
            <a:r>
              <a:rPr lang="de-DE" sz="2400" dirty="0" err="1"/>
              <a:t>analytical</a:t>
            </a:r>
            <a:r>
              <a:rPr lang="de-DE" sz="2400" dirty="0"/>
              <a:t>, </a:t>
            </a:r>
            <a:r>
              <a:rPr lang="de-DE" sz="2400" dirty="0" err="1"/>
              <a:t>effortful</a:t>
            </a:r>
            <a:r>
              <a:rPr lang="de-DE" sz="2400" dirty="0"/>
              <a:t>, </a:t>
            </a:r>
            <a:r>
              <a:rPr lang="de-DE" sz="2400" dirty="0" err="1"/>
              <a:t>conscious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LLMs analogous to system 1 (although without true intuition or understanding), </a:t>
            </a:r>
            <a:r>
              <a:rPr lang="de-DE" sz="2400" dirty="0" err="1"/>
              <a:t>lacking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depth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reflective</a:t>
            </a:r>
            <a:r>
              <a:rPr lang="de-DE" sz="2400" dirty="0"/>
              <a:t>, </a:t>
            </a:r>
            <a:r>
              <a:rPr lang="de-DE" sz="2400" dirty="0" err="1"/>
              <a:t>analytic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endParaRPr lang="en-GB" sz="2400" dirty="0">
              <a:sym typeface="Wingdings" pitchFamily="2" charset="2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for agentic intelligence, </a:t>
            </a:r>
            <a:r>
              <a:rPr lang="en-GB" sz="2400" dirty="0"/>
              <a:t>need to enhance LLMs with system 2 capabilities, including tool usage and fact-checking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78AD7-D90D-C416-C73B-7036A625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52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3C3A-7924-319A-EBB3-B5140800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2ADF3-1505-1CF0-7E92-6CAF7929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crucial</a:t>
            </a:r>
            <a:r>
              <a:rPr lang="de-DE" dirty="0"/>
              <a:t> LLM </a:t>
            </a:r>
            <a:r>
              <a:rPr lang="de-DE" dirty="0" err="1"/>
              <a:t>capabilities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interpreters</a:t>
            </a:r>
            <a:endParaRPr lang="de-DE" dirty="0"/>
          </a:p>
          <a:p>
            <a:pPr lvl="1"/>
            <a:r>
              <a:rPr lang="de-DE" dirty="0"/>
              <a:t>web 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calculators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at </a:t>
            </a:r>
            <a:r>
              <a:rPr lang="de-DE" dirty="0" err="1"/>
              <a:t>right</a:t>
            </a:r>
            <a:r>
              <a:rPr lang="de-DE" dirty="0"/>
              <a:t> time</a:t>
            </a:r>
            <a:endParaRPr lang="en-GB" dirty="0">
              <a:solidFill>
                <a:srgbClr val="212529"/>
              </a:solidFill>
              <a:sym typeface="Wingdings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7C9A03-4B7E-FBE8-3DAF-F508640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5D67-7C42-E76A-2BE8-AF634D18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Acquistion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Tool </a:t>
            </a:r>
            <a:r>
              <a:rPr lang="de-DE" dirty="0" err="1"/>
              <a:t>Usage</a:t>
            </a:r>
            <a:r>
              <a:rPr lang="de-DE" dirty="0"/>
              <a:t>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C6A02-312A-F33B-325E-62CABF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 err="1"/>
              <a:t>using</a:t>
            </a:r>
            <a:r>
              <a:rPr lang="de-DE" sz="2600" dirty="0"/>
              <a:t> </a:t>
            </a:r>
            <a:r>
              <a:rPr lang="de-DE" sz="2600" dirty="0" err="1"/>
              <a:t>instruction-tuned</a:t>
            </a:r>
            <a:r>
              <a:rPr lang="de-DE" sz="2600" dirty="0"/>
              <a:t> LLMs (like ChatGPT) </a:t>
            </a:r>
            <a:r>
              <a:rPr lang="de-DE" sz="2600" dirty="0" err="1"/>
              <a:t>as</a:t>
            </a:r>
            <a:r>
              <a:rPr lang="de-DE" sz="2600" dirty="0"/>
              <a:t> </a:t>
            </a:r>
            <a:r>
              <a:rPr lang="de-DE" sz="2600" dirty="0" err="1"/>
              <a:t>agent</a:t>
            </a:r>
            <a:r>
              <a:rPr lang="de-DE" sz="2600" dirty="0"/>
              <a:t>:</a:t>
            </a:r>
          </a:p>
          <a:p>
            <a:r>
              <a:rPr lang="de-DE" sz="2600" dirty="0" err="1"/>
              <a:t>core</a:t>
            </a:r>
            <a:r>
              <a:rPr lang="de-DE" sz="2600" dirty="0"/>
              <a:t> </a:t>
            </a:r>
            <a:r>
              <a:rPr lang="de-DE" sz="2600" dirty="0" err="1"/>
              <a:t>capability</a:t>
            </a:r>
            <a:r>
              <a:rPr lang="de-DE" sz="2600" dirty="0"/>
              <a:t> (</a:t>
            </a:r>
            <a:r>
              <a:rPr lang="de-DE" sz="2600" i="1" dirty="0" err="1"/>
              <a:t>how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use</a:t>
            </a:r>
            <a:r>
              <a:rPr lang="de-DE" sz="2600" dirty="0"/>
              <a:t> a </a:t>
            </a:r>
            <a:r>
              <a:rPr lang="de-DE" sz="2600" dirty="0" err="1"/>
              <a:t>tool</a:t>
            </a:r>
            <a:r>
              <a:rPr lang="de-DE" sz="2600" dirty="0"/>
              <a:t>) </a:t>
            </a:r>
            <a:r>
              <a:rPr lang="de-DE" sz="2600" dirty="0" err="1"/>
              <a:t>comes</a:t>
            </a:r>
            <a:r>
              <a:rPr lang="de-DE" sz="2600" dirty="0"/>
              <a:t>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pretraining</a:t>
            </a:r>
            <a:r>
              <a:rPr lang="de-DE" sz="2600" dirty="0"/>
              <a:t> and different </a:t>
            </a:r>
            <a:r>
              <a:rPr lang="de-DE" sz="2600" dirty="0" err="1"/>
              <a:t>finetuning</a:t>
            </a:r>
            <a:r>
              <a:rPr lang="de-DE" sz="2600" dirty="0"/>
              <a:t> </a:t>
            </a:r>
            <a:r>
              <a:rPr lang="de-DE" sz="2600" dirty="0" err="1"/>
              <a:t>stages</a:t>
            </a:r>
            <a:r>
              <a:rPr lang="de-DE" sz="2600" dirty="0"/>
              <a:t> </a:t>
            </a:r>
          </a:p>
          <a:p>
            <a:r>
              <a:rPr lang="de-DE" sz="2600" dirty="0" err="1"/>
              <a:t>tool</a:t>
            </a:r>
            <a:r>
              <a:rPr lang="de-DE" sz="2600" dirty="0"/>
              <a:t> </a:t>
            </a:r>
            <a:r>
              <a:rPr lang="de-DE" sz="2600" dirty="0" err="1"/>
              <a:t>access</a:t>
            </a:r>
            <a:r>
              <a:rPr lang="de-DE" sz="2600" dirty="0"/>
              <a:t> </a:t>
            </a:r>
            <a:r>
              <a:rPr lang="de-DE" sz="2600" dirty="0" err="1"/>
              <a:t>controlled</a:t>
            </a:r>
            <a:r>
              <a:rPr lang="de-DE" sz="2600" dirty="0"/>
              <a:t> at </a:t>
            </a:r>
            <a:r>
              <a:rPr lang="de-DE" sz="2600" dirty="0" err="1"/>
              <a:t>runtime</a:t>
            </a:r>
            <a:r>
              <a:rPr lang="de-DE" sz="2600" dirty="0"/>
              <a:t> via </a:t>
            </a:r>
            <a:r>
              <a:rPr lang="de-DE" sz="2600" dirty="0" err="1"/>
              <a:t>prompting</a:t>
            </a:r>
            <a:r>
              <a:rPr lang="de-DE" sz="2600" dirty="0"/>
              <a:t> and </a:t>
            </a:r>
            <a:r>
              <a:rPr lang="de-DE" sz="2600" dirty="0" err="1"/>
              <a:t>system</a:t>
            </a:r>
            <a:r>
              <a:rPr lang="de-DE" sz="2600" dirty="0"/>
              <a:t> </a:t>
            </a:r>
            <a:r>
              <a:rPr lang="de-DE" sz="2600" dirty="0" err="1"/>
              <a:t>messages</a:t>
            </a:r>
            <a:endParaRPr lang="de-DE" sz="2600" dirty="0"/>
          </a:p>
          <a:p>
            <a:r>
              <a:rPr lang="de-DE" sz="2600" dirty="0" err="1"/>
              <a:t>tool</a:t>
            </a:r>
            <a:r>
              <a:rPr lang="de-DE" sz="2600" dirty="0"/>
              <a:t> </a:t>
            </a:r>
            <a:r>
              <a:rPr lang="de-DE" sz="2600" dirty="0" err="1"/>
              <a:t>selection</a:t>
            </a:r>
            <a:r>
              <a:rPr lang="de-DE" sz="2600" dirty="0"/>
              <a:t> (</a:t>
            </a:r>
            <a:r>
              <a:rPr lang="de-DE" sz="2600" i="1" dirty="0" err="1"/>
              <a:t>when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use</a:t>
            </a:r>
            <a:r>
              <a:rPr lang="de-DE" sz="2600" dirty="0"/>
              <a:t> </a:t>
            </a:r>
            <a:r>
              <a:rPr lang="de-DE" sz="2600" i="1" dirty="0" err="1"/>
              <a:t>which</a:t>
            </a:r>
            <a:r>
              <a:rPr lang="de-DE" sz="2600" dirty="0"/>
              <a:t> </a:t>
            </a:r>
            <a:r>
              <a:rPr lang="de-DE" sz="2600" dirty="0" err="1"/>
              <a:t>tool</a:t>
            </a:r>
            <a:r>
              <a:rPr lang="de-DE" sz="2600" dirty="0"/>
              <a:t>) </a:t>
            </a:r>
            <a:r>
              <a:rPr lang="de-DE" sz="2600" dirty="0" err="1"/>
              <a:t>decided</a:t>
            </a:r>
            <a:r>
              <a:rPr lang="de-DE" sz="2600" dirty="0"/>
              <a:t>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context</a:t>
            </a:r>
            <a:endParaRPr lang="de-DE" sz="2600" dirty="0"/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2600" dirty="0" err="1"/>
              <a:t>potentially</a:t>
            </a:r>
            <a:r>
              <a:rPr lang="de-DE" sz="2600" dirty="0"/>
              <a:t>, </a:t>
            </a:r>
            <a:r>
              <a:rPr lang="de-DE" sz="2600" dirty="0" err="1"/>
              <a:t>custom</a:t>
            </a:r>
            <a:r>
              <a:rPr lang="de-DE" sz="2600" dirty="0"/>
              <a:t> </a:t>
            </a:r>
            <a:r>
              <a:rPr lang="de-DE" sz="2600" dirty="0" err="1"/>
              <a:t>finetuning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specific</a:t>
            </a:r>
            <a:r>
              <a:rPr lang="de-DE" sz="2600" dirty="0"/>
              <a:t> </a:t>
            </a:r>
            <a:r>
              <a:rPr lang="de-DE" sz="2600" dirty="0" err="1"/>
              <a:t>tools</a:t>
            </a:r>
            <a:r>
              <a:rPr lang="de-DE" sz="2600" dirty="0"/>
              <a:t> </a:t>
            </a:r>
            <a:r>
              <a:rPr lang="de-DE" sz="2600" dirty="0" err="1"/>
              <a:t>or</a:t>
            </a:r>
            <a:r>
              <a:rPr lang="de-DE" sz="2600" dirty="0"/>
              <a:t> </a:t>
            </a:r>
            <a:r>
              <a:rPr lang="de-DE" sz="2600" dirty="0" err="1"/>
              <a:t>workflows</a:t>
            </a:r>
            <a:endParaRPr lang="de-DE" sz="2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F68EB6-B573-6360-A87A-A5012C4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69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8EEC439-5980-AF14-BFE2-B2A09964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Context</a:t>
            </a:r>
            <a:r>
              <a:rPr lang="de-DE" dirty="0"/>
              <a:t> Protocol (</a:t>
            </a:r>
            <a:r>
              <a:rPr lang="de-DE" dirty="0">
                <a:hlinkClick r:id="rId2"/>
              </a:rPr>
              <a:t>MCP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45A15-D672-2C65-179B-A2FBA8A4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open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LLMs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standardization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provisioning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external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8712B2-110F-48C6-5B59-8EF4D18D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A02D602-91C1-34D1-7D3F-C9EDF43B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77" y="2935069"/>
            <a:ext cx="7043245" cy="3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1AB9C-F483-1DA5-2828-63D2C685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25E1B-6E1D-169A-2810-6B77D95D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short</a:t>
            </a:r>
            <a:r>
              <a:rPr lang="de-DE" dirty="0"/>
              <a:t>-term </a:t>
            </a:r>
            <a:r>
              <a:rPr lang="de-DE" dirty="0" err="1"/>
              <a:t>memory</a:t>
            </a:r>
            <a:r>
              <a:rPr lang="de-DE" dirty="0"/>
              <a:t> in </a:t>
            </a:r>
            <a:r>
              <a:rPr lang="de-DE" dirty="0" err="1"/>
              <a:t>context</a:t>
            </a:r>
            <a:r>
              <a:rPr lang="de-DE" dirty="0"/>
              <a:t> (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long</a:t>
            </a:r>
            <a:r>
              <a:rPr lang="de-DE" b="1" dirty="0"/>
              <a:t>-term </a:t>
            </a:r>
            <a:r>
              <a:rPr lang="de-DE" b="1" dirty="0" err="1"/>
              <a:t>storage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survives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conversations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external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stores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… not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common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...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F1F577-87BF-23C2-1F88-3311AF5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2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Macintosh PowerPoint</Application>
  <PresentationFormat>Breitbild</PresentationFormat>
  <Paragraphs>130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游ゴシック Medium</vt:lpstr>
      <vt:lpstr>Aptos</vt:lpstr>
      <vt:lpstr>Aptos Display</vt:lpstr>
      <vt:lpstr>Arial</vt:lpstr>
      <vt:lpstr>Cambria Math</vt:lpstr>
      <vt:lpstr>Wingdings</vt:lpstr>
      <vt:lpstr>Office</vt:lpstr>
      <vt:lpstr>Agents</vt:lpstr>
      <vt:lpstr>Course Contents</vt:lpstr>
      <vt:lpstr>This Part: Agents</vt:lpstr>
      <vt:lpstr>Agentic Intelligence</vt:lpstr>
      <vt:lpstr>Intuitive and Analytical Thinking</vt:lpstr>
      <vt:lpstr>Tool Usage</vt:lpstr>
      <vt:lpstr>Acquistion of Tool Usage Skills</vt:lpstr>
      <vt:lpstr>Model Context Protocol (MCP)</vt:lpstr>
      <vt:lpstr>Memory</vt:lpstr>
      <vt:lpstr>Prompting Strategies</vt:lpstr>
      <vt:lpstr>Chain-of-Thought</vt:lpstr>
      <vt:lpstr>ReAct</vt:lpstr>
      <vt:lpstr>OPRO</vt:lpstr>
      <vt:lpstr>Test-Time Scaling</vt:lpstr>
      <vt:lpstr>Reasoning Models</vt:lpstr>
      <vt:lpstr>Test-Time Training</vt:lpstr>
      <vt:lpstr>Agents and LLM Orchestration</vt:lpstr>
      <vt:lpstr>Structured Outputs</vt:lpstr>
      <vt:lpstr>Goal: Autonomous End-to-End Workflow</vt:lpstr>
      <vt:lpstr>LLMs ≠ AGI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79</cp:revision>
  <dcterms:created xsi:type="dcterms:W3CDTF">2025-07-07T13:23:51Z</dcterms:created>
  <dcterms:modified xsi:type="dcterms:W3CDTF">2025-07-18T19:49:55Z</dcterms:modified>
</cp:coreProperties>
</file>