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792" r:id="rId3"/>
    <p:sldId id="790" r:id="rId4"/>
    <p:sldId id="811" r:id="rId5"/>
    <p:sldId id="754" r:id="rId6"/>
    <p:sldId id="804" r:id="rId7"/>
    <p:sldId id="812" r:id="rId8"/>
    <p:sldId id="736" r:id="rId9"/>
    <p:sldId id="766" r:id="rId10"/>
    <p:sldId id="333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8"/>
    <p:restoredTop sz="94663"/>
  </p:normalViewPr>
  <p:slideViewPr>
    <p:cSldViewPr snapToGrid="0">
      <p:cViewPr varScale="1">
        <p:scale>
          <a:sx n="117" d="100"/>
          <a:sy n="117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648FB5-C09B-4C87-AEF3-A553C798BCF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A944AD-327D-427D-A5F0-7AE39B4AFACB}">
      <dgm:prSet/>
      <dgm:spPr/>
      <dgm:t>
        <a:bodyPr/>
        <a:lstStyle/>
        <a:p>
          <a:r>
            <a:rPr lang="de-DE" b="0" dirty="0"/>
            <a:t>Deep Learning</a:t>
          </a:r>
          <a:endParaRPr lang="en-US" b="0" dirty="0"/>
        </a:p>
      </dgm:t>
    </dgm:pt>
    <dgm:pt modelId="{C379FD06-505A-41F8-9A66-4E9F695F9C1A}" type="parTrans" cxnId="{946460B5-6A24-4AD5-9BDB-D5E7AE78994B}">
      <dgm:prSet/>
      <dgm:spPr/>
      <dgm:t>
        <a:bodyPr/>
        <a:lstStyle/>
        <a:p>
          <a:endParaRPr lang="en-US"/>
        </a:p>
      </dgm:t>
    </dgm:pt>
    <dgm:pt modelId="{AD9B37F6-7A60-4E62-AE70-54601B347097}" type="sibTrans" cxnId="{946460B5-6A24-4AD5-9BDB-D5E7AE78994B}">
      <dgm:prSet/>
      <dgm:spPr/>
      <dgm:t>
        <a:bodyPr/>
        <a:lstStyle/>
        <a:p>
          <a:endParaRPr lang="en-US"/>
        </a:p>
      </dgm:t>
    </dgm:pt>
    <dgm:pt modelId="{0C6B1536-6269-470E-891B-548B1A1741C8}">
      <dgm:prSet/>
      <dgm:spPr/>
      <dgm:t>
        <a:bodyPr/>
        <a:lstStyle/>
        <a:p>
          <a:r>
            <a:rPr lang="de-DE" b="0" dirty="0"/>
            <a:t>Transformer</a:t>
          </a:r>
          <a:endParaRPr lang="en-US" b="0" dirty="0"/>
        </a:p>
      </dgm:t>
    </dgm:pt>
    <dgm:pt modelId="{BA3188B2-0301-4CA0-AC58-59A0732D4CC9}" type="parTrans" cxnId="{7F381230-3114-44FB-913E-0CD35BF36BA2}">
      <dgm:prSet/>
      <dgm:spPr/>
      <dgm:t>
        <a:bodyPr/>
        <a:lstStyle/>
        <a:p>
          <a:endParaRPr lang="en-US"/>
        </a:p>
      </dgm:t>
    </dgm:pt>
    <dgm:pt modelId="{E7BF0292-5C5E-44B5-9020-5B605116E8F8}" type="sibTrans" cxnId="{7F381230-3114-44FB-913E-0CD35BF36BA2}">
      <dgm:prSet/>
      <dgm:spPr/>
      <dgm:t>
        <a:bodyPr/>
        <a:lstStyle/>
        <a:p>
          <a:endParaRPr lang="en-US"/>
        </a:p>
      </dgm:t>
    </dgm:pt>
    <dgm:pt modelId="{288D3E87-5781-4F83-84CB-1610EAD21773}">
      <dgm:prSet/>
      <dgm:spPr/>
      <dgm:t>
        <a:bodyPr/>
        <a:lstStyle/>
        <a:p>
          <a:r>
            <a:rPr lang="de-DE" b="1" dirty="0"/>
            <a:t>Finetuning</a:t>
          </a:r>
          <a:endParaRPr lang="en-US" b="1" dirty="0"/>
        </a:p>
      </dgm:t>
    </dgm:pt>
    <dgm:pt modelId="{5D1CA44E-A2B8-416C-AF5D-FE642F689AF8}" type="parTrans" cxnId="{4B05A8AF-8E44-411A-9840-24940C52F31E}">
      <dgm:prSet/>
      <dgm:spPr/>
      <dgm:t>
        <a:bodyPr/>
        <a:lstStyle/>
        <a:p>
          <a:endParaRPr lang="en-US"/>
        </a:p>
      </dgm:t>
    </dgm:pt>
    <dgm:pt modelId="{E930F8F9-CD27-4F21-8645-528352089D37}" type="sibTrans" cxnId="{4B05A8AF-8E44-411A-9840-24940C52F31E}">
      <dgm:prSet/>
      <dgm:spPr/>
      <dgm:t>
        <a:bodyPr/>
        <a:lstStyle/>
        <a:p>
          <a:endParaRPr lang="en-US"/>
        </a:p>
      </dgm:t>
    </dgm:pt>
    <dgm:pt modelId="{DDA901FD-5C05-41F1-A824-5C833C35698E}">
      <dgm:prSet/>
      <dgm:spPr/>
      <dgm:t>
        <a:bodyPr/>
        <a:lstStyle/>
        <a:p>
          <a:r>
            <a:rPr lang="de-DE" dirty="0" err="1"/>
            <a:t>Agents</a:t>
          </a:r>
          <a:endParaRPr lang="en-US" dirty="0"/>
        </a:p>
      </dgm:t>
    </dgm:pt>
    <dgm:pt modelId="{D760294E-1D9B-408E-B689-8391D4CF7D9C}" type="parTrans" cxnId="{76557D45-55A9-46E4-80D0-E1396A52CE52}">
      <dgm:prSet/>
      <dgm:spPr/>
      <dgm:t>
        <a:bodyPr/>
        <a:lstStyle/>
        <a:p>
          <a:endParaRPr lang="en-US"/>
        </a:p>
      </dgm:t>
    </dgm:pt>
    <dgm:pt modelId="{EDCB14DE-D3C3-4E5C-A331-71113C0250BD}" type="sibTrans" cxnId="{76557D45-55A9-46E4-80D0-E1396A52CE52}">
      <dgm:prSet/>
      <dgm:spPr/>
      <dgm:t>
        <a:bodyPr/>
        <a:lstStyle/>
        <a:p>
          <a:endParaRPr lang="en-US"/>
        </a:p>
      </dgm:t>
    </dgm:pt>
    <dgm:pt modelId="{5F30F6BE-7A6E-4F0D-B3AA-2B05FD8FA60B}">
      <dgm:prSet/>
      <dgm:spPr/>
      <dgm:t>
        <a:bodyPr/>
        <a:lstStyle/>
        <a:p>
          <a:r>
            <a:rPr lang="de-DE" b="0" dirty="0"/>
            <a:t>The Bigger Picture</a:t>
          </a:r>
          <a:endParaRPr lang="en-US" b="0" dirty="0"/>
        </a:p>
      </dgm:t>
    </dgm:pt>
    <dgm:pt modelId="{204DD833-1CD5-42F1-B596-8D8B6D369E5E}" type="parTrans" cxnId="{336AE3DC-37F1-4955-813F-D94B74C0A559}">
      <dgm:prSet/>
      <dgm:spPr/>
      <dgm:t>
        <a:bodyPr/>
        <a:lstStyle/>
        <a:p>
          <a:endParaRPr lang="en-US"/>
        </a:p>
      </dgm:t>
    </dgm:pt>
    <dgm:pt modelId="{838162BB-5917-468F-85CC-DC0FE427929A}" type="sibTrans" cxnId="{336AE3DC-37F1-4955-813F-D94B74C0A559}">
      <dgm:prSet/>
      <dgm:spPr/>
      <dgm:t>
        <a:bodyPr/>
        <a:lstStyle/>
        <a:p>
          <a:endParaRPr lang="en-US"/>
        </a:p>
      </dgm:t>
    </dgm:pt>
    <dgm:pt modelId="{5F8A9840-886B-1549-86FA-DFF28283C6F7}">
      <dgm:prSet/>
      <dgm:spPr/>
      <dgm:t>
        <a:bodyPr/>
        <a:lstStyle/>
        <a:p>
          <a:r>
            <a:rPr lang="en-US" b="0" dirty="0"/>
            <a:t>Context Engineering</a:t>
          </a:r>
        </a:p>
      </dgm:t>
    </dgm:pt>
    <dgm:pt modelId="{A0E52CAA-BC0A-2241-8286-5195FC90ACDB}" type="parTrans" cxnId="{9C4437E1-A996-CF40-B2F7-2FD90BC18B8E}">
      <dgm:prSet/>
      <dgm:spPr/>
      <dgm:t>
        <a:bodyPr/>
        <a:lstStyle/>
        <a:p>
          <a:endParaRPr lang="de-DE"/>
        </a:p>
      </dgm:t>
    </dgm:pt>
    <dgm:pt modelId="{1EDED046-CF50-0248-AC64-C3620E7361E1}" type="sibTrans" cxnId="{9C4437E1-A996-CF40-B2F7-2FD90BC18B8E}">
      <dgm:prSet/>
      <dgm:spPr/>
      <dgm:t>
        <a:bodyPr/>
        <a:lstStyle/>
        <a:p>
          <a:endParaRPr lang="de-DE"/>
        </a:p>
      </dgm:t>
    </dgm:pt>
    <dgm:pt modelId="{769F0AC1-E7CF-C944-B9AF-EA28932D2656}">
      <dgm:prSet/>
      <dgm:spPr/>
      <dgm:t>
        <a:bodyPr/>
        <a:lstStyle/>
        <a:p>
          <a:r>
            <a:rPr lang="en-US" b="0" dirty="0"/>
            <a:t>Instruction Tuning</a:t>
          </a:r>
        </a:p>
      </dgm:t>
    </dgm:pt>
    <dgm:pt modelId="{8FBFB482-1FAC-2647-9582-FBF2BE51B42C}" type="parTrans" cxnId="{B2C31AC5-CC8D-7848-BF48-4E93CF15F78C}">
      <dgm:prSet/>
      <dgm:spPr/>
      <dgm:t>
        <a:bodyPr/>
        <a:lstStyle/>
        <a:p>
          <a:endParaRPr lang="de-DE"/>
        </a:p>
      </dgm:t>
    </dgm:pt>
    <dgm:pt modelId="{202C7746-1898-184B-8901-869D8C7ADB05}" type="sibTrans" cxnId="{B2C31AC5-CC8D-7848-BF48-4E93CF15F78C}">
      <dgm:prSet/>
      <dgm:spPr/>
      <dgm:t>
        <a:bodyPr/>
        <a:lstStyle/>
        <a:p>
          <a:endParaRPr lang="de-DE"/>
        </a:p>
      </dgm:t>
    </dgm:pt>
    <dgm:pt modelId="{A5BBF571-5253-6E40-82D7-7DFA55C403EE}">
      <dgm:prSet/>
      <dgm:spPr/>
      <dgm:t>
        <a:bodyPr/>
        <a:lstStyle/>
        <a:p>
          <a:r>
            <a:rPr lang="en-US" b="0" dirty="0"/>
            <a:t>LLMs</a:t>
          </a:r>
        </a:p>
      </dgm:t>
    </dgm:pt>
    <dgm:pt modelId="{3F510184-3A7A-F04A-AB3A-A6DA046D9501}" type="parTrans" cxnId="{47933137-DA02-BE4A-92B7-574CA30C7525}">
      <dgm:prSet/>
      <dgm:spPr/>
      <dgm:t>
        <a:bodyPr/>
        <a:lstStyle/>
        <a:p>
          <a:endParaRPr lang="de-DE"/>
        </a:p>
      </dgm:t>
    </dgm:pt>
    <dgm:pt modelId="{EBB0758C-E85A-AE4B-A658-5E0A4625321C}" type="sibTrans" cxnId="{47933137-DA02-BE4A-92B7-574CA30C7525}">
      <dgm:prSet/>
      <dgm:spPr/>
      <dgm:t>
        <a:bodyPr/>
        <a:lstStyle/>
        <a:p>
          <a:endParaRPr lang="de-DE"/>
        </a:p>
      </dgm:t>
    </dgm:pt>
    <dgm:pt modelId="{7852B3C2-A44C-F446-9060-CA21A0D28991}" type="pres">
      <dgm:prSet presAssocID="{56648FB5-C09B-4C87-AEF3-A553C798BCF5}" presName="vert0" presStyleCnt="0">
        <dgm:presLayoutVars>
          <dgm:dir/>
          <dgm:animOne val="branch"/>
          <dgm:animLvl val="lvl"/>
        </dgm:presLayoutVars>
      </dgm:prSet>
      <dgm:spPr/>
    </dgm:pt>
    <dgm:pt modelId="{4F1690E2-16BD-2B42-AE98-F2A735104EFA}" type="pres">
      <dgm:prSet presAssocID="{1EA944AD-327D-427D-A5F0-7AE39B4AFACB}" presName="thickLine" presStyleLbl="alignNode1" presStyleIdx="0" presStyleCnt="8"/>
      <dgm:spPr/>
    </dgm:pt>
    <dgm:pt modelId="{7B746AAE-0D31-DE44-A5F6-86F76B8A3E80}" type="pres">
      <dgm:prSet presAssocID="{1EA944AD-327D-427D-A5F0-7AE39B4AFACB}" presName="horz1" presStyleCnt="0"/>
      <dgm:spPr/>
    </dgm:pt>
    <dgm:pt modelId="{D28CB533-C51E-334E-9261-65C425A19706}" type="pres">
      <dgm:prSet presAssocID="{1EA944AD-327D-427D-A5F0-7AE39B4AFACB}" presName="tx1" presStyleLbl="revTx" presStyleIdx="0" presStyleCnt="8"/>
      <dgm:spPr/>
    </dgm:pt>
    <dgm:pt modelId="{4B5756DB-F77A-B44F-B3F7-F3894F36872A}" type="pres">
      <dgm:prSet presAssocID="{1EA944AD-327D-427D-A5F0-7AE39B4AFACB}" presName="vert1" presStyleCnt="0"/>
      <dgm:spPr/>
    </dgm:pt>
    <dgm:pt modelId="{A11F9CE2-7889-D042-B67A-3B946F072596}" type="pres">
      <dgm:prSet presAssocID="{0C6B1536-6269-470E-891B-548B1A1741C8}" presName="thickLine" presStyleLbl="alignNode1" presStyleIdx="1" presStyleCnt="8"/>
      <dgm:spPr/>
    </dgm:pt>
    <dgm:pt modelId="{FDBEDC87-8791-4D44-8FD8-85B48AD39373}" type="pres">
      <dgm:prSet presAssocID="{0C6B1536-6269-470E-891B-548B1A1741C8}" presName="horz1" presStyleCnt="0"/>
      <dgm:spPr/>
    </dgm:pt>
    <dgm:pt modelId="{8D7BB36B-DCB0-1945-8136-BD40AAFC958C}" type="pres">
      <dgm:prSet presAssocID="{0C6B1536-6269-470E-891B-548B1A1741C8}" presName="tx1" presStyleLbl="revTx" presStyleIdx="1" presStyleCnt="8"/>
      <dgm:spPr/>
    </dgm:pt>
    <dgm:pt modelId="{DCBD3594-6E80-0B41-BD87-AFAFE90B7B0C}" type="pres">
      <dgm:prSet presAssocID="{0C6B1536-6269-470E-891B-548B1A1741C8}" presName="vert1" presStyleCnt="0"/>
      <dgm:spPr/>
    </dgm:pt>
    <dgm:pt modelId="{9D950D6B-5C89-8A48-9960-CA8B4C499A1A}" type="pres">
      <dgm:prSet presAssocID="{A5BBF571-5253-6E40-82D7-7DFA55C403EE}" presName="thickLine" presStyleLbl="alignNode1" presStyleIdx="2" presStyleCnt="8"/>
      <dgm:spPr/>
    </dgm:pt>
    <dgm:pt modelId="{743C7BE5-F107-5047-8108-35976C730BE6}" type="pres">
      <dgm:prSet presAssocID="{A5BBF571-5253-6E40-82D7-7DFA55C403EE}" presName="horz1" presStyleCnt="0"/>
      <dgm:spPr/>
    </dgm:pt>
    <dgm:pt modelId="{1B96839A-94C6-3747-AECB-6AFE26E91254}" type="pres">
      <dgm:prSet presAssocID="{A5BBF571-5253-6E40-82D7-7DFA55C403EE}" presName="tx1" presStyleLbl="revTx" presStyleIdx="2" presStyleCnt="8"/>
      <dgm:spPr/>
    </dgm:pt>
    <dgm:pt modelId="{437624BB-39AA-794C-B0F6-B2CF5CA2B5A0}" type="pres">
      <dgm:prSet presAssocID="{A5BBF571-5253-6E40-82D7-7DFA55C403EE}" presName="vert1" presStyleCnt="0"/>
      <dgm:spPr/>
    </dgm:pt>
    <dgm:pt modelId="{34CF0AAF-5C3E-5349-AD9D-2034F634313C}" type="pres">
      <dgm:prSet presAssocID="{5F8A9840-886B-1549-86FA-DFF28283C6F7}" presName="thickLine" presStyleLbl="alignNode1" presStyleIdx="3" presStyleCnt="8"/>
      <dgm:spPr/>
    </dgm:pt>
    <dgm:pt modelId="{2F409A89-4A7E-3D4A-93C7-15493EA49A4E}" type="pres">
      <dgm:prSet presAssocID="{5F8A9840-886B-1549-86FA-DFF28283C6F7}" presName="horz1" presStyleCnt="0"/>
      <dgm:spPr/>
    </dgm:pt>
    <dgm:pt modelId="{D2ABD2C0-EDD7-194E-81CA-D9A5311A1607}" type="pres">
      <dgm:prSet presAssocID="{5F8A9840-886B-1549-86FA-DFF28283C6F7}" presName="tx1" presStyleLbl="revTx" presStyleIdx="3" presStyleCnt="8"/>
      <dgm:spPr/>
    </dgm:pt>
    <dgm:pt modelId="{F666EF11-8510-CD40-BB10-489FF0DA3CFF}" type="pres">
      <dgm:prSet presAssocID="{5F8A9840-886B-1549-86FA-DFF28283C6F7}" presName="vert1" presStyleCnt="0"/>
      <dgm:spPr/>
    </dgm:pt>
    <dgm:pt modelId="{8A505F94-65E4-9D41-AC2C-CCE8BD4C175F}" type="pres">
      <dgm:prSet presAssocID="{288D3E87-5781-4F83-84CB-1610EAD21773}" presName="thickLine" presStyleLbl="alignNode1" presStyleIdx="4" presStyleCnt="8"/>
      <dgm:spPr/>
    </dgm:pt>
    <dgm:pt modelId="{B678B193-63FE-3044-8C53-579A035591F8}" type="pres">
      <dgm:prSet presAssocID="{288D3E87-5781-4F83-84CB-1610EAD21773}" presName="horz1" presStyleCnt="0"/>
      <dgm:spPr/>
    </dgm:pt>
    <dgm:pt modelId="{6E572D5D-DE9A-BF49-8B86-50D4250D1411}" type="pres">
      <dgm:prSet presAssocID="{288D3E87-5781-4F83-84CB-1610EAD21773}" presName="tx1" presStyleLbl="revTx" presStyleIdx="4" presStyleCnt="8"/>
      <dgm:spPr/>
    </dgm:pt>
    <dgm:pt modelId="{7F071049-5D5A-2445-8B31-652B1063C281}" type="pres">
      <dgm:prSet presAssocID="{288D3E87-5781-4F83-84CB-1610EAD21773}" presName="vert1" presStyleCnt="0"/>
      <dgm:spPr/>
    </dgm:pt>
    <dgm:pt modelId="{322460D7-6763-F646-87E9-10A1FE9FDC20}" type="pres">
      <dgm:prSet presAssocID="{769F0AC1-E7CF-C944-B9AF-EA28932D2656}" presName="thickLine" presStyleLbl="alignNode1" presStyleIdx="5" presStyleCnt="8"/>
      <dgm:spPr/>
    </dgm:pt>
    <dgm:pt modelId="{2E474F08-D54F-E14D-9A99-2C037C893DD5}" type="pres">
      <dgm:prSet presAssocID="{769F0AC1-E7CF-C944-B9AF-EA28932D2656}" presName="horz1" presStyleCnt="0"/>
      <dgm:spPr/>
    </dgm:pt>
    <dgm:pt modelId="{9B5DA0EB-3C02-EE40-A02E-5B28D39BEF31}" type="pres">
      <dgm:prSet presAssocID="{769F0AC1-E7CF-C944-B9AF-EA28932D2656}" presName="tx1" presStyleLbl="revTx" presStyleIdx="5" presStyleCnt="8"/>
      <dgm:spPr/>
    </dgm:pt>
    <dgm:pt modelId="{062608B4-F5A4-C943-8091-EEFBA40E325A}" type="pres">
      <dgm:prSet presAssocID="{769F0AC1-E7CF-C944-B9AF-EA28932D2656}" presName="vert1" presStyleCnt="0"/>
      <dgm:spPr/>
    </dgm:pt>
    <dgm:pt modelId="{3D5DC94A-13EE-9348-AB63-BA6D7AB77EF3}" type="pres">
      <dgm:prSet presAssocID="{DDA901FD-5C05-41F1-A824-5C833C35698E}" presName="thickLine" presStyleLbl="alignNode1" presStyleIdx="6" presStyleCnt="8"/>
      <dgm:spPr/>
    </dgm:pt>
    <dgm:pt modelId="{27EB4548-6597-7A48-B8EB-8D5D075E0879}" type="pres">
      <dgm:prSet presAssocID="{DDA901FD-5C05-41F1-A824-5C833C35698E}" presName="horz1" presStyleCnt="0"/>
      <dgm:spPr/>
    </dgm:pt>
    <dgm:pt modelId="{B71E94BA-938F-EC4F-AA59-749EE236EA14}" type="pres">
      <dgm:prSet presAssocID="{DDA901FD-5C05-41F1-A824-5C833C35698E}" presName="tx1" presStyleLbl="revTx" presStyleIdx="6" presStyleCnt="8"/>
      <dgm:spPr/>
    </dgm:pt>
    <dgm:pt modelId="{AB286E63-B7A7-4244-8719-A27E1E499373}" type="pres">
      <dgm:prSet presAssocID="{DDA901FD-5C05-41F1-A824-5C833C35698E}" presName="vert1" presStyleCnt="0"/>
      <dgm:spPr/>
    </dgm:pt>
    <dgm:pt modelId="{20D72B1E-AD82-9E49-86D8-09A4DD4D6212}" type="pres">
      <dgm:prSet presAssocID="{5F30F6BE-7A6E-4F0D-B3AA-2B05FD8FA60B}" presName="thickLine" presStyleLbl="alignNode1" presStyleIdx="7" presStyleCnt="8"/>
      <dgm:spPr/>
    </dgm:pt>
    <dgm:pt modelId="{FE30EA44-022B-FF41-BE9E-EF735E26A50E}" type="pres">
      <dgm:prSet presAssocID="{5F30F6BE-7A6E-4F0D-B3AA-2B05FD8FA60B}" presName="horz1" presStyleCnt="0"/>
      <dgm:spPr/>
    </dgm:pt>
    <dgm:pt modelId="{08701614-A5A0-9544-95A3-640A46D860BF}" type="pres">
      <dgm:prSet presAssocID="{5F30F6BE-7A6E-4F0D-B3AA-2B05FD8FA60B}" presName="tx1" presStyleLbl="revTx" presStyleIdx="7" presStyleCnt="8"/>
      <dgm:spPr/>
    </dgm:pt>
    <dgm:pt modelId="{5BC0372B-66B7-0640-8199-37B331256C9A}" type="pres">
      <dgm:prSet presAssocID="{5F30F6BE-7A6E-4F0D-B3AA-2B05FD8FA60B}" presName="vert1" presStyleCnt="0"/>
      <dgm:spPr/>
    </dgm:pt>
  </dgm:ptLst>
  <dgm:cxnLst>
    <dgm:cxn modelId="{48E2F92B-7174-CF40-BB56-062756623EA4}" type="presOf" srcId="{288D3E87-5781-4F83-84CB-1610EAD21773}" destId="{6E572D5D-DE9A-BF49-8B86-50D4250D1411}" srcOrd="0" destOrd="0" presId="urn:microsoft.com/office/officeart/2008/layout/LinedList"/>
    <dgm:cxn modelId="{7F381230-3114-44FB-913E-0CD35BF36BA2}" srcId="{56648FB5-C09B-4C87-AEF3-A553C798BCF5}" destId="{0C6B1536-6269-470E-891B-548B1A1741C8}" srcOrd="1" destOrd="0" parTransId="{BA3188B2-0301-4CA0-AC58-59A0732D4CC9}" sibTransId="{E7BF0292-5C5E-44B5-9020-5B605116E8F8}"/>
    <dgm:cxn modelId="{47933137-DA02-BE4A-92B7-574CA30C7525}" srcId="{56648FB5-C09B-4C87-AEF3-A553C798BCF5}" destId="{A5BBF571-5253-6E40-82D7-7DFA55C403EE}" srcOrd="2" destOrd="0" parTransId="{3F510184-3A7A-F04A-AB3A-A6DA046D9501}" sibTransId="{EBB0758C-E85A-AE4B-A658-5E0A4625321C}"/>
    <dgm:cxn modelId="{76557D45-55A9-46E4-80D0-E1396A52CE52}" srcId="{56648FB5-C09B-4C87-AEF3-A553C798BCF5}" destId="{DDA901FD-5C05-41F1-A824-5C833C35698E}" srcOrd="6" destOrd="0" parTransId="{D760294E-1D9B-408E-B689-8391D4CF7D9C}" sibTransId="{EDCB14DE-D3C3-4E5C-A331-71113C0250BD}"/>
    <dgm:cxn modelId="{DC6A2B55-9959-9E41-8C4C-FB8FF415BF70}" type="presOf" srcId="{A5BBF571-5253-6E40-82D7-7DFA55C403EE}" destId="{1B96839A-94C6-3747-AECB-6AFE26E91254}" srcOrd="0" destOrd="0" presId="urn:microsoft.com/office/officeart/2008/layout/LinedList"/>
    <dgm:cxn modelId="{5328FF68-AF12-2640-82DD-4A8558848644}" type="presOf" srcId="{5F8A9840-886B-1549-86FA-DFF28283C6F7}" destId="{D2ABD2C0-EDD7-194E-81CA-D9A5311A1607}" srcOrd="0" destOrd="0" presId="urn:microsoft.com/office/officeart/2008/layout/LinedList"/>
    <dgm:cxn modelId="{B8B43377-1557-2042-BB5A-D55D04913284}" type="presOf" srcId="{0C6B1536-6269-470E-891B-548B1A1741C8}" destId="{8D7BB36B-DCB0-1945-8136-BD40AAFC958C}" srcOrd="0" destOrd="0" presId="urn:microsoft.com/office/officeart/2008/layout/LinedList"/>
    <dgm:cxn modelId="{C625FD7A-ECA1-B44B-8D2B-E9E9504CD922}" type="presOf" srcId="{5F30F6BE-7A6E-4F0D-B3AA-2B05FD8FA60B}" destId="{08701614-A5A0-9544-95A3-640A46D860BF}" srcOrd="0" destOrd="0" presId="urn:microsoft.com/office/officeart/2008/layout/LinedList"/>
    <dgm:cxn modelId="{D9602A80-E4B9-A44F-8F18-41878FC23717}" type="presOf" srcId="{1EA944AD-327D-427D-A5F0-7AE39B4AFACB}" destId="{D28CB533-C51E-334E-9261-65C425A19706}" srcOrd="0" destOrd="0" presId="urn:microsoft.com/office/officeart/2008/layout/LinedList"/>
    <dgm:cxn modelId="{4B05A8AF-8E44-411A-9840-24940C52F31E}" srcId="{56648FB5-C09B-4C87-AEF3-A553C798BCF5}" destId="{288D3E87-5781-4F83-84CB-1610EAD21773}" srcOrd="4" destOrd="0" parTransId="{5D1CA44E-A2B8-416C-AF5D-FE642F689AF8}" sibTransId="{E930F8F9-CD27-4F21-8645-528352089D37}"/>
    <dgm:cxn modelId="{946460B5-6A24-4AD5-9BDB-D5E7AE78994B}" srcId="{56648FB5-C09B-4C87-AEF3-A553C798BCF5}" destId="{1EA944AD-327D-427D-A5F0-7AE39B4AFACB}" srcOrd="0" destOrd="0" parTransId="{C379FD06-505A-41F8-9A66-4E9F695F9C1A}" sibTransId="{AD9B37F6-7A60-4E62-AE70-54601B347097}"/>
    <dgm:cxn modelId="{5E824FB9-2CC4-6F45-B749-FE401FFAEECB}" type="presOf" srcId="{769F0AC1-E7CF-C944-B9AF-EA28932D2656}" destId="{9B5DA0EB-3C02-EE40-A02E-5B28D39BEF31}" srcOrd="0" destOrd="0" presId="urn:microsoft.com/office/officeart/2008/layout/LinedList"/>
    <dgm:cxn modelId="{B2C31AC5-CC8D-7848-BF48-4E93CF15F78C}" srcId="{56648FB5-C09B-4C87-AEF3-A553C798BCF5}" destId="{769F0AC1-E7CF-C944-B9AF-EA28932D2656}" srcOrd="5" destOrd="0" parTransId="{8FBFB482-1FAC-2647-9582-FBF2BE51B42C}" sibTransId="{202C7746-1898-184B-8901-869D8C7ADB05}"/>
    <dgm:cxn modelId="{AA560ECB-5494-694A-8753-2D77B2337369}" type="presOf" srcId="{DDA901FD-5C05-41F1-A824-5C833C35698E}" destId="{B71E94BA-938F-EC4F-AA59-749EE236EA14}" srcOrd="0" destOrd="0" presId="urn:microsoft.com/office/officeart/2008/layout/LinedList"/>
    <dgm:cxn modelId="{336AE3DC-37F1-4955-813F-D94B74C0A559}" srcId="{56648FB5-C09B-4C87-AEF3-A553C798BCF5}" destId="{5F30F6BE-7A6E-4F0D-B3AA-2B05FD8FA60B}" srcOrd="7" destOrd="0" parTransId="{204DD833-1CD5-42F1-B596-8D8B6D369E5E}" sibTransId="{838162BB-5917-468F-85CC-DC0FE427929A}"/>
    <dgm:cxn modelId="{9C4437E1-A996-CF40-B2F7-2FD90BC18B8E}" srcId="{56648FB5-C09B-4C87-AEF3-A553C798BCF5}" destId="{5F8A9840-886B-1549-86FA-DFF28283C6F7}" srcOrd="3" destOrd="0" parTransId="{A0E52CAA-BC0A-2241-8286-5195FC90ACDB}" sibTransId="{1EDED046-CF50-0248-AC64-C3620E7361E1}"/>
    <dgm:cxn modelId="{83FBB8F5-9153-F24C-B359-92AB22A3F5BF}" type="presOf" srcId="{56648FB5-C09B-4C87-AEF3-A553C798BCF5}" destId="{7852B3C2-A44C-F446-9060-CA21A0D28991}" srcOrd="0" destOrd="0" presId="urn:microsoft.com/office/officeart/2008/layout/LinedList"/>
    <dgm:cxn modelId="{F5D2E861-C6DE-FB42-B7C6-B065F1F84377}" type="presParOf" srcId="{7852B3C2-A44C-F446-9060-CA21A0D28991}" destId="{4F1690E2-16BD-2B42-AE98-F2A735104EFA}" srcOrd="0" destOrd="0" presId="urn:microsoft.com/office/officeart/2008/layout/LinedList"/>
    <dgm:cxn modelId="{5FEB1837-8E5A-1842-B761-DF83A11712CF}" type="presParOf" srcId="{7852B3C2-A44C-F446-9060-CA21A0D28991}" destId="{7B746AAE-0D31-DE44-A5F6-86F76B8A3E80}" srcOrd="1" destOrd="0" presId="urn:microsoft.com/office/officeart/2008/layout/LinedList"/>
    <dgm:cxn modelId="{1E7396B7-9F8F-C842-AA84-A2108E4A965E}" type="presParOf" srcId="{7B746AAE-0D31-DE44-A5F6-86F76B8A3E80}" destId="{D28CB533-C51E-334E-9261-65C425A19706}" srcOrd="0" destOrd="0" presId="urn:microsoft.com/office/officeart/2008/layout/LinedList"/>
    <dgm:cxn modelId="{CA0E3B6D-3363-5D4D-B209-9374F0EBED3A}" type="presParOf" srcId="{7B746AAE-0D31-DE44-A5F6-86F76B8A3E80}" destId="{4B5756DB-F77A-B44F-B3F7-F3894F36872A}" srcOrd="1" destOrd="0" presId="urn:microsoft.com/office/officeart/2008/layout/LinedList"/>
    <dgm:cxn modelId="{42B9A5E9-078D-054D-AE14-35198416E7C7}" type="presParOf" srcId="{7852B3C2-A44C-F446-9060-CA21A0D28991}" destId="{A11F9CE2-7889-D042-B67A-3B946F072596}" srcOrd="2" destOrd="0" presId="urn:microsoft.com/office/officeart/2008/layout/LinedList"/>
    <dgm:cxn modelId="{4BADE72C-6502-F84A-A2A5-96C97CB0161C}" type="presParOf" srcId="{7852B3C2-A44C-F446-9060-CA21A0D28991}" destId="{FDBEDC87-8791-4D44-8FD8-85B48AD39373}" srcOrd="3" destOrd="0" presId="urn:microsoft.com/office/officeart/2008/layout/LinedList"/>
    <dgm:cxn modelId="{9F8EDEB8-D0BF-BC4D-99ED-6B9A4F9D4E71}" type="presParOf" srcId="{FDBEDC87-8791-4D44-8FD8-85B48AD39373}" destId="{8D7BB36B-DCB0-1945-8136-BD40AAFC958C}" srcOrd="0" destOrd="0" presId="urn:microsoft.com/office/officeart/2008/layout/LinedList"/>
    <dgm:cxn modelId="{6C4C1680-6204-3647-A71D-185D971F8D06}" type="presParOf" srcId="{FDBEDC87-8791-4D44-8FD8-85B48AD39373}" destId="{DCBD3594-6E80-0B41-BD87-AFAFE90B7B0C}" srcOrd="1" destOrd="0" presId="urn:microsoft.com/office/officeart/2008/layout/LinedList"/>
    <dgm:cxn modelId="{7D8B3A70-16CC-F84A-9F91-D5B131994F10}" type="presParOf" srcId="{7852B3C2-A44C-F446-9060-CA21A0D28991}" destId="{9D950D6B-5C89-8A48-9960-CA8B4C499A1A}" srcOrd="4" destOrd="0" presId="urn:microsoft.com/office/officeart/2008/layout/LinedList"/>
    <dgm:cxn modelId="{D70F27A6-397A-DC46-AAEC-F9F14C2305DE}" type="presParOf" srcId="{7852B3C2-A44C-F446-9060-CA21A0D28991}" destId="{743C7BE5-F107-5047-8108-35976C730BE6}" srcOrd="5" destOrd="0" presId="urn:microsoft.com/office/officeart/2008/layout/LinedList"/>
    <dgm:cxn modelId="{CC4867C0-5011-5F4E-9804-22ED95B3CC58}" type="presParOf" srcId="{743C7BE5-F107-5047-8108-35976C730BE6}" destId="{1B96839A-94C6-3747-AECB-6AFE26E91254}" srcOrd="0" destOrd="0" presId="urn:microsoft.com/office/officeart/2008/layout/LinedList"/>
    <dgm:cxn modelId="{FD8C6B51-C075-9B49-B1E3-2F72B8A0DF12}" type="presParOf" srcId="{743C7BE5-F107-5047-8108-35976C730BE6}" destId="{437624BB-39AA-794C-B0F6-B2CF5CA2B5A0}" srcOrd="1" destOrd="0" presId="urn:microsoft.com/office/officeart/2008/layout/LinedList"/>
    <dgm:cxn modelId="{A0D8D8B1-D102-CD41-9B65-91AB43686584}" type="presParOf" srcId="{7852B3C2-A44C-F446-9060-CA21A0D28991}" destId="{34CF0AAF-5C3E-5349-AD9D-2034F634313C}" srcOrd="6" destOrd="0" presId="urn:microsoft.com/office/officeart/2008/layout/LinedList"/>
    <dgm:cxn modelId="{157023DC-8251-F747-A790-8E9B78B3C8BE}" type="presParOf" srcId="{7852B3C2-A44C-F446-9060-CA21A0D28991}" destId="{2F409A89-4A7E-3D4A-93C7-15493EA49A4E}" srcOrd="7" destOrd="0" presId="urn:microsoft.com/office/officeart/2008/layout/LinedList"/>
    <dgm:cxn modelId="{D1200007-6A5D-FF43-8575-646BBC8E6C4E}" type="presParOf" srcId="{2F409A89-4A7E-3D4A-93C7-15493EA49A4E}" destId="{D2ABD2C0-EDD7-194E-81CA-D9A5311A1607}" srcOrd="0" destOrd="0" presId="urn:microsoft.com/office/officeart/2008/layout/LinedList"/>
    <dgm:cxn modelId="{87263814-0091-8A4A-828B-0F2A3C686C09}" type="presParOf" srcId="{2F409A89-4A7E-3D4A-93C7-15493EA49A4E}" destId="{F666EF11-8510-CD40-BB10-489FF0DA3CFF}" srcOrd="1" destOrd="0" presId="urn:microsoft.com/office/officeart/2008/layout/LinedList"/>
    <dgm:cxn modelId="{40CF11BD-58ED-0E4F-B3B7-F9CAAA40AD73}" type="presParOf" srcId="{7852B3C2-A44C-F446-9060-CA21A0D28991}" destId="{8A505F94-65E4-9D41-AC2C-CCE8BD4C175F}" srcOrd="8" destOrd="0" presId="urn:microsoft.com/office/officeart/2008/layout/LinedList"/>
    <dgm:cxn modelId="{0B980FB1-5585-2342-BD3C-2366897F0984}" type="presParOf" srcId="{7852B3C2-A44C-F446-9060-CA21A0D28991}" destId="{B678B193-63FE-3044-8C53-579A035591F8}" srcOrd="9" destOrd="0" presId="urn:microsoft.com/office/officeart/2008/layout/LinedList"/>
    <dgm:cxn modelId="{240D9A74-D193-CC40-97CA-ADC859B1D81F}" type="presParOf" srcId="{B678B193-63FE-3044-8C53-579A035591F8}" destId="{6E572D5D-DE9A-BF49-8B86-50D4250D1411}" srcOrd="0" destOrd="0" presId="urn:microsoft.com/office/officeart/2008/layout/LinedList"/>
    <dgm:cxn modelId="{3B1F9830-A4D6-E140-AE33-31C05CB5B37E}" type="presParOf" srcId="{B678B193-63FE-3044-8C53-579A035591F8}" destId="{7F071049-5D5A-2445-8B31-652B1063C281}" srcOrd="1" destOrd="0" presId="urn:microsoft.com/office/officeart/2008/layout/LinedList"/>
    <dgm:cxn modelId="{9A7F5AD0-DD95-3843-95C2-CCB3573D0F7B}" type="presParOf" srcId="{7852B3C2-A44C-F446-9060-CA21A0D28991}" destId="{322460D7-6763-F646-87E9-10A1FE9FDC20}" srcOrd="10" destOrd="0" presId="urn:microsoft.com/office/officeart/2008/layout/LinedList"/>
    <dgm:cxn modelId="{0F8C97D4-B05E-6947-AB11-E0CE7BA1FBBB}" type="presParOf" srcId="{7852B3C2-A44C-F446-9060-CA21A0D28991}" destId="{2E474F08-D54F-E14D-9A99-2C037C893DD5}" srcOrd="11" destOrd="0" presId="urn:microsoft.com/office/officeart/2008/layout/LinedList"/>
    <dgm:cxn modelId="{24B86091-C966-5641-9975-3A18E8CC2451}" type="presParOf" srcId="{2E474F08-D54F-E14D-9A99-2C037C893DD5}" destId="{9B5DA0EB-3C02-EE40-A02E-5B28D39BEF31}" srcOrd="0" destOrd="0" presId="urn:microsoft.com/office/officeart/2008/layout/LinedList"/>
    <dgm:cxn modelId="{C6076B37-8BDA-7348-B420-D00A46E8547E}" type="presParOf" srcId="{2E474F08-D54F-E14D-9A99-2C037C893DD5}" destId="{062608B4-F5A4-C943-8091-EEFBA40E325A}" srcOrd="1" destOrd="0" presId="urn:microsoft.com/office/officeart/2008/layout/LinedList"/>
    <dgm:cxn modelId="{7A9EE529-C307-D440-8910-336F08C35B83}" type="presParOf" srcId="{7852B3C2-A44C-F446-9060-CA21A0D28991}" destId="{3D5DC94A-13EE-9348-AB63-BA6D7AB77EF3}" srcOrd="12" destOrd="0" presId="urn:microsoft.com/office/officeart/2008/layout/LinedList"/>
    <dgm:cxn modelId="{B6134942-BB7E-6A49-B625-7DF71CC12E8A}" type="presParOf" srcId="{7852B3C2-A44C-F446-9060-CA21A0D28991}" destId="{27EB4548-6597-7A48-B8EB-8D5D075E0879}" srcOrd="13" destOrd="0" presId="urn:microsoft.com/office/officeart/2008/layout/LinedList"/>
    <dgm:cxn modelId="{305C651D-0D92-1E46-AC15-0FFBF9C77550}" type="presParOf" srcId="{27EB4548-6597-7A48-B8EB-8D5D075E0879}" destId="{B71E94BA-938F-EC4F-AA59-749EE236EA14}" srcOrd="0" destOrd="0" presId="urn:microsoft.com/office/officeart/2008/layout/LinedList"/>
    <dgm:cxn modelId="{6A8C2A6C-DA48-E74E-9F29-7B72A279E967}" type="presParOf" srcId="{27EB4548-6597-7A48-B8EB-8D5D075E0879}" destId="{AB286E63-B7A7-4244-8719-A27E1E499373}" srcOrd="1" destOrd="0" presId="urn:microsoft.com/office/officeart/2008/layout/LinedList"/>
    <dgm:cxn modelId="{D4FDD938-A0E5-1344-91E8-DB626E229B73}" type="presParOf" srcId="{7852B3C2-A44C-F446-9060-CA21A0D28991}" destId="{20D72B1E-AD82-9E49-86D8-09A4DD4D6212}" srcOrd="14" destOrd="0" presId="urn:microsoft.com/office/officeart/2008/layout/LinedList"/>
    <dgm:cxn modelId="{3CB3EB14-3FB4-7040-B2C6-572E38DFBAF8}" type="presParOf" srcId="{7852B3C2-A44C-F446-9060-CA21A0D28991}" destId="{FE30EA44-022B-FF41-BE9E-EF735E26A50E}" srcOrd="15" destOrd="0" presId="urn:microsoft.com/office/officeart/2008/layout/LinedList"/>
    <dgm:cxn modelId="{0ECA1AF6-D499-C74C-B742-8D288CCF75FA}" type="presParOf" srcId="{FE30EA44-022B-FF41-BE9E-EF735E26A50E}" destId="{08701614-A5A0-9544-95A3-640A46D860BF}" srcOrd="0" destOrd="0" presId="urn:microsoft.com/office/officeart/2008/layout/LinedList"/>
    <dgm:cxn modelId="{AD84564D-97AD-C847-ACA7-6607F1C92514}" type="presParOf" srcId="{FE30EA44-022B-FF41-BE9E-EF735E26A50E}" destId="{5BC0372B-66B7-0640-8199-37B331256C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690E2-16BD-2B42-AE98-F2A735104EF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CB533-C51E-334E-9261-65C425A19706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Deep Learning</a:t>
          </a:r>
          <a:endParaRPr lang="en-US" sz="2500" b="0" kern="1200" dirty="0"/>
        </a:p>
      </dsp:txBody>
      <dsp:txXfrm>
        <a:off x="0" y="0"/>
        <a:ext cx="10515600" cy="543917"/>
      </dsp:txXfrm>
    </dsp:sp>
    <dsp:sp modelId="{A11F9CE2-7889-D042-B67A-3B946F072596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BB36B-DCB0-1945-8136-BD40AAFC958C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Transformer</a:t>
          </a:r>
          <a:endParaRPr lang="en-US" sz="2500" b="0" kern="1200" dirty="0"/>
        </a:p>
      </dsp:txBody>
      <dsp:txXfrm>
        <a:off x="0" y="543917"/>
        <a:ext cx="10515600" cy="543917"/>
      </dsp:txXfrm>
    </dsp:sp>
    <dsp:sp modelId="{9D950D6B-5C89-8A48-9960-CA8B4C499A1A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6839A-94C6-3747-AECB-6AFE26E91254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LLMs</a:t>
          </a:r>
        </a:p>
      </dsp:txBody>
      <dsp:txXfrm>
        <a:off x="0" y="1087834"/>
        <a:ext cx="10515600" cy="543917"/>
      </dsp:txXfrm>
    </dsp:sp>
    <dsp:sp modelId="{34CF0AAF-5C3E-5349-AD9D-2034F634313C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BD2C0-EDD7-194E-81CA-D9A5311A1607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Context Engineering</a:t>
          </a:r>
        </a:p>
      </dsp:txBody>
      <dsp:txXfrm>
        <a:off x="0" y="1631751"/>
        <a:ext cx="10515600" cy="543917"/>
      </dsp:txXfrm>
    </dsp:sp>
    <dsp:sp modelId="{8A505F94-65E4-9D41-AC2C-CCE8BD4C175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72D5D-DE9A-BF49-8B86-50D4250D1411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1" kern="1200" dirty="0"/>
            <a:t>Finetuning</a:t>
          </a:r>
          <a:endParaRPr lang="en-US" sz="2500" b="1" kern="1200" dirty="0"/>
        </a:p>
      </dsp:txBody>
      <dsp:txXfrm>
        <a:off x="0" y="2175669"/>
        <a:ext cx="10515600" cy="543917"/>
      </dsp:txXfrm>
    </dsp:sp>
    <dsp:sp modelId="{322460D7-6763-F646-87E9-10A1FE9FDC20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DA0EB-3C02-EE40-A02E-5B28D39BEF31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Instruction Tuning</a:t>
          </a:r>
        </a:p>
      </dsp:txBody>
      <dsp:txXfrm>
        <a:off x="0" y="2719586"/>
        <a:ext cx="10515600" cy="543917"/>
      </dsp:txXfrm>
    </dsp:sp>
    <dsp:sp modelId="{3D5DC94A-13EE-9348-AB63-BA6D7AB77EF3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E94BA-938F-EC4F-AA59-749EE236EA14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Agents</a:t>
          </a:r>
          <a:endParaRPr lang="en-US" sz="2500" kern="1200" dirty="0"/>
        </a:p>
      </dsp:txBody>
      <dsp:txXfrm>
        <a:off x="0" y="3263503"/>
        <a:ext cx="10515600" cy="543917"/>
      </dsp:txXfrm>
    </dsp:sp>
    <dsp:sp modelId="{20D72B1E-AD82-9E49-86D8-09A4DD4D6212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01614-A5A0-9544-95A3-640A46D860BF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The Bigger Picture</a:t>
          </a:r>
          <a:endParaRPr lang="en-US" sz="2500" b="0" kern="1200" dirty="0"/>
        </a:p>
      </dsp:txBody>
      <dsp:txXfrm>
        <a:off x="0" y="3807420"/>
        <a:ext cx="10515600" cy="543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938448-F949-A340-94CF-EFC7FB146DC3}" type="datetimeFigureOut">
              <a:rPr lang="de-DE" smtClean="0"/>
              <a:t>18.07.25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88973-CD00-DE47-B22A-36778A77FC1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1237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8F3381-758E-0A6B-C899-EE7B45C919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ABE904A-0D34-BF1F-C60B-AB2B79C216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7F2103-A9E7-0F7A-20F0-3D0D2254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ACC2-601D-4B49-AF12-AE7E0A409668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A4E0A6-36C8-1189-39ED-220EA3F96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D3ED9AC-2E2B-7D50-57E1-82DB568B4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726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50051-6EFD-35CE-85D9-C783C6D6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B0DD0C-3A69-15AB-3CD0-2DBF5BFE66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C661AC-11CB-9C29-3643-17779ED24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06029-94C2-D041-AE64-8D99E258F8A3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074B47-69F2-8E3F-A878-A5B29BA96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059C75-0843-9F52-F09A-45713AED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625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3008531-46C2-C27E-E410-4D516F6E39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E82FE20-CC8E-8053-BE5E-79D752050F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F817AE-96C8-22CB-55CB-28DE3F75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C3790-B7B2-CE44-8ABE-1653D553799B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0C57D71-8770-E80A-1931-13A2BF38E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0A003E-85F4-1C42-C7F1-F9E6A0E17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5349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F0CFF6-86AD-6ADD-B20D-10768B81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416DF11-A587-5A55-A9C7-00ECEB974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515BA-ADCD-3F33-A6C7-EA3050DA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4D07D-C13F-4E4C-B9AC-279F2B3CA927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095CDF-844D-CC6E-6717-53613FEAE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40EC7B-EDAB-00A6-6F74-C70932653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4609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AC1590-182F-2FCF-C924-4F3EE8443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E60AF3-91B0-8C3D-5523-C00018D8E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008590-6CEA-A08F-D3D5-07D3C501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61780-2A28-3749-A212-7540F54B9465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9E25F9-B12A-A47E-8A66-43CB636EE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58A3A1-1ED4-2B00-F774-0770579A1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465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B74FDE-7C6E-8847-DDBD-9E1BB18D1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82620F-4E5D-4917-8505-0C755E8842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2BEAEB3-4A3B-9231-1314-64AB817B0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E2B1EE-5C88-59AD-4B9E-761AE2475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E8D020-F608-DA44-840A-F653D7B34645}" type="datetime1">
              <a:rPr lang="de-DE" smtClean="0"/>
              <a:t>18.07.25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FE95AD-80EB-62FF-C99A-9E3800069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92B332-87AD-48FB-7E02-68E357726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5911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CF542A-653F-1437-8B84-07A7E33D1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1DC182E-D365-DE63-5600-920A7C060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CDFDA3A-9427-025F-5994-3996B4E12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CAF632-C1ED-1E3C-10F3-CDCE7FCFFC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1A83CEB-0EF1-FFA3-73F4-99558B22D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AEEAC70-EC21-893E-AC85-B37AD25AC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84096-D809-3C4A-B49B-20A875EFDFE8}" type="datetime1">
              <a:rPr lang="de-DE" smtClean="0"/>
              <a:t>18.07.25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A1FA19-17AC-5EB2-96AD-6F9D8538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823032A-0F25-C17F-2A05-0CCD6E87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668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83C254-D066-3A14-91DE-A70EBF110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4A743DC-54A8-CD48-26ED-0D2A07C8C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38CED-7C3B-D243-A7A7-180C1477BFE9}" type="datetime1">
              <a:rPr lang="de-DE" smtClean="0"/>
              <a:t>18.07.25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D36842-29E9-EF66-8D63-2BCBAE41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C2C2E3-CAD7-E9F5-63AD-736D4A12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1145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4908658-FD8E-0CEF-21BC-B8FF7950F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93341-36E1-684C-B37A-E1CF770EFEDF}" type="datetime1">
              <a:rPr lang="de-DE" smtClean="0"/>
              <a:t>18.07.25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4EC9D7A-C677-3F2C-74CE-431B846FD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FA1F798-6679-1AE5-2207-1932FDD31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328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89BBD-7D97-E0F7-1065-25AA23667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C46EEB-64CF-7A84-CB75-32E6DA50F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B4EAAF5-AD44-3515-D676-A2172B694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59EECB0-76E8-CEAF-655D-BFF6669C0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00489F-99E0-0B4E-AC85-0F547BC7C4E9}" type="datetime1">
              <a:rPr lang="de-DE" smtClean="0"/>
              <a:t>18.07.25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8A5A91-F424-7E07-D578-0E7CC98DE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DD5CA1-07D1-05B6-EA2B-31CBAB224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4311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DB213C-7480-D134-315D-EADD8D28A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9467DD8-B9BD-A36F-5B4F-3CE366207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700F4BA-D8C5-5332-F436-B65FF860B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77A1C9-E1E6-58BE-52E8-34EC9B8BD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68F7F-BE24-2A45-927E-12FDF36DDAB4}" type="datetime1">
              <a:rPr lang="de-DE" smtClean="0"/>
              <a:t>18.07.25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CD30B87-C20C-7EF3-B7A1-61799D636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61909B-4950-379F-8A9A-81A057F25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229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6AFC4F-27C6-4EAD-2564-2A708281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CFAFB6-DFBC-D5F1-F54C-1D25DA0AE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4B3817-4790-FF66-D7D8-C883317450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62EDA1-0F0F-7343-82D4-3054E662EA0E}" type="datetime1">
              <a:rPr lang="de-DE" smtClean="0"/>
              <a:t>18.07.25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415EF2-7973-74A4-106A-53509B65B0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9F25449-14F8-CDD0-9C9E-976594BAF3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55531C-5681-6B44-B2CA-926D7A74B0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6063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arxiv.org/abs/2106.0968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nlp-getting-started/overview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ccormickml.com/2019/07/22/BERT-fine-tunin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figure/Two-types-of-fine-tuning-techniques-using-pretrained-model-trained-on-ImageNet-The-first_fig2_339658226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3FF727-F4B3-3376-8344-F8D9ED8083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Finetuning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BD8156-C5C8-1852-17C9-3396BF98F4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3672236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AD07C-8362-D471-3F09-B2FC34755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Parameter-Efficient Finetuning (PEFT)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6C3D-25E9-6468-66D7-A1D0E870E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009239" cy="44312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… </a:t>
            </a:r>
            <a:r>
              <a:rPr lang="en-GB" dirty="0">
                <a:hlinkClick r:id="rId2"/>
              </a:rPr>
              <a:t>LoRA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E4E765-465F-5DF8-7C82-EFF8EB0E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10</a:t>
            </a:fld>
            <a:endParaRPr lang="en-DE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E85E75-380C-048D-109E-337786578A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9485" y="2282775"/>
            <a:ext cx="3983086" cy="351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746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DC26F-F544-96F9-A23C-5F55F871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Course Contents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4E61397-BED1-A35E-59D6-1913902B1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469643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AA6BD21-F227-F385-D9F5-42230CC45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602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48D9AF-2ADC-CA80-8AD9-E05797B87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 Part: Finetuning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03915B-1207-B8C7-B3C1-7DCBD8CC5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transfer</a:t>
            </a:r>
            <a:r>
              <a:rPr lang="de-DE" dirty="0"/>
              <a:t> </a:t>
            </a:r>
            <a:r>
              <a:rPr lang="de-DE" dirty="0" err="1"/>
              <a:t>learning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classification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efficient</a:t>
            </a:r>
            <a:r>
              <a:rPr lang="de-DE" dirty="0"/>
              <a:t> </a:t>
            </a:r>
            <a:r>
              <a:rPr lang="de-DE" dirty="0" err="1"/>
              <a:t>finetuning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E8C123F-DC22-2183-82AC-AC846FE1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35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64A12374-ACEF-7777-B3C5-6F49491F5D56}"/>
              </a:ext>
            </a:extLst>
          </p:cNvPr>
          <p:cNvSpPr/>
          <p:nvPr/>
        </p:nvSpPr>
        <p:spPr>
          <a:xfrm>
            <a:off x="745942" y="4719145"/>
            <a:ext cx="10515601" cy="119817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9D95965F-A1BA-CDDF-A468-03E138217116}"/>
              </a:ext>
            </a:extLst>
          </p:cNvPr>
          <p:cNvSpPr/>
          <p:nvPr/>
        </p:nvSpPr>
        <p:spPr>
          <a:xfrm>
            <a:off x="745942" y="2543504"/>
            <a:ext cx="10515601" cy="178675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2A945196-42B4-0694-0FE2-DC64A74C1330}"/>
              </a:ext>
            </a:extLst>
          </p:cNvPr>
          <p:cNvSpPr/>
          <p:nvPr/>
        </p:nvSpPr>
        <p:spPr>
          <a:xfrm>
            <a:off x="745943" y="1759389"/>
            <a:ext cx="10515601" cy="3952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D4E78A-896B-C79A-E2FE-5D919375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Modern Language Models in a Nutshell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08D6CC-B86F-1636-6F85-AB0B7A2A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tokenization</a:t>
            </a:r>
            <a:r>
              <a:rPr lang="en-GB" dirty="0"/>
              <a:t> (split text into chunks)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pretraining</a:t>
            </a:r>
            <a:r>
              <a:rPr lang="en-GB" dirty="0"/>
              <a:t> of transformer (next- or masked-token prediction, self-supervised)</a:t>
            </a:r>
          </a:p>
          <a:p>
            <a:r>
              <a:rPr lang="en-GB" dirty="0"/>
              <a:t>vector embeddings from tokens (semantic meaning)</a:t>
            </a:r>
            <a:endParaRPr lang="en-GB" dirty="0">
              <a:sym typeface="Wingdings" pitchFamily="2" charset="2"/>
            </a:endParaRPr>
          </a:p>
          <a:p>
            <a:r>
              <a:rPr lang="en-GB" dirty="0"/>
              <a:t>add positional encoding to embeddings (use order of sequence, as attention is permutation-invariant)</a:t>
            </a:r>
          </a:p>
          <a:p>
            <a:r>
              <a:rPr lang="en-GB" dirty="0"/>
              <a:t>attention mechanism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contextual embeddings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finetuning</a:t>
            </a:r>
            <a:r>
              <a:rPr lang="en-GB" dirty="0"/>
              <a:t> (specialization)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(</a:t>
            </a:r>
            <a:r>
              <a:rPr lang="de-DE" dirty="0" err="1"/>
              <a:t>encoder</a:t>
            </a:r>
            <a:r>
              <a:rPr lang="de-DE" dirty="0"/>
              <a:t> LLM)</a:t>
            </a:r>
          </a:p>
          <a:p>
            <a:r>
              <a:rPr lang="de-DE" dirty="0" err="1"/>
              <a:t>instruction</a:t>
            </a:r>
            <a:r>
              <a:rPr lang="de-DE" dirty="0"/>
              <a:t> </a:t>
            </a:r>
            <a:r>
              <a:rPr lang="de-DE" dirty="0" err="1"/>
              <a:t>tuning</a:t>
            </a:r>
            <a:r>
              <a:rPr lang="de-DE" dirty="0"/>
              <a:t> (</a:t>
            </a:r>
            <a:r>
              <a:rPr lang="de-DE" dirty="0" err="1"/>
              <a:t>decoder</a:t>
            </a:r>
            <a:r>
              <a:rPr lang="de-DE" dirty="0"/>
              <a:t> LLM), </a:t>
            </a:r>
            <a:r>
              <a:rPr lang="de-DE" dirty="0" err="1"/>
              <a:t>potentially</a:t>
            </a:r>
            <a:r>
              <a:rPr lang="de-DE" dirty="0"/>
              <a:t> </a:t>
            </a:r>
            <a:r>
              <a:rPr lang="de-DE" dirty="0" err="1"/>
              <a:t>followed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alignment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68FCF-2CF1-B3CF-F33E-FD3F880A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4</a:t>
            </a:fld>
            <a:endParaRPr lang="en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A5C59CD-A8C5-4A51-66B1-AC6DAA4DC971}"/>
              </a:ext>
            </a:extLst>
          </p:cNvPr>
          <p:cNvSpPr txBox="1"/>
          <p:nvPr/>
        </p:nvSpPr>
        <p:spPr>
          <a:xfrm>
            <a:off x="9982200" y="4349813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this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part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154CDE4-FDAC-8004-8509-EDFA9015AA8D}"/>
              </a:ext>
            </a:extLst>
          </p:cNvPr>
          <p:cNvCxnSpPr/>
          <p:nvPr/>
        </p:nvCxnSpPr>
        <p:spPr>
          <a:xfrm flipH="1">
            <a:off x="5213131" y="4540469"/>
            <a:ext cx="4769069" cy="704193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2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F7C251-E411-67C1-497C-2BFFEBC05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Transfer Learning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Foundation</a:t>
            </a:r>
            <a:r>
              <a:rPr lang="de-DE" dirty="0"/>
              <a:t> Models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FF263-6A7E-63B8-37B4-8152AC6DF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idea:</a:t>
            </a:r>
          </a:p>
          <a:p>
            <a:pPr marL="0" indent="0">
              <a:buNone/>
            </a:pPr>
            <a:r>
              <a:rPr lang="en-GB" dirty="0"/>
              <a:t>pretrain a big model (called foundation model) on a broad data set, and then use these learnings for subsequent trainings on specific (typically narrow) data by means of feature extraction or finetuning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>
                <a:sym typeface="Wingdings" pitchFamily="2" charset="2"/>
              </a:rPr>
              <a:t> here: self-supervised, internet-scale pretraining of models like BERT or GPT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B5BE9-331D-0505-FC7E-005F6B05B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5</a:t>
            </a:fld>
            <a:endParaRPr lang="en-GB"/>
          </a:p>
        </p:txBody>
      </p:sp>
      <p:sp>
        <p:nvSpPr>
          <p:cNvPr id="2" name="TextBox 4">
            <a:extLst>
              <a:ext uri="{FF2B5EF4-FFF2-40B4-BE49-F238E27FC236}">
                <a16:creationId xmlns:a16="http://schemas.microsoft.com/office/drawing/2014/main" id="{F66358C6-7FB2-EACB-408F-55037CA86FF9}"/>
              </a:ext>
            </a:extLst>
          </p:cNvPr>
          <p:cNvSpPr txBox="1"/>
          <p:nvPr/>
        </p:nvSpPr>
        <p:spPr>
          <a:xfrm>
            <a:off x="2799205" y="5988734"/>
            <a:ext cx="65935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works well for homogenous, unstructured data (e.g., text, images)</a:t>
            </a:r>
          </a:p>
          <a:p>
            <a:r>
              <a:rPr lang="en-GB" dirty="0"/>
              <a:t>but very difficult for heterogenous, structured/tabular data</a:t>
            </a:r>
          </a:p>
        </p:txBody>
      </p:sp>
    </p:spTree>
    <p:extLst>
      <p:ext uri="{BB962C8B-B14F-4D97-AF65-F5344CB8AC3E}">
        <p14:creationId xmlns:p14="http://schemas.microsoft.com/office/powerpoint/2010/main" val="2733141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835DB9-A493-0493-6DC6-1A59F195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Text Classification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B9C882-7432-CB1C-F348-C72E3D7AB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…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en-GB" dirty="0"/>
              <a:t>exercise: </a:t>
            </a:r>
            <a:r>
              <a:rPr lang="en-GB" dirty="0">
                <a:hlinkClick r:id="rId2"/>
              </a:rPr>
              <a:t>Kaggle Disaster Tweets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D68B0B8-AEDC-2BFB-161C-7E00CD7B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4381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DF84C9-7C51-3B5E-CEAC-B8DAC520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Feature </a:t>
            </a:r>
            <a:r>
              <a:rPr lang="de-DE" dirty="0" err="1"/>
              <a:t>Extraction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397F5D-3B96-44CC-0D86-A08B51D4C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83059" cy="4351338"/>
          </a:xfrm>
        </p:spPr>
        <p:txBody>
          <a:bodyPr>
            <a:normAutofit fontScale="92500"/>
          </a:bodyPr>
          <a:lstStyle/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pretrained</a:t>
            </a:r>
            <a:r>
              <a:rPr lang="de-DE" dirty="0"/>
              <a:t> </a:t>
            </a:r>
            <a:r>
              <a:rPr lang="de-DE" dirty="0" err="1"/>
              <a:t>encoder</a:t>
            </a:r>
            <a:r>
              <a:rPr lang="de-DE" dirty="0"/>
              <a:t> LLM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foundation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remove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head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pretraining</a:t>
            </a:r>
            <a:r>
              <a:rPr lang="de-DE" dirty="0"/>
              <a:t> (after final </a:t>
            </a:r>
            <a:r>
              <a:rPr lang="de-DE" dirty="0" err="1"/>
              <a:t>contextual</a:t>
            </a:r>
            <a:r>
              <a:rPr lang="de-DE" dirty="0"/>
              <a:t> </a:t>
            </a:r>
            <a:r>
              <a:rPr lang="de-DE" dirty="0" err="1"/>
              <a:t>embeddings</a:t>
            </a:r>
            <a:r>
              <a:rPr lang="de-DE" dirty="0"/>
              <a:t>)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pass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at </a:t>
            </a:r>
            <a:r>
              <a:rPr lang="de-DE" dirty="0" err="1"/>
              <a:t>hand</a:t>
            </a:r>
            <a:r>
              <a:rPr lang="de-DE" dirty="0"/>
              <a:t>)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[CLS] </a:t>
            </a:r>
            <a:r>
              <a:rPr lang="de-DE" dirty="0" err="1"/>
              <a:t>token</a:t>
            </a:r>
            <a:r>
              <a:rPr lang="de-DE" dirty="0"/>
              <a:t> </a:t>
            </a:r>
            <a:r>
              <a:rPr lang="de-DE" dirty="0" err="1"/>
              <a:t>embedding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small</a:t>
            </a:r>
            <a:r>
              <a:rPr lang="de-DE" dirty="0"/>
              <a:t>, task-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alternative </a:t>
            </a:r>
            <a:r>
              <a:rPr lang="de-DE" dirty="0" err="1"/>
              <a:t>to</a:t>
            </a:r>
            <a:r>
              <a:rPr lang="de-DE" dirty="0"/>
              <a:t> [CLS] </a:t>
            </a:r>
            <a:r>
              <a:rPr lang="de-DE" dirty="0" err="1"/>
              <a:t>token</a:t>
            </a:r>
            <a:r>
              <a:rPr lang="de-DE" dirty="0"/>
              <a:t>: </a:t>
            </a:r>
            <a:r>
              <a:rPr lang="de-DE" dirty="0" err="1"/>
              <a:t>mean</a:t>
            </a:r>
            <a:r>
              <a:rPr lang="de-DE" dirty="0"/>
              <a:t>/</a:t>
            </a:r>
            <a:r>
              <a:rPr lang="de-DE" dirty="0" err="1"/>
              <a:t>max</a:t>
            </a:r>
            <a:r>
              <a:rPr lang="de-DE" dirty="0"/>
              <a:t> </a:t>
            </a:r>
            <a:r>
              <a:rPr lang="de-DE" dirty="0" err="1"/>
              <a:t>pooling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final </a:t>
            </a:r>
            <a:r>
              <a:rPr lang="de-DE" dirty="0" err="1"/>
              <a:t>token</a:t>
            </a:r>
            <a:r>
              <a:rPr lang="de-DE" dirty="0"/>
              <a:t> </a:t>
            </a:r>
            <a:r>
              <a:rPr lang="de-DE" dirty="0" err="1"/>
              <a:t>embeddings</a:t>
            </a:r>
            <a:r>
              <a:rPr lang="de-DE" dirty="0"/>
              <a:t> (e.g.,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sentence</a:t>
            </a:r>
            <a:r>
              <a:rPr lang="de-DE" dirty="0"/>
              <a:t> </a:t>
            </a:r>
            <a:r>
              <a:rPr lang="de-DE" dirty="0" err="1"/>
              <a:t>similarity</a:t>
            </a:r>
            <a:r>
              <a:rPr lang="de-DE" dirty="0"/>
              <a:t>)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F87474-2FE1-1D25-ABD2-967B5E86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55531C-5681-6B44-B2CA-926D7A74B06D}" type="slidenum">
              <a:rPr lang="de-DE" smtClean="0"/>
              <a:t>7</a:t>
            </a:fld>
            <a:endParaRPr lang="de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10B2C6-3A5F-9519-04DA-E6239220BB59}"/>
              </a:ext>
            </a:extLst>
          </p:cNvPr>
          <p:cNvSpPr txBox="1"/>
          <p:nvPr/>
        </p:nvSpPr>
        <p:spPr>
          <a:xfrm>
            <a:off x="11529848" y="4800045"/>
            <a:ext cx="572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2"/>
              </a:rPr>
              <a:t>source</a:t>
            </a:r>
            <a:endParaRPr lang="de-DE" sz="1000" dirty="0"/>
          </a:p>
        </p:txBody>
      </p:sp>
      <p:pic>
        <p:nvPicPr>
          <p:cNvPr id="6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3E9F7FDF-48D5-7328-35E3-E99E3D3B4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1933274"/>
            <a:ext cx="3581400" cy="2866770"/>
          </a:xfrm>
          <a:prstGeom prst="rect">
            <a:avLst/>
          </a:prstGeom>
        </p:spPr>
      </p:pic>
      <p:sp>
        <p:nvSpPr>
          <p:cNvPr id="7" name="TextBox 8">
            <a:extLst>
              <a:ext uri="{FF2B5EF4-FFF2-40B4-BE49-F238E27FC236}">
                <a16:creationId xmlns:a16="http://schemas.microsoft.com/office/drawing/2014/main" id="{D4D6E73C-E984-5CF0-54C9-1C7FBF2544C7}"/>
              </a:ext>
            </a:extLst>
          </p:cNvPr>
          <p:cNvSpPr txBox="1"/>
          <p:nvPr/>
        </p:nvSpPr>
        <p:spPr>
          <a:xfrm>
            <a:off x="8958029" y="5042630"/>
            <a:ext cx="2878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sentence classification via [CLS] token</a:t>
            </a:r>
          </a:p>
        </p:txBody>
      </p:sp>
      <p:cxnSp>
        <p:nvCxnSpPr>
          <p:cNvPr id="8" name="Straight Arrow Connector 10">
            <a:extLst>
              <a:ext uri="{FF2B5EF4-FFF2-40B4-BE49-F238E27FC236}">
                <a16:creationId xmlns:a16="http://schemas.microsoft.com/office/drawing/2014/main" id="{001A42F3-47EB-3340-CC48-9BE4AC6D2692}"/>
              </a:ext>
            </a:extLst>
          </p:cNvPr>
          <p:cNvCxnSpPr>
            <a:cxnSpLocks/>
          </p:cNvCxnSpPr>
          <p:nvPr/>
        </p:nvCxnSpPr>
        <p:spPr>
          <a:xfrm flipH="1" flipV="1">
            <a:off x="8958029" y="4478867"/>
            <a:ext cx="228304" cy="65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69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8E18EF-EC53-ACA5-61E8-A95521813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Finetuning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F4B16-9855-AFD2-D174-7FE315330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19637" cy="4530725"/>
          </a:xfrm>
        </p:spPr>
        <p:txBody>
          <a:bodyPr>
            <a:normAutofit/>
          </a:bodyPr>
          <a:lstStyle/>
          <a:p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pretrained</a:t>
            </a:r>
            <a:r>
              <a:rPr lang="de-DE" dirty="0"/>
              <a:t> </a:t>
            </a:r>
            <a:r>
              <a:rPr lang="de-DE" dirty="0" err="1"/>
              <a:t>encoder</a:t>
            </a:r>
            <a:r>
              <a:rPr lang="de-DE" dirty="0"/>
              <a:t> LLM as </a:t>
            </a:r>
            <a:r>
              <a:rPr lang="de-DE" dirty="0" err="1"/>
              <a:t>foundation</a:t>
            </a:r>
            <a:r>
              <a:rPr lang="de-DE" dirty="0"/>
              <a:t> </a:t>
            </a:r>
            <a:r>
              <a:rPr lang="de-DE" dirty="0" err="1"/>
              <a:t>model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classifier</a:t>
            </a:r>
            <a:r>
              <a:rPr lang="de-DE" dirty="0"/>
              <a:t> </a:t>
            </a:r>
            <a:r>
              <a:rPr lang="de-DE" dirty="0" err="1"/>
              <a:t>head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pretraining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task-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head</a:t>
            </a:r>
            <a:endParaRPr lang="de-DE" dirty="0"/>
          </a:p>
          <a:p>
            <a:pPr marL="0" indent="0">
              <a:buNone/>
            </a:pPr>
            <a:endParaRPr lang="en-GB" dirty="0"/>
          </a:p>
          <a:p>
            <a:r>
              <a:rPr lang="de-DE" dirty="0"/>
              <a:t>continue (starting with weights after pretraining) training with data for task at </a:t>
            </a:r>
            <a:r>
              <a:rPr lang="de-DE" dirty="0" err="1"/>
              <a:t>hand</a:t>
            </a:r>
            <a:endParaRPr lang="de-DE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55EA56-7CB1-7041-F3BA-0AEA9E42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8</a:t>
            </a:fld>
            <a:endParaRPr lang="en-GB"/>
          </a:p>
        </p:txBody>
      </p:sp>
      <p:pic>
        <p:nvPicPr>
          <p:cNvPr id="5" name="44F0CE3B-0B30-475E-9AB0-8A52FDC60368" descr="Two-types-of-fine-tuning-techniques-using-pretrained-model-trained-on-ImageNet-The-first.png">
            <a:extLst>
              <a:ext uri="{FF2B5EF4-FFF2-40B4-BE49-F238E27FC236}">
                <a16:creationId xmlns:a16="http://schemas.microsoft.com/office/drawing/2014/main" id="{41955F9F-8537-8F49-68AF-A52D399B0B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098" y="1117410"/>
            <a:ext cx="5829368" cy="5308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EDA80F-387A-F82C-BB62-44CC7DCEF2FD}"/>
              </a:ext>
            </a:extLst>
          </p:cNvPr>
          <p:cNvSpPr txBox="1"/>
          <p:nvPr/>
        </p:nvSpPr>
        <p:spPr>
          <a:xfrm>
            <a:off x="7230529" y="6538912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527FE3-CED6-2943-D4A9-D8312B6F38C1}"/>
              </a:ext>
            </a:extLst>
          </p:cNvPr>
          <p:cNvSpPr txBox="1"/>
          <p:nvPr/>
        </p:nvSpPr>
        <p:spPr>
          <a:xfrm>
            <a:off x="6944578" y="291397"/>
            <a:ext cx="51628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dirty="0"/>
              <a:t>options: finetune all weights or just </a:t>
            </a:r>
            <a:r>
              <a:rPr lang="de-DE" sz="2200" dirty="0" err="1"/>
              <a:t>some</a:t>
            </a:r>
            <a:endParaRPr lang="de-DE" sz="2200" dirty="0"/>
          </a:p>
          <a:p>
            <a:r>
              <a:rPr lang="de-DE" sz="2200" dirty="0"/>
              <a:t>(</a:t>
            </a:r>
            <a:r>
              <a:rPr lang="de-DE" sz="2200" dirty="0" err="1"/>
              <a:t>image</a:t>
            </a:r>
            <a:r>
              <a:rPr lang="de-DE" sz="2200" dirty="0"/>
              <a:t> </a:t>
            </a:r>
            <a:r>
              <a:rPr lang="de-DE" sz="2200" dirty="0" err="1"/>
              <a:t>classfication</a:t>
            </a:r>
            <a:r>
              <a:rPr lang="de-DE" sz="2200" dirty="0"/>
              <a:t> </a:t>
            </a:r>
            <a:r>
              <a:rPr lang="de-DE" sz="2200" dirty="0" err="1"/>
              <a:t>example</a:t>
            </a:r>
            <a:r>
              <a:rPr lang="de-DE" sz="2200" dirty="0"/>
              <a:t>)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880903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70418-8F83-3C9E-7A93-DF61EC41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Finetuning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FF65F-2B24-83B6-1383-8EC4F9454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de-DE" sz="2400" dirty="0"/>
              <a:t>finetuning gives better adjustment to new task than feature extraction (important if new task differs a lot from pretraining task)</a:t>
            </a:r>
          </a:p>
          <a:p>
            <a:pPr marL="0" indent="0">
              <a:buNone/>
            </a:pPr>
            <a:r>
              <a:rPr lang="en-GB" sz="2400" dirty="0">
                <a:sym typeface="Wingdings" panose="05000000000000000000" pitchFamily="2" charset="2"/>
              </a:rPr>
              <a:t> coming along with </a:t>
            </a:r>
            <a:r>
              <a:rPr lang="en-GB" sz="2400" dirty="0"/>
              <a:t>danger of overfitting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features more generic in early layers (</a:t>
            </a:r>
            <a:r>
              <a:rPr lang="de-DE" sz="2400" dirty="0"/>
              <a:t>e.g., </a:t>
            </a:r>
            <a:r>
              <a:rPr lang="de-DE" sz="2400" dirty="0" err="1"/>
              <a:t>token</a:t>
            </a:r>
            <a:r>
              <a:rPr lang="de-DE" sz="2400" dirty="0"/>
              <a:t> </a:t>
            </a:r>
            <a:r>
              <a:rPr lang="de-DE" sz="2400" dirty="0" err="1"/>
              <a:t>structure</a:t>
            </a:r>
            <a:r>
              <a:rPr lang="de-DE" sz="2400" dirty="0"/>
              <a:t>, </a:t>
            </a:r>
            <a:r>
              <a:rPr lang="de-DE" sz="2400" dirty="0" err="1"/>
              <a:t>syntax</a:t>
            </a:r>
            <a:r>
              <a:rPr lang="de-DE" sz="2400" dirty="0"/>
              <a:t>, </a:t>
            </a:r>
            <a:r>
              <a:rPr lang="de-DE" sz="2400" dirty="0" err="1"/>
              <a:t>part-of-speech</a:t>
            </a:r>
            <a:r>
              <a:rPr lang="en-GB" sz="2400" dirty="0"/>
              <a:t>) and more specific to the pretraining data in later layers (</a:t>
            </a:r>
            <a:r>
              <a:rPr lang="de-DE" sz="2400" dirty="0"/>
              <a:t>e.g., </a:t>
            </a:r>
            <a:r>
              <a:rPr lang="de-DE" sz="2400" dirty="0" err="1"/>
              <a:t>word</a:t>
            </a:r>
            <a:r>
              <a:rPr lang="de-DE" sz="2400" dirty="0"/>
              <a:t> sense, </a:t>
            </a:r>
            <a:r>
              <a:rPr lang="de-DE" sz="2400" dirty="0" err="1"/>
              <a:t>entity</a:t>
            </a:r>
            <a:r>
              <a:rPr lang="de-DE" sz="2400" dirty="0"/>
              <a:t> </a:t>
            </a:r>
            <a:r>
              <a:rPr lang="de-DE" sz="2400" dirty="0" err="1"/>
              <a:t>linking</a:t>
            </a:r>
            <a:r>
              <a:rPr lang="en-GB" sz="2400" dirty="0"/>
              <a:t>)</a:t>
            </a:r>
          </a:p>
          <a:p>
            <a:pPr marL="0" indent="0">
              <a:buNone/>
            </a:pPr>
            <a:r>
              <a:rPr lang="en-GB" sz="2400" dirty="0">
                <a:sym typeface="Wingdings" panose="05000000000000000000" pitchFamily="2" charset="2"/>
              </a:rPr>
              <a:t> for small finetuning data sets, typically keep weights of early layers fixed to avoid overfitting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for large finetuning data sets (less danger of overfitting), finetuning all layers can be beneficial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47A66-9C27-B5A5-879C-001B2506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32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441</Words>
  <Application>Microsoft Macintosh PowerPoint</Application>
  <PresentationFormat>Breitbild</PresentationFormat>
  <Paragraphs>78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Wingdings</vt:lpstr>
      <vt:lpstr>Office</vt:lpstr>
      <vt:lpstr>Finetuning</vt:lpstr>
      <vt:lpstr>Course Contents</vt:lpstr>
      <vt:lpstr>This Part: Finetuning</vt:lpstr>
      <vt:lpstr>Modern Language Models in a Nutshell</vt:lpstr>
      <vt:lpstr>Transfer Learning from Foundation Models</vt:lpstr>
      <vt:lpstr>Text Classification</vt:lpstr>
      <vt:lpstr>Feature Extraction</vt:lpstr>
      <vt:lpstr>Finetuning</vt:lpstr>
      <vt:lpstr>Finetuning Scenarios</vt:lpstr>
      <vt:lpstr>Parameter-Efficient Finetuning (PEFT)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Felix Wick</dc:creator>
  <cp:lastModifiedBy>Felix Wick</cp:lastModifiedBy>
  <cp:revision>64</cp:revision>
  <dcterms:created xsi:type="dcterms:W3CDTF">2025-07-07T13:23:51Z</dcterms:created>
  <dcterms:modified xsi:type="dcterms:W3CDTF">2025-07-18T12:45:11Z</dcterms:modified>
</cp:coreProperties>
</file>